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84" r:id="rId4"/>
    <p:sldId id="259" r:id="rId5"/>
    <p:sldId id="299" r:id="rId6"/>
    <p:sldId id="300" r:id="rId7"/>
    <p:sldId id="272" r:id="rId8"/>
    <p:sldId id="287" r:id="rId9"/>
    <p:sldId id="274" r:id="rId10"/>
    <p:sldId id="285" r:id="rId11"/>
    <p:sldId id="288" r:id="rId12"/>
    <p:sldId id="289" r:id="rId13"/>
    <p:sldId id="290" r:id="rId14"/>
    <p:sldId id="298" r:id="rId15"/>
    <p:sldId id="291" r:id="rId16"/>
    <p:sldId id="292" r:id="rId17"/>
    <p:sldId id="293" r:id="rId18"/>
    <p:sldId id="303" r:id="rId19"/>
    <p:sldId id="304" r:id="rId20"/>
    <p:sldId id="302" r:id="rId21"/>
    <p:sldId id="305" r:id="rId22"/>
    <p:sldId id="301" r:id="rId23"/>
    <p:sldId id="306" r:id="rId24"/>
    <p:sldId id="294" r:id="rId25"/>
    <p:sldId id="295" r:id="rId26"/>
    <p:sldId id="297" r:id="rId27"/>
    <p:sldId id="29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A0BC3-E030-45B9-A264-0BDD2E749D4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32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5400" dirty="0" smtClean="0"/>
              <a:t>PowerPoint Presentation</a:t>
            </a:r>
            <a:br>
              <a:rPr lang="en-US" sz="5400" dirty="0" smtClean="0"/>
            </a:br>
            <a:r>
              <a:rPr lang="en-US" sz="5400" dirty="0" smtClean="0"/>
              <a:t>Structure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10904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Our </a:t>
            </a:r>
            <a:r>
              <a:rPr lang="en-US" dirty="0" smtClean="0"/>
              <a:t>Approach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dirty="0"/>
              <a:t>Building a Predictive Model</a:t>
            </a:r>
          </a:p>
        </p:txBody>
      </p:sp>
    </p:spTree>
    <p:extLst>
      <p:ext uri="{BB962C8B-B14F-4D97-AF65-F5344CB8AC3E}">
        <p14:creationId xmlns:p14="http://schemas.microsoft.com/office/powerpoint/2010/main" val="1225870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A New Tool for the Retention Manager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97480"/>
            <a:ext cx="8229600" cy="2179320"/>
          </a:xfrm>
        </p:spPr>
        <p:txBody>
          <a:bodyPr>
            <a:noAutofit/>
          </a:bodyPr>
          <a:lstStyle/>
          <a:p>
            <a:r>
              <a:rPr lang="en-US" sz="2400" b="1" dirty="0"/>
              <a:t>What is a Predictive Model?</a:t>
            </a:r>
            <a:r>
              <a:rPr lang="en-US" sz="2400" dirty="0"/>
              <a:t> Think of our model as a smart system that analyzes customer behavior patterns to sort them into two groups: those who will likely stay and those who will likely leave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 smtClean="0"/>
              <a:t>I built </a:t>
            </a:r>
            <a:r>
              <a:rPr lang="en-US" sz="2400" dirty="0"/>
              <a:t>and tested a few different models and found that a </a:t>
            </a:r>
            <a:r>
              <a:rPr lang="en-US" sz="2400" b="1" dirty="0"/>
              <a:t>Tuned Decision Tree</a:t>
            </a:r>
            <a:r>
              <a:rPr lang="en-US" sz="2400" dirty="0"/>
              <a:t> was the best at identifying at-risk customers.</a:t>
            </a:r>
          </a:p>
        </p:txBody>
      </p:sp>
    </p:spTree>
    <p:extLst>
      <p:ext uri="{BB962C8B-B14F-4D97-AF65-F5344CB8AC3E}">
        <p14:creationId xmlns:p14="http://schemas.microsoft.com/office/powerpoint/2010/main" val="58908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Model Performance: How Our Model Performed</a:t>
            </a:r>
          </a:p>
        </p:txBody>
      </p:sp>
    </p:spTree>
    <p:extLst>
      <p:ext uri="{BB962C8B-B14F-4D97-AF65-F5344CB8AC3E}">
        <p14:creationId xmlns:p14="http://schemas.microsoft.com/office/powerpoint/2010/main" val="4622226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865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How Accurate Is Our Prediction?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752600"/>
            <a:ext cx="8229600" cy="217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This chart, called a </a:t>
            </a:r>
            <a:r>
              <a:rPr lang="en-US" sz="2000" b="1" dirty="0"/>
              <a:t>Confusion Matrix</a:t>
            </a:r>
            <a:r>
              <a:rPr lang="en-US" sz="2000" dirty="0"/>
              <a:t>, shows us how well our model's predictions matched reality.</a:t>
            </a:r>
          </a:p>
          <a:p>
            <a:r>
              <a:rPr lang="en-US" sz="2000" b="1" dirty="0"/>
              <a:t>True Negatives (Top-Left):</a:t>
            </a:r>
            <a:r>
              <a:rPr lang="en-US" sz="2000" dirty="0"/>
              <a:t> We correctly predicted that </a:t>
            </a:r>
            <a:r>
              <a:rPr lang="en-US" sz="2000" b="1" dirty="0" smtClean="0"/>
              <a:t>550 </a:t>
            </a:r>
            <a:r>
              <a:rPr lang="en-US" sz="2000" b="1" dirty="0"/>
              <a:t>customers</a:t>
            </a:r>
            <a:r>
              <a:rPr lang="en-US" sz="2000" dirty="0"/>
              <a:t> would not leave.</a:t>
            </a:r>
          </a:p>
          <a:p>
            <a:r>
              <a:rPr lang="en-US" sz="2000" b="1" dirty="0"/>
              <a:t>False Positives (Top-Right):</a:t>
            </a:r>
            <a:r>
              <a:rPr lang="en-US" sz="2000" dirty="0"/>
              <a:t> We incorrectly flagged </a:t>
            </a:r>
            <a:r>
              <a:rPr lang="en-US" sz="2000" b="1" dirty="0" smtClean="0"/>
              <a:t>20 </a:t>
            </a:r>
            <a:r>
              <a:rPr lang="en-US" sz="2000" b="1" dirty="0"/>
              <a:t>customers</a:t>
            </a:r>
            <a:r>
              <a:rPr lang="en-US" sz="2000" dirty="0"/>
              <a:t> as at-risk, but they stayed.</a:t>
            </a:r>
          </a:p>
          <a:p>
            <a:r>
              <a:rPr lang="en-US" sz="2000" b="1" dirty="0"/>
              <a:t>False Negatives (Bottom-Left):</a:t>
            </a:r>
            <a:r>
              <a:rPr lang="en-US" sz="2000" dirty="0"/>
              <a:t> We missed </a:t>
            </a:r>
            <a:r>
              <a:rPr lang="en-US" sz="2000" b="1" dirty="0" smtClean="0"/>
              <a:t>72 </a:t>
            </a:r>
            <a:r>
              <a:rPr lang="en-US" sz="2000" b="1" dirty="0"/>
              <a:t>customers</a:t>
            </a:r>
            <a:r>
              <a:rPr lang="en-US" sz="2000" dirty="0"/>
              <a:t> who ended up leaving. This is a critical group to focus on improving.</a:t>
            </a:r>
          </a:p>
          <a:p>
            <a:r>
              <a:rPr lang="en-US" sz="2000" b="1" dirty="0"/>
              <a:t>True Positives (Bottom-Right):</a:t>
            </a:r>
            <a:r>
              <a:rPr lang="en-US" sz="2000" dirty="0"/>
              <a:t> We correctly identified </a:t>
            </a:r>
            <a:r>
              <a:rPr lang="en-US" sz="2000" b="1" dirty="0" smtClean="0"/>
              <a:t>25 </a:t>
            </a:r>
            <a:r>
              <a:rPr lang="en-US" sz="2000" b="1" dirty="0"/>
              <a:t>customers</a:t>
            </a:r>
            <a:r>
              <a:rPr lang="en-US" sz="2000" dirty="0"/>
              <a:t> who were going to leave.</a:t>
            </a:r>
          </a:p>
          <a:p>
            <a:pPr marL="0" indent="0">
              <a:buNone/>
            </a:pPr>
            <a:r>
              <a:rPr lang="en-US" sz="2000" b="1" dirty="0"/>
              <a:t>Key takeaway:</a:t>
            </a:r>
            <a:r>
              <a:rPr lang="en-US" sz="2000" dirty="0"/>
              <a:t> The model is good at finding potential churners, which gives us an opportunity to save them.</a:t>
            </a:r>
          </a:p>
        </p:txBody>
      </p:sp>
    </p:spTree>
    <p:extLst>
      <p:ext uri="{BB962C8B-B14F-4D97-AF65-F5344CB8AC3E}">
        <p14:creationId xmlns:p14="http://schemas.microsoft.com/office/powerpoint/2010/main" val="336537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4865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Confusion </a:t>
            </a:r>
            <a:r>
              <a:rPr lang="en-US" sz="4000" b="1" dirty="0" smtClean="0"/>
              <a:t>Matrix chart</a:t>
            </a:r>
            <a:endParaRPr lang="en-US" sz="40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1524000"/>
            <a:ext cx="5892798" cy="4419600"/>
          </a:xfrm>
        </p:spPr>
      </p:pic>
    </p:spTree>
    <p:extLst>
      <p:ext uri="{BB962C8B-B14F-4D97-AF65-F5344CB8AC3E}">
        <p14:creationId xmlns:p14="http://schemas.microsoft.com/office/powerpoint/2010/main" val="3661154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Key Findings &amp;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4115826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3600" dirty="0"/>
              <a:t>What We Learned and What We Should Do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229600" cy="2179320"/>
          </a:xfrm>
        </p:spPr>
        <p:txBody>
          <a:bodyPr>
            <a:noAutofit/>
          </a:bodyPr>
          <a:lstStyle/>
          <a:p>
            <a:r>
              <a:rPr lang="en-US" sz="2400" b="1" dirty="0"/>
              <a:t>Finding #1: Customer Service Calls</a:t>
            </a:r>
            <a:r>
              <a:rPr lang="en-US" sz="2400" dirty="0"/>
              <a:t> - Our model found that the number of customer service calls is a huge indicator of churn. Customers with more than two calls are far more likely to leave</a:t>
            </a:r>
            <a:r>
              <a:rPr lang="en-US" sz="2400" dirty="0" smtClean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Finding #2: International Plan</a:t>
            </a:r>
            <a:r>
              <a:rPr lang="en-US" sz="2400" dirty="0"/>
              <a:t> - Customers with an international plan churn at a much higher rate than those without one.</a:t>
            </a:r>
          </a:p>
        </p:txBody>
      </p:sp>
    </p:spTree>
    <p:extLst>
      <p:ext uri="{BB962C8B-B14F-4D97-AF65-F5344CB8AC3E}">
        <p14:creationId xmlns:p14="http://schemas.microsoft.com/office/powerpoint/2010/main" val="3493179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620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What We Learned and What We Should </a:t>
            </a:r>
            <a:r>
              <a:rPr lang="en-US" sz="3200" dirty="0" smtClean="0"/>
              <a:t>Do(2)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124200"/>
            <a:ext cx="8229600" cy="2179320"/>
          </a:xfrm>
        </p:spPr>
        <p:txBody>
          <a:bodyPr>
            <a:noAutofit/>
          </a:bodyPr>
          <a:lstStyle/>
          <a:p>
            <a:r>
              <a:rPr lang="en-US" sz="2400" b="1" dirty="0"/>
              <a:t>Recommendation 1: Actionable Daily </a:t>
            </a:r>
            <a:r>
              <a:rPr lang="en-US" sz="2400" b="1" dirty="0" smtClean="0"/>
              <a:t>List</a:t>
            </a:r>
            <a:endParaRPr lang="en-US" sz="2400" dirty="0" smtClean="0"/>
          </a:p>
          <a:p>
            <a:r>
              <a:rPr lang="en-US" sz="2400" b="1" dirty="0" smtClean="0"/>
              <a:t>Recommendation </a:t>
            </a:r>
            <a:r>
              <a:rPr lang="en-US" sz="2400" b="1" dirty="0"/>
              <a:t>2: Deeper Dive into Service Calls</a:t>
            </a:r>
            <a:endParaRPr lang="en-US" sz="2400" dirty="0"/>
          </a:p>
          <a:p>
            <a:r>
              <a:rPr lang="en-US" sz="2400" b="1" dirty="0" smtClean="0"/>
              <a:t>Recommendation </a:t>
            </a:r>
            <a:r>
              <a:rPr lang="en-US" sz="2400" b="1" dirty="0"/>
              <a:t>3: Examine the International </a:t>
            </a:r>
            <a:r>
              <a:rPr lang="en-US" sz="2400" b="1" dirty="0" smtClean="0"/>
              <a:t>Plan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8567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447800"/>
            <a:ext cx="8229600" cy="1371600"/>
          </a:xfrm>
        </p:spPr>
        <p:txBody>
          <a:bodyPr>
            <a:noAutofit/>
          </a:bodyPr>
          <a:lstStyle/>
          <a:p>
            <a:r>
              <a:rPr lang="en-US" sz="3200" b="1" dirty="0"/>
              <a:t>Recommendation 1: Actionable Daily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8229600" cy="1524000"/>
          </a:xfrm>
        </p:spPr>
        <p:txBody>
          <a:bodyPr>
            <a:noAutofit/>
          </a:bodyPr>
          <a:lstStyle/>
          <a:p>
            <a:r>
              <a:rPr lang="en-US" sz="2400" dirty="0" smtClean="0"/>
              <a:t>The </a:t>
            </a:r>
            <a:r>
              <a:rPr lang="en-US" sz="2400" dirty="0"/>
              <a:t>Customer Retention Manager should use the model to generate a daily list of high-risk customers for immediate outreach.</a:t>
            </a:r>
          </a:p>
          <a:p>
            <a:pPr marL="1527048" lvl="5" indent="0">
              <a:buNone/>
            </a:pPr>
            <a:r>
              <a:rPr lang="en-US" sz="2400" dirty="0" smtClean="0"/>
              <a:t>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16637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001000" cy="982778"/>
          </a:xfrm>
        </p:spPr>
        <p:txBody>
          <a:bodyPr>
            <a:noAutofit/>
          </a:bodyPr>
          <a:lstStyle/>
          <a:p>
            <a:r>
              <a:rPr lang="en-US" sz="3200" b="1" dirty="0"/>
              <a:t>Recommendation 1: Actionable Daily List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657600"/>
            <a:ext cx="8229600" cy="1524000"/>
          </a:xfrm>
        </p:spPr>
        <p:txBody>
          <a:bodyPr>
            <a:noAutofit/>
          </a:bodyPr>
          <a:lstStyle/>
          <a:p>
            <a:pPr marL="1527048" lvl="5" indent="0">
              <a:buNone/>
            </a:pPr>
            <a:r>
              <a:rPr lang="en-US" sz="2400" dirty="0" smtClean="0"/>
              <a:t>.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57" y="1428749"/>
            <a:ext cx="6324143" cy="47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386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543800" cy="2079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800" dirty="0" smtClean="0"/>
              <a:t>Churn Prediction </a:t>
            </a:r>
            <a:r>
              <a:rPr lang="en-US" sz="4900" dirty="0" smtClean="0">
                <a:effectLst/>
              </a:rPr>
              <a:t>Data </a:t>
            </a:r>
            <a:r>
              <a:rPr lang="en-US" sz="4900" dirty="0" smtClean="0">
                <a:effectLst/>
              </a:rPr>
              <a:t>Analysis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r>
              <a:rPr lang="en-US" sz="3200" b="0" dirty="0" smtClean="0">
                <a:solidFill>
                  <a:schemeClr val="bg1"/>
                </a:solidFill>
                <a:effectLst/>
              </a:rPr>
              <a:t>A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ctionable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recommendations for the head 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to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launch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a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business audience</a:t>
            </a:r>
            <a:br>
              <a:rPr lang="en-US" sz="2800" b="0" dirty="0">
                <a:solidFill>
                  <a:schemeClr val="bg1"/>
                </a:solidFill>
                <a:effectLst/>
              </a:rPr>
            </a:br>
            <a:endParaRPr lang="en-US" sz="2800" b="0" dirty="0">
              <a:solidFill>
                <a:schemeClr val="bg1"/>
              </a:solidFill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+mj-lt"/>
              </a:rPr>
              <a:t>Based on </a:t>
            </a:r>
            <a:r>
              <a:rPr lang="en-US" sz="2400" b="1" dirty="0" smtClean="0"/>
              <a:t>telecom dataset</a:t>
            </a:r>
            <a:endParaRPr lang="en-US" sz="2400" b="1" dirty="0" smtClean="0"/>
          </a:p>
          <a:p>
            <a:pPr algn="l"/>
            <a:r>
              <a:rPr lang="en-US" sz="2400" b="1" dirty="0" smtClean="0">
                <a:latin typeface="+mj-lt"/>
              </a:rPr>
              <a:t>Presenter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b="1" dirty="0" err="1" smtClean="0">
                <a:latin typeface="+mj-lt"/>
              </a:rPr>
              <a:t>Antonine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Pelicier</a:t>
            </a:r>
            <a:endParaRPr lang="en-US" sz="2400" b="1" dirty="0" smtClean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Email: antoninepelicier10@gmail.com</a:t>
            </a:r>
            <a:endParaRPr lang="en-US" sz="2400" b="1" dirty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Date: </a:t>
            </a:r>
            <a:r>
              <a:rPr lang="en-US" sz="2400" b="1" dirty="0" smtClean="0">
                <a:latin typeface="+mj-lt"/>
              </a:rPr>
              <a:t>08</a:t>
            </a:r>
            <a:r>
              <a:rPr lang="en-US" sz="2400" b="1" dirty="0" smtClean="0">
                <a:latin typeface="+mj-lt"/>
              </a:rPr>
              <a:t>/17/2025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9958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0668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/>
              <a:t>Recommendation 2: Deeper Dive into Service Calls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0"/>
            <a:ext cx="8229600" cy="217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need to investigate the specific reasons behind the high number of customer service calls to address the root cause of the churn.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147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228600"/>
            <a:ext cx="7924800" cy="990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Recommendation 2: Deeper Dive into Service Calls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524000"/>
            <a:ext cx="7950730" cy="4770438"/>
          </a:xfrm>
        </p:spPr>
      </p:pic>
    </p:spTree>
    <p:extLst>
      <p:ext uri="{BB962C8B-B14F-4D97-AF65-F5344CB8AC3E}">
        <p14:creationId xmlns:p14="http://schemas.microsoft.com/office/powerpoint/2010/main" val="24832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Recommendation 3: Examine the International Plan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200400"/>
            <a:ext cx="8229600" cy="21793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smtClean="0"/>
              <a:t>We </a:t>
            </a:r>
            <a:r>
              <a:rPr lang="en-US" sz="2400" dirty="0"/>
              <a:t>should conduct a deep analysis of the international plan, including its features and pricing, to understand why it's a major churn driver.</a:t>
            </a:r>
          </a:p>
        </p:txBody>
      </p:sp>
    </p:spTree>
    <p:extLst>
      <p:ext uri="{BB962C8B-B14F-4D97-AF65-F5344CB8AC3E}">
        <p14:creationId xmlns:p14="http://schemas.microsoft.com/office/powerpoint/2010/main" val="3952788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/>
              <a:t>Recommendation 3: Examine the International Plan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1531934"/>
            <a:ext cx="6858001" cy="5143503"/>
          </a:xfrm>
        </p:spPr>
      </p:pic>
    </p:spTree>
    <p:extLst>
      <p:ext uri="{BB962C8B-B14F-4D97-AF65-F5344CB8AC3E}">
        <p14:creationId xmlns:p14="http://schemas.microsoft.com/office/powerpoint/2010/main" val="13737722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11198916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400" dirty="0"/>
              <a:t>Putting Insights into Action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209800"/>
            <a:ext cx="8229600" cy="2179320"/>
          </a:xfrm>
        </p:spPr>
        <p:txBody>
          <a:bodyPr>
            <a:noAutofit/>
          </a:bodyPr>
          <a:lstStyle/>
          <a:p>
            <a:r>
              <a:rPr lang="en-US" sz="2400" b="1" dirty="0"/>
              <a:t>Implement a Pilot Program:</a:t>
            </a:r>
            <a:r>
              <a:rPr lang="en-US" sz="2400" dirty="0"/>
              <a:t> Start by testing the daily high-risk customer list with a small team to measure the impact on churn.</a:t>
            </a:r>
          </a:p>
          <a:p>
            <a:r>
              <a:rPr lang="en-US" sz="2400" b="1" dirty="0"/>
              <a:t>Qualitative Analysis:</a:t>
            </a:r>
            <a:r>
              <a:rPr lang="en-US" sz="2400" dirty="0"/>
              <a:t> Conduct interviews with customers who have made multiple service calls to understand their frustrations and pain points.</a:t>
            </a:r>
          </a:p>
          <a:p>
            <a:r>
              <a:rPr lang="en-US" sz="2400" b="1" dirty="0"/>
              <a:t>Product Review:</a:t>
            </a:r>
            <a:r>
              <a:rPr lang="en-US" sz="2400" dirty="0"/>
              <a:t> Work with the Product and Marketing teams to review and potentially revise the international plan offering.</a:t>
            </a:r>
          </a:p>
        </p:txBody>
      </p:sp>
    </p:spTree>
    <p:extLst>
      <p:ext uri="{BB962C8B-B14F-4D97-AF65-F5344CB8AC3E}">
        <p14:creationId xmlns:p14="http://schemas.microsoft.com/office/powerpoint/2010/main" val="25823569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9882701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Questions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1113587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&amp; The Business Problem(Overview)</a:t>
            </a:r>
          </a:p>
        </p:txBody>
      </p:sp>
    </p:spTree>
    <p:extLst>
      <p:ext uri="{BB962C8B-B14F-4D97-AF65-F5344CB8AC3E}">
        <p14:creationId xmlns:p14="http://schemas.microsoft.com/office/powerpoint/2010/main" val="2464481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My </a:t>
            </a:r>
            <a:r>
              <a:rPr lang="en-US" b="1" dirty="0"/>
              <a:t>Data </a:t>
            </a:r>
            <a:r>
              <a:rPr lang="en-US" b="1" dirty="0" smtClean="0"/>
              <a:t>Source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3622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To </a:t>
            </a:r>
            <a:r>
              <a:rPr lang="en-US" dirty="0"/>
              <a:t>uncover these insights, I</a:t>
            </a:r>
            <a:r>
              <a:rPr lang="en-US" dirty="0" smtClean="0"/>
              <a:t>'ve </a:t>
            </a:r>
            <a:r>
              <a:rPr lang="en-US" dirty="0"/>
              <a:t>analyzed data from </a:t>
            </a:r>
            <a:r>
              <a:rPr lang="en-US" dirty="0" smtClean="0"/>
              <a:t>one key </a:t>
            </a:r>
            <a:r>
              <a:rPr lang="en-US" dirty="0"/>
              <a:t>industry </a:t>
            </a:r>
            <a:r>
              <a:rPr lang="en-US" dirty="0" smtClean="0"/>
              <a:t>source:</a:t>
            </a:r>
            <a:endParaRPr lang="en-US" dirty="0"/>
          </a:p>
          <a:p>
            <a:pPr marL="0" indent="0" algn="just">
              <a:buNone/>
            </a:pPr>
            <a:r>
              <a:rPr lang="en-US" b="1" dirty="0" err="1" smtClean="0"/>
              <a:t>Bigml</a:t>
            </a:r>
            <a:r>
              <a:rPr lang="en-US" dirty="0" smtClean="0"/>
              <a:t>: </a:t>
            </a:r>
            <a:r>
              <a:rPr lang="en-US" dirty="0"/>
              <a:t>It </a:t>
            </a:r>
            <a:r>
              <a:rPr lang="en-US" dirty="0"/>
              <a:t>is a dataset commonly used for a customer churn prediction </a:t>
            </a:r>
            <a:r>
              <a:rPr lang="en-US" dirty="0"/>
              <a:t>analysis, from </a:t>
            </a:r>
            <a:r>
              <a:rPr lang="en-US" dirty="0"/>
              <a:t>a telecommunications company and contains various details about customer accounts. The key purpose of this dataset is to predict whether a customer will stop using the service (churn) based on their behavior and account information.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362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core business problem is to predict which customers are likely to churn, enabling the telecommunications company to proactively target them with retention campaigns. This is a critical task, as retaining existing customers is significantly more cost-effective than acquiring new ones.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7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b="1" dirty="0"/>
              <a:t>Stakeholder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362200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The </a:t>
            </a:r>
            <a:r>
              <a:rPr lang="en-US" dirty="0"/>
              <a:t>primary stakeholder is the </a:t>
            </a:r>
            <a:r>
              <a:rPr lang="en-US" b="1" dirty="0"/>
              <a:t>Customer Retention Manager</a:t>
            </a:r>
            <a:r>
              <a:rPr lang="en-US" dirty="0"/>
              <a:t>. They are directly responsible for reducing churn and would use the predictive model's output to identify at-risk customers. This allows them to allocate resources effectively and implement personalized strategies, such as offering discounts or service upgrades, to prevent customers from leaving.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58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Predicting and Preventing Customer Churn: A Data-Driven Approach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2362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This presentation outlines how </a:t>
            </a:r>
            <a:r>
              <a:rPr lang="en-US" dirty="0" smtClean="0"/>
              <a:t>I used </a:t>
            </a:r>
            <a:r>
              <a:rPr lang="en-US" dirty="0"/>
              <a:t>data to build a model that predicts which customers are at risk of leaving our service. </a:t>
            </a:r>
            <a:r>
              <a:rPr lang="en-US" dirty="0" smtClean="0"/>
              <a:t>My goal </a:t>
            </a:r>
            <a:r>
              <a:rPr lang="en-US" dirty="0"/>
              <a:t>is to give our teams the information they need to act proactively and reduce customer churn.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988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438400"/>
            <a:ext cx="8305800" cy="1143000"/>
          </a:xfrm>
        </p:spPr>
        <p:txBody>
          <a:bodyPr/>
          <a:lstStyle/>
          <a:p>
            <a:r>
              <a:rPr lang="en-US" dirty="0"/>
              <a:t>Business &amp; Data Understanding</a:t>
            </a:r>
          </a:p>
        </p:txBody>
      </p:sp>
    </p:spTree>
    <p:extLst>
      <p:ext uri="{BB962C8B-B14F-4D97-AF65-F5344CB8AC3E}">
        <p14:creationId xmlns:p14="http://schemas.microsoft.com/office/powerpoint/2010/main" val="40374892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The Problem: Why Churn Matters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95600"/>
            <a:ext cx="8229600" cy="2179320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The Business Problem:</a:t>
            </a:r>
            <a:r>
              <a:rPr lang="en-US" dirty="0"/>
              <a:t> Losing customers is expensive. It costs more to acquire a new customer than to keep an existing one. By identifying at-risk customers early, we can intervene with targeted strategies and improve our profitability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Our Data:</a:t>
            </a:r>
            <a:r>
              <a:rPr lang="en-US" dirty="0"/>
              <a:t> We analyzed customer data, including account history, service usage, and customer support interactions. This information was the foundation for building our predictive model.</a:t>
            </a:r>
          </a:p>
        </p:txBody>
      </p:sp>
    </p:spTree>
    <p:extLst>
      <p:ext uri="{BB962C8B-B14F-4D97-AF65-F5344CB8AC3E}">
        <p14:creationId xmlns:p14="http://schemas.microsoft.com/office/powerpoint/2010/main" val="16348083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2818</TotalTime>
  <Words>823</Words>
  <Application>Microsoft Office PowerPoint</Application>
  <PresentationFormat>On-screen Show (4:3)</PresentationFormat>
  <Paragraphs>62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Flow</vt:lpstr>
      <vt:lpstr>PowerPoint Presentation Structure</vt:lpstr>
      <vt:lpstr>Churn Prediction Data Analysis  Actionable recommendations for the head to launch a business audience </vt:lpstr>
      <vt:lpstr>Introduction &amp; The Business Problem(Overview)</vt:lpstr>
      <vt:lpstr>My Data Source</vt:lpstr>
      <vt:lpstr>Business Problem</vt:lpstr>
      <vt:lpstr>Stakeholder</vt:lpstr>
      <vt:lpstr>Predicting and Preventing Customer Churn: A Data-Driven Approach</vt:lpstr>
      <vt:lpstr>Business &amp; Data Understanding</vt:lpstr>
      <vt:lpstr>The Problem: Why Churn Matters</vt:lpstr>
      <vt:lpstr>Our Approach  Building a Predictive Model</vt:lpstr>
      <vt:lpstr>A New Tool for the Retention Manager</vt:lpstr>
      <vt:lpstr>Model Performance: How Our Model Performed</vt:lpstr>
      <vt:lpstr>How Accurate Is Our Prediction?</vt:lpstr>
      <vt:lpstr>Confusion Matrix chart</vt:lpstr>
      <vt:lpstr>Key Findings &amp; Recommendations</vt:lpstr>
      <vt:lpstr>What We Learned and What We Should Do</vt:lpstr>
      <vt:lpstr>What We Learned and What We Should Do(2)</vt:lpstr>
      <vt:lpstr>Recommendation 1: Actionable Daily List</vt:lpstr>
      <vt:lpstr>Recommendation 1: Actionable Daily List</vt:lpstr>
      <vt:lpstr>Recommendation 2: Deeper Dive into Service Calls</vt:lpstr>
      <vt:lpstr>Recommendation 2: Deeper Dive into Service Calls</vt:lpstr>
      <vt:lpstr>Recommendation 3: Examine the International Plan</vt:lpstr>
      <vt:lpstr>Recommendation 3: Examine the International Plan</vt:lpstr>
      <vt:lpstr>Next Steps</vt:lpstr>
      <vt:lpstr>Putting Insights into Action</vt:lpstr>
      <vt:lpstr>Thank You</vt:lpstr>
      <vt:lpstr>Questions &amp; Discussion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 Structure</dc:title>
  <dc:creator>Windows User</dc:creator>
  <cp:lastModifiedBy>Windows User</cp:lastModifiedBy>
  <cp:revision>23</cp:revision>
  <dcterms:created xsi:type="dcterms:W3CDTF">2025-06-12T21:37:25Z</dcterms:created>
  <dcterms:modified xsi:type="dcterms:W3CDTF">2025-08-19T20:20:41Z</dcterms:modified>
</cp:coreProperties>
</file>