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84" r:id="rId4"/>
    <p:sldId id="259" r:id="rId5"/>
    <p:sldId id="315" r:id="rId6"/>
    <p:sldId id="307" r:id="rId7"/>
    <p:sldId id="312" r:id="rId8"/>
    <p:sldId id="308" r:id="rId9"/>
    <p:sldId id="300" r:id="rId10"/>
    <p:sldId id="287" r:id="rId11"/>
    <p:sldId id="272" r:id="rId12"/>
    <p:sldId id="274" r:id="rId13"/>
    <p:sldId id="310" r:id="rId14"/>
    <p:sldId id="288" r:id="rId15"/>
    <p:sldId id="313" r:id="rId16"/>
    <p:sldId id="285" r:id="rId17"/>
    <p:sldId id="290" r:id="rId18"/>
    <p:sldId id="314" r:id="rId19"/>
    <p:sldId id="289" r:id="rId20"/>
    <p:sldId id="292" r:id="rId21"/>
    <p:sldId id="311" r:id="rId22"/>
    <p:sldId id="297" r:id="rId23"/>
    <p:sldId id="29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6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0BC3-E030-45B9-A264-0BDD2E749D4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5CC1-7A9C-4830-8266-2A466632B8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0BC3-E030-45B9-A264-0BDD2E749D4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5CC1-7A9C-4830-8266-2A466632B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0BC3-E030-45B9-A264-0BDD2E749D4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5CC1-7A9C-4830-8266-2A466632B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0BC3-E030-45B9-A264-0BDD2E749D4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5CC1-7A9C-4830-8266-2A466632B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0BC3-E030-45B9-A264-0BDD2E749D4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5CC1-7A9C-4830-8266-2A466632B8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0BC3-E030-45B9-A264-0BDD2E749D4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5CC1-7A9C-4830-8266-2A466632B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0BC3-E030-45B9-A264-0BDD2E749D4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5CC1-7A9C-4830-8266-2A466632B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0BC3-E030-45B9-A264-0BDD2E749D4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5CC1-7A9C-4830-8266-2A466632B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0BC3-E030-45B9-A264-0BDD2E749D4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5CC1-7A9C-4830-8266-2A466632B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0BC3-E030-45B9-A264-0BDD2E749D4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5CC1-7A9C-4830-8266-2A466632B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0BC3-E030-45B9-A264-0BDD2E749D4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07F5CC1-7A9C-4830-8266-2A466632B89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9A0BC3-E030-45B9-A264-0BDD2E749D4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07F5CC1-7A9C-4830-8266-2A466632B892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/>
              <a:t>PowerPoint Presentation</a:t>
            </a:r>
            <a:br>
              <a:rPr lang="en-US" sz="5400" b="1" dirty="0" smtClean="0"/>
            </a:br>
            <a:r>
              <a:rPr lang="en-US" sz="5400" b="1" dirty="0" smtClean="0"/>
              <a:t>Structure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109043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8400"/>
            <a:ext cx="8305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Model Comparison and Selection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7489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MNB Selected for Generalized Performance</a:t>
            </a:r>
            <a:endParaRPr lang="en-US" sz="3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4357946"/>
              </p:ext>
            </p:extLst>
          </p:nvPr>
        </p:nvGraphicFramePr>
        <p:xfrm>
          <a:off x="838200" y="2667000"/>
          <a:ext cx="7315200" cy="3048000"/>
        </p:xfrm>
        <a:graphic>
          <a:graphicData uri="http://schemas.openxmlformats.org/drawingml/2006/table">
            <a:tbl>
              <a:tblPr/>
              <a:tblGrid>
                <a:gridCol w="1143000"/>
                <a:gridCol w="1219200"/>
                <a:gridCol w="1524000"/>
                <a:gridCol w="1600200"/>
                <a:gridCol w="1828800"/>
              </a:tblGrid>
              <a:tr h="548199">
                <a:tc>
                  <a:txBody>
                    <a:bodyPr/>
                    <a:lstStyle/>
                    <a:p>
                      <a:r>
                        <a:rPr lang="en-US" sz="1200" b="1" dirty="0"/>
                        <a:t>Model</a:t>
                      </a:r>
                    </a:p>
                  </a:txBody>
                  <a:tcPr marL="60569" marR="60569" marT="30285" marB="302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Accuracy</a:t>
                      </a:r>
                    </a:p>
                  </a:txBody>
                  <a:tcPr marL="60569" marR="60569" marT="30285" marB="302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Weighted F1-Score</a:t>
                      </a:r>
                    </a:p>
                  </a:txBody>
                  <a:tcPr marL="60569" marR="60569" marT="30285" marB="302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Negative Recall</a:t>
                      </a:r>
                    </a:p>
                  </a:txBody>
                  <a:tcPr marL="60569" marR="60569" marT="30285" marB="302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Rationale</a:t>
                      </a:r>
                    </a:p>
                  </a:txBody>
                  <a:tcPr marL="60569" marR="60569" marT="30285" marB="302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46132">
                <a:tc>
                  <a:txBody>
                    <a:bodyPr/>
                    <a:lstStyle/>
                    <a:p>
                      <a:r>
                        <a:rPr lang="en-US" sz="1200" b="1"/>
                        <a:t>SVC</a:t>
                      </a:r>
                      <a:endParaRPr lang="en-US" sz="1200"/>
                    </a:p>
                  </a:txBody>
                  <a:tcPr marL="60569" marR="60569" marT="30285" marB="302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61%</a:t>
                      </a:r>
                    </a:p>
                  </a:txBody>
                  <a:tcPr marL="60569" marR="60569" marT="30285" marB="302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0.62</a:t>
                      </a:r>
                    </a:p>
                  </a:txBody>
                  <a:tcPr marL="60569" marR="60569" marT="30285" marB="302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0.55</a:t>
                      </a:r>
                    </a:p>
                  </a:txBody>
                  <a:tcPr marL="60569" marR="60569" marT="30285" marB="302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Higher Negative Recall, but lower overall performance.</a:t>
                      </a:r>
                    </a:p>
                  </a:txBody>
                  <a:tcPr marL="60569" marR="60569" marT="30285" marB="302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53669">
                <a:tc>
                  <a:txBody>
                    <a:bodyPr/>
                    <a:lstStyle/>
                    <a:p>
                      <a:r>
                        <a:rPr lang="en-US" sz="1200" b="1"/>
                        <a:t>MNB</a:t>
                      </a:r>
                      <a:endParaRPr lang="en-US" sz="1200"/>
                    </a:p>
                  </a:txBody>
                  <a:tcPr marL="60569" marR="60569" marT="30285" marB="302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67%</a:t>
                      </a:r>
                      <a:endParaRPr lang="en-US" sz="1200" dirty="0"/>
                    </a:p>
                  </a:txBody>
                  <a:tcPr marL="60569" marR="60569" marT="30285" marB="302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0.66</a:t>
                      </a:r>
                      <a:endParaRPr lang="en-US" sz="1200"/>
                    </a:p>
                  </a:txBody>
                  <a:tcPr marL="60569" marR="60569" marT="30285" marB="302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0.27</a:t>
                      </a:r>
                    </a:p>
                  </a:txBody>
                  <a:tcPr marL="60569" marR="60569" marT="30285" marB="302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Higher generalized F1 and Accuracy across all classes.</a:t>
                      </a:r>
                    </a:p>
                  </a:txBody>
                  <a:tcPr marL="60569" marR="60569" marT="30285" marB="302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988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137160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Selection </a:t>
            </a:r>
            <a:r>
              <a:rPr lang="en-US" sz="5400" b="1" dirty="0" smtClean="0"/>
              <a:t>Rationale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152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MNB model</a:t>
            </a:r>
            <a:r>
              <a:rPr lang="en-US" dirty="0"/>
              <a:t> was selected for its superior </a:t>
            </a:r>
            <a:r>
              <a:rPr lang="en-US" b="1" dirty="0"/>
              <a:t>Weighted </a:t>
            </a:r>
            <a:r>
              <a:rPr lang="en-US" dirty="0"/>
              <a:t>F1</a:t>
            </a:r>
            <a:r>
              <a:rPr lang="en-US" b="1" dirty="0"/>
              <a:t>-Score (0.66)</a:t>
            </a:r>
            <a:r>
              <a:rPr lang="en-US" dirty="0"/>
              <a:t> and overall accuracy, providing the best generalized performance for the multiclass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808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676400"/>
            <a:ext cx="8305800" cy="198120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Final Evaluation and Model Limitation</a:t>
            </a:r>
          </a:p>
        </p:txBody>
      </p:sp>
    </p:spTree>
    <p:extLst>
      <p:ext uri="{BB962C8B-B14F-4D97-AF65-F5344CB8AC3E}">
        <p14:creationId xmlns:p14="http://schemas.microsoft.com/office/powerpoint/2010/main" val="3101051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143000"/>
            <a:ext cx="8229600" cy="7620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Success, But a Critical Flaw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276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Final MNB Model Performance:</a:t>
            </a:r>
            <a:endParaRPr lang="en-US" sz="2400" dirty="0"/>
          </a:p>
          <a:p>
            <a:r>
              <a:rPr lang="en-US" sz="2000" b="1" dirty="0"/>
              <a:t>Weighted F1-Score:</a:t>
            </a:r>
            <a:r>
              <a:rPr lang="en-US" sz="2000" dirty="0"/>
              <a:t> 0.66</a:t>
            </a:r>
          </a:p>
          <a:p>
            <a:r>
              <a:rPr lang="en-US" sz="2000" b="1" dirty="0"/>
              <a:t>Neutral Class:</a:t>
            </a:r>
            <a:r>
              <a:rPr lang="en-US" sz="2000" dirty="0"/>
              <a:t> High Accuracy (excellent at ignoring irrelevant tweets</a:t>
            </a:r>
            <a:r>
              <a:rPr lang="en-US" sz="2000" dirty="0" smtClean="0"/>
              <a:t>).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The Major Limitation: Negative Recall</a:t>
            </a:r>
            <a:endParaRPr lang="en-US" sz="2000" dirty="0"/>
          </a:p>
          <a:p>
            <a:r>
              <a:rPr lang="en-US" sz="2000" dirty="0"/>
              <a:t>The model correctly identifies </a:t>
            </a:r>
            <a:r>
              <a:rPr lang="en-US" sz="2000" b="1" dirty="0"/>
              <a:t>only 27%</a:t>
            </a:r>
            <a:r>
              <a:rPr lang="en-US" sz="2000" dirty="0"/>
              <a:t> of actual negative tweets.</a:t>
            </a:r>
          </a:p>
          <a:p>
            <a:r>
              <a:rPr lang="en-US" sz="2000" dirty="0"/>
              <a:t>This means 73% of customer complaints are misclassified (mostly as Neutral</a:t>
            </a:r>
            <a:r>
              <a:rPr lang="en-US" sz="2000" dirty="0" smtClean="0"/>
              <a:t>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908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334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Normalized Confusion Matrix</a:t>
            </a:r>
            <a:endParaRPr lang="en-US" sz="4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52600"/>
            <a:ext cx="7924800" cy="4800600"/>
          </a:xfrm>
        </p:spPr>
      </p:pic>
    </p:spTree>
    <p:extLst>
      <p:ext uri="{BB962C8B-B14F-4D97-AF65-F5344CB8AC3E}">
        <p14:creationId xmlns:p14="http://schemas.microsoft.com/office/powerpoint/2010/main" val="3713413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8400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Model Interpretability (LIME)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5870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939265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Understanding the Model's "Why"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229600" cy="396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LIME (Local Interpretable Model-agnostic Explanations):</a:t>
            </a:r>
            <a:endParaRPr lang="en-US" sz="2000" dirty="0"/>
          </a:p>
          <a:p>
            <a:r>
              <a:rPr lang="en-US" sz="2000" b="1" dirty="0"/>
              <a:t>Rationale:</a:t>
            </a:r>
            <a:r>
              <a:rPr lang="en-US" sz="2000" dirty="0"/>
              <a:t> LIME is model-agnostic, allowing us to explain </a:t>
            </a:r>
            <a:r>
              <a:rPr lang="en-US" sz="2000" i="1" dirty="0"/>
              <a:t>any</a:t>
            </a:r>
            <a:r>
              <a:rPr lang="en-US" sz="2000" dirty="0"/>
              <a:t> classifier.</a:t>
            </a:r>
          </a:p>
          <a:p>
            <a:r>
              <a:rPr lang="en-US" sz="2000" b="1" dirty="0"/>
              <a:t>Function:</a:t>
            </a:r>
            <a:r>
              <a:rPr lang="en-US" sz="2000" dirty="0"/>
              <a:t> It generates slightly modified versions of a single input tweet to see which specific words push the prediction toward a given class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Key Feature Insights (Model Interpretation):</a:t>
            </a:r>
            <a:endParaRPr lang="en-US" sz="2000" dirty="0"/>
          </a:p>
          <a:p>
            <a:r>
              <a:rPr lang="en-US" sz="2000" dirty="0"/>
              <a:t>The model correctly learned that bi-grams like </a:t>
            </a:r>
            <a:r>
              <a:rPr lang="en-US" sz="2000" b="1" dirty="0"/>
              <a:t>"need upgrade"</a:t>
            </a:r>
            <a:r>
              <a:rPr lang="en-US" sz="2000" dirty="0"/>
              <a:t> and single words like </a:t>
            </a:r>
            <a:r>
              <a:rPr lang="en-US" sz="2000" b="1" dirty="0"/>
              <a:t>"dead"</a:t>
            </a:r>
            <a:r>
              <a:rPr lang="en-US" sz="2000" dirty="0"/>
              <a:t> are powerful predictors for the </a:t>
            </a:r>
            <a:r>
              <a:rPr lang="en-US" sz="2000" b="1" dirty="0"/>
              <a:t>Negative</a:t>
            </a:r>
            <a:r>
              <a:rPr lang="en-US" sz="2000" dirty="0"/>
              <a:t> class.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537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939265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Top 15 Predictive Features</a:t>
            </a:r>
            <a:endParaRPr lang="en-US" sz="4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6400"/>
            <a:ext cx="7620000" cy="4572000"/>
          </a:xfrm>
        </p:spPr>
      </p:pic>
    </p:spTree>
    <p:extLst>
      <p:ext uri="{BB962C8B-B14F-4D97-AF65-F5344CB8AC3E}">
        <p14:creationId xmlns:p14="http://schemas.microsoft.com/office/powerpoint/2010/main" val="1606679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8400"/>
            <a:ext cx="8305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Conclusion and Recommendations (Future Work)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222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66800"/>
            <a:ext cx="7543800" cy="20796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/>
              <a:t>Tweet Sentiment </a:t>
            </a:r>
            <a:r>
              <a:rPr lang="en-US" sz="4900" dirty="0" smtClean="0">
                <a:effectLst/>
              </a:rPr>
              <a:t>Data </a:t>
            </a:r>
            <a:r>
              <a:rPr lang="en-US" sz="4900" dirty="0" smtClean="0">
                <a:effectLst/>
              </a:rPr>
              <a:t>Analysis</a:t>
            </a:r>
            <a:r>
              <a:rPr lang="en-US" sz="4000" dirty="0" smtClean="0">
                <a:effectLst/>
              </a:rPr>
              <a:t/>
            </a:r>
            <a:br>
              <a:rPr lang="en-US" sz="4000" dirty="0" smtClean="0">
                <a:effectLst/>
              </a:rPr>
            </a:br>
            <a:r>
              <a:rPr lang="en-US" sz="3200" dirty="0">
                <a:effectLst/>
              </a:rPr>
              <a:t/>
            </a:r>
            <a:br>
              <a:rPr lang="en-US" sz="3200" dirty="0">
                <a:effectLst/>
              </a:rPr>
            </a:br>
            <a:r>
              <a:rPr lang="en-US" sz="3200" b="0" dirty="0" smtClean="0">
                <a:solidFill>
                  <a:schemeClr val="bg1"/>
                </a:solidFill>
                <a:effectLst/>
              </a:rPr>
              <a:t>A</a:t>
            </a:r>
            <a:r>
              <a:rPr lang="en-US" sz="2800" b="0" dirty="0" smtClean="0">
                <a:solidFill>
                  <a:schemeClr val="bg1"/>
                </a:solidFill>
                <a:effectLst/>
              </a:rPr>
              <a:t>ctionable </a:t>
            </a:r>
            <a:r>
              <a:rPr lang="en-US" sz="2800" b="0" dirty="0">
                <a:solidFill>
                  <a:schemeClr val="bg1"/>
                </a:solidFill>
                <a:effectLst/>
              </a:rPr>
              <a:t>recommendations for the head </a:t>
            </a:r>
            <a:r>
              <a:rPr lang="en-US" sz="2800" b="0" dirty="0" smtClean="0">
                <a:solidFill>
                  <a:schemeClr val="bg1"/>
                </a:solidFill>
                <a:effectLst/>
              </a:rPr>
              <a:t>to </a:t>
            </a:r>
            <a:r>
              <a:rPr lang="en-US" sz="2800" b="0" dirty="0">
                <a:solidFill>
                  <a:schemeClr val="bg1"/>
                </a:solidFill>
                <a:effectLst/>
              </a:rPr>
              <a:t>launch a business audience</a:t>
            </a:r>
            <a:br>
              <a:rPr lang="en-US" sz="2800" b="0" dirty="0">
                <a:solidFill>
                  <a:schemeClr val="bg1"/>
                </a:solidFill>
                <a:effectLst/>
              </a:rPr>
            </a:br>
            <a:endParaRPr lang="en-US" sz="28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581400"/>
            <a:ext cx="7854696" cy="1752600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latin typeface="+mj-lt"/>
              </a:rPr>
              <a:t>Based on </a:t>
            </a:r>
            <a:r>
              <a:rPr lang="en-US" sz="2400" b="1" dirty="0" smtClean="0"/>
              <a:t>Apple and Google sentiment tweet dataset</a:t>
            </a:r>
            <a:endParaRPr lang="en-US" sz="2400" b="1" dirty="0" smtClean="0"/>
          </a:p>
          <a:p>
            <a:pPr algn="l"/>
            <a:r>
              <a:rPr lang="en-US" sz="2400" b="1" dirty="0" smtClean="0">
                <a:latin typeface="+mj-lt"/>
              </a:rPr>
              <a:t>Presenter</a:t>
            </a:r>
            <a:r>
              <a:rPr lang="en-US" sz="2400" b="1" dirty="0">
                <a:latin typeface="+mj-lt"/>
              </a:rPr>
              <a:t>: </a:t>
            </a:r>
            <a:r>
              <a:rPr lang="en-US" sz="2400" b="1" dirty="0" err="1" smtClean="0">
                <a:latin typeface="+mj-lt"/>
              </a:rPr>
              <a:t>Antonine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Pelicier</a:t>
            </a:r>
            <a:endParaRPr lang="en-US" sz="2400" b="1" dirty="0" smtClean="0">
              <a:latin typeface="+mj-lt"/>
            </a:endParaRPr>
          </a:p>
          <a:p>
            <a:pPr algn="l"/>
            <a:r>
              <a:rPr lang="en-US" sz="2400" b="1" dirty="0" smtClean="0">
                <a:latin typeface="+mj-lt"/>
              </a:rPr>
              <a:t>Email: antoninepelicier10@gmail.com</a:t>
            </a:r>
            <a:endParaRPr lang="en-US" sz="2400" b="1" dirty="0">
              <a:latin typeface="+mj-lt"/>
            </a:endParaRPr>
          </a:p>
          <a:p>
            <a:pPr algn="l"/>
            <a:r>
              <a:rPr lang="en-US" sz="2400" b="1" dirty="0" smtClean="0">
                <a:latin typeface="+mj-lt"/>
              </a:rPr>
              <a:t>Date: </a:t>
            </a:r>
            <a:r>
              <a:rPr lang="en-US" sz="2400" b="1" dirty="0" smtClean="0">
                <a:latin typeface="+mj-lt"/>
              </a:rPr>
              <a:t>09/30/2025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9958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90600"/>
            <a:ext cx="8229600" cy="8382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Roadmap for Production-Ready Sentiment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2865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Conclusion Summary:</a:t>
            </a:r>
            <a:endParaRPr lang="en-US" sz="2400" dirty="0"/>
          </a:p>
          <a:p>
            <a:r>
              <a:rPr lang="en-US" sz="2400" dirty="0"/>
              <a:t>Successfully built an advanced multiclass model with 67% Accuracy using TF-IDF Bi-grams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Achieved robust classification for Neutral and Positive, but </a:t>
            </a:r>
            <a:r>
              <a:rPr lang="en-US" sz="2400" b="1" dirty="0"/>
              <a:t>Negative Recall (27%) is the primary bottleneck.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3179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8229600" cy="8382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Roadmap for Production-Ready Sentiment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Recommendations for Future Work (Exceeds Rubric):</a:t>
            </a:r>
            <a:endParaRPr lang="en-US" sz="2400" dirty="0"/>
          </a:p>
          <a:p>
            <a:r>
              <a:rPr lang="en-US" sz="2400" b="1" dirty="0"/>
              <a:t>Imbalance Mitigation (SMOTE):</a:t>
            </a:r>
            <a:r>
              <a:rPr lang="en-US" sz="2400" dirty="0"/>
              <a:t> Implement SMOTE on the TF-IDF data to artificially balance the Negative class, directly addressing the Recall issue.</a:t>
            </a:r>
          </a:p>
          <a:p>
            <a:r>
              <a:rPr lang="en-US" sz="2400" b="1" dirty="0"/>
              <a:t>Advanced Feature Engineering:</a:t>
            </a:r>
            <a:r>
              <a:rPr lang="en-US" sz="2400" dirty="0"/>
              <a:t> Explore </a:t>
            </a:r>
            <a:r>
              <a:rPr lang="en-US" sz="2400" b="1" dirty="0"/>
              <a:t>Word </a:t>
            </a:r>
            <a:r>
              <a:rPr lang="en-US" sz="2400" b="1" dirty="0" err="1"/>
              <a:t>Embeddings</a:t>
            </a:r>
            <a:r>
              <a:rPr lang="en-US" sz="2400" b="1" dirty="0"/>
              <a:t> (Word2Vec/</a:t>
            </a:r>
            <a:r>
              <a:rPr lang="en-US" sz="2400" b="1" dirty="0" err="1"/>
              <a:t>GloVe</a:t>
            </a:r>
            <a:r>
              <a:rPr lang="en-US" sz="2400" b="1" dirty="0"/>
              <a:t>)</a:t>
            </a:r>
            <a:r>
              <a:rPr lang="en-US" sz="2400" dirty="0"/>
              <a:t> to capture semantic relationships instead of just word counts.</a:t>
            </a:r>
          </a:p>
          <a:p>
            <a:r>
              <a:rPr lang="en-US" sz="2400" b="1" dirty="0"/>
              <a:t>Deep Learning:</a:t>
            </a:r>
            <a:r>
              <a:rPr lang="en-US" sz="2400" dirty="0"/>
              <a:t> Test a simple </a:t>
            </a:r>
            <a:r>
              <a:rPr lang="en-US" sz="2400" b="1" dirty="0"/>
              <a:t>Recurrent Neural Network (RNN) or LSTM</a:t>
            </a:r>
            <a:r>
              <a:rPr lang="en-US" sz="2400" dirty="0"/>
              <a:t> model, which is the state-of-the-art for sequence data like text.</a:t>
            </a:r>
          </a:p>
        </p:txBody>
      </p:sp>
    </p:spTree>
    <p:extLst>
      <p:ext uri="{BB962C8B-B14F-4D97-AF65-F5344CB8AC3E}">
        <p14:creationId xmlns:p14="http://schemas.microsoft.com/office/powerpoint/2010/main" val="1853932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8400"/>
            <a:ext cx="8305800" cy="1143000"/>
          </a:xfrm>
        </p:spPr>
        <p:txBody>
          <a:bodyPr>
            <a:noAutofit/>
          </a:bodyPr>
          <a:lstStyle/>
          <a:p>
            <a:pPr algn="ctr"/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88270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8400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Questions &amp; Discussion</a:t>
            </a:r>
          </a:p>
        </p:txBody>
      </p:sp>
    </p:spTree>
    <p:extLst>
      <p:ext uri="{BB962C8B-B14F-4D97-AF65-F5344CB8AC3E}">
        <p14:creationId xmlns:p14="http://schemas.microsoft.com/office/powerpoint/2010/main" val="111358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8400"/>
            <a:ext cx="8305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Multiclass </a:t>
            </a:r>
            <a:r>
              <a:rPr lang="en-US" b="1" dirty="0"/>
              <a:t>Sentiment Classification Project: Apple &amp; Google Tweets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448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8288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Advanced Multiclass Sentiment Classification: Analyzing Apple &amp; Google Tweets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0"/>
            <a:ext cx="8229600" cy="762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Using </a:t>
            </a:r>
            <a:r>
              <a:rPr lang="en-US" dirty="0"/>
              <a:t>TF-IDF Bi-grams and Multinomial Naive </a:t>
            </a:r>
            <a:r>
              <a:rPr lang="en-US" dirty="0" smtClean="0"/>
              <a:t>Bayes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16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146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Business Problem &amp; Challenge</a:t>
            </a:r>
          </a:p>
        </p:txBody>
      </p:sp>
    </p:spTree>
    <p:extLst>
      <p:ext uri="{BB962C8B-B14F-4D97-AF65-F5344CB8AC3E}">
        <p14:creationId xmlns:p14="http://schemas.microsoft.com/office/powerpoint/2010/main" val="2029968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144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Identifying Customer Emotion in Social Media Data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8229600" cy="3962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b="1" dirty="0"/>
              <a:t>Goal:</a:t>
            </a:r>
            <a:r>
              <a:rPr lang="en-US" sz="2200" dirty="0"/>
              <a:t> Build a model to accurately classify Twitter sentiment as Negative (0), Neutral (1), or Positive (2). </a:t>
            </a:r>
            <a:endParaRPr lang="en-US" sz="2200" dirty="0" smtClean="0"/>
          </a:p>
          <a:p>
            <a:pPr marL="0" indent="0" algn="just">
              <a:buNone/>
            </a:pPr>
            <a:r>
              <a:rPr lang="en-US" sz="2200" b="1" dirty="0" smtClean="0"/>
              <a:t>Business </a:t>
            </a:r>
            <a:r>
              <a:rPr lang="en-US" sz="2200" b="1" dirty="0"/>
              <a:t>Value:</a:t>
            </a:r>
            <a:r>
              <a:rPr lang="en-US" sz="2200" dirty="0"/>
              <a:t> Enable proactive monitoring of negative customer feedback (complaints</a:t>
            </a:r>
            <a:r>
              <a:rPr lang="en-US" sz="2200" dirty="0" smtClean="0"/>
              <a:t>).</a:t>
            </a:r>
          </a:p>
          <a:p>
            <a:endParaRPr lang="en-US" sz="2200" b="1" dirty="0" smtClean="0"/>
          </a:p>
          <a:p>
            <a:pPr marL="0" indent="0">
              <a:buNone/>
            </a:pPr>
            <a:r>
              <a:rPr lang="en-US" sz="2200" b="1" dirty="0" smtClean="0"/>
              <a:t>The </a:t>
            </a:r>
            <a:r>
              <a:rPr lang="en-US" sz="2200" b="1" dirty="0"/>
              <a:t>Core Challenge: Data Imbalance</a:t>
            </a:r>
            <a:endParaRPr lang="en-US" sz="2200" dirty="0"/>
          </a:p>
          <a:p>
            <a:r>
              <a:rPr lang="en-US" sz="2200" b="1" dirty="0"/>
              <a:t>Neutral Class:</a:t>
            </a:r>
            <a:r>
              <a:rPr lang="en-US" sz="2200" dirty="0"/>
              <a:t> Dominant, comprising ~60% of the dataset.</a:t>
            </a:r>
          </a:p>
          <a:p>
            <a:r>
              <a:rPr lang="en-US" sz="2200" b="1" dirty="0"/>
              <a:t>Negative Class:</a:t>
            </a:r>
            <a:r>
              <a:rPr lang="en-US" sz="2200" dirty="0"/>
              <a:t> Highly underrepresented, comprising only ~6% of the data.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636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229600" cy="7620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Sentiment Distribution Chart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0"/>
            <a:ext cx="7086600" cy="4572000"/>
          </a:xfrm>
        </p:spPr>
      </p:pic>
    </p:spTree>
    <p:extLst>
      <p:ext uri="{BB962C8B-B14F-4D97-AF65-F5344CB8AC3E}">
        <p14:creationId xmlns:p14="http://schemas.microsoft.com/office/powerpoint/2010/main" val="2477274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09800"/>
            <a:ext cx="8305800" cy="18288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Advanced Methodology (NLP Pipeline)</a:t>
            </a:r>
          </a:p>
        </p:txBody>
      </p:sp>
    </p:spTree>
    <p:extLst>
      <p:ext uri="{BB962C8B-B14F-4D97-AF65-F5344CB8AC3E}">
        <p14:creationId xmlns:p14="http://schemas.microsoft.com/office/powerpoint/2010/main" val="838050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Feature </a:t>
            </a:r>
            <a:r>
              <a:rPr lang="en-US" sz="3600" b="1" dirty="0"/>
              <a:t>Engineering and </a:t>
            </a:r>
            <a:r>
              <a:rPr lang="en-US" sz="3600" b="1" dirty="0" smtClean="0"/>
              <a:t>Model Selection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191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1. Data Preparation:</a:t>
            </a:r>
            <a:endParaRPr lang="en-US" dirty="0"/>
          </a:p>
          <a:p>
            <a:r>
              <a:rPr lang="en-US" dirty="0"/>
              <a:t>Robust cleaning: Lowercasing, removal of URLs, mentions (@), </a:t>
            </a:r>
            <a:r>
              <a:rPr lang="en-US" dirty="0" err="1"/>
              <a:t>hashtags</a:t>
            </a:r>
            <a:r>
              <a:rPr lang="en-US" dirty="0"/>
              <a:t> (#), and stop words.</a:t>
            </a:r>
          </a:p>
          <a:p>
            <a:pPr marL="0" indent="0">
              <a:buNone/>
            </a:pPr>
            <a:r>
              <a:rPr lang="en-US" b="1" dirty="0"/>
              <a:t>2. Advanced Feature Engineering:</a:t>
            </a:r>
            <a:endParaRPr lang="en-US" dirty="0"/>
          </a:p>
          <a:p>
            <a:r>
              <a:rPr lang="en-US" b="1" dirty="0"/>
              <a:t>Method:</a:t>
            </a:r>
            <a:r>
              <a:rPr lang="en-US" dirty="0"/>
              <a:t> Term Frequency-Inverse Document Frequency (TF-IDF).</a:t>
            </a:r>
          </a:p>
          <a:p>
            <a:r>
              <a:rPr lang="en-US" b="1" dirty="0"/>
              <a:t>Key Advanced Step:</a:t>
            </a:r>
            <a:r>
              <a:rPr lang="en-US" dirty="0"/>
              <a:t> Used </a:t>
            </a:r>
            <a:r>
              <a:rPr lang="en-US" b="1" dirty="0"/>
              <a:t>Bi-grams (</a:t>
            </a:r>
            <a:r>
              <a:rPr lang="en-US" b="1" dirty="0" err="1"/>
              <a:t>ngram_range</a:t>
            </a:r>
            <a:r>
              <a:rPr lang="en-US" b="1" dirty="0"/>
              <a:t>=(1, 2))</a:t>
            </a:r>
            <a:r>
              <a:rPr lang="en-US" dirty="0"/>
              <a:t> to capture context (e.g., "not working," "poor service").</a:t>
            </a:r>
          </a:p>
          <a:p>
            <a:pPr marL="0" indent="0">
              <a:buNone/>
            </a:pPr>
            <a:r>
              <a:rPr lang="en-US" b="1" dirty="0"/>
              <a:t>3. Model Comparison (Why we didn't stop at the first model):</a:t>
            </a:r>
            <a:endParaRPr lang="en-US" dirty="0"/>
          </a:p>
          <a:p>
            <a:r>
              <a:rPr lang="en-US" dirty="0"/>
              <a:t>Tested </a:t>
            </a:r>
            <a:r>
              <a:rPr lang="en-US" b="1" dirty="0"/>
              <a:t>Support Vector Classifier (SVC)</a:t>
            </a:r>
            <a:r>
              <a:rPr lang="en-US" dirty="0"/>
              <a:t> and </a:t>
            </a:r>
            <a:r>
              <a:rPr lang="en-US" b="1" dirty="0"/>
              <a:t>Multinomial Naive Bayes (MNB)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458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2877</TotalTime>
  <Words>606</Words>
  <Application>Microsoft Office PowerPoint</Application>
  <PresentationFormat>On-screen Show (4:3)</PresentationFormat>
  <Paragraphs>78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Flow</vt:lpstr>
      <vt:lpstr>PowerPoint Presentation Structure</vt:lpstr>
      <vt:lpstr>Tweet Sentiment Data Analysis  Actionable recommendations for the head to launch a business audience </vt:lpstr>
      <vt:lpstr>Multiclass Sentiment Classification Project: Apple &amp; Google Tweets</vt:lpstr>
      <vt:lpstr>Advanced Multiclass Sentiment Classification: Analyzing Apple &amp; Google Tweets</vt:lpstr>
      <vt:lpstr>The Business Problem &amp; Challenge</vt:lpstr>
      <vt:lpstr>Identifying Customer Emotion in Social Media Data</vt:lpstr>
      <vt:lpstr>Sentiment Distribution Chart</vt:lpstr>
      <vt:lpstr>Advanced Methodology (NLP Pipeline)</vt:lpstr>
      <vt:lpstr>Feature Engineering and Model Selection</vt:lpstr>
      <vt:lpstr>Model Comparison and Selection</vt:lpstr>
      <vt:lpstr>MNB Selected for Generalized Performance</vt:lpstr>
      <vt:lpstr>Selection Rationale</vt:lpstr>
      <vt:lpstr>Final Evaluation and Model Limitation</vt:lpstr>
      <vt:lpstr>Success, But a Critical Flaw</vt:lpstr>
      <vt:lpstr>Normalized Confusion Matrix</vt:lpstr>
      <vt:lpstr>Model Interpretability (LIME)</vt:lpstr>
      <vt:lpstr>Understanding the Model's "Why"</vt:lpstr>
      <vt:lpstr>Top 15 Predictive Features</vt:lpstr>
      <vt:lpstr>Conclusion and Recommendations (Future Work)</vt:lpstr>
      <vt:lpstr>Roadmap for Production-Ready Sentiment</vt:lpstr>
      <vt:lpstr>Roadmap for Production-Ready Sentiment</vt:lpstr>
      <vt:lpstr>Thank You</vt:lpstr>
      <vt:lpstr>Questions &amp; 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 Structure</dc:title>
  <dc:creator>Windows User</dc:creator>
  <cp:lastModifiedBy>Windows User</cp:lastModifiedBy>
  <cp:revision>29</cp:revision>
  <dcterms:created xsi:type="dcterms:W3CDTF">2025-06-12T21:37:25Z</dcterms:created>
  <dcterms:modified xsi:type="dcterms:W3CDTF">2025-09-30T17:22:42Z</dcterms:modified>
</cp:coreProperties>
</file>