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9" r:id="rId4"/>
    <p:sldId id="296" r:id="rId5"/>
    <p:sldId id="297" r:id="rId6"/>
    <p:sldId id="299" r:id="rId7"/>
    <p:sldId id="300" r:id="rId8"/>
    <p:sldId id="301" r:id="rId9"/>
    <p:sldId id="306" r:id="rId10"/>
    <p:sldId id="270" r:id="rId11"/>
    <p:sldId id="294" r:id="rId12"/>
    <p:sldId id="30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92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B59D9D92-C997-4CD9-9401-13BD99BCA7B6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9DE0609-F65E-4ECF-A6FC-AA15320D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70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C077-62F2-8A17-169B-93481DC7F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F5D72-F953-96AF-C8BE-417AA43E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1882D-180D-8CCC-BC69-2060BE47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FCB3A-51D4-F1C0-4D66-08F5BAE5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2A4E3-4EA2-9CBC-A18E-EFACB191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7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B7F6B-5451-7843-7E5B-DE461A19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A2A5B-8CAD-0AD3-27A8-E81F7FDA5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8C55F-06D6-2313-ECA6-AF0CBD82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EFE61-8F56-8D1C-742A-693CD356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48834-0CA0-1405-0D6F-77FB714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D6FBD8-DE29-B9D3-B29F-B9BE4C899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09A8C-F454-4208-A759-C49D3EC58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49207-9036-9D63-7ABB-A1480592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486AD-093F-61A0-8023-84F7D26F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62832-E93C-B858-456F-87FDC305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8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DEF56-6509-ED2E-1026-E325985B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53CD6-EC13-CDA9-4238-B17D8A70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FC282-B846-B5BD-F6CA-19F883BB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2C3D1-0E4E-C80E-B8B3-BBDB451E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EF1F7-3197-700A-D398-0CA4AB85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619F-DCF5-FA6E-AEA7-AE90363C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A24E9-C344-6C5B-245F-F9628036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9F616-DCC7-D456-3B0D-5E3AB7AF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B9BF-EFD9-DF85-320A-8D0AB667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31CC3-9393-9050-69C4-29D18A1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6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98C4-5765-754A-1D61-9DB9E6F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50D19-C6F4-E970-C0B9-59C82DF40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5C966-43BD-AA82-FBC8-58BFD892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F7F5D-08E4-D049-C4B5-DEC01EA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5F776-D443-26D0-F4F5-7DA771A0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75B63-E2B2-1BEE-AD84-4BC7A071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E7AFD-6950-40E3-855B-89537C1A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3A5A1-97A9-3D8C-ADA1-A0DFFD98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58D75-7834-1550-BA55-FF99ADCE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31C20-9627-78EE-C2EB-EFB5004E9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EC5BC-650B-4676-44AA-4CFE0DB9C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EB410-6613-CE83-0783-7190C6C4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234148-9287-9E5C-82D8-824C40EB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AAA74-1364-F84F-A433-8E628056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6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E7CB-221F-1EF1-96B2-30E37346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8FE290-74E1-D273-29E5-BE62218B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59006-93C4-BD1D-C9F6-4CC2C390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2EDFFE-0DF2-B15D-DACC-B801E5F9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6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387DE0-8F8F-4B87-2BDC-545A635B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CA928-EA32-7A42-B0FA-23F3B11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E1947-6BBC-9592-C21D-1E9274FE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5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4832-F9A7-9745-DFBD-124D3E5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1B271-B684-3C6B-55E6-8F0D7129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2B960-B3BB-0AEE-6759-97F89F38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B19EA-84F1-0520-7912-054CF6E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74407-BE71-3040-C48C-8136AAB1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EB818-FA8E-3D6C-0838-A017CD5A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8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5BE2-5EDE-47DC-C535-249895E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457E6-CB4D-6640-CA75-BD3C24837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2C363-A7AC-FEB2-BD8D-96B132CA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01693-CDD9-F776-DAD6-03C7480D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7A3F3-E8A2-87B9-9F89-3EF6C91F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D0EAD-AFE0-91AE-773E-91399307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0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C6988A-C2E5-0AFF-6E00-F0DD241E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06458-5B94-5D95-1B81-F26F4A2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DFF1D-0DDC-9967-89BF-B03B93128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6446-070C-419A-8E4B-5353F1EA43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94201-C087-8080-3AB2-F4255B2A2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5DB0-621B-C546-B1F8-8E6D4D55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E045-E5CE-4052-A579-44B8AE23C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hyperlink" Target="https://youtu.be/thyaD1edMmA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chemeClr val="lt1"/>
          </a:solidFill>
          <a:ln w="444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9069355" y="4896111"/>
            <a:ext cx="2859293" cy="48263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 성 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 지 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09"/>
            <a:ext cx="368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</a:rPr>
              <a:t>안양 그린컴퓨터아트학원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4338735" y="2367345"/>
            <a:ext cx="7589913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rgbClr val="0070C0"/>
                </a:solidFill>
                <a:latin typeface="+mj-ea"/>
                <a:ea typeface="+mj-ea"/>
              </a:rPr>
              <a:t>패스트푸드 판매 웹페이지 제작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600" dirty="0">
                <a:solidFill>
                  <a:schemeClr val="tx1"/>
                </a:solidFill>
                <a:latin typeface="Bauhaus 93" panose="04030905020B02020C02" pitchFamily="82" charset="0"/>
              </a:rPr>
              <a:t>Digital Convergence</a:t>
            </a:r>
            <a:endParaRPr lang="ko-KR" altLang="en-US" spc="600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600" dirty="0">
                <a:solidFill>
                  <a:srgbClr val="FF0000"/>
                </a:solidFill>
                <a:latin typeface="Bauhaus 93" panose="04030905020B02020C02" pitchFamily="82" charset="0"/>
              </a:rPr>
              <a:t>데이터 융합 풀 </a:t>
            </a:r>
            <a:r>
              <a:rPr lang="ko-KR" altLang="en-US" b="1" spc="600" dirty="0" err="1">
                <a:solidFill>
                  <a:srgbClr val="FF0000"/>
                </a:solidFill>
                <a:latin typeface="Bauhaus 93" panose="04030905020B02020C02" pitchFamily="82" charset="0"/>
              </a:rPr>
              <a:t>스텍</a:t>
            </a:r>
            <a:r>
              <a:rPr lang="ko-KR" altLang="en-US" b="1" spc="600" dirty="0">
                <a:solidFill>
                  <a:srgbClr val="FF0000"/>
                </a:solidFill>
                <a:latin typeface="Bauhaus 93" panose="04030905020B02020C02" pitchFamily="82" charset="0"/>
              </a:rPr>
              <a:t> 웹 개발자 양성과정 </a:t>
            </a:r>
            <a:r>
              <a:rPr lang="en-US" altLang="ko-KR" b="1" spc="600" dirty="0">
                <a:solidFill>
                  <a:srgbClr val="FF0000"/>
                </a:solidFill>
                <a:latin typeface="Bauhaus 93" panose="04030905020B02020C02" pitchFamily="82" charset="0"/>
              </a:rPr>
              <a:t>2</a:t>
            </a:r>
            <a:r>
              <a:rPr lang="ko-KR" altLang="en-US" b="1" spc="600" dirty="0">
                <a:solidFill>
                  <a:srgbClr val="FF0000"/>
                </a:solidFill>
                <a:latin typeface="Bauhaus 93" panose="04030905020B02020C02" pitchFamily="82" charset="0"/>
              </a:rPr>
              <a:t>기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9" name="가로 글상자 18">
            <a:hlinkClick r:id="rId2"/>
          </p:cNvPr>
          <p:cNvSpPr txBox="1"/>
          <p:nvPr/>
        </p:nvSpPr>
        <p:spPr>
          <a:xfrm>
            <a:off x="651232" y="1377100"/>
            <a:ext cx="4264845" cy="3640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/>
              <a:t>https://youtu.be/thyaD1edMmA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9A41A-E323-5F51-1DC0-E4528333D430}"/>
              </a:ext>
            </a:extLst>
          </p:cNvPr>
          <p:cNvSpPr/>
          <p:nvPr/>
        </p:nvSpPr>
        <p:spPr>
          <a:xfrm>
            <a:off x="896293" y="617899"/>
            <a:ext cx="10628769" cy="5622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812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4012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4024" y="8620"/>
            <a:ext cx="6442016" cy="6858000"/>
          </a:xfrm>
          <a:custGeom>
            <a:avLst/>
            <a:gdLst>
              <a:gd name="connsiteX0" fmla="*/ 0 w 5231780"/>
              <a:gd name="connsiteY0" fmla="*/ 0 h 6858000"/>
              <a:gd name="connsiteX1" fmla="*/ 5231780 w 5231780"/>
              <a:gd name="connsiteY1" fmla="*/ 0 h 6858000"/>
              <a:gd name="connsiteX2" fmla="*/ 5231780 w 5231780"/>
              <a:gd name="connsiteY2" fmla="*/ 6858000 h 6858000"/>
              <a:gd name="connsiteX3" fmla="*/ 0 w 5231780"/>
              <a:gd name="connsiteY3" fmla="*/ 6858000 h 6858000"/>
              <a:gd name="connsiteX4" fmla="*/ 0 w 5231780"/>
              <a:gd name="connsiteY4" fmla="*/ 0 h 6858000"/>
              <a:gd name="connsiteX0" fmla="*/ 0 w 5231780"/>
              <a:gd name="connsiteY0" fmla="*/ 0 h 6858000"/>
              <a:gd name="connsiteX1" fmla="*/ 3638112 w 5231780"/>
              <a:gd name="connsiteY1" fmla="*/ 1698171 h 6858000"/>
              <a:gd name="connsiteX2" fmla="*/ 5231780 w 5231780"/>
              <a:gd name="connsiteY2" fmla="*/ 6858000 h 6858000"/>
              <a:gd name="connsiteX3" fmla="*/ 0 w 5231780"/>
              <a:gd name="connsiteY3" fmla="*/ 6858000 h 6858000"/>
              <a:gd name="connsiteX4" fmla="*/ 0 w 5231780"/>
              <a:gd name="connsiteY4" fmla="*/ 0 h 6858000"/>
              <a:gd name="connsiteX0" fmla="*/ 0 w 5231780"/>
              <a:gd name="connsiteY0" fmla="*/ 0 h 6858000"/>
              <a:gd name="connsiteX1" fmla="*/ 4592853 w 5231780"/>
              <a:gd name="connsiteY1" fmla="*/ 1483018 h 6858000"/>
              <a:gd name="connsiteX2" fmla="*/ 5231780 w 5231780"/>
              <a:gd name="connsiteY2" fmla="*/ 6858000 h 6858000"/>
              <a:gd name="connsiteX3" fmla="*/ 0 w 5231780"/>
              <a:gd name="connsiteY3" fmla="*/ 6858000 h 6858000"/>
              <a:gd name="connsiteX4" fmla="*/ 0 w 5231780"/>
              <a:gd name="connsiteY4" fmla="*/ 0 h 6858000"/>
              <a:gd name="connsiteX0" fmla="*/ 0 w 6442016"/>
              <a:gd name="connsiteY0" fmla="*/ 0 h 6858000"/>
              <a:gd name="connsiteX1" fmla="*/ 4592853 w 6442016"/>
              <a:gd name="connsiteY1" fmla="*/ 1483018 h 6858000"/>
              <a:gd name="connsiteX2" fmla="*/ 6442016 w 6442016"/>
              <a:gd name="connsiteY2" fmla="*/ 6844553 h 6858000"/>
              <a:gd name="connsiteX3" fmla="*/ 0 w 6442016"/>
              <a:gd name="connsiteY3" fmla="*/ 6858000 h 6858000"/>
              <a:gd name="connsiteX4" fmla="*/ 0 w 644201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016" h="6858000">
                <a:moveTo>
                  <a:pt x="0" y="0"/>
                </a:moveTo>
                <a:lnTo>
                  <a:pt x="4592853" y="1483018"/>
                </a:lnTo>
                <a:lnTo>
                  <a:pt x="6442016" y="68445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4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469" y="1231304"/>
            <a:ext cx="2412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</a:t>
            </a:r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468469" y="2555613"/>
            <a:ext cx="3132468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468469" y="3305019"/>
            <a:ext cx="4237847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업무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468469" y="4054425"/>
            <a:ext cx="4514191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468469" y="4803831"/>
            <a:ext cx="3820678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수행 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131" t="553" r="18638"/>
          <a:stretch/>
        </p:blipFill>
        <p:spPr>
          <a:xfrm>
            <a:off x="6419575" y="499338"/>
            <a:ext cx="5663020" cy="5611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8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64162"/>
            <a:ext cx="50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후 본인에 대한 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웹페이지 작성에 필요한 코드들에 대해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 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 할 수 있음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&gt;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패스트푸드 판매 웹페이지 제작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2677085"/>
            <a:ext cx="504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프로그램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인텔리제이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마리아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타임 리프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스프링 프레임워크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JSON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629388"/>
            <a:ext cx="50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	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상품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공지사항 및 이벤트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게시판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로그아웃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회원가입 구현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8239E-5FE1-E6A9-DC06-FD9A5D850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809753"/>
            <a:ext cx="1266091" cy="12778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98996A3-156D-069E-FAB0-E13BA523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67" y="3590121"/>
            <a:ext cx="2784445" cy="6383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D0265D-7753-AB0C-DE49-66081B25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175" y="3492802"/>
            <a:ext cx="2188730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1DDD2C1-9271-4D59-D5B4-833C6FEC4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055" y="4688400"/>
            <a:ext cx="1357383" cy="17152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6D3207-6320-B15C-3F1D-253F5B625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175" y="1826420"/>
            <a:ext cx="1914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416576" y="790307"/>
            <a:ext cx="651207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업무 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71464" y="1088740"/>
            <a:ext cx="47525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업무 내용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89724"/>
              </p:ext>
            </p:extLst>
          </p:nvPr>
        </p:nvGraphicFramePr>
        <p:xfrm>
          <a:off x="1263130" y="2348880"/>
          <a:ext cx="9649072" cy="29301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431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3052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Bauhaus 93" panose="04030905020B02020C02" pitchFamily="82" charset="0"/>
                          <a:ea typeface="+mn-ea"/>
                        </a:rPr>
                        <a:t>웹페이지 구성 기획 및 개발 프로그램 선정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Bauhaus 93" panose="04030905020B02020C02" pitchFamily="82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Bauhaus 93" panose="04030905020B02020C02" pitchFamily="82" charset="0"/>
                          <a:ea typeface="+mn-ea"/>
                        </a:rPr>
                        <a:t>웹페이지 제작에 필요한 자료 수집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Bauhaus 93" panose="04030905020B02020C02" pitchFamily="82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Bauhaus 93" panose="04030905020B02020C02" pitchFamily="82" charset="0"/>
                          <a:ea typeface="+mn-ea"/>
                        </a:rPr>
                        <a:t>웹페이지 레이아웃 별 세부 내용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Bauhaus 93" panose="04030905020B02020C02" pitchFamily="82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Bauhaus 93" panose="04030905020B02020C02" pitchFamily="82" charset="0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Bauhaus 93" panose="04030905020B02020C02" pitchFamily="82" charset="0"/>
                          <a:ea typeface="+mn-ea"/>
                          <a:cs typeface="+mn-cs"/>
                        </a:rPr>
                        <a:t>개발 프로그램 활용하여 웹페이지 제작 및 구현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481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Bauhaus 93" panose="04030905020B02020C02" pitchFamily="82" charset="0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Bauhaus 93" panose="04030905020B02020C02" pitchFamily="82" charset="0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Bauhaus 93" panose="04030905020B02020C02" pitchFamily="82" charset="0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기간  및 활동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81943"/>
              </p:ext>
            </p:extLst>
          </p:nvPr>
        </p:nvGraphicFramePr>
        <p:xfrm>
          <a:off x="1011101" y="1942517"/>
          <a:ext cx="10153129" cy="33708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spc="-100" dirty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20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spc="-100" dirty="0">
                          <a:solidFill>
                            <a:schemeClr val="bg1"/>
                          </a:solidFill>
                        </a:rPr>
                        <a:t>기간</a:t>
                      </a:r>
                      <a:endParaRPr lang="ko-KR" altLang="en-US" sz="20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spc="-100" dirty="0">
                          <a:solidFill>
                            <a:schemeClr val="bg1"/>
                          </a:solidFill>
                        </a:rPr>
                        <a:t>활동</a:t>
                      </a:r>
                      <a:endParaRPr lang="ko-KR" altLang="en-US" sz="20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spc="-100" dirty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20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96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4/1(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4/3(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안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레이아웃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개발 프로그램 선정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b="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4/4(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4/5(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수집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온라인 수집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구글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파파이스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홈페이지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개발</a:t>
                      </a:r>
                      <a:endParaRPr lang="ko-KR" altLang="en-US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4/8(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4/12(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프로그램  설계 및  작성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프로그램 테스트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4/15(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4/19(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500" b="0" i="0" u="none" strike="noStrike" spc="-1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프로그램 구현 화면 및 수정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b="0" i="0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b="0" i="0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4/1(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4/19(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088740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1. 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프로젝트 기획 및 주제 선정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9967" y="1611868"/>
            <a:ext cx="4290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발사믹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프로그램을 활용해 메인 페이지 구상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9C8A3-5743-A99B-53E2-0CE454AA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88" y="2073533"/>
            <a:ext cx="5239881" cy="4274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C9101-2403-1426-692B-058B7999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11" y="2119714"/>
            <a:ext cx="2038350" cy="581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3CC5F-86FE-CF4A-86B3-30872CF053E4}"/>
              </a:ext>
            </a:extLst>
          </p:cNvPr>
          <p:cNvSpPr txBox="1"/>
          <p:nvPr/>
        </p:nvSpPr>
        <p:spPr>
          <a:xfrm>
            <a:off x="7178601" y="1611868"/>
            <a:ext cx="4290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주제 선정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A9E25-1D02-5098-17CA-73A4DA7DEEC0}"/>
              </a:ext>
            </a:extLst>
          </p:cNvPr>
          <p:cNvSpPr txBox="1"/>
          <p:nvPr/>
        </p:nvSpPr>
        <p:spPr>
          <a:xfrm>
            <a:off x="7178601" y="2849009"/>
            <a:ext cx="4290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개발 프로그램 선정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A35D0-A19F-3E59-79A5-0637D83D1AD7}"/>
              </a:ext>
            </a:extLst>
          </p:cNvPr>
          <p:cNvSpPr txBox="1"/>
          <p:nvPr/>
        </p:nvSpPr>
        <p:spPr>
          <a:xfrm>
            <a:off x="7215149" y="5274510"/>
            <a:ext cx="429018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인텔리제이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마리아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DB,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타임 리프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스프링 프레임워크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JSON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46988C-FF7C-A6C8-AD2E-1D08B54A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36" y="3404413"/>
            <a:ext cx="776168" cy="7833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268C65-253E-F25D-DE5F-75C5780C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936" y="3543519"/>
            <a:ext cx="1629429" cy="3735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6C7F2B-AB5B-EFDF-8898-5E90CB97A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335" y="4434491"/>
            <a:ext cx="1280823" cy="4862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C5000F-F404-914F-68D7-0D77503D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7154" y="4418912"/>
            <a:ext cx="911394" cy="5770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C70A57-4A59-C04C-0953-7BA5D213F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0301" y="3409012"/>
            <a:ext cx="1120361" cy="7469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1F1D7F-A4F5-4276-5BB4-4272F694A5D7}"/>
              </a:ext>
            </a:extLst>
          </p:cNvPr>
          <p:cNvSpPr txBox="1"/>
          <p:nvPr/>
        </p:nvSpPr>
        <p:spPr>
          <a:xfrm>
            <a:off x="10000072" y="1896165"/>
            <a:ext cx="1650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패스트푸드 판매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웹페이지 제작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FB57088-D597-30FD-E054-FD14F958CD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1489" y="1568707"/>
            <a:ext cx="360754" cy="4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63452" y="1068781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2.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필요 데이터 수집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63452" y="1655512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공식 홈페이지에서 이미지 및 이벤트 세부 내용 수집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4B7C9-A9CF-EEC8-F226-74ECE0D2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325" y="2064444"/>
            <a:ext cx="4695731" cy="4183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5EA065-9644-915F-1564-644ECAE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52" y="2385589"/>
            <a:ext cx="5644639" cy="38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내용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세부 화면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FD04193-611B-61C0-5611-42243889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73" y="1758242"/>
            <a:ext cx="4450970" cy="4232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5DA1A6-A35E-0095-1911-F6EB881E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95" y="1758242"/>
            <a:ext cx="5649111" cy="42325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F81D6-0ADC-92F8-290F-7CBDF1D24A24}"/>
              </a:ext>
            </a:extLst>
          </p:cNvPr>
          <p:cNvSpPr/>
          <p:nvPr/>
        </p:nvSpPr>
        <p:spPr>
          <a:xfrm>
            <a:off x="1191273" y="6108100"/>
            <a:ext cx="4450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로그아웃 구현 코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9F3C-1D07-1929-02E1-C6B0A190562A}"/>
              </a:ext>
            </a:extLst>
          </p:cNvPr>
          <p:cNvSpPr/>
          <p:nvPr/>
        </p:nvSpPr>
        <p:spPr>
          <a:xfrm>
            <a:off x="5821695" y="6067693"/>
            <a:ext cx="4450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게시판 구현 코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97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메인 페이지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0F7C0E-4A8A-158E-5A6A-DC7A3A10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8" y="1553409"/>
            <a:ext cx="4986551" cy="3954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6BB3AE-8F13-1FA1-6F5D-48FEFB3A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49" y="1553409"/>
            <a:ext cx="6044143" cy="3954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213</ep:Words>
  <ep:PresentationFormat>와이드스크린</ep:PresentationFormat>
  <ep:Paragraphs>79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2024-04-17T01:45:07.000</dcterms:created>
  <dc:creator>i</dc:creator>
  <cp:lastModifiedBy>sanli</cp:lastModifiedBy>
  <dcterms:modified xsi:type="dcterms:W3CDTF">2024-09-08T07:39:01.089</dcterms:modified>
  <cp:revision>14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