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78" r:id="rId11"/>
    <p:sldId id="264" r:id="rId12"/>
    <p:sldId id="265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embeddedFontLst>
    <p:embeddedFont>
      <p:font typeface="Technika-Bold" panose="00000600000000000000" charset="-18"/>
      <p:regular r:id="rId23"/>
    </p:embeddedFont>
    <p:embeddedFont>
      <p:font typeface="Technika" panose="020B0604020202020204" charset="-18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4000" dirty="0"/>
              <a:t>Automatické testování modelů </a:t>
            </a:r>
            <a:r>
              <a:rPr lang="cs-CZ" sz="4000" dirty="0" err="1"/>
              <a:t>Kyber</a:t>
            </a:r>
            <a:r>
              <a:rPr lang="cs-CZ" sz="4000" dirty="0"/>
              <a:t>-fyzikálních systémů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ČVUT FIT, Katedra číslicového návrhu</a:t>
            </a:r>
            <a:endParaRPr lang="en-US" dirty="0"/>
          </a:p>
          <a:p>
            <a:r>
              <a:rPr lang="cs-CZ" dirty="0"/>
              <a:t>Ing. Tomáš Apeltauer</a:t>
            </a:r>
          </a:p>
          <a:p>
            <a:r>
              <a:rPr lang="cs-CZ" dirty="0"/>
              <a:t>17.1.2018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800000"/>
            <a:ext cx="7794000" cy="742568"/>
          </a:xfrm>
        </p:spPr>
        <p:txBody>
          <a:bodyPr/>
          <a:lstStyle/>
          <a:p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542568"/>
            <a:ext cx="7794000" cy="352800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cs-CZ" dirty="0" err="1"/>
              <a:t>říklady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Elektrické sítě s pokročilým monitoringem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Propojená autonomní vozidla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Protézy, jako například nervově ovládaná umělá dolní končetina</a:t>
            </a:r>
          </a:p>
        </p:txBody>
      </p:sp>
      <p:pic>
        <p:nvPicPr>
          <p:cNvPr id="5" name="Grafický objekt 4" descr="Přehrávač DVD">
            <a:extLst>
              <a:ext uri="{FF2B5EF4-FFF2-40B4-BE49-F238E27FC236}">
                <a16:creationId xmlns:a16="http://schemas.microsoft.com/office/drawing/2014/main" id="{1C05C4EF-711C-4C62-92EC-A28B5A39F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628168"/>
            <a:ext cx="914400" cy="91440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40A1799-6A13-4A43-97E7-085A44D11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27" y="4403842"/>
            <a:ext cx="4780173" cy="18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7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Modelování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/>
              <a:t>Model </a:t>
            </a:r>
            <a:r>
              <a:rPr lang="cs-CZ" dirty="0" err="1"/>
              <a:t>driven</a:t>
            </a:r>
            <a:r>
              <a:rPr lang="cs-CZ" dirty="0"/>
              <a:t> </a:t>
            </a:r>
            <a:r>
              <a:rPr lang="cs-CZ" dirty="0" err="1"/>
              <a:t>developement</a:t>
            </a:r>
            <a:endParaRPr lang="cs-CZ" dirty="0"/>
          </a:p>
          <a:p>
            <a:endParaRPr lang="cs-CZ" dirty="0"/>
          </a:p>
        </p:txBody>
      </p:sp>
      <p:pic>
        <p:nvPicPr>
          <p:cNvPr id="8" name="Grafický objekt 7" descr="Síť">
            <a:extLst>
              <a:ext uri="{FF2B5EF4-FFF2-40B4-BE49-F238E27FC236}">
                <a16:creationId xmlns:a16="http://schemas.microsoft.com/office/drawing/2014/main" id="{2C544BB0-C07E-478B-A808-F225DDA18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429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9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 modelů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4" name="Grafický objekt 3" descr="Síť">
            <a:extLst>
              <a:ext uri="{FF2B5EF4-FFF2-40B4-BE49-F238E27FC236}">
                <a16:creationId xmlns:a16="http://schemas.microsoft.com/office/drawing/2014/main" id="{A2C25B1F-BFDD-402A-9F5B-95FAF7C81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429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3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modelů (TLS)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/>
              <a:t>Definice</a:t>
            </a:r>
          </a:p>
          <a:p>
            <a:endParaRPr lang="cs-CZ" dirty="0"/>
          </a:p>
          <a:p>
            <a:r>
              <a:rPr lang="cs-CZ" dirty="0"/>
              <a:t>Příklady</a:t>
            </a:r>
          </a:p>
        </p:txBody>
      </p:sp>
      <p:pic>
        <p:nvPicPr>
          <p:cNvPr id="5" name="Zástupný symbol pro obsah 4" descr="Kontrolní seznam">
            <a:extLst>
              <a:ext uri="{FF2B5EF4-FFF2-40B4-BE49-F238E27FC236}">
                <a16:creationId xmlns:a16="http://schemas.microsoft.com/office/drawing/2014/main" id="{03AE1425-0900-428C-B825-7FFFD5F58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00" y="1342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2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modelů (MTL)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/>
              <a:t>Definice</a:t>
            </a:r>
          </a:p>
          <a:p>
            <a:endParaRPr lang="cs-CZ" dirty="0"/>
          </a:p>
          <a:p>
            <a:r>
              <a:rPr lang="cs-CZ" dirty="0"/>
              <a:t>Příklady</a:t>
            </a:r>
          </a:p>
        </p:txBody>
      </p:sp>
      <p:pic>
        <p:nvPicPr>
          <p:cNvPr id="5" name="Zástupný symbol pro obsah 4" descr="Kontrolní seznam">
            <a:extLst>
              <a:ext uri="{FF2B5EF4-FFF2-40B4-BE49-F238E27FC236}">
                <a16:creationId xmlns:a16="http://schemas.microsoft.com/office/drawing/2014/main" id="{03AE1425-0900-428C-B825-7FFFD5F58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00" y="1342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27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r>
              <a:rPr lang="cs-CZ" dirty="0"/>
              <a:t> (úvod)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/>
              <a:t>Definice</a:t>
            </a:r>
          </a:p>
          <a:p>
            <a:endParaRPr lang="cs-CZ" dirty="0"/>
          </a:p>
          <a:p>
            <a:r>
              <a:rPr lang="cs-CZ" dirty="0"/>
              <a:t>Příklady (video/manuál)</a:t>
            </a:r>
          </a:p>
        </p:txBody>
      </p:sp>
      <p:pic>
        <p:nvPicPr>
          <p:cNvPr id="6" name="Zástupný symbol pro obsah 4" descr="Stoupající trend">
            <a:extLst>
              <a:ext uri="{FF2B5EF4-FFF2-40B4-BE49-F238E27FC236}">
                <a16:creationId xmlns:a16="http://schemas.microsoft.com/office/drawing/2014/main" id="{0B404680-BD46-4C51-B5EE-F1DBA615D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00" y="1429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r>
              <a:rPr lang="cs-CZ" dirty="0"/>
              <a:t> (</a:t>
            </a:r>
            <a:r>
              <a:rPr lang="cs-CZ" dirty="0" err="1"/>
              <a:t>principles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/>
              <a:t>Graf jak S-</a:t>
            </a:r>
            <a:r>
              <a:rPr lang="cs-CZ" dirty="0" err="1"/>
              <a:t>Taliro</a:t>
            </a:r>
            <a:r>
              <a:rPr lang="cs-CZ" dirty="0"/>
              <a:t> pracuje</a:t>
            </a:r>
          </a:p>
          <a:p>
            <a:endParaRPr lang="cs-CZ" dirty="0"/>
          </a:p>
          <a:p>
            <a:r>
              <a:rPr lang="cs-CZ" dirty="0"/>
              <a:t>Proč je tak těžké ověřit MTL specifikaci?</a:t>
            </a:r>
          </a:p>
        </p:txBody>
      </p:sp>
      <p:pic>
        <p:nvPicPr>
          <p:cNvPr id="6" name="Zástupný symbol pro obsah 4" descr="Stoupající trend">
            <a:extLst>
              <a:ext uri="{FF2B5EF4-FFF2-40B4-BE49-F238E27FC236}">
                <a16:creationId xmlns:a16="http://schemas.microsoft.com/office/drawing/2014/main" id="{0B404680-BD46-4C51-B5EE-F1DBA615D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00" y="1429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7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r>
              <a:rPr lang="cs-CZ" dirty="0"/>
              <a:t> (</a:t>
            </a:r>
            <a:r>
              <a:rPr lang="cs-CZ" dirty="0" err="1"/>
              <a:t>benchmarks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 err="1"/>
              <a:t>Room</a:t>
            </a:r>
            <a:r>
              <a:rPr lang="cs-CZ" dirty="0"/>
              <a:t> </a:t>
            </a:r>
            <a:r>
              <a:rPr lang="cs-CZ" dirty="0" err="1"/>
              <a:t>heating</a:t>
            </a:r>
            <a:r>
              <a:rPr lang="cs-CZ" dirty="0"/>
              <a:t> model:</a:t>
            </a:r>
          </a:p>
          <a:p>
            <a:endParaRPr lang="cs-CZ" dirty="0"/>
          </a:p>
          <a:p>
            <a:r>
              <a:rPr lang="cs-CZ" dirty="0"/>
              <a:t>Video/manuální ukázka?</a:t>
            </a:r>
          </a:p>
        </p:txBody>
      </p:sp>
      <p:pic>
        <p:nvPicPr>
          <p:cNvPr id="6" name="Zástupný symbol pro obsah 4" descr="Stoupající trend">
            <a:extLst>
              <a:ext uri="{FF2B5EF4-FFF2-40B4-BE49-F238E27FC236}">
                <a16:creationId xmlns:a16="http://schemas.microsoft.com/office/drawing/2014/main" id="{0B404680-BD46-4C51-B5EE-F1DBA615D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00" y="1429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Můj výzkum (</a:t>
            </a:r>
            <a:r>
              <a:rPr lang="cs-CZ" dirty="0" err="1"/>
              <a:t>opportunities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/>
              <a:t>Black-box testing vs. </a:t>
            </a:r>
            <a:r>
              <a:rPr lang="cs-CZ" dirty="0" err="1"/>
              <a:t>White</a:t>
            </a:r>
            <a:r>
              <a:rPr lang="cs-CZ" dirty="0"/>
              <a:t>-box testing</a:t>
            </a:r>
          </a:p>
        </p:txBody>
      </p:sp>
      <p:pic>
        <p:nvPicPr>
          <p:cNvPr id="5" name="Grafický objekt 4" descr="Baňka">
            <a:extLst>
              <a:ext uri="{FF2B5EF4-FFF2-40B4-BE49-F238E27FC236}">
                <a16:creationId xmlns:a16="http://schemas.microsoft.com/office/drawing/2014/main" id="{00D5900B-6AA4-46B5-8C77-8E22DA396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4274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1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Můj výzkum (Jan </a:t>
            </a:r>
            <a:r>
              <a:rPr lang="cs-CZ" dirty="0" err="1"/>
              <a:t>Kacetl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/>
              <a:t>Definice</a:t>
            </a:r>
          </a:p>
          <a:p>
            <a:endParaRPr lang="cs-CZ" dirty="0"/>
          </a:p>
          <a:p>
            <a:r>
              <a:rPr lang="cs-CZ" dirty="0"/>
              <a:t>Příklad</a:t>
            </a:r>
          </a:p>
        </p:txBody>
      </p:sp>
      <p:pic>
        <p:nvPicPr>
          <p:cNvPr id="5" name="Grafický objekt 4" descr="Baňka">
            <a:extLst>
              <a:ext uri="{FF2B5EF4-FFF2-40B4-BE49-F238E27FC236}">
                <a16:creationId xmlns:a16="http://schemas.microsoft.com/office/drawing/2014/main" id="{00D5900B-6AA4-46B5-8C77-8E22DA396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4274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4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Automatické testování modelů</a:t>
            </a:r>
          </a:p>
          <a:p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646610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Můj výzkum (</a:t>
            </a:r>
            <a:r>
              <a:rPr lang="cs-CZ" dirty="0" err="1"/>
              <a:t>future</a:t>
            </a:r>
            <a:r>
              <a:rPr lang="cs-CZ" dirty="0"/>
              <a:t> </a:t>
            </a:r>
            <a:r>
              <a:rPr lang="cs-CZ" dirty="0" err="1"/>
              <a:t>work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 err="1"/>
              <a:t>Fdsfsdf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 err="1"/>
              <a:t>Sfdsfsdf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 err="1"/>
              <a:t>Fdsdfsd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 err="1"/>
              <a:t>Sdfsdfs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 err="1"/>
              <a:t>Sdfsdfs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cs-CZ" dirty="0"/>
          </a:p>
        </p:txBody>
      </p:sp>
      <p:pic>
        <p:nvPicPr>
          <p:cNvPr id="5" name="Grafický objekt 4" descr="Baňka">
            <a:extLst>
              <a:ext uri="{FF2B5EF4-FFF2-40B4-BE49-F238E27FC236}">
                <a16:creationId xmlns:a16="http://schemas.microsoft.com/office/drawing/2014/main" id="{00D5900B-6AA4-46B5-8C77-8E22DA396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4274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18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81B52C-DD40-471F-95B8-93DC30607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Konec části I.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4658D4A-355F-428E-83F7-CA2062E8C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sz="3200" dirty="0"/>
              <a:t>Děkuji za pozornost</a:t>
            </a:r>
          </a:p>
          <a:p>
            <a:pPr algn="ctr"/>
            <a:r>
              <a:rPr lang="cs-CZ" sz="28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54248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Automatické testování modelů</a:t>
            </a:r>
          </a:p>
          <a:p>
            <a:r>
              <a:rPr lang="cs-CZ" dirty="0" err="1">
                <a:solidFill>
                  <a:srgbClr val="FF0000"/>
                </a:solidFill>
              </a:rPr>
              <a:t>Kyber</a:t>
            </a:r>
            <a:r>
              <a:rPr lang="cs-CZ" dirty="0">
                <a:solidFill>
                  <a:srgbClr val="FF0000"/>
                </a:solidFill>
              </a:rPr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178555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Automatické testování </a:t>
            </a:r>
            <a:r>
              <a:rPr lang="cs-CZ" dirty="0">
                <a:solidFill>
                  <a:srgbClr val="FFC000"/>
                </a:solidFill>
              </a:rPr>
              <a:t>modelů</a:t>
            </a:r>
          </a:p>
          <a:p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363561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Automatické </a:t>
            </a:r>
            <a:r>
              <a:rPr lang="cs-CZ" dirty="0">
                <a:solidFill>
                  <a:srgbClr val="00B050"/>
                </a:solidFill>
              </a:rPr>
              <a:t>testování</a:t>
            </a:r>
            <a:r>
              <a:rPr lang="cs-CZ" dirty="0"/>
              <a:t> modelů</a:t>
            </a:r>
          </a:p>
          <a:p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263621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00B0F0"/>
                </a:solidFill>
              </a:rPr>
              <a:t>Automatické</a:t>
            </a:r>
            <a:r>
              <a:rPr lang="cs-CZ" dirty="0"/>
              <a:t> testování modelů</a:t>
            </a:r>
          </a:p>
          <a:p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52966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Automatické testování modelů</a:t>
            </a:r>
          </a:p>
          <a:p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72119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Definice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Cyber-Physical Systems (CPS) is defined as transformative technologies for managing interconnected systems between its physical assets and computational capabilities.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term cyber-physical systems (CPS) refers to a new generation of systems with integrated computational and physical capabilities that can interact with humans through many new modalities.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Cyber-physical systems (CPS) are physical and engineered systems whose operations are monitored, coordinated, controlled and integrated by a computing and communication core.</a:t>
            </a:r>
            <a:endParaRPr lang="cs-CZ" dirty="0"/>
          </a:p>
        </p:txBody>
      </p:sp>
      <p:pic>
        <p:nvPicPr>
          <p:cNvPr id="5" name="Grafický objekt 4" descr="Přehrávač DVD">
            <a:extLst>
              <a:ext uri="{FF2B5EF4-FFF2-40B4-BE49-F238E27FC236}">
                <a16:creationId xmlns:a16="http://schemas.microsoft.com/office/drawing/2014/main" id="{1C05C4EF-711C-4C62-92EC-A28B5A39F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628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9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B835FBDC-A22A-4382-AF0B-98CB51455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89" y="2887934"/>
            <a:ext cx="6757821" cy="3409768"/>
          </a:xfrm>
        </p:spPr>
      </p:pic>
      <p:pic>
        <p:nvPicPr>
          <p:cNvPr id="5" name="Grafický objekt 4" descr="Přehrávač DVD">
            <a:extLst>
              <a:ext uri="{FF2B5EF4-FFF2-40B4-BE49-F238E27FC236}">
                <a16:creationId xmlns:a16="http://schemas.microsoft.com/office/drawing/2014/main" id="{1C05C4EF-711C-4C62-92EC-A28B5A39F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599" y="1628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4713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115</TotalTime>
  <Words>332</Words>
  <Application>Microsoft Office PowerPoint</Application>
  <PresentationFormat>Předvádění na obrazovce (4:3)</PresentationFormat>
  <Paragraphs>95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Technika-Bold</vt:lpstr>
      <vt:lpstr>Arial</vt:lpstr>
      <vt:lpstr>Technika</vt:lpstr>
      <vt:lpstr>Motiv Office</vt:lpstr>
      <vt:lpstr>Automatické testování modelů Kyber-fyzikálních systémů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Kyber-fyzikální systémy</vt:lpstr>
      <vt:lpstr>Kyber-fyzikální systémy</vt:lpstr>
      <vt:lpstr>Kyber-fyzikální systémy</vt:lpstr>
      <vt:lpstr>Modelování Kyber-fyzikálních systémů</vt:lpstr>
      <vt:lpstr>Příklady modelů Kyber-fyzikálních systémů</vt:lpstr>
      <vt:lpstr>Testování modelů (TLS)</vt:lpstr>
      <vt:lpstr>Testování modelů (MTL)</vt:lpstr>
      <vt:lpstr>S-Taliro tools (úvod)</vt:lpstr>
      <vt:lpstr>S-Taliro tools (principles)</vt:lpstr>
      <vt:lpstr>S-Taliro tools (benchmarks)</vt:lpstr>
      <vt:lpstr>Můj výzkum (opportunities)</vt:lpstr>
      <vt:lpstr>Můj výzkum (Jan Kacetl)</vt:lpstr>
      <vt:lpstr>Můj výzkum (future work)</vt:lpstr>
      <vt:lpstr>Konec části 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Automatické testování modelů kyber-fyzikálních systémů</dc:title>
  <dc:creator>Apeltauer, Tomas</dc:creator>
  <cp:lastModifiedBy>Apeltauer, Tomas</cp:lastModifiedBy>
  <cp:revision>10</cp:revision>
  <dcterms:created xsi:type="dcterms:W3CDTF">2018-01-16T23:56:36Z</dcterms:created>
  <dcterms:modified xsi:type="dcterms:W3CDTF">2018-01-17T03:46:09Z</dcterms:modified>
</cp:coreProperties>
</file>