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78" r:id="rId11"/>
    <p:sldId id="264" r:id="rId12"/>
    <p:sldId id="265" r:id="rId13"/>
    <p:sldId id="280" r:id="rId14"/>
    <p:sldId id="268" r:id="rId15"/>
    <p:sldId id="269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Technika-Bold" panose="00000600000000000000" charset="0"/>
      <p:regular r:id="rId23"/>
    </p:embeddedFont>
    <p:embeddedFont>
      <p:font typeface="Technika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ce.ust.hk/~eeqi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000" dirty="0"/>
              <a:t>Automatické testování modelů </a:t>
            </a:r>
            <a:r>
              <a:rPr lang="cs-CZ" sz="4000" dirty="0" err="1"/>
              <a:t>Kyber</a:t>
            </a:r>
            <a:r>
              <a:rPr lang="cs-CZ" sz="4000" dirty="0"/>
              <a:t>-fyzikálních systémů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ČVUT FIT, Katedra číslicového návrhu</a:t>
            </a:r>
            <a:endParaRPr lang="en-US" dirty="0"/>
          </a:p>
          <a:p>
            <a:r>
              <a:rPr lang="cs-CZ" dirty="0"/>
              <a:t>Ing. Tomáš Apeltauer</a:t>
            </a:r>
          </a:p>
          <a:p>
            <a:r>
              <a:rPr lang="cs-CZ" dirty="0"/>
              <a:t>17.1.2018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742568"/>
          </a:xfrm>
        </p:spPr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42568"/>
            <a:ext cx="7794000" cy="3528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Elektrické sítě s pokročilým monitoringem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Propojená autonomní vozidla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Protézy, </a:t>
            </a:r>
            <a:r>
              <a:rPr lang="cs-CZ" dirty="0" smtClean="0"/>
              <a:t>např. nervově </a:t>
            </a:r>
            <a:r>
              <a:rPr lang="cs-CZ" dirty="0"/>
              <a:t>ovládaná umělá dolní končetina</a:t>
            </a:r>
          </a:p>
        </p:txBody>
      </p:sp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xmlns="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440A1799-6A13-4A43-97E7-085A44D11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27" y="4403842"/>
            <a:ext cx="4780173" cy="18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Modelování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 smtClean="0"/>
              <a:t>Model</a:t>
            </a:r>
            <a:r>
              <a:rPr lang="en-US" dirty="0" smtClean="0"/>
              <a:t>-Based </a:t>
            </a:r>
            <a:r>
              <a:rPr lang="cs-CZ" dirty="0" smtClean="0"/>
              <a:t>Design (Matlab/Simulink</a:t>
            </a:r>
            <a:r>
              <a:rPr lang="cs-CZ" dirty="0"/>
              <a:t>, JModelica, </a:t>
            </a:r>
            <a:r>
              <a:rPr lang="cs-CZ" dirty="0" smtClean="0"/>
              <a:t>Ptolemy)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 centru dění stojí vždy model </a:t>
            </a:r>
            <a:r>
              <a:rPr lang="cs-CZ" dirty="0" smtClean="0"/>
              <a:t>systému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Simulace</a:t>
            </a:r>
            <a:r>
              <a:rPr lang="en-US" dirty="0" smtClean="0"/>
              <a:t> a </a:t>
            </a:r>
            <a:r>
              <a:rPr lang="en-US" dirty="0" err="1" smtClean="0"/>
              <a:t>verifikace</a:t>
            </a:r>
            <a:r>
              <a:rPr lang="en-US" dirty="0" smtClean="0"/>
              <a:t> n</a:t>
            </a:r>
            <a:r>
              <a:rPr lang="cs-CZ" dirty="0" smtClean="0"/>
              <a:t>ávrhu už v raných  fázích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8" name="Grafický objekt 7" descr="Síť">
            <a:extLst>
              <a:ext uri="{FF2B5EF4-FFF2-40B4-BE49-F238E27FC236}">
                <a16:creationId xmlns:a16="http://schemas.microsoft.com/office/drawing/2014/main" xmlns="" id="{2C544BB0-C07E-478B-A808-F225DDA18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10" y="4435846"/>
            <a:ext cx="3587578" cy="19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modelů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25" y="3059113"/>
            <a:ext cx="6944478" cy="3529012"/>
          </a:xfrm>
        </p:spPr>
      </p:pic>
      <p:pic>
        <p:nvPicPr>
          <p:cNvPr id="4" name="Grafický objekt 3" descr="Síť">
            <a:extLst>
              <a:ext uri="{FF2B5EF4-FFF2-40B4-BE49-F238E27FC236}">
                <a16:creationId xmlns:a16="http://schemas.microsoft.com/office/drawing/2014/main" xmlns="" id="{A2C25B1F-BFDD-402A-9F5B-95FAF7C81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8" y="2629605"/>
            <a:ext cx="2813985" cy="18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modelů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pic>
        <p:nvPicPr>
          <p:cNvPr id="4" name="Grafický objekt 3" descr="Síť">
            <a:extLst>
              <a:ext uri="{FF2B5EF4-FFF2-40B4-BE49-F238E27FC236}">
                <a16:creationId xmlns:a16="http://schemas.microsoft.com/office/drawing/2014/main" xmlns="" id="{A2C25B1F-BFDD-402A-9F5B-95FAF7C81B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65" y="3059113"/>
            <a:ext cx="5090895" cy="3529012"/>
          </a:xfrm>
        </p:spPr>
      </p:pic>
      <p:sp>
        <p:nvSpPr>
          <p:cNvPr id="8" name="TextBox 7"/>
          <p:cNvSpPr txBox="1"/>
          <p:nvPr/>
        </p:nvSpPr>
        <p:spPr>
          <a:xfrm>
            <a:off x="2459937" y="2518602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Electro-Mechanical Breaking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</a:t>
            </a:r>
            <a:r>
              <a:rPr lang="cs-CZ" dirty="0" smtClean="0"/>
              <a:t>modelů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 smtClean="0"/>
              <a:t>Nástroje pro verifikaci modelů (iSAT-ODE, Flow*, S-Taliro)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Obecně je ověření bezpečnosti nerozhodnutelný problém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Existují výjimky, viz. </a:t>
            </a:r>
            <a:r>
              <a:rPr lang="en-US" dirty="0"/>
              <a:t>[</a:t>
            </a:r>
            <a:r>
              <a:rPr lang="cs-CZ" dirty="0" smtClean="0"/>
              <a:t>Stefan Ratschan 2013</a:t>
            </a:r>
            <a:r>
              <a:rPr lang="en-US" dirty="0" smtClean="0"/>
              <a:t>]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Prohledávání obrovského stavového prostoru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 smtClean="0"/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xmlns="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modelů (MTL)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en-US" dirty="0"/>
              <a:t>Metric Temporal Logic (MTL) </a:t>
            </a:r>
            <a:r>
              <a:rPr lang="cs-CZ" dirty="0" smtClean="0"/>
              <a:t>je odnož Linear Temporal Logic, postihující děje v reálném čase.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Nad MTL je možné zavést míru robustnosti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Robustnost lze použít jako vodítko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Problém verifikace modelu lze transformovat na problém nalezení negativního robustnosti </a:t>
            </a:r>
          </a:p>
          <a:p>
            <a:r>
              <a:rPr lang="cs-CZ" dirty="0"/>
              <a:t>	</a:t>
            </a:r>
            <a:r>
              <a:rPr lang="cs-CZ" dirty="0" smtClean="0"/>
              <a:t>-</a:t>
            </a:r>
            <a:r>
              <a:rPr lang="en-US" dirty="0" smtClean="0"/>
              <a:t>&gt; </a:t>
            </a:r>
            <a:r>
              <a:rPr lang="cs-CZ" dirty="0" smtClean="0"/>
              <a:t>porušení podmínek specifikace</a:t>
            </a:r>
            <a:endParaRPr lang="cs-CZ" dirty="0"/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xmlns="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S-Taliro </a:t>
            </a:r>
            <a:r>
              <a:rPr lang="cs-CZ" dirty="0" smtClean="0"/>
              <a:t>tools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 smtClean="0"/>
              <a:t>Co to je?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Balíček do Matlabu, který umí na základě MTL spec. a modelu v Simulinku ověřit chování modelu</a:t>
            </a:r>
          </a:p>
          <a:p>
            <a:r>
              <a:rPr lang="cs-CZ" dirty="0" smtClean="0"/>
              <a:t>K čemu slouží?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Umí ověřit, že existuje situace, kdy je námi daná MTL specifikace porušena</a:t>
            </a:r>
            <a:endParaRPr lang="cs-CZ" dirty="0"/>
          </a:p>
          <a:p>
            <a:endParaRPr lang="cs-CZ" dirty="0" smtClean="0"/>
          </a:p>
          <a:p>
            <a:r>
              <a:rPr lang="cs-CZ" dirty="0" smtClean="0"/>
              <a:t>Ukázka</a:t>
            </a:r>
            <a:endParaRPr lang="cs-CZ" dirty="0"/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xmlns="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S-Taliro </a:t>
            </a:r>
            <a:r>
              <a:rPr lang="cs-CZ" dirty="0" smtClean="0"/>
              <a:t>tools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02" y="3059113"/>
            <a:ext cx="7258621" cy="3529012"/>
          </a:xfrm>
        </p:spPr>
      </p:pic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xmlns="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7502" y="2426269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Algoritmy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Formula rewriting (pro monitoring běhu)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Dynamic programming (pro delší testování)</a:t>
            </a:r>
          </a:p>
        </p:txBody>
      </p:sp>
    </p:spTree>
    <p:extLst>
      <p:ext uri="{BB962C8B-B14F-4D97-AF65-F5344CB8AC3E}">
        <p14:creationId xmlns:p14="http://schemas.microsoft.com/office/powerpoint/2010/main" val="38963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</a:t>
            </a:r>
            <a:r>
              <a:rPr lang="cs-CZ" dirty="0" smtClean="0"/>
              <a:t>výzkum – Previous work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/>
          <a:p>
            <a:r>
              <a:rPr lang="cs-CZ" dirty="0" smtClean="0"/>
              <a:t>S-Taliro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Testuje model pomocí black-box přístupu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Používá pouze Formula rewriting, Dynamic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smtClean="0"/>
              <a:t>Vyladěno na benchmark modelech, ale co modely z praxe?</a:t>
            </a:r>
          </a:p>
          <a:p>
            <a:endParaRPr lang="cs-CZ" dirty="0" smtClean="0"/>
          </a:p>
          <a:p>
            <a:r>
              <a:rPr lang="cs-CZ" dirty="0" smtClean="0"/>
              <a:t>Analýza vnitřní struktury modelu 	     jednodušší verifikace</a:t>
            </a:r>
          </a:p>
          <a:p>
            <a:endParaRPr lang="cs-CZ" dirty="0" smtClean="0"/>
          </a:p>
          <a:p>
            <a:r>
              <a:rPr lang="cs-CZ" dirty="0" smtClean="0"/>
              <a:t>Využít existující algoritmy pro </a:t>
            </a:r>
            <a:r>
              <a:rPr lang="cs-CZ" dirty="0"/>
              <a:t>testování a verifikaci na hybridních </a:t>
            </a:r>
            <a:r>
              <a:rPr lang="cs-CZ" dirty="0" smtClean="0"/>
              <a:t>modelech</a:t>
            </a:r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xmlns="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362833" y="5165125"/>
            <a:ext cx="527222" cy="22242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</a:t>
            </a:r>
            <a:r>
              <a:rPr lang="cs-CZ" dirty="0" smtClean="0"/>
              <a:t>výzkum – Current work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en-US" dirty="0"/>
              <a:t>MATHEMATICAL MODEL AND VALIDATION OF </a:t>
            </a:r>
            <a:r>
              <a:rPr lang="en-US" dirty="0" smtClean="0"/>
              <a:t>POWERTRAIN</a:t>
            </a:r>
            <a:endParaRPr lang="cs-CZ" dirty="0" smtClean="0"/>
          </a:p>
          <a:p>
            <a:pPr algn="ctr"/>
            <a:r>
              <a:rPr lang="cs-CZ" dirty="0" smtClean="0"/>
              <a:t>Jan Kacetl</a:t>
            </a:r>
          </a:p>
          <a:p>
            <a:endParaRPr lang="cs-CZ" dirty="0"/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xmlns="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8" y="4183682"/>
            <a:ext cx="6306071" cy="2404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7" y="402677"/>
            <a:ext cx="2678792" cy="19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6466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</a:t>
            </a:r>
            <a:r>
              <a:rPr lang="cs-CZ" dirty="0" smtClean="0"/>
              <a:t>– Future work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smtClean="0"/>
              <a:t>Model, nad kterým S-Taliro nefunguje (Kacetl + MTL)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Navrhnout jiný/lepší přístup k verifikaci (white-box)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Napsat článek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Získat/navrhnout další modely (spolupráce s průmyslem)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Experimenty s novým přístupem, vylepšení/změna přístupu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Napsat článek</a:t>
            </a:r>
          </a:p>
          <a:p>
            <a:endParaRPr lang="cs-CZ" dirty="0" smtClean="0"/>
          </a:p>
          <a:p>
            <a:r>
              <a:rPr lang="cs-CZ" dirty="0" smtClean="0"/>
              <a:t>Prof. Li Qiu – </a:t>
            </a:r>
            <a:r>
              <a:rPr lang="cs-CZ" dirty="0" smtClean="0">
                <a:hlinkClick r:id="rId2"/>
              </a:rPr>
              <a:t>výzkumná skupina na HKUST</a:t>
            </a:r>
            <a:endParaRPr lang="cs-CZ" dirty="0" smtClean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xmlns="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081B52C-DD40-471F-95B8-93DC30607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Děkuji za pozornost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4658D4A-355F-428E-83F7-CA2062E8C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sz="3200" dirty="0" smtClean="0"/>
              <a:t>Prostor pro diskuzi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542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>
                <a:solidFill>
                  <a:srgbClr val="FF0000"/>
                </a:solidFill>
              </a:rPr>
              <a:t>Kyber</a:t>
            </a:r>
            <a:r>
              <a:rPr lang="cs-CZ" dirty="0">
                <a:solidFill>
                  <a:srgbClr val="FF0000"/>
                </a:solidFill>
              </a:rPr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17855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</a:t>
            </a:r>
            <a:r>
              <a:rPr lang="cs-CZ" dirty="0">
                <a:solidFill>
                  <a:srgbClr val="FFC000"/>
                </a:solidFill>
              </a:rPr>
              <a:t>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3635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</a:t>
            </a:r>
            <a:r>
              <a:rPr lang="cs-CZ" dirty="0">
                <a:solidFill>
                  <a:srgbClr val="00B050"/>
                </a:solidFill>
              </a:rPr>
              <a:t>testování</a:t>
            </a:r>
            <a:r>
              <a:rPr lang="cs-CZ" dirty="0"/>
              <a:t>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26362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F0"/>
                </a:solidFill>
              </a:rPr>
              <a:t>Automatické</a:t>
            </a:r>
            <a:r>
              <a:rPr lang="cs-CZ" dirty="0"/>
              <a:t>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529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xmlns="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xmlns="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xmlns="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xmlns="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xmlns="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xmlns="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xmlns="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xmlns="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7211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xmlns="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Definice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Cyber-Physical Systems (CPS) is defined as transformative technologies for managing interconnected systems between its physical assets and computational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term cyber-physical systems (CPS) refers to a new generation of systems with integrated computational and physical capabilities that can interact with humans through many new modalities.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Cyber-physical systems (CPS) are physical and engineered systems whose operations are monitored, coordinated, controlled and integrated by a computing and communication core.</a:t>
            </a:r>
            <a:endParaRPr lang="cs-CZ" dirty="0"/>
          </a:p>
        </p:txBody>
      </p:sp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xmlns="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xmlns="" id="{B835FBDC-A22A-4382-AF0B-98CB5145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9" y="2887934"/>
            <a:ext cx="6757821" cy="3409768"/>
          </a:xfrm>
        </p:spPr>
      </p:pic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xmlns="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398</TotalTime>
  <Words>509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Technika-Bold</vt:lpstr>
      <vt:lpstr>Arial</vt:lpstr>
      <vt:lpstr>Technika</vt:lpstr>
      <vt:lpstr>Motiv Office</vt:lpstr>
      <vt:lpstr>Automatické testování modelů Kyber-fyzikálních systémů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Kyber-fyzikální systémy</vt:lpstr>
      <vt:lpstr>Kyber-fyzikální systémy</vt:lpstr>
      <vt:lpstr>Kyber-fyzikální systémy</vt:lpstr>
      <vt:lpstr>Modelování Kyber-fyzikálních systémů</vt:lpstr>
      <vt:lpstr>Příklady modelů Kyber-fyzikálních systémů</vt:lpstr>
      <vt:lpstr>Příklady modelů Kyber-fyzikálních systémů</vt:lpstr>
      <vt:lpstr>Testování modelů</vt:lpstr>
      <vt:lpstr>Testování modelů (MTL)</vt:lpstr>
      <vt:lpstr>S-Taliro tools</vt:lpstr>
      <vt:lpstr>S-Taliro tools</vt:lpstr>
      <vt:lpstr>Můj výzkum – Previous work</vt:lpstr>
      <vt:lpstr>Můj výzkum – Current work</vt:lpstr>
      <vt:lpstr>Můj výzkum – Future work</vt:lpstr>
      <vt:lpstr>Děkuji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Automatické testování modelů kyber-fyzikálních systémů</dc:title>
  <dc:creator>Apeltauer, Tomas</dc:creator>
  <cp:lastModifiedBy>Kancl-1051</cp:lastModifiedBy>
  <cp:revision>40</cp:revision>
  <dcterms:created xsi:type="dcterms:W3CDTF">2018-01-16T23:56:36Z</dcterms:created>
  <dcterms:modified xsi:type="dcterms:W3CDTF">2018-01-17T15:15:02Z</dcterms:modified>
</cp:coreProperties>
</file>