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4" r:id="rId6"/>
    <p:sldId id="26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eltauer, Tomas" initials="AT" lastIdx="2" clrIdx="0">
    <p:extLst>
      <p:ext uri="{19B8F6BF-5375-455C-9EA6-DF929625EA0E}">
        <p15:presenceInfo xmlns:p15="http://schemas.microsoft.com/office/powerpoint/2012/main" userId="Apeltauer, Tom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532" autoAdjust="0"/>
  </p:normalViewPr>
  <p:slideViewPr>
    <p:cSldViewPr snapToGrid="0">
      <p:cViewPr varScale="1">
        <p:scale>
          <a:sx n="77" d="100"/>
          <a:sy n="77" d="100"/>
        </p:scale>
        <p:origin x="10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AEDEA-DB49-4097-ADE0-208C3D1E5CB1}" type="datetimeFigureOut">
              <a:rPr lang="cs-CZ" smtClean="0"/>
              <a:t>07.05.2018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2BDD5-1C8B-461D-9E0E-4A3F9462B65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396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2BDD5-1C8B-461D-9E0E-4A3F9462B65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3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0"/>
            <a:ext cx="10076688" cy="755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7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8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27000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10"/>
          <a:stretch/>
        </p:blipFill>
        <p:spPr>
          <a:xfrm>
            <a:off x="0" y="3"/>
            <a:ext cx="10076688" cy="75575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3" y="270002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7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1" y="3441738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156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0000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45398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200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79753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2067644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9806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2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3" y="270002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3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9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Automated testing of models of cyber-physical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Faculty of Information Technology, Department of Digital design</a:t>
            </a:r>
          </a:p>
          <a:p>
            <a:r>
              <a:rPr lang="en-US" dirty="0" err="1"/>
              <a:t>Ing</a:t>
            </a:r>
            <a:r>
              <a:rPr lang="en-US" dirty="0"/>
              <a:t>. </a:t>
            </a:r>
            <a:r>
              <a:rPr lang="en-US" dirty="0" err="1"/>
              <a:t>Tomáš</a:t>
            </a:r>
            <a:r>
              <a:rPr lang="en-US" dirty="0"/>
              <a:t> </a:t>
            </a:r>
            <a:r>
              <a:rPr lang="en-US" dirty="0" err="1"/>
              <a:t>Apeltauer</a:t>
            </a:r>
            <a:endParaRPr lang="en-US" dirty="0"/>
          </a:p>
          <a:p>
            <a:r>
              <a:rPr lang="en-US" dirty="0"/>
              <a:t>1.5.2018</a:t>
            </a:r>
          </a:p>
        </p:txBody>
      </p:sp>
    </p:spTree>
    <p:extLst>
      <p:ext uri="{BB962C8B-B14F-4D97-AF65-F5344CB8AC3E}">
        <p14:creationId xmlns:p14="http://schemas.microsoft.com/office/powerpoint/2010/main" val="5447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2C6151B-57F7-4F52-A72D-4135D257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916264"/>
            <a:ext cx="7936779" cy="46715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Automatic Transmission Benchmark, Line Follower, 3</a:t>
            </a:r>
            <a:r>
              <a:rPr lang="en-US" sz="1800" b="1" baseline="30000" dirty="0"/>
              <a:t>rd</a:t>
            </a:r>
            <a:r>
              <a:rPr lang="en-US" sz="1800" b="1" dirty="0"/>
              <a:t> order modulator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Room Heating Benchmark</a:t>
            </a:r>
          </a:p>
          <a:p>
            <a:pPr marL="1028650" lvl="1" indent="-342900">
              <a:buFont typeface="Wingdings" panose="05000000000000000000" pitchFamily="2" charset="2"/>
              <a:buChar char="§"/>
            </a:pPr>
            <a:r>
              <a:rPr lang="en-US" sz="1600" dirty="0"/>
              <a:t>A hybrid system: 10 rooms and 4 heaters which result in 3 360 discrete locations</a:t>
            </a:r>
            <a:endParaRPr lang="cs-CZ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38941A-13EC-4106-9986-59432AD57A71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Benchmark models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59CCCA9-F1E8-4502-8C47-197D2DA8AA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5" y="3277481"/>
            <a:ext cx="5104413" cy="303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9EE3094-804F-4CE2-9FAC-115847CF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550466"/>
            <a:ext cx="4914250" cy="303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Zástupný symbol pro obsah 4" descr="Stoupající trend">
            <a:extLst>
              <a:ext uri="{FF2B5EF4-FFF2-40B4-BE49-F238E27FC236}">
                <a16:creationId xmlns:a16="http://schemas.microsoft.com/office/drawing/2014/main" id="{FAF2DC11-5F99-4D44-9359-70CFFCED99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919442"/>
            <a:ext cx="7794000" cy="466832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r>
              <a:rPr lang="en-US" sz="2000" b="1" dirty="0"/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echnika" panose="020B0604020202020204" charset="-18"/>
              </a:rPr>
              <a:t>MATLAB toolbox (Arizona State University)</a:t>
            </a:r>
          </a:p>
          <a:p>
            <a:r>
              <a:rPr lang="en-US" b="1" dirty="0"/>
              <a:t>What does it do?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Searches for counterexamples for MTL properties </a:t>
            </a:r>
          </a:p>
          <a:p>
            <a:r>
              <a:rPr lang="en-US" b="1" dirty="0"/>
              <a:t>How does it achieve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Minimization of a robustness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Multiple simulations over </a:t>
            </a:r>
            <a:r>
              <a:rPr lang="cs-CZ" dirty="0" err="1">
                <a:latin typeface="Technika" panose="020B0604020202020204" charset="-18"/>
              </a:rPr>
              <a:t>Simulink</a:t>
            </a:r>
            <a:r>
              <a:rPr lang="cs-CZ" dirty="0">
                <a:latin typeface="Technika" panose="020B0604020202020204" charset="-18"/>
              </a:rPr>
              <a:t>/</a:t>
            </a:r>
            <a:r>
              <a:rPr lang="cs-CZ" dirty="0" err="1">
                <a:latin typeface="Technika" panose="020B0604020202020204" charset="-18"/>
              </a:rPr>
              <a:t>Stateflow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models</a:t>
            </a:r>
            <a:endParaRPr lang="en-US" sz="2000" dirty="0">
              <a:latin typeface="Technika" panose="020B0604020202020204" charset="-18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S-</a:t>
            </a:r>
            <a:r>
              <a:rPr lang="en-US" sz="3600" dirty="0" err="1">
                <a:latin typeface="Technika-Bold"/>
              </a:rPr>
              <a:t>TaLiRo</a:t>
            </a:r>
            <a:r>
              <a:rPr lang="en-US" sz="3600" dirty="0">
                <a:latin typeface="Technika-Bold"/>
              </a:rPr>
              <a:t> Tools</a:t>
            </a:r>
          </a:p>
        </p:txBody>
      </p:sp>
      <p:pic>
        <p:nvPicPr>
          <p:cNvPr id="7" name="Zástupný symbol pro obsah 4" descr="Stoupající trend">
            <a:extLst>
              <a:ext uri="{FF2B5EF4-FFF2-40B4-BE49-F238E27FC236}">
                <a16:creationId xmlns:a16="http://schemas.microsoft.com/office/drawing/2014/main" id="{3D80A821-FA22-4443-A27E-2EFB6A4A7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00" y="1429567"/>
            <a:ext cx="914400" cy="914400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8B269EB2-0CA4-479F-AB25-441005D15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48" y="1342106"/>
            <a:ext cx="5370470" cy="26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2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919442"/>
            <a:ext cx="7794000" cy="4668324"/>
          </a:xfrm>
        </p:spPr>
        <p:txBody>
          <a:bodyPr>
            <a:normAutofit/>
          </a:bodyPr>
          <a:lstStyle/>
          <a:p>
            <a:r>
              <a:rPr lang="en-US" sz="1800" b="1" dirty="0"/>
              <a:t>What is our goal?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Create White Box verification algorithms and techniques</a:t>
            </a:r>
          </a:p>
          <a:p>
            <a:r>
              <a:rPr lang="en-US" sz="1800" b="1" dirty="0"/>
              <a:t>How do we achieve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Measure S-</a:t>
            </a:r>
            <a:r>
              <a:rPr lang="en-US" sz="1800" dirty="0" err="1">
                <a:latin typeface="Technika" panose="020B0604020202020204" charset="-18"/>
              </a:rPr>
              <a:t>TaLiRo</a:t>
            </a:r>
            <a:r>
              <a:rPr lang="en-US" sz="1800" dirty="0">
                <a:latin typeface="Technika" panose="020B0604020202020204" charset="-18"/>
              </a:rPr>
              <a:t> on a lot of different models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Detect cases when S-</a:t>
            </a:r>
            <a:r>
              <a:rPr lang="en-US" sz="1800" dirty="0" err="1">
                <a:latin typeface="Technika" panose="020B0604020202020204" charset="-18"/>
              </a:rPr>
              <a:t>TaLiRo</a:t>
            </a:r>
            <a:r>
              <a:rPr lang="en-US" sz="1800" dirty="0">
                <a:latin typeface="Technika" panose="020B0604020202020204" charset="-18"/>
              </a:rPr>
              <a:t> is not performing very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Suggest a better approach using White Box verification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echnika" panose="020B0604020202020204" charset="-18"/>
              </a:rPr>
              <a:t>Extract general verification scheme for White Box verification</a:t>
            </a:r>
          </a:p>
          <a:p>
            <a:r>
              <a:rPr lang="en-US" sz="1800" b="1" dirty="0"/>
              <a:t>What are we working on right now?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Preparing experiments (MATLAB scripts)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Measuring S-</a:t>
            </a:r>
            <a:r>
              <a:rPr lang="en-US" sz="1800" dirty="0" err="1">
                <a:latin typeface="Technika" panose="020B0604020202020204" charset="-18"/>
              </a:rPr>
              <a:t>TaLiRo</a:t>
            </a:r>
            <a:r>
              <a:rPr lang="en-US" sz="1800" dirty="0">
                <a:latin typeface="Technika" panose="020B0604020202020204" charset="-18"/>
              </a:rPr>
              <a:t> performance on other models of cyber-physical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For example: 2 degrees of freedom PID for controlling DC motor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Technika" panose="020B0604020202020204" charset="-18"/>
              </a:rPr>
              <a:t>Line Follower, </a:t>
            </a:r>
            <a:r>
              <a:rPr lang="en-US" sz="1800" dirty="0" err="1">
                <a:latin typeface="Technika" panose="020B0604020202020204" charset="-18"/>
              </a:rPr>
              <a:t>iPendulum</a:t>
            </a:r>
            <a:r>
              <a:rPr lang="en-US" sz="1800" dirty="0">
                <a:latin typeface="Technika" panose="020B0604020202020204" charset="-18"/>
              </a:rPr>
              <a:t>, Electric Vehicle model</a:t>
            </a:r>
            <a:endParaRPr lang="en-US" sz="1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Our research</a:t>
            </a:r>
          </a:p>
        </p:txBody>
      </p:sp>
      <p:pic>
        <p:nvPicPr>
          <p:cNvPr id="7" name="Grafický objekt 6" descr="Baňka">
            <a:extLst>
              <a:ext uri="{FF2B5EF4-FFF2-40B4-BE49-F238E27FC236}">
                <a16:creationId xmlns:a16="http://schemas.microsoft.com/office/drawing/2014/main" id="{54267ECB-42A3-41C1-95CE-8B9BFD3DE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9FC139E-0DC6-45E4-8601-A27961019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422397"/>
            <a:ext cx="2671540" cy="19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0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919442"/>
            <a:ext cx="7794000" cy="4668324"/>
          </a:xfrm>
        </p:spPr>
        <p:txBody>
          <a:bodyPr>
            <a:normAutofit/>
          </a:bodyPr>
          <a:lstStyle/>
          <a:p>
            <a:r>
              <a:rPr lang="en-US" sz="1800" b="1" dirty="0"/>
              <a:t>How does MATLAB script for S-</a:t>
            </a:r>
            <a:r>
              <a:rPr lang="en-US" sz="1800" b="1" dirty="0" err="1"/>
              <a:t>TaLiRo</a:t>
            </a:r>
            <a:r>
              <a:rPr lang="en-US" sz="1800" b="1"/>
              <a:t> looks </a:t>
            </a:r>
            <a:r>
              <a:rPr lang="en-US" sz="1800" b="1" dirty="0"/>
              <a:t>like?</a:t>
            </a:r>
          </a:p>
          <a:p>
            <a:endParaRPr lang="en-US" sz="18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Our research</a:t>
            </a:r>
          </a:p>
        </p:txBody>
      </p:sp>
      <p:pic>
        <p:nvPicPr>
          <p:cNvPr id="7" name="Grafický objekt 6" descr="Baňka">
            <a:extLst>
              <a:ext uri="{FF2B5EF4-FFF2-40B4-BE49-F238E27FC236}">
                <a16:creationId xmlns:a16="http://schemas.microsoft.com/office/drawing/2014/main" id="{54267ECB-42A3-41C1-95CE-8B9BFD3DE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99" y="1427470"/>
            <a:ext cx="914400" cy="9144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9FC139E-0DC6-45E4-8601-A27961019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8" y="422397"/>
            <a:ext cx="2671540" cy="1905567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CA489CA4-1B5B-4F52-A05F-79CDC0C9B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45" y="2989690"/>
            <a:ext cx="7418809" cy="33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424C68-AEB8-4C06-8A0B-4C78A6D59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 VERY MUCH FOR YOUR ATTENTION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B9F1E60-A55F-4086-B0CA-2CFAC2594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3248658"/>
            <a:ext cx="7736693" cy="1771721"/>
          </a:xfrm>
        </p:spPr>
        <p:txBody>
          <a:bodyPr/>
          <a:lstStyle/>
          <a:p>
            <a:pPr algn="ctr"/>
            <a:r>
              <a:rPr lang="en-US" dirty="0"/>
              <a:t>Now is time for discussion.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98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69" y="2254813"/>
            <a:ext cx="7082404" cy="429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AF04B70F-12B1-42C4-94A2-AE3985F2B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7" y="2063508"/>
            <a:ext cx="2683947" cy="1205831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C675DE78-1EF5-45EE-B418-748DBA6D543D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echnika-Bold"/>
              </a:rPr>
              <a:t>What is the Czech guy doing?</a:t>
            </a:r>
          </a:p>
        </p:txBody>
      </p:sp>
    </p:spTree>
    <p:extLst>
      <p:ext uri="{BB962C8B-B14F-4D97-AF65-F5344CB8AC3E}">
        <p14:creationId xmlns:p14="http://schemas.microsoft.com/office/powerpoint/2010/main" val="41942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21D3B74E-7407-48FE-9E1D-2969D3A2F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4" y="1937358"/>
            <a:ext cx="7747801" cy="442307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DEB2D94-7D5F-4172-BD78-BB540B0B4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320" y="1937358"/>
            <a:ext cx="5469785" cy="4356399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33C56602-865A-47EE-9390-46196EBAC805}"/>
              </a:ext>
            </a:extLst>
          </p:cNvPr>
          <p:cNvSpPr txBox="1">
            <a:spLocks/>
          </p:cNvSpPr>
          <p:nvPr/>
        </p:nvSpPr>
        <p:spPr>
          <a:xfrm>
            <a:off x="2234317" y="269997"/>
            <a:ext cx="6357788" cy="1072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cs-CZ" sz="3600">
                <a:latin typeface="Technika-Bold"/>
              </a:rPr>
              <a:t>CPS </a:t>
            </a:r>
            <a:r>
              <a:rPr lang="en-US" sz="3600">
                <a:latin typeface="Technika-Bold"/>
              </a:rPr>
              <a:t>E</a:t>
            </a:r>
            <a:r>
              <a:rPr lang="cs-CZ" sz="3600" dirty="0" err="1">
                <a:latin typeface="Technika-Bold"/>
              </a:rPr>
              <a:t>xample</a:t>
            </a:r>
            <a:r>
              <a:rPr lang="en-US" sz="3600" dirty="0">
                <a:latin typeface="Technika-Bold"/>
              </a:rPr>
              <a:t>:</a:t>
            </a:r>
          </a:p>
          <a:p>
            <a:r>
              <a:rPr lang="en-US" sz="3600" dirty="0">
                <a:latin typeface="Technika-Bold"/>
              </a:rPr>
              <a:t>Automatic transmission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33F1EDFD-2D19-4A56-A7BC-64669E38753B}"/>
              </a:ext>
            </a:extLst>
          </p:cNvPr>
          <p:cNvSpPr txBox="1"/>
          <p:nvPr/>
        </p:nvSpPr>
        <p:spPr>
          <a:xfrm>
            <a:off x="844304" y="1937358"/>
            <a:ext cx="22780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Finding an input throttle schedule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Does engine speed reaches 4500 rpm?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Does vehicle speed exceeds 120 km/h?</a:t>
            </a:r>
          </a:p>
        </p:txBody>
      </p:sp>
    </p:spTree>
    <p:extLst>
      <p:ext uri="{BB962C8B-B14F-4D97-AF65-F5344CB8AC3E}">
        <p14:creationId xmlns:p14="http://schemas.microsoft.com/office/powerpoint/2010/main" val="26723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38BB074A-2E22-4871-B4F8-740F5678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7" y="1401389"/>
            <a:ext cx="6885125" cy="5163844"/>
          </a:xfrm>
          <a:prstGeom prst="rect">
            <a:avLst/>
          </a:prstGeom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356E22B6-FC8E-4C63-BEF9-5A839754150D}"/>
              </a:ext>
            </a:extLst>
          </p:cNvPr>
          <p:cNvSpPr/>
          <p:nvPr/>
        </p:nvSpPr>
        <p:spPr>
          <a:xfrm>
            <a:off x="1559035" y="3624139"/>
            <a:ext cx="3086100" cy="1492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6E23226-8FA0-4654-95A0-C4C99BF0F6D8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V-design cycle</a:t>
            </a:r>
          </a:p>
        </p:txBody>
      </p:sp>
    </p:spTree>
    <p:extLst>
      <p:ext uri="{BB962C8B-B14F-4D97-AF65-F5344CB8AC3E}">
        <p14:creationId xmlns:p14="http://schemas.microsoft.com/office/powerpoint/2010/main" val="332009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4FE39759-44CC-4F7E-A54D-A9235B93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2" y="1342788"/>
            <a:ext cx="7353616" cy="5245215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9630C88-42C7-42C6-930A-4AB52270DEAD}"/>
              </a:ext>
            </a:extLst>
          </p:cNvPr>
          <p:cNvSpPr txBox="1"/>
          <p:nvPr/>
        </p:nvSpPr>
        <p:spPr>
          <a:xfrm>
            <a:off x="1322465" y="3244334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MTL specification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08CDAAF-4B08-45B0-9E5D-6A17977318C4}"/>
              </a:ext>
            </a:extLst>
          </p:cNvPr>
          <p:cNvSpPr txBox="1"/>
          <p:nvPr/>
        </p:nvSpPr>
        <p:spPr>
          <a:xfrm>
            <a:off x="3146169" y="1342788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SA, GA, CE, UR solver algorithms</a:t>
            </a:r>
            <a:endParaRPr lang="cs-CZ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ED01D2-DFEE-4349-AB8D-A739189B08AC}"/>
              </a:ext>
            </a:extLst>
          </p:cNvPr>
          <p:cNvSpPr txBox="1"/>
          <p:nvPr/>
        </p:nvSpPr>
        <p:spPr>
          <a:xfrm>
            <a:off x="6955814" y="1158122"/>
            <a:ext cx="6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0A1C3EE-C69E-45AF-8FCF-CD345987D18B}"/>
              </a:ext>
            </a:extLst>
          </p:cNvPr>
          <p:cNvSpPr txBox="1"/>
          <p:nvPr/>
        </p:nvSpPr>
        <p:spPr>
          <a:xfrm>
            <a:off x="1526650" y="4686457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of the model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1219E93-FDD2-45CB-A714-54C8E58C5C1B}"/>
              </a:ext>
            </a:extLst>
          </p:cNvPr>
          <p:cNvSpPr txBox="1"/>
          <p:nvPr/>
        </p:nvSpPr>
        <p:spPr>
          <a:xfrm>
            <a:off x="4218128" y="6107357"/>
            <a:ext cx="106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box</a:t>
            </a:r>
            <a:endParaRPr lang="cs-CZ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D8522EAA-E9D2-4811-A7E4-DCC89DE8CCB0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351819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6725B1A3-F8DD-4C9F-BCF0-FCC786190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2" y="1342788"/>
            <a:ext cx="7353615" cy="5245215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12FF9CD9-8545-4ED9-B657-0BFB1A0433CC}"/>
              </a:ext>
            </a:extLst>
          </p:cNvPr>
          <p:cNvSpPr txBox="1"/>
          <p:nvPr/>
        </p:nvSpPr>
        <p:spPr>
          <a:xfrm>
            <a:off x="1322465" y="3244334"/>
            <a:ext cx="1823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MTL specification</a:t>
            </a:r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9778B992-329E-4784-AAC0-33AC962FDEAA}"/>
              </a:ext>
            </a:extLst>
          </p:cNvPr>
          <p:cNvSpPr txBox="1"/>
          <p:nvPr/>
        </p:nvSpPr>
        <p:spPr>
          <a:xfrm>
            <a:off x="3146169" y="1342788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SA, GA, CE, UR solver algorithms</a:t>
            </a:r>
            <a:endParaRPr lang="cs-CZ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012EE69-E293-401F-A773-0B6CA688EB7A}"/>
              </a:ext>
            </a:extLst>
          </p:cNvPr>
          <p:cNvSpPr txBox="1"/>
          <p:nvPr/>
        </p:nvSpPr>
        <p:spPr>
          <a:xfrm>
            <a:off x="6955814" y="1158122"/>
            <a:ext cx="6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</a:t>
            </a:r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AE51A0F-D0E7-4521-BB3E-908E13455C3A}"/>
              </a:ext>
            </a:extLst>
          </p:cNvPr>
          <p:cNvSpPr txBox="1"/>
          <p:nvPr/>
        </p:nvSpPr>
        <p:spPr>
          <a:xfrm>
            <a:off x="3411969" y="6218671"/>
            <a:ext cx="2320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of the model</a:t>
            </a:r>
            <a:endParaRPr lang="cs-CZ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0663A50B-A909-420A-AB1D-1A627FA19069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Innovative approach</a:t>
            </a:r>
          </a:p>
        </p:txBody>
      </p:sp>
    </p:spTree>
    <p:extLst>
      <p:ext uri="{BB962C8B-B14F-4D97-AF65-F5344CB8AC3E}">
        <p14:creationId xmlns:p14="http://schemas.microsoft.com/office/powerpoint/2010/main" val="206935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283CF003-BD0A-4CEF-A0CB-7DB6730681A7}"/>
              </a:ext>
            </a:extLst>
          </p:cNvPr>
          <p:cNvSpPr txBox="1">
            <a:spLocks/>
          </p:cNvSpPr>
          <p:nvPr/>
        </p:nvSpPr>
        <p:spPr>
          <a:xfrm>
            <a:off x="2234317" y="269997"/>
            <a:ext cx="6976358" cy="10727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endParaRPr lang="en-US" sz="3600" dirty="0">
              <a:latin typeface="Technika-Bold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34409AD-29C4-4020-BC5C-183D729F1B59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ROADMAP for 1</a:t>
            </a:r>
            <a:r>
              <a:rPr lang="en-US" sz="3600" baseline="30000" dirty="0">
                <a:latin typeface="Technika-Bold"/>
              </a:rPr>
              <a:t>st</a:t>
            </a:r>
            <a:r>
              <a:rPr lang="en-US" sz="3600" dirty="0">
                <a:latin typeface="Technika-Bold"/>
              </a:rPr>
              <a:t> half of 2018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C112B27-2A12-4744-9CC9-F4C15006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973" y="1495188"/>
            <a:ext cx="5825045" cy="5162033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CCDC76CE-E191-42B2-8662-D29905803F21}"/>
              </a:ext>
            </a:extLst>
          </p:cNvPr>
          <p:cNvSpPr/>
          <p:nvPr/>
        </p:nvSpPr>
        <p:spPr>
          <a:xfrm>
            <a:off x="420334" y="1647588"/>
            <a:ext cx="43627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Conference article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D42AF3F-059D-4595-BE8D-01577EE60166}"/>
              </a:ext>
            </a:extLst>
          </p:cNvPr>
          <p:cNvSpPr/>
          <p:nvPr/>
        </p:nvSpPr>
        <p:spPr>
          <a:xfrm>
            <a:off x="420334" y="2569004"/>
            <a:ext cx="41278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Collecting results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F54D76F4-452C-4815-AC30-E78AA0C321C5}"/>
              </a:ext>
            </a:extLst>
          </p:cNvPr>
          <p:cNvSpPr/>
          <p:nvPr/>
        </p:nvSpPr>
        <p:spPr>
          <a:xfrm>
            <a:off x="420334" y="3490420"/>
            <a:ext cx="3110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Experiments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Obdélník 42">
            <a:extLst>
              <a:ext uri="{FF2B5EF4-FFF2-40B4-BE49-F238E27FC236}">
                <a16:creationId xmlns:a16="http://schemas.microsoft.com/office/drawing/2014/main" id="{7AC97ACC-C3F7-409A-A7F0-6DCCD6FF55C2}"/>
              </a:ext>
            </a:extLst>
          </p:cNvPr>
          <p:cNvSpPr/>
          <p:nvPr/>
        </p:nvSpPr>
        <p:spPr>
          <a:xfrm>
            <a:off x="420334" y="4411836"/>
            <a:ext cx="3110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Benchmarks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4" name="Spojnice: pravoúhlá 43">
            <a:extLst>
              <a:ext uri="{FF2B5EF4-FFF2-40B4-BE49-F238E27FC236}">
                <a16:creationId xmlns:a16="http://schemas.microsoft.com/office/drawing/2014/main" id="{8E9C2673-BC4D-4FAC-845D-A4C45D7DBB5D}"/>
              </a:ext>
            </a:extLst>
          </p:cNvPr>
          <p:cNvCxnSpPr>
            <a:cxnSpLocks/>
          </p:cNvCxnSpPr>
          <p:nvPr/>
        </p:nvCxnSpPr>
        <p:spPr>
          <a:xfrm>
            <a:off x="3347499" y="4893257"/>
            <a:ext cx="641595" cy="340735"/>
          </a:xfrm>
          <a:prstGeom prst="bentConnector3">
            <a:avLst>
              <a:gd name="adj1" fmla="val 41325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bdélník 44">
            <a:extLst>
              <a:ext uri="{FF2B5EF4-FFF2-40B4-BE49-F238E27FC236}">
                <a16:creationId xmlns:a16="http://schemas.microsoft.com/office/drawing/2014/main" id="{5F5EF83F-04E1-4A18-8F3B-DBD4E57950B7}"/>
              </a:ext>
            </a:extLst>
          </p:cNvPr>
          <p:cNvSpPr/>
          <p:nvPr/>
        </p:nvSpPr>
        <p:spPr>
          <a:xfrm>
            <a:off x="420334" y="5333254"/>
            <a:ext cx="31101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b="0" cap="none" spc="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MTL spec.</a:t>
            </a:r>
            <a:endParaRPr lang="cs-CZ" sz="4000" b="0" cap="none" spc="0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5" name="Spojnice: pravoúhlá 54">
            <a:extLst>
              <a:ext uri="{FF2B5EF4-FFF2-40B4-BE49-F238E27FC236}">
                <a16:creationId xmlns:a16="http://schemas.microsoft.com/office/drawing/2014/main" id="{A8B56AEB-A57D-4B30-8AB9-B11836FEBA7F}"/>
              </a:ext>
            </a:extLst>
          </p:cNvPr>
          <p:cNvCxnSpPr>
            <a:cxnSpLocks/>
          </p:cNvCxnSpPr>
          <p:nvPr/>
        </p:nvCxnSpPr>
        <p:spPr>
          <a:xfrm>
            <a:off x="2809973" y="5746743"/>
            <a:ext cx="679514" cy="368958"/>
          </a:xfrm>
          <a:prstGeom prst="bentConnector3">
            <a:avLst>
              <a:gd name="adj1" fmla="val 50000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pojnice: pravoúhlá 55">
            <a:extLst>
              <a:ext uri="{FF2B5EF4-FFF2-40B4-BE49-F238E27FC236}">
                <a16:creationId xmlns:a16="http://schemas.microsoft.com/office/drawing/2014/main" id="{065339E0-EE6F-4DDC-8CE5-9F93AFC337C1}"/>
              </a:ext>
            </a:extLst>
          </p:cNvPr>
          <p:cNvCxnSpPr>
            <a:cxnSpLocks/>
          </p:cNvCxnSpPr>
          <p:nvPr/>
        </p:nvCxnSpPr>
        <p:spPr>
          <a:xfrm>
            <a:off x="3388550" y="3969647"/>
            <a:ext cx="1125327" cy="368614"/>
          </a:xfrm>
          <a:prstGeom prst="bentConnector3">
            <a:avLst>
              <a:gd name="adj1" fmla="val 68371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pojnice: pravoúhlá 56">
            <a:extLst>
              <a:ext uri="{FF2B5EF4-FFF2-40B4-BE49-F238E27FC236}">
                <a16:creationId xmlns:a16="http://schemas.microsoft.com/office/drawing/2014/main" id="{996587ED-2568-41B0-A03A-810158A0860D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4412974" y="3053167"/>
            <a:ext cx="517389" cy="435059"/>
          </a:xfrm>
          <a:prstGeom prst="bentConnector3">
            <a:avLst>
              <a:gd name="adj1" fmla="val 46927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pojnice: pravoúhlá 57">
            <a:extLst>
              <a:ext uri="{FF2B5EF4-FFF2-40B4-BE49-F238E27FC236}">
                <a16:creationId xmlns:a16="http://schemas.microsoft.com/office/drawing/2014/main" id="{9CAC4E82-4FE5-44D2-8CDA-EA7B971456A4}"/>
              </a:ext>
            </a:extLst>
          </p:cNvPr>
          <p:cNvCxnSpPr>
            <a:cxnSpLocks/>
          </p:cNvCxnSpPr>
          <p:nvPr/>
        </p:nvCxnSpPr>
        <p:spPr>
          <a:xfrm>
            <a:off x="4671670" y="2121474"/>
            <a:ext cx="839197" cy="448078"/>
          </a:xfrm>
          <a:prstGeom prst="bentConnector3">
            <a:avLst>
              <a:gd name="adj1" fmla="val 58527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ovéPole 67">
            <a:extLst>
              <a:ext uri="{FF2B5EF4-FFF2-40B4-BE49-F238E27FC236}">
                <a16:creationId xmlns:a16="http://schemas.microsoft.com/office/drawing/2014/main" id="{A4D46A22-A4D0-4488-B699-8C323B4295E9}"/>
              </a:ext>
            </a:extLst>
          </p:cNvPr>
          <p:cNvSpPr txBox="1"/>
          <p:nvPr/>
        </p:nvSpPr>
        <p:spPr>
          <a:xfrm>
            <a:off x="4930363" y="5701384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03/2018</a:t>
            </a:r>
            <a:endParaRPr lang="cs-CZ" sz="3200" dirty="0"/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876E35C7-A5F5-4AE2-9D06-8782EA209000}"/>
              </a:ext>
            </a:extLst>
          </p:cNvPr>
          <p:cNvSpPr txBox="1"/>
          <p:nvPr/>
        </p:nvSpPr>
        <p:spPr>
          <a:xfrm>
            <a:off x="4930363" y="4866202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04/2018</a:t>
            </a:r>
            <a:endParaRPr lang="cs-CZ" sz="3200" dirty="0"/>
          </a:p>
        </p:txBody>
      </p:sp>
      <p:sp>
        <p:nvSpPr>
          <p:cNvPr id="70" name="TextovéPole 69">
            <a:extLst>
              <a:ext uri="{FF2B5EF4-FFF2-40B4-BE49-F238E27FC236}">
                <a16:creationId xmlns:a16="http://schemas.microsoft.com/office/drawing/2014/main" id="{1F528A5D-F99A-49DA-B6FB-B9172C241877}"/>
              </a:ext>
            </a:extLst>
          </p:cNvPr>
          <p:cNvSpPr txBox="1"/>
          <p:nvPr/>
        </p:nvSpPr>
        <p:spPr>
          <a:xfrm>
            <a:off x="4930363" y="4031020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05/2018</a:t>
            </a:r>
            <a:endParaRPr lang="cs-CZ" sz="3200" dirty="0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779CEEA9-BBA6-4EFB-915B-FB6E35F49FFA}"/>
              </a:ext>
            </a:extLst>
          </p:cNvPr>
          <p:cNvSpPr txBox="1"/>
          <p:nvPr/>
        </p:nvSpPr>
        <p:spPr>
          <a:xfrm>
            <a:off x="4930363" y="3195838"/>
            <a:ext cx="1593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06/2018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27536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715BBEC-2A62-49F2-831F-E1D35A8E63C4}"/>
              </a:ext>
            </a:extLst>
          </p:cNvPr>
          <p:cNvSpPr txBox="1">
            <a:spLocks/>
          </p:cNvSpPr>
          <p:nvPr/>
        </p:nvSpPr>
        <p:spPr>
          <a:xfrm>
            <a:off x="2234317" y="270234"/>
            <a:ext cx="6639683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Metric Temporal Logic (MTL) specification</a:t>
            </a:r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3259D67-40F8-4C21-9CEE-54D569C4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by Ron </a:t>
            </a:r>
            <a:r>
              <a:rPr lang="en-US" dirty="0" err="1"/>
              <a:t>Koymans</a:t>
            </a:r>
            <a:r>
              <a:rPr lang="en-US" dirty="0"/>
              <a:t> in 1990</a:t>
            </a:r>
            <a:r>
              <a:rPr lang="cs-CZ" dirty="0"/>
              <a:t>. It </a:t>
            </a:r>
            <a:r>
              <a:rPr lang="cs-CZ" dirty="0" err="1"/>
              <a:t>provides</a:t>
            </a:r>
            <a:r>
              <a:rPr lang="cs-CZ" dirty="0"/>
              <a:t> a </a:t>
            </a:r>
            <a:r>
              <a:rPr lang="cs-CZ" dirty="0" err="1"/>
              <a:t>formal</a:t>
            </a:r>
            <a:r>
              <a:rPr lang="cs-CZ" dirty="0"/>
              <a:t> </a:t>
            </a:r>
            <a:r>
              <a:rPr lang="cs-CZ" dirty="0" err="1"/>
              <a:t>specification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real-time</a:t>
            </a:r>
            <a:r>
              <a:rPr lang="cs-CZ" dirty="0"/>
              <a:t> </a:t>
            </a:r>
            <a:r>
              <a:rPr lang="cs-CZ" dirty="0" err="1"/>
              <a:t>systems</a:t>
            </a:r>
            <a:r>
              <a:rPr lang="cs-CZ" dirty="0"/>
              <a:t>.</a:t>
            </a:r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BEF4A5A9-39C7-4B93-8CEB-AE78CA8E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Classical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temporal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logic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only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involves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Technika" panose="020B0604020202020204" charset="-18"/>
              </a:rPr>
              <a:t>qualitative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operators</a:t>
            </a:r>
            <a:r>
              <a:rPr lang="cs-CZ" dirty="0">
                <a:latin typeface="Technika" panose="020B0604020202020204" charset="-18"/>
              </a:rPr>
              <a:t>, but </a:t>
            </a:r>
            <a:r>
              <a:rPr lang="cs-CZ" dirty="0" err="1">
                <a:latin typeface="Technika" panose="020B0604020202020204" charset="-18"/>
              </a:rPr>
              <a:t>real-time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systems</a:t>
            </a:r>
            <a:r>
              <a:rPr lang="cs-CZ" dirty="0">
                <a:latin typeface="Technika" panose="020B0604020202020204" charset="-18"/>
              </a:rPr>
              <a:t> are </a:t>
            </a:r>
            <a:r>
              <a:rPr lang="cs-CZ" dirty="0" err="1">
                <a:latin typeface="Technika" panose="020B0604020202020204" charset="-18"/>
              </a:rPr>
              <a:t>characterized</a:t>
            </a:r>
            <a:r>
              <a:rPr lang="cs-CZ" dirty="0">
                <a:latin typeface="Technika" panose="020B0604020202020204" charset="-18"/>
              </a:rPr>
              <a:t> by </a:t>
            </a:r>
            <a:r>
              <a:rPr lang="cs-CZ" b="1" dirty="0" err="1">
                <a:solidFill>
                  <a:srgbClr val="FF0000"/>
                </a:solidFill>
                <a:latin typeface="Technika" panose="020B0604020202020204" charset="-18"/>
              </a:rPr>
              <a:t>quantitative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timing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properties</a:t>
            </a:r>
            <a:endParaRPr lang="cs-CZ" dirty="0">
              <a:latin typeface="Technika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Koymans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extends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temporal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logic</a:t>
            </a:r>
            <a:r>
              <a:rPr lang="cs-CZ" dirty="0">
                <a:latin typeface="Technika" panose="020B0604020202020204" charset="-18"/>
              </a:rPr>
              <a:t> by </a:t>
            </a:r>
            <a:r>
              <a:rPr lang="cs-CZ" dirty="0" err="1">
                <a:latin typeface="Technika" panose="020B0604020202020204" charset="-18"/>
              </a:rPr>
              <a:t>including</a:t>
            </a:r>
            <a:r>
              <a:rPr lang="cs-CZ" dirty="0">
                <a:latin typeface="Technika" panose="020B0604020202020204" charset="-18"/>
              </a:rPr>
              <a:t> a distance </a:t>
            </a:r>
            <a:r>
              <a:rPr lang="cs-CZ" dirty="0" err="1">
                <a:latin typeface="Technika" panose="020B0604020202020204" charset="-18"/>
              </a:rPr>
              <a:t>function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i="1" dirty="0">
                <a:latin typeface="Technika" panose="020B0604020202020204" charset="-18"/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The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range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of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i="1" dirty="0">
                <a:latin typeface="Technika" panose="020B0604020202020204" charset="-18"/>
              </a:rPr>
              <a:t>d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is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defined</a:t>
            </a:r>
            <a:r>
              <a:rPr lang="cs-CZ" dirty="0">
                <a:latin typeface="Technika" panose="020B0604020202020204" charset="-18"/>
              </a:rPr>
              <a:t> as </a:t>
            </a:r>
            <a:r>
              <a:rPr lang="cs-CZ" b="1" dirty="0" err="1">
                <a:latin typeface="Technika" panose="020B0604020202020204" charset="-18"/>
              </a:rPr>
              <a:t>nonarchimedean</a:t>
            </a:r>
            <a:r>
              <a:rPr lang="cs-CZ" dirty="0">
                <a:latin typeface="Technika" panose="020B0604020202020204" charset="-18"/>
              </a:rPr>
              <a:t> (</a:t>
            </a:r>
            <a:r>
              <a:rPr lang="cs-CZ" dirty="0" err="1">
                <a:latin typeface="Technika" panose="020B0604020202020204" charset="-18"/>
              </a:rPr>
              <a:t>we</a:t>
            </a:r>
            <a:r>
              <a:rPr lang="cs-CZ" dirty="0">
                <a:latin typeface="Technika" panose="020B0604020202020204" charset="-18"/>
              </a:rPr>
              <a:t> DO </a:t>
            </a:r>
            <a:r>
              <a:rPr lang="cs-CZ" dirty="0" err="1">
                <a:latin typeface="Technika" panose="020B0604020202020204" charset="-18"/>
              </a:rPr>
              <a:t>have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Technika" panose="020B0604020202020204" charset="-18"/>
              </a:rPr>
              <a:t>infinitely</a:t>
            </a:r>
            <a:r>
              <a:rPr lang="cs-CZ" dirty="0">
                <a:solidFill>
                  <a:srgbClr val="FF0000"/>
                </a:solidFill>
                <a:latin typeface="Technika" panose="020B0604020202020204" charset="-18"/>
              </a:rPr>
              <a:t> </a:t>
            </a:r>
            <a:r>
              <a:rPr lang="cs-CZ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chnika" panose="020B0604020202020204" charset="-18"/>
              </a:rPr>
              <a:t>large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or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small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elements</a:t>
            </a:r>
            <a:r>
              <a:rPr lang="cs-CZ" dirty="0">
                <a:latin typeface="Technika" panose="020B0604020202020204" charset="-18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echnika" panose="020B0604020202020204" charset="-18"/>
              </a:rPr>
              <a:t>Addition</a:t>
            </a:r>
            <a:r>
              <a:rPr lang="cs-CZ" dirty="0">
                <a:latin typeface="Technika" panose="020B0604020202020204" charset="-18"/>
              </a:rPr>
              <a:t> and </a:t>
            </a:r>
            <a:r>
              <a:rPr lang="cs-CZ" dirty="0" err="1">
                <a:latin typeface="Technika" panose="020B0604020202020204" charset="-18"/>
              </a:rPr>
              <a:t>zero</a:t>
            </a:r>
            <a:r>
              <a:rPr lang="cs-CZ" dirty="0">
                <a:latin typeface="Technika" panose="020B0604020202020204" charset="-18"/>
              </a:rPr>
              <a:t> element are </a:t>
            </a:r>
            <a:r>
              <a:rPr lang="cs-CZ" dirty="0" err="1">
                <a:latin typeface="Technika" panose="020B0604020202020204" charset="-18"/>
              </a:rPr>
              <a:t>defined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over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i="1" dirty="0">
                <a:latin typeface="Technika" panose="020B0604020202020204" charset="-18"/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K</a:t>
            </a:r>
            <a:r>
              <a:rPr lang="cs-CZ" dirty="0" err="1">
                <a:latin typeface="Technika" panose="020B0604020202020204" charset="-18"/>
              </a:rPr>
              <a:t>oymans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creates</a:t>
            </a:r>
            <a:endParaRPr lang="en-US" dirty="0">
              <a:latin typeface="Technika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echnika" panose="020B0604020202020204" charset="-18"/>
              </a:rPr>
              <a:t>a </a:t>
            </a:r>
            <a:r>
              <a:rPr lang="cs-CZ" i="1" dirty="0" err="1">
                <a:solidFill>
                  <a:srgbClr val="FF0000"/>
                </a:solidFill>
                <a:latin typeface="Technika" panose="020B0604020202020204" charset="-18"/>
              </a:rPr>
              <a:t>metric</a:t>
            </a:r>
            <a:r>
              <a:rPr lang="cs-CZ" i="1" dirty="0">
                <a:solidFill>
                  <a:srgbClr val="FF0000"/>
                </a:solidFill>
                <a:latin typeface="Technika" panose="020B0604020202020204" charset="-18"/>
              </a:rPr>
              <a:t> point </a:t>
            </a:r>
            <a:r>
              <a:rPr lang="cs-CZ" i="1" dirty="0" err="1">
                <a:solidFill>
                  <a:srgbClr val="FF0000"/>
                </a:solidFill>
                <a:latin typeface="Technika" panose="020B0604020202020204" charset="-18"/>
              </a:rPr>
              <a:t>structure</a:t>
            </a:r>
            <a:endParaRPr lang="cs-CZ" dirty="0">
              <a:solidFill>
                <a:schemeClr val="tx1">
                  <a:lumMod val="95000"/>
                  <a:lumOff val="5000"/>
                </a:schemeClr>
              </a:solidFill>
              <a:latin typeface="Technika" panose="020B0604020202020204" charset="-1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echnika" panose="020B0604020202020204" charset="-18"/>
              </a:rPr>
              <a:t>+ </a:t>
            </a:r>
            <a:r>
              <a:rPr lang="cs-CZ" dirty="0" err="1">
                <a:latin typeface="Technika" panose="020B0604020202020204" charset="-18"/>
              </a:rPr>
              <a:t>metric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versions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of</a:t>
            </a:r>
            <a:r>
              <a:rPr lang="cs-CZ" dirty="0">
                <a:latin typeface="Technika" panose="020B0604020202020204" charset="-18"/>
              </a:rPr>
              <a:t> </a:t>
            </a:r>
            <a:r>
              <a:rPr lang="cs-CZ" dirty="0" err="1">
                <a:latin typeface="Technika" panose="020B0604020202020204" charset="-18"/>
              </a:rPr>
              <a:t>operators</a:t>
            </a:r>
            <a:r>
              <a:rPr lang="cs-CZ" dirty="0">
                <a:latin typeface="Technika" panose="020B0604020202020204" charset="-18"/>
              </a:rPr>
              <a:t>: </a:t>
            </a:r>
            <a:r>
              <a:rPr lang="cs-CZ" b="1" dirty="0">
                <a:latin typeface="Technika" panose="020B0604020202020204" charset="-18"/>
              </a:rPr>
              <a:t>G</a:t>
            </a:r>
            <a:r>
              <a:rPr lang="cs-CZ" dirty="0">
                <a:latin typeface="Technika" panose="020B0604020202020204" charset="-18"/>
              </a:rPr>
              <a:t>, </a:t>
            </a:r>
            <a:r>
              <a:rPr lang="cs-CZ" b="1" dirty="0">
                <a:latin typeface="Technika" panose="020B0604020202020204" charset="-18"/>
              </a:rPr>
              <a:t>F</a:t>
            </a:r>
            <a:r>
              <a:rPr lang="cs-CZ" dirty="0">
                <a:latin typeface="Technika" panose="020B0604020202020204" charset="-18"/>
              </a:rPr>
              <a:t>, </a:t>
            </a:r>
            <a:r>
              <a:rPr lang="cs-CZ" b="1" dirty="0">
                <a:latin typeface="Technika" panose="020B0604020202020204" charset="-18"/>
              </a:rPr>
              <a:t>H</a:t>
            </a:r>
            <a:r>
              <a:rPr lang="cs-CZ" dirty="0">
                <a:latin typeface="Technika" panose="020B0604020202020204" charset="-18"/>
              </a:rPr>
              <a:t>, </a:t>
            </a:r>
            <a:r>
              <a:rPr lang="cs-CZ" b="1" dirty="0">
                <a:latin typeface="Technika" panose="020B0604020202020204" charset="-18"/>
              </a:rPr>
              <a:t>P, </a:t>
            </a:r>
            <a:r>
              <a:rPr lang="cs-CZ" b="1" dirty="0" err="1">
                <a:latin typeface="Technika" panose="020B0604020202020204" charset="-18"/>
              </a:rPr>
              <a:t>until</a:t>
            </a:r>
            <a:r>
              <a:rPr lang="cs-CZ" b="1" dirty="0">
                <a:latin typeface="Technika" panose="020B0604020202020204" charset="-18"/>
              </a:rPr>
              <a:t> </a:t>
            </a:r>
            <a:r>
              <a:rPr lang="cs-CZ" dirty="0">
                <a:latin typeface="Technika" panose="020B0604020202020204" charset="-18"/>
              </a:rPr>
              <a:t>and</a:t>
            </a:r>
            <a:r>
              <a:rPr lang="cs-CZ" b="1" dirty="0">
                <a:latin typeface="Technika" panose="020B0604020202020204" charset="-18"/>
              </a:rPr>
              <a:t> </a:t>
            </a:r>
            <a:r>
              <a:rPr lang="cs-CZ" b="1" dirty="0" err="1">
                <a:latin typeface="Technika" panose="020B0604020202020204" charset="-18"/>
              </a:rPr>
              <a:t>since</a:t>
            </a:r>
            <a:endParaRPr lang="cs-CZ" b="1" dirty="0">
              <a:latin typeface="Technika" panose="020B0604020202020204" charset="-18"/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513A67C4-1848-4C59-B1D1-44B03037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25" y="5113427"/>
            <a:ext cx="4341836" cy="7236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Zástupný symbol pro obsah 4" descr="Kontrolní seznam">
            <a:extLst>
              <a:ext uri="{FF2B5EF4-FFF2-40B4-BE49-F238E27FC236}">
                <a16:creationId xmlns:a16="http://schemas.microsoft.com/office/drawing/2014/main" id="{0518B8D3-F546-4B35-AB47-ED7A63AA9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9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symbol pro obsah 4">
                <a:extLst>
                  <a:ext uri="{FF2B5EF4-FFF2-40B4-BE49-F238E27FC236}">
                    <a16:creationId xmlns:a16="http://schemas.microsoft.com/office/drawing/2014/main" id="{BEF4A5A9-39C7-4B93-8CEB-AE78CA8E9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0000" y="1919442"/>
                <a:ext cx="7794000" cy="46683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Event </a:t>
                </a:r>
                <a:r>
                  <a:rPr lang="en-US" b="1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is followed by event </a:t>
                </a:r>
                <a:r>
                  <a:rPr lang="en-US" b="1" i="1" dirty="0">
                    <a:latin typeface="+mn-lt"/>
                  </a:rPr>
                  <a:t>q</a:t>
                </a:r>
                <a:r>
                  <a:rPr lang="en-US" dirty="0">
                    <a:latin typeface="+mn-lt"/>
                  </a:rPr>
                  <a:t> within 3 time units: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Verification of the model of an automatic transmission requires to find an input throttle such that:</a:t>
                </a:r>
              </a:p>
              <a:p>
                <a:pPr marL="1142950" lvl="1" indent="-457200">
                  <a:buFont typeface="+mj-lt"/>
                  <a:buAutoNum type="arabicPeriod"/>
                </a:pPr>
                <a:r>
                  <a:rPr lang="en-US" sz="1800" dirty="0">
                    <a:latin typeface="+mn-lt"/>
                  </a:rPr>
                  <a:t>Vehicle speed exceeds 120 km/h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1800" dirty="0">
                  <a:latin typeface="+mn-lt"/>
                </a:endParaRPr>
              </a:p>
              <a:p>
                <a:pPr marL="1142950" lvl="1" indent="-457200">
                  <a:buFont typeface="+mj-lt"/>
                  <a:buAutoNum type="arabicPeriod"/>
                </a:pPr>
                <a:r>
                  <a:rPr lang="en-US" sz="1800" dirty="0">
                    <a:latin typeface="+mn-lt"/>
                  </a:rPr>
                  <a:t>Engine speed reaches 4500 rpm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800" dirty="0">
                  <a:latin typeface="+mn-lt"/>
                  <a:ea typeface="Cambria Math" panose="02040503050406030204" pitchFamily="18" charset="0"/>
                </a:endParaRPr>
              </a:p>
              <a:p>
                <a:pPr marL="1142950" lvl="1" indent="-457200">
                  <a:buFont typeface="+mj-lt"/>
                  <a:buAutoNum type="arabicPeriod"/>
                </a:pPr>
                <a:r>
                  <a:rPr lang="en-US" sz="1800" dirty="0">
                    <a:latin typeface="+mn-lt"/>
                  </a:rPr>
                  <a:t>MTL formula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cs-CZ" sz="1800">
                        <a:solidFill>
                          <a:srgbClr val="FF0000"/>
                        </a:solidFill>
                        <a:latin typeface="+mn-lt"/>
                      </a:rPr>
                      <m:t>∧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Definition of a time-out on event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dirty="0">
                    <a:latin typeface="+mn-lt"/>
                  </a:rPr>
                  <a:t> after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>
                    <a:latin typeface="+mn-lt"/>
                  </a:rPr>
                  <a:t> time units:</a:t>
                </a:r>
              </a:p>
              <a:p>
                <a:pPr marL="1142950" lvl="1" indent="-45720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latin typeface="+mn-lt"/>
                  </a:rPr>
                  <a:t>Time-out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Zástupný symbol pro obsah 4">
                <a:extLst>
                  <a:ext uri="{FF2B5EF4-FFF2-40B4-BE49-F238E27FC236}">
                    <a16:creationId xmlns:a16="http://schemas.microsoft.com/office/drawing/2014/main" id="{BEF4A5A9-39C7-4B93-8CEB-AE78CA8E9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0000" y="1919442"/>
                <a:ext cx="7794000" cy="4668324"/>
              </a:xfrm>
              <a:blipFill>
                <a:blip r:embed="rId2"/>
                <a:stretch>
                  <a:fillRect l="-704" t="-143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rázek 2">
            <a:extLst>
              <a:ext uri="{FF2B5EF4-FFF2-40B4-BE49-F238E27FC236}">
                <a16:creationId xmlns:a16="http://schemas.microsoft.com/office/drawing/2014/main" id="{DBB0EF68-4183-45A6-9690-FEEAB927A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56" y="2719593"/>
            <a:ext cx="2608372" cy="280506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C0DDE35-D8D8-43FE-B7FF-E1BC2CD29B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33" y="4122127"/>
            <a:ext cx="3220278" cy="1459688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6767408-966F-4436-A626-0007486769E6}"/>
              </a:ext>
            </a:extLst>
          </p:cNvPr>
          <p:cNvSpPr txBox="1">
            <a:spLocks/>
          </p:cNvSpPr>
          <p:nvPr/>
        </p:nvSpPr>
        <p:spPr>
          <a:xfrm>
            <a:off x="2386717" y="422397"/>
            <a:ext cx="6248301" cy="6706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echnika-Bold"/>
              </a:rPr>
              <a:t>MTL examples</a:t>
            </a:r>
          </a:p>
        </p:txBody>
      </p:sp>
      <p:pic>
        <p:nvPicPr>
          <p:cNvPr id="6" name="Zástupný symbol pro obsah 4" descr="Kontrolní seznam">
            <a:extLst>
              <a:ext uri="{FF2B5EF4-FFF2-40B4-BE49-F238E27FC236}">
                <a16:creationId xmlns:a16="http://schemas.microsoft.com/office/drawing/2014/main" id="{13E282A7-4206-4757-ABDD-08846DE2F6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5600" y="1342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092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EN.potx" id="{998D163B-8163-49EB-838D-97DD9C64D046}" vid="{73D8D7A2-2D73-41B4-BE93-B7F1FD1AA79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PowerPoint_EN</Template>
  <TotalTime>1616</TotalTime>
  <Words>469</Words>
  <Application>Microsoft Office PowerPoint</Application>
  <PresentationFormat>Předvádění na obrazovce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Courier New</vt:lpstr>
      <vt:lpstr>Technika</vt:lpstr>
      <vt:lpstr>Technika-Bold</vt:lpstr>
      <vt:lpstr>Wingdings</vt:lpstr>
      <vt:lpstr>Motiv Office</vt:lpstr>
      <vt:lpstr>Automated testing of models of cyber-physical systems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Defined by Ron Koymans in 1990. It provides a formal specification method for real-time systems.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THANK YOU VERY MUCH FOR YOUR ATTENTION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of models of cyber-physical systems</dc:title>
  <dc:creator>APELTAUER, Tomas</dc:creator>
  <cp:lastModifiedBy>Apeltauer, Tomas</cp:lastModifiedBy>
  <cp:revision>108</cp:revision>
  <dcterms:created xsi:type="dcterms:W3CDTF">2018-04-27T12:48:41Z</dcterms:created>
  <dcterms:modified xsi:type="dcterms:W3CDTF">2018-05-07T05:27:37Z</dcterms:modified>
</cp:coreProperties>
</file>