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0" r:id="rId5"/>
  </p:sldMasterIdLst>
  <p:notesMasterIdLst>
    <p:notesMasterId r:id="rId28"/>
  </p:notesMasterIdLst>
  <p:sldIdLst>
    <p:sldId id="10060" r:id="rId6"/>
    <p:sldId id="2076136055" r:id="rId7"/>
    <p:sldId id="2076136056" r:id="rId8"/>
    <p:sldId id="2076136057" r:id="rId9"/>
    <p:sldId id="2076136058" r:id="rId10"/>
    <p:sldId id="2076136044" r:id="rId11"/>
    <p:sldId id="2076136021" r:id="rId12"/>
    <p:sldId id="2076136060" r:id="rId13"/>
    <p:sldId id="2076136053" r:id="rId14"/>
    <p:sldId id="2076136051" r:id="rId15"/>
    <p:sldId id="2076136046" r:id="rId16"/>
    <p:sldId id="2076136059" r:id="rId17"/>
    <p:sldId id="2076136045" r:id="rId18"/>
    <p:sldId id="2076136032" r:id="rId19"/>
    <p:sldId id="2076136022" r:id="rId20"/>
    <p:sldId id="2076136023" r:id="rId21"/>
    <p:sldId id="2076136024" r:id="rId22"/>
    <p:sldId id="2076135883" r:id="rId23"/>
    <p:sldId id="2076136026" r:id="rId24"/>
    <p:sldId id="2076136035" r:id="rId25"/>
    <p:sldId id="2076136031" r:id="rId26"/>
    <p:sldId id="2076136029"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C8D5EA"/>
    <a:srgbClr val="243A5E"/>
    <a:srgbClr val="FEC9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120F9-AE27-447B-BDD8-27C4446FF568}" v="212" dt="2019-09-27T22:24:43.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0" autoAdjust="0"/>
    <p:restoredTop sz="95936" autoAdjust="0"/>
  </p:normalViewPr>
  <p:slideViewPr>
    <p:cSldViewPr snapToGrid="0">
      <p:cViewPr varScale="1">
        <p:scale>
          <a:sx n="92" d="100"/>
          <a:sy n="92" d="100"/>
        </p:scale>
        <p:origin x="9" y="54"/>
      </p:cViewPr>
      <p:guideLst/>
    </p:cSldViewPr>
  </p:slideViewPr>
  <p:notesTextViewPr>
    <p:cViewPr>
      <p:scale>
        <a:sx n="1" d="1"/>
        <a:sy n="1" d="1"/>
      </p:scale>
      <p:origin x="0" y="0"/>
    </p:cViewPr>
  </p:notesTextViewPr>
  <p:sorterViewPr>
    <p:cViewPr>
      <p:scale>
        <a:sx n="100" d="100"/>
        <a:sy n="100" d="100"/>
      </p:scale>
      <p:origin x="0" y="-1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B9BE0-A438-4D52-AFF2-1C5313303AF4}" type="datetimeFigureOut">
              <a:rPr lang="en-US" smtClean="0"/>
              <a:t>9/27/2019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519C6-E5C6-4085-B96D-CB7D85D9C15C}" type="slidenum">
              <a:rPr lang="en-US" smtClean="0"/>
              <a:t>‹#›</a:t>
            </a:fld>
            <a:endParaRPr lang="en-US"/>
          </a:p>
        </p:txBody>
      </p:sp>
    </p:spTree>
    <p:extLst>
      <p:ext uri="{BB962C8B-B14F-4D97-AF65-F5344CB8AC3E}">
        <p14:creationId xmlns:p14="http://schemas.microsoft.com/office/powerpoint/2010/main" val="223831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80FA7-2A11-4403-A54D-9B2F15AFF8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67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17</a:t>
            </a:fld>
            <a:endParaRPr lang="en-US"/>
          </a:p>
        </p:txBody>
      </p:sp>
    </p:spTree>
    <p:extLst>
      <p:ext uri="{BB962C8B-B14F-4D97-AF65-F5344CB8AC3E}">
        <p14:creationId xmlns:p14="http://schemas.microsoft.com/office/powerpoint/2010/main" val="282099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2EC7B2-C171-4A52-A99C-7A87911D24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2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2EC7B2-C171-4A52-A99C-7A87911D24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40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2EC7B2-C171-4A52-A99C-7A87911D24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185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21</a:t>
            </a:fld>
            <a:endParaRPr lang="en-US"/>
          </a:p>
        </p:txBody>
      </p:sp>
    </p:spTree>
    <p:extLst>
      <p:ext uri="{BB962C8B-B14F-4D97-AF65-F5344CB8AC3E}">
        <p14:creationId xmlns:p14="http://schemas.microsoft.com/office/powerpoint/2010/main" val="330645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22</a:t>
            </a:fld>
            <a:endParaRPr lang="en-US"/>
          </a:p>
        </p:txBody>
      </p:sp>
    </p:spTree>
    <p:extLst>
      <p:ext uri="{BB962C8B-B14F-4D97-AF65-F5344CB8AC3E}">
        <p14:creationId xmlns:p14="http://schemas.microsoft.com/office/powerpoint/2010/main" val="244328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(Win7-specific benefit)</a:t>
            </a:r>
          </a:p>
          <a:p>
            <a:endParaRPr lang="en-US" sz="1200" dirty="0"/>
          </a:p>
          <a:p>
            <a:r>
              <a:rPr lang="en-US" sz="1200" dirty="0"/>
              <a:t>If you are using Win7 today, the support for Win7 will end in January 2020, and it’ll incur additional cost if you wish to continue to get extended security updates after that. Depending on calendar year and your Win7 license tier, the cost per device per year can be up to $200. However, with WVD, 3-year Win7 ESU is already included. In other words, it can save you up to $200 per device per year if you move to WVD.</a:t>
            </a:r>
          </a:p>
          <a:p>
            <a:endParaRPr lang="en-US" sz="1200" dirty="0"/>
          </a:p>
          <a:p>
            <a:r>
              <a:rPr lang="en-US" sz="1200" dirty="0"/>
              <a:t>Note: this benefit applies to </a:t>
            </a:r>
            <a:r>
              <a:rPr lang="en-US" altLang="zh-CN" sz="1200" dirty="0">
                <a:solidFill>
                  <a:schemeClr val="tx1"/>
                </a:solidFill>
                <a:cs typeface="Segoe UI" pitchFamily="34" charset="0"/>
              </a:rPr>
              <a:t>Win 7 VMs running in WVD on Azure, not applicable to Win 7 running on local devices</a:t>
            </a:r>
            <a:endParaRPr lang="en-US" sz="1200" dirty="0"/>
          </a:p>
        </p:txBody>
      </p:sp>
      <p:sp>
        <p:nvSpPr>
          <p:cNvPr id="4" name="Slide Number Placeholder 3"/>
          <p:cNvSpPr>
            <a:spLocks noGrp="1"/>
          </p:cNvSpPr>
          <p:nvPr>
            <p:ph type="sldNum" sz="quarter" idx="5"/>
          </p:nvPr>
        </p:nvSpPr>
        <p:spPr/>
        <p:txBody>
          <a:bodyPr/>
          <a:lstStyle/>
          <a:p>
            <a:fld id="{9A75D05F-1C32-4348-A2A3-98843E8928AA}" type="slidenum">
              <a:rPr lang="en-US" smtClean="0"/>
              <a:t>3</a:t>
            </a:fld>
            <a:endParaRPr lang="en-US"/>
          </a:p>
        </p:txBody>
      </p:sp>
    </p:spTree>
    <p:extLst>
      <p:ext uri="{BB962C8B-B14F-4D97-AF65-F5344CB8AC3E}">
        <p14:creationId xmlns:p14="http://schemas.microsoft.com/office/powerpoint/2010/main" val="286313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9A75D05F-1C32-4348-A2A3-98843E8928AA}" type="slidenum">
              <a:rPr lang="en-US" smtClean="0"/>
              <a:t>4</a:t>
            </a:fld>
            <a:endParaRPr lang="en-US"/>
          </a:p>
        </p:txBody>
      </p:sp>
    </p:spTree>
    <p:extLst>
      <p:ext uri="{BB962C8B-B14F-4D97-AF65-F5344CB8AC3E}">
        <p14:creationId xmlns:p14="http://schemas.microsoft.com/office/powerpoint/2010/main" val="423068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(Win7-specific benefit)</a:t>
            </a:r>
          </a:p>
          <a:p>
            <a:endParaRPr lang="en-US" sz="1200" dirty="0"/>
          </a:p>
          <a:p>
            <a:r>
              <a:rPr lang="en-US" sz="1200" dirty="0"/>
              <a:t>If you are using Win7 today, the support for Win7 will end in January 2020, and it’ll incur additional cost if you wish to continue to get extended security updates after that. Depending on calendar year and your Win7 license tier, the cost per device per year can be up to $200. However, with WVD, 3-year Win7 ESU is already included. In other words, it can save you up to $200 per device per year if you move to WVD.</a:t>
            </a:r>
          </a:p>
          <a:p>
            <a:endParaRPr lang="en-US" sz="1200" dirty="0"/>
          </a:p>
          <a:p>
            <a:r>
              <a:rPr lang="en-US" sz="1200" dirty="0"/>
              <a:t>Note: this benefit applies to </a:t>
            </a:r>
            <a:r>
              <a:rPr lang="en-US" altLang="zh-CN" sz="1200" dirty="0">
                <a:solidFill>
                  <a:schemeClr val="tx1"/>
                </a:solidFill>
                <a:cs typeface="Segoe UI" pitchFamily="34" charset="0"/>
              </a:rPr>
              <a:t>Win 7 VMs running in WVD on Azure, not applicable to Win 7 running on local devices</a:t>
            </a:r>
            <a:endParaRPr lang="en-US" sz="1200" dirty="0"/>
          </a:p>
        </p:txBody>
      </p:sp>
      <p:sp>
        <p:nvSpPr>
          <p:cNvPr id="4" name="Slide Number Placeholder 3"/>
          <p:cNvSpPr>
            <a:spLocks noGrp="1"/>
          </p:cNvSpPr>
          <p:nvPr>
            <p:ph type="sldNum" sz="quarter" idx="5"/>
          </p:nvPr>
        </p:nvSpPr>
        <p:spPr/>
        <p:txBody>
          <a:bodyPr/>
          <a:lstStyle/>
          <a:p>
            <a:fld id="{9A75D05F-1C32-4348-A2A3-98843E8928AA}" type="slidenum">
              <a:rPr lang="en-US" smtClean="0"/>
              <a:t>5</a:t>
            </a:fld>
            <a:endParaRPr lang="en-US"/>
          </a:p>
        </p:txBody>
      </p:sp>
    </p:spTree>
    <p:extLst>
      <p:ext uri="{BB962C8B-B14F-4D97-AF65-F5344CB8AC3E}">
        <p14:creationId xmlns:p14="http://schemas.microsoft.com/office/powerpoint/2010/main" val="182469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7</a:t>
            </a:fld>
            <a:endParaRPr lang="en-US"/>
          </a:p>
        </p:txBody>
      </p:sp>
    </p:spTree>
    <p:extLst>
      <p:ext uri="{BB962C8B-B14F-4D97-AF65-F5344CB8AC3E}">
        <p14:creationId xmlns:p14="http://schemas.microsoft.com/office/powerpoint/2010/main" val="2990754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2519C6-E5C6-4085-B96D-CB7D85D9C1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430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14</a:t>
            </a:fld>
            <a:endParaRPr lang="en-US"/>
          </a:p>
        </p:txBody>
      </p:sp>
    </p:spTree>
    <p:extLst>
      <p:ext uri="{BB962C8B-B14F-4D97-AF65-F5344CB8AC3E}">
        <p14:creationId xmlns:p14="http://schemas.microsoft.com/office/powerpoint/2010/main" val="231795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15</a:t>
            </a:fld>
            <a:endParaRPr lang="en-US"/>
          </a:p>
        </p:txBody>
      </p:sp>
    </p:spTree>
    <p:extLst>
      <p:ext uri="{BB962C8B-B14F-4D97-AF65-F5344CB8AC3E}">
        <p14:creationId xmlns:p14="http://schemas.microsoft.com/office/powerpoint/2010/main" val="411205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16</a:t>
            </a:fld>
            <a:endParaRPr lang="en-US"/>
          </a:p>
        </p:txBody>
      </p:sp>
    </p:spTree>
    <p:extLst>
      <p:ext uri="{BB962C8B-B14F-4D97-AF65-F5344CB8AC3E}">
        <p14:creationId xmlns:p14="http://schemas.microsoft.com/office/powerpoint/2010/main" val="1751353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8152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4CBA498-236D-4254-85AC-EDF137F0CA1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id="{84CBA498-236D-4254-85AC-EDF137F0CA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2B8FF2A-D8BA-4092-9C60-660618673A9A}"/>
              </a:ext>
            </a:extLst>
          </p:cNvPr>
          <p:cNvSpPr/>
          <p:nvPr userDrawn="1">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eaLnBrk="1" fontAlgn="base">
              <a:lnSpc>
                <a:spcPct val="100000"/>
              </a:lnSpc>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744CAE9-564F-441B-AEC9-79ABD49CD982}"/>
              </a:ext>
            </a:extLst>
          </p:cNvPr>
          <p:cNvSpPr>
            <a:spLocks noGrp="1"/>
          </p:cNvSpPr>
          <p:nvPr>
            <p:ph type="body" sz="quarter" idx="10"/>
          </p:nvPr>
        </p:nvSpPr>
        <p:spPr>
          <a:xfrm>
            <a:off x="584200" y="897323"/>
            <a:ext cx="11018838" cy="338554"/>
          </a:xfrm>
        </p:spPr>
        <p:txBody>
          <a:bodyPr/>
          <a:lstStyle>
            <a:lvl1pPr marL="0" indent="0">
              <a:buNone/>
              <a:defRPr sz="2200">
                <a:solidFill>
                  <a:schemeClr val="tx1"/>
                </a:solidFill>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673062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38672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25964700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7089822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7869827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5529534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0716597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42349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74318133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418741452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2D96457C-1416-400D-9400-BB41A4DB324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84123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75721620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66820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1532730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6566932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42591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17593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11474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2093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44850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47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9418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9834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16601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355132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76636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67" y="92076"/>
            <a:ext cx="11176000" cy="430887"/>
          </a:xfrm>
        </p:spPr>
        <p:txBody>
          <a:bodyPr/>
          <a:lstStyle/>
          <a:p>
            <a:r>
              <a:rPr lang="en-US"/>
              <a:t>Click to edit Master title style</a:t>
            </a:r>
          </a:p>
        </p:txBody>
      </p:sp>
      <p:sp>
        <p:nvSpPr>
          <p:cNvPr id="6" name="Text Placeholder 5"/>
          <p:cNvSpPr>
            <a:spLocks noGrp="1"/>
          </p:cNvSpPr>
          <p:nvPr>
            <p:ph type="body" sz="quarter" idx="10"/>
          </p:nvPr>
        </p:nvSpPr>
        <p:spPr>
          <a:xfrm>
            <a:off x="491067" y="941388"/>
            <a:ext cx="11176000" cy="2133918"/>
          </a:xfrm>
        </p:spPr>
        <p:txBody>
          <a:bodyPr/>
          <a:lstStyle>
            <a:lvl1pPr>
              <a:lnSpc>
                <a:spcPct val="100000"/>
              </a:lnSpc>
              <a:spcBef>
                <a:spcPts val="400"/>
              </a:spcBef>
              <a:spcAft>
                <a:spcPts val="400"/>
              </a:spcAft>
              <a:defRPr sz="2800">
                <a:solidFill>
                  <a:schemeClr val="bg2"/>
                </a:solidFill>
                <a:latin typeface="+mn-lt"/>
              </a:defRPr>
            </a:lvl1pPr>
            <a:lvl2pPr>
              <a:lnSpc>
                <a:spcPct val="100000"/>
              </a:lnSpc>
              <a:spcBef>
                <a:spcPts val="400"/>
              </a:spcBef>
              <a:spcAft>
                <a:spcPts val="400"/>
              </a:spcAft>
              <a:defRPr sz="2400">
                <a:solidFill>
                  <a:schemeClr val="bg2"/>
                </a:solidFill>
                <a:latin typeface="+mn-lt"/>
              </a:defRPr>
            </a:lvl2pPr>
            <a:lvl3pPr>
              <a:lnSpc>
                <a:spcPct val="100000"/>
              </a:lnSpc>
              <a:spcBef>
                <a:spcPts val="400"/>
              </a:spcBef>
              <a:spcAft>
                <a:spcPts val="400"/>
              </a:spcAft>
              <a:defRPr sz="2000">
                <a:solidFill>
                  <a:schemeClr val="bg2"/>
                </a:solidFill>
                <a:latin typeface="+mn-lt"/>
              </a:defRPr>
            </a:lvl3pPr>
            <a:lvl4pPr>
              <a:lnSpc>
                <a:spcPct val="100000"/>
              </a:lnSpc>
              <a:spcBef>
                <a:spcPts val="400"/>
              </a:spcBef>
              <a:spcAft>
                <a:spcPts val="400"/>
              </a:spcAft>
              <a:defRPr sz="2000">
                <a:solidFill>
                  <a:schemeClr val="bg2"/>
                </a:solidFill>
                <a:latin typeface="+mn-lt"/>
              </a:defRPr>
            </a:lvl4pPr>
            <a:lvl5pPr>
              <a:lnSpc>
                <a:spcPct val="100000"/>
              </a:lnSpc>
              <a:spcBef>
                <a:spcPts val="400"/>
              </a:spcBef>
              <a:spcAft>
                <a:spcPts val="400"/>
              </a:spcAft>
              <a:defRPr sz="2000">
                <a:solidFill>
                  <a:schemeClr val="bg2"/>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9"/>
          <p:cNvSpPr>
            <a:spLocks noGrp="1"/>
          </p:cNvSpPr>
          <p:nvPr>
            <p:ph type="sldNum" sz="quarter" idx="4"/>
          </p:nvPr>
        </p:nvSpPr>
        <p:spPr>
          <a:xfrm>
            <a:off x="1" y="6251172"/>
            <a:ext cx="742604" cy="606829"/>
          </a:xfrm>
          <a:prstGeom prst="rect">
            <a:avLst/>
          </a:prstGeom>
        </p:spPr>
        <p:txBody>
          <a:bodyPr anchor="ctr"/>
          <a:lstStyle>
            <a:lvl1pPr marL="0" algn="ctr" defTabSz="914400" rtl="0" eaLnBrk="1" latinLnBrk="0" hangingPunct="1">
              <a:defRPr lang="en-US" sz="1100" kern="1200" smtClean="0">
                <a:ln>
                  <a:solidFill>
                    <a:srgbClr val="164268">
                      <a:lumMod val="50000"/>
                      <a:alpha val="4000"/>
                    </a:srgbClr>
                  </a:solidFill>
                </a:ln>
                <a:solidFill>
                  <a:prstClr val="white"/>
                </a:solidFill>
                <a:effectLst>
                  <a:outerShdw blurRad="38100" dist="38100" dir="2700000" algn="tl">
                    <a:srgbClr val="000000">
                      <a:alpha val="43137"/>
                    </a:srgbClr>
                  </a:outerShdw>
                </a:effectLst>
                <a:latin typeface="+mn-lt"/>
                <a:ea typeface="+mn-ea"/>
                <a:cs typeface="+mn-cs"/>
              </a:defRPr>
            </a:lvl1pPr>
          </a:lstStyle>
          <a:p>
            <a:pPr>
              <a:defRPr/>
            </a:pPr>
            <a:fld id="{0A09EE1A-6BFE-46DE-9A0B-39A7B9D3E192}" type="slidenum">
              <a:rPr lang="en-US" smtClean="0"/>
              <a:pPr>
                <a:defRPr/>
              </a:pPr>
              <a:t>‹#›</a:t>
            </a:fld>
            <a:endParaRPr lang="en-US"/>
          </a:p>
        </p:txBody>
      </p:sp>
    </p:spTree>
    <p:extLst>
      <p:ext uri="{BB962C8B-B14F-4D97-AF65-F5344CB8AC3E}">
        <p14:creationId xmlns:p14="http://schemas.microsoft.com/office/powerpoint/2010/main" val="25055527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9383" y="2122072"/>
            <a:ext cx="5553007" cy="2374698"/>
          </a:xfrm>
        </p:spPr>
        <p:txBody>
          <a:bodyPr wrap="square" lIns="0" tIns="0" rIns="0" bIns="0">
            <a:noAutofit/>
          </a:bodyPr>
          <a:lstStyle>
            <a:lvl1pPr marL="0" marR="0" indent="0" algn="l" defTabSz="914367" rtl="0" eaLnBrk="1" fontAlgn="auto" latinLnBrk="0" hangingPunct="1">
              <a:lnSpc>
                <a:spcPct val="100000"/>
              </a:lnSpc>
              <a:spcBef>
                <a:spcPts val="1961"/>
              </a:spcBef>
              <a:spcAft>
                <a:spcPts val="0"/>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a:t>
            </a:r>
          </a:p>
          <a:p>
            <a:pPr lvl="0"/>
            <a:r>
              <a:rPr lang="pt-BR"/>
              <a:t>Subhead Segoe UI 26</a:t>
            </a:r>
          </a:p>
          <a:p>
            <a:pPr lvl="0"/>
            <a:r>
              <a:rPr lang="pt-BR"/>
              <a:t>Subhead Segoe UI 26</a:t>
            </a:r>
          </a:p>
        </p:txBody>
      </p:sp>
      <p:sp>
        <p:nvSpPr>
          <p:cNvPr id="3" name="Title 2">
            <a:extLst>
              <a:ext uri="{FF2B5EF4-FFF2-40B4-BE49-F238E27FC236}">
                <a16:creationId xmlns:a16="http://schemas.microsoft.com/office/drawing/2014/main" id="{43E187AA-EF04-4AB1-BC58-089B2A33C59B}"/>
              </a:ext>
            </a:extLst>
          </p:cNvPr>
          <p:cNvSpPr>
            <a:spLocks noGrp="1"/>
          </p:cNvSpPr>
          <p:nvPr>
            <p:ph type="title" hasCustomPrompt="1"/>
          </p:nvPr>
        </p:nvSpPr>
        <p:spPr>
          <a:xfrm>
            <a:off x="429383" y="438785"/>
            <a:ext cx="5553007" cy="741053"/>
          </a:xfrm>
        </p:spPr>
        <p:txBody>
          <a:bodyPr/>
          <a:lstStyle>
            <a:lvl1pPr>
              <a:defRPr/>
            </a:lvl1pPr>
          </a:lstStyle>
          <a:p>
            <a:r>
              <a:rPr lang="en-US"/>
              <a:t>Photo layout 1</a:t>
            </a:r>
          </a:p>
        </p:txBody>
      </p:sp>
      <p:sp>
        <p:nvSpPr>
          <p:cNvPr id="7" name="Picture Placeholder 3">
            <a:extLst>
              <a:ext uri="{FF2B5EF4-FFF2-40B4-BE49-F238E27FC236}">
                <a16:creationId xmlns:a16="http://schemas.microsoft.com/office/drawing/2014/main" id="{2A12A0E8-1E58-4A65-BA42-BEF0F69D25C0}"/>
              </a:ext>
            </a:extLst>
          </p:cNvPr>
          <p:cNvSpPr>
            <a:spLocks noGrp="1"/>
          </p:cNvSpPr>
          <p:nvPr>
            <p:ph type="pic" sz="quarter" idx="10" hasCustomPrompt="1"/>
          </p:nvPr>
        </p:nvSpPr>
        <p:spPr>
          <a:xfrm>
            <a:off x="6209610" y="2"/>
            <a:ext cx="5982390" cy="6858000"/>
          </a:xfrm>
          <a:blipFill dpi="0" rotWithShape="1">
            <a:blip r:embed="rId2"/>
            <a:srcRect/>
            <a:stretch>
              <a:fillRect/>
            </a:stretch>
          </a:blipFill>
        </p:spPr>
        <p:txBody>
          <a:bodyPr anchor="ctr">
            <a:noAutofit/>
          </a:bodyPr>
          <a:lstStyle>
            <a:lvl1pPr marL="0" indent="0" algn="ctr">
              <a:buNone/>
              <a:defRPr sz="1961">
                <a:solidFill>
                  <a:schemeClr val="bg2"/>
                </a:solidFill>
                <a:latin typeface="+mj-lt"/>
              </a:defRPr>
            </a:lvl1pPr>
          </a:lstStyle>
          <a:p>
            <a:r>
              <a:rPr lang="en-US"/>
              <a:t> </a:t>
            </a:r>
          </a:p>
        </p:txBody>
      </p:sp>
    </p:spTree>
    <p:extLst>
      <p:ext uri="{BB962C8B-B14F-4D97-AF65-F5344CB8AC3E}">
        <p14:creationId xmlns:p14="http://schemas.microsoft.com/office/powerpoint/2010/main" val="1745747714"/>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6" name="think-cell Slide" r:id="rId4" imgW="306" imgH="306" progId="TCLayout.ActiveDocument.1">
                  <p:embed/>
                </p:oleObj>
              </mc:Choice>
              <mc:Fallback>
                <p:oleObj name="think-cell Slide" r:id="rId4" imgW="306" imgH="30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a:xfrm>
            <a:off x="318584" y="6530976"/>
            <a:ext cx="1659467" cy="188802"/>
          </a:xfrm>
          <a:prstGeom prst="rect">
            <a:avLst/>
          </a:prstGeom>
        </p:spPr>
        <p:txBody>
          <a:bodyPr/>
          <a:lstStyle/>
          <a:p>
            <a:pPr>
              <a:defRPr/>
            </a:pPr>
            <a:fld id="{A8F4C3ED-758A-430D-9CDE-C76CA32E341C}" type="slidenum">
              <a:rPr lang="en-US" smtClean="0"/>
              <a:pPr>
                <a:defRPr/>
              </a:pPr>
              <a:t>‹#›</a:t>
            </a:fld>
            <a:endParaRPr lang="en-US"/>
          </a:p>
        </p:txBody>
      </p:sp>
      <p:sp>
        <p:nvSpPr>
          <p:cNvPr id="7" name="Text Placeholder 6"/>
          <p:cNvSpPr>
            <a:spLocks noGrp="1"/>
          </p:cNvSpPr>
          <p:nvPr>
            <p:ph type="body" sz="quarter" idx="11"/>
          </p:nvPr>
        </p:nvSpPr>
        <p:spPr>
          <a:xfrm>
            <a:off x="440266" y="1276350"/>
            <a:ext cx="11311467" cy="5048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2817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0" name="think-cell Slide" r:id="rId4" imgW="306" imgH="306" progId="TCLayout.ActiveDocument.1">
                  <p:embed/>
                </p:oleObj>
              </mc:Choice>
              <mc:Fallback>
                <p:oleObj name="think-cell Slide" r:id="rId4" imgW="306" imgH="30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a:xfrm>
            <a:off x="318584" y="6530976"/>
            <a:ext cx="1659467" cy="188802"/>
          </a:xfrm>
          <a:prstGeom prst="rect">
            <a:avLst/>
          </a:prstGeom>
        </p:spPr>
        <p:txBody>
          <a:bodyPr/>
          <a:lstStyle/>
          <a:p>
            <a:pPr>
              <a:defRPr/>
            </a:pPr>
            <a:fld id="{A8F4C3ED-758A-430D-9CDE-C76CA32E341C}" type="slidenum">
              <a:rPr lang="en-US" smtClean="0"/>
              <a:pPr>
                <a:defRPr/>
              </a:pPr>
              <a:t>‹#›</a:t>
            </a:fld>
            <a:endParaRPr lang="en-US"/>
          </a:p>
        </p:txBody>
      </p:sp>
      <p:sp>
        <p:nvSpPr>
          <p:cNvPr id="2" name="Title 1"/>
          <p:cNvSpPr>
            <a:spLocks noGrp="1"/>
          </p:cNvSpPr>
          <p:nvPr>
            <p:ph type="title"/>
          </p:nvPr>
        </p:nvSpPr>
        <p:spPr>
          <a:xfrm>
            <a:off x="440267" y="180975"/>
            <a:ext cx="11311467" cy="535531"/>
          </a:xfrm>
          <a:prstGeom prst="rect">
            <a:avLst/>
          </a:prstGeom>
        </p:spPr>
        <p:txBody>
          <a:bodyPr/>
          <a:lstStyle/>
          <a:p>
            <a:r>
              <a:rPr lang="en-US"/>
              <a:t>Click to edit Master title style</a:t>
            </a:r>
            <a:endParaRPr lang="en-IN"/>
          </a:p>
        </p:txBody>
      </p:sp>
      <p:sp>
        <p:nvSpPr>
          <p:cNvPr id="5" name="Text Placeholder 5"/>
          <p:cNvSpPr>
            <a:spLocks noGrp="1"/>
          </p:cNvSpPr>
          <p:nvPr>
            <p:ph type="body" sz="quarter" idx="15"/>
          </p:nvPr>
        </p:nvSpPr>
        <p:spPr>
          <a:xfrm>
            <a:off x="440267" y="716506"/>
            <a:ext cx="11311467" cy="374108"/>
          </a:xfrm>
          <a:prstGeom prst="rect">
            <a:avLst/>
          </a:prstGeom>
        </p:spPr>
        <p:txBody>
          <a:bodyPr anchor="ctr"/>
          <a:lstStyle>
            <a:lvl1pPr marL="0" indent="0">
              <a:buNone/>
              <a:defRPr sz="2000">
                <a:latin typeface="+mj-lt"/>
              </a:defRPr>
            </a:lvl1pPr>
          </a:lstStyle>
          <a:p>
            <a:pPr lvl="0"/>
            <a:r>
              <a:rPr lang="en-US"/>
              <a:t>Edit Master text styles</a:t>
            </a:r>
          </a:p>
        </p:txBody>
      </p:sp>
      <p:sp>
        <p:nvSpPr>
          <p:cNvPr id="7" name="Text Placeholder 6"/>
          <p:cNvSpPr>
            <a:spLocks noGrp="1"/>
          </p:cNvSpPr>
          <p:nvPr>
            <p:ph type="body" sz="quarter" idx="11"/>
          </p:nvPr>
        </p:nvSpPr>
        <p:spPr>
          <a:xfrm>
            <a:off x="440266" y="1276350"/>
            <a:ext cx="11311467" cy="5048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85214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4824492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740354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5219525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2D96457C-1416-400D-9400-BB41A4DB324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6174431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32687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91998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2800" kern="1200" spc="0" baseline="0" dirty="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5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Segoe UI" panose="020B0502040204020203" pitchFamily="34" charset="0"/>
              </a:rPr>
              <a:t>Click to edit Master text styles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Second level</a:t>
            </a:r>
          </a:p>
          <a:p>
            <a:pPr marL="657225" marR="0" lvl="2"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Third level</a:t>
            </a:r>
          </a:p>
          <a:p>
            <a:pPr marL="842963" marR="0" lvl="3"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Fourth level</a:t>
            </a:r>
          </a:p>
          <a:p>
            <a:pPr marL="1023938" marR="0" lvl="4"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Fifth level</a:t>
            </a:r>
          </a:p>
        </p:txBody>
      </p:sp>
    </p:spTree>
    <p:extLst>
      <p:ext uri="{BB962C8B-B14F-4D97-AF65-F5344CB8AC3E}">
        <p14:creationId xmlns:p14="http://schemas.microsoft.com/office/powerpoint/2010/main" val="18211910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39145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5850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8706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6983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4CBA498-236D-4254-85AC-EDF137F0CA1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id="{84CBA498-236D-4254-85AC-EDF137F0CA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2B8FF2A-D8BA-4092-9C60-660618673A9A}"/>
              </a:ext>
            </a:extLst>
          </p:cNvPr>
          <p:cNvSpPr/>
          <p:nvPr userDrawn="1">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eaLnBrk="1" fontAlgn="base">
              <a:lnSpc>
                <a:spcPct val="100000"/>
              </a:lnSpc>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744CAE9-564F-441B-AEC9-79ABD49CD982}"/>
              </a:ext>
            </a:extLst>
          </p:cNvPr>
          <p:cNvSpPr>
            <a:spLocks noGrp="1"/>
          </p:cNvSpPr>
          <p:nvPr>
            <p:ph type="body" sz="quarter" idx="10"/>
          </p:nvPr>
        </p:nvSpPr>
        <p:spPr>
          <a:xfrm>
            <a:off x="584200" y="897323"/>
            <a:ext cx="11018838" cy="338554"/>
          </a:xfrm>
        </p:spPr>
        <p:txBody>
          <a:bodyPr/>
          <a:lstStyle>
            <a:lvl1pPr marL="0" indent="0">
              <a:buNone/>
              <a:defRPr sz="2200">
                <a:solidFill>
                  <a:schemeClr val="tx1"/>
                </a:solidFill>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6026547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254316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2800" kern="1200" spc="0" baseline="0" dirty="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5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Segoe UI" panose="020B0502040204020203" pitchFamily="34" charset="0"/>
              </a:rPr>
              <a:t>Click to edit Master text styles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Second level</a:t>
            </a:r>
          </a:p>
          <a:p>
            <a:pPr marL="657225" marR="0" lvl="2"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Third level</a:t>
            </a:r>
          </a:p>
          <a:p>
            <a:pPr marL="842963" marR="0" lvl="3"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Fourth level</a:t>
            </a:r>
          </a:p>
          <a:p>
            <a:pPr marL="1023938" marR="0" lvl="4"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Fifth level</a:t>
            </a:r>
          </a:p>
        </p:txBody>
      </p:sp>
    </p:spTree>
    <p:extLst>
      <p:ext uri="{BB962C8B-B14F-4D97-AF65-F5344CB8AC3E}">
        <p14:creationId xmlns:p14="http://schemas.microsoft.com/office/powerpoint/2010/main" val="157258630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36661103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85419489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1722013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04207708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5341277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8024152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40272670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4200441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218795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54941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215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93450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6493751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1101823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4117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185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7563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855510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1811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6514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4622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88100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862232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81966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67" y="92076"/>
            <a:ext cx="11176000" cy="430887"/>
          </a:xfrm>
        </p:spPr>
        <p:txBody>
          <a:bodyPr/>
          <a:lstStyle/>
          <a:p>
            <a:r>
              <a:rPr lang="en-US"/>
              <a:t>Click to edit Master title style</a:t>
            </a:r>
          </a:p>
        </p:txBody>
      </p:sp>
      <p:sp>
        <p:nvSpPr>
          <p:cNvPr id="6" name="Text Placeholder 5"/>
          <p:cNvSpPr>
            <a:spLocks noGrp="1"/>
          </p:cNvSpPr>
          <p:nvPr>
            <p:ph type="body" sz="quarter" idx="10"/>
          </p:nvPr>
        </p:nvSpPr>
        <p:spPr>
          <a:xfrm>
            <a:off x="491067" y="941388"/>
            <a:ext cx="11176000" cy="2133918"/>
          </a:xfrm>
        </p:spPr>
        <p:txBody>
          <a:bodyPr/>
          <a:lstStyle>
            <a:lvl1pPr>
              <a:lnSpc>
                <a:spcPct val="100000"/>
              </a:lnSpc>
              <a:spcBef>
                <a:spcPts val="400"/>
              </a:spcBef>
              <a:spcAft>
                <a:spcPts val="400"/>
              </a:spcAft>
              <a:defRPr sz="2800">
                <a:solidFill>
                  <a:schemeClr val="bg2"/>
                </a:solidFill>
                <a:latin typeface="+mn-lt"/>
              </a:defRPr>
            </a:lvl1pPr>
            <a:lvl2pPr>
              <a:lnSpc>
                <a:spcPct val="100000"/>
              </a:lnSpc>
              <a:spcBef>
                <a:spcPts val="400"/>
              </a:spcBef>
              <a:spcAft>
                <a:spcPts val="400"/>
              </a:spcAft>
              <a:defRPr sz="2400">
                <a:solidFill>
                  <a:schemeClr val="bg2"/>
                </a:solidFill>
                <a:latin typeface="+mn-lt"/>
              </a:defRPr>
            </a:lvl2pPr>
            <a:lvl3pPr>
              <a:lnSpc>
                <a:spcPct val="100000"/>
              </a:lnSpc>
              <a:spcBef>
                <a:spcPts val="400"/>
              </a:spcBef>
              <a:spcAft>
                <a:spcPts val="400"/>
              </a:spcAft>
              <a:defRPr sz="2000">
                <a:solidFill>
                  <a:schemeClr val="bg2"/>
                </a:solidFill>
                <a:latin typeface="+mn-lt"/>
              </a:defRPr>
            </a:lvl3pPr>
            <a:lvl4pPr>
              <a:lnSpc>
                <a:spcPct val="100000"/>
              </a:lnSpc>
              <a:spcBef>
                <a:spcPts val="400"/>
              </a:spcBef>
              <a:spcAft>
                <a:spcPts val="400"/>
              </a:spcAft>
              <a:defRPr sz="2000">
                <a:solidFill>
                  <a:schemeClr val="bg2"/>
                </a:solidFill>
                <a:latin typeface="+mn-lt"/>
              </a:defRPr>
            </a:lvl4pPr>
            <a:lvl5pPr>
              <a:lnSpc>
                <a:spcPct val="100000"/>
              </a:lnSpc>
              <a:spcBef>
                <a:spcPts val="400"/>
              </a:spcBef>
              <a:spcAft>
                <a:spcPts val="400"/>
              </a:spcAft>
              <a:defRPr sz="2000">
                <a:solidFill>
                  <a:schemeClr val="bg2"/>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9"/>
          <p:cNvSpPr>
            <a:spLocks noGrp="1"/>
          </p:cNvSpPr>
          <p:nvPr>
            <p:ph type="sldNum" sz="quarter" idx="4"/>
          </p:nvPr>
        </p:nvSpPr>
        <p:spPr>
          <a:xfrm>
            <a:off x="1" y="6251172"/>
            <a:ext cx="742604" cy="606829"/>
          </a:xfrm>
          <a:prstGeom prst="rect">
            <a:avLst/>
          </a:prstGeom>
        </p:spPr>
        <p:txBody>
          <a:bodyPr anchor="ctr"/>
          <a:lstStyle>
            <a:lvl1pPr marL="0" algn="ctr" defTabSz="914400" rtl="0" eaLnBrk="1" latinLnBrk="0" hangingPunct="1">
              <a:defRPr lang="en-US" sz="1100" kern="1200" smtClean="0">
                <a:ln>
                  <a:solidFill>
                    <a:srgbClr val="164268">
                      <a:lumMod val="50000"/>
                      <a:alpha val="4000"/>
                    </a:srgbClr>
                  </a:solidFill>
                </a:ln>
                <a:solidFill>
                  <a:prstClr val="white"/>
                </a:solidFill>
                <a:effectLst>
                  <a:outerShdw blurRad="38100" dist="38100" dir="2700000" algn="tl">
                    <a:srgbClr val="000000">
                      <a:alpha val="43137"/>
                    </a:srgbClr>
                  </a:outerShdw>
                </a:effectLst>
                <a:latin typeface="+mn-lt"/>
                <a:ea typeface="+mn-ea"/>
                <a:cs typeface="+mn-cs"/>
              </a:defRPr>
            </a:lvl1pPr>
          </a:lstStyle>
          <a:p>
            <a:pPr>
              <a:defRPr/>
            </a:pPr>
            <a:fld id="{0A09EE1A-6BFE-46DE-9A0B-39A7B9D3E192}" type="slidenum">
              <a:rPr lang="en-US" smtClean="0"/>
              <a:pPr>
                <a:defRPr/>
              </a:pPr>
              <a:t>‹#›</a:t>
            </a:fld>
            <a:endParaRPr lang="en-US"/>
          </a:p>
        </p:txBody>
      </p:sp>
    </p:spTree>
    <p:extLst>
      <p:ext uri="{BB962C8B-B14F-4D97-AF65-F5344CB8AC3E}">
        <p14:creationId xmlns:p14="http://schemas.microsoft.com/office/powerpoint/2010/main" val="243958148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9383" y="2122072"/>
            <a:ext cx="5553007" cy="2374698"/>
          </a:xfrm>
        </p:spPr>
        <p:txBody>
          <a:bodyPr wrap="square" lIns="0" tIns="0" rIns="0" bIns="0">
            <a:noAutofit/>
          </a:bodyPr>
          <a:lstStyle>
            <a:lvl1pPr marL="0" marR="0" indent="0" algn="l" defTabSz="914367" rtl="0" eaLnBrk="1" fontAlgn="auto" latinLnBrk="0" hangingPunct="1">
              <a:lnSpc>
                <a:spcPct val="100000"/>
              </a:lnSpc>
              <a:spcBef>
                <a:spcPts val="1961"/>
              </a:spcBef>
              <a:spcAft>
                <a:spcPts val="0"/>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a:t>
            </a:r>
          </a:p>
          <a:p>
            <a:pPr lvl="0"/>
            <a:r>
              <a:rPr lang="pt-BR"/>
              <a:t>Subhead Segoe UI 26</a:t>
            </a:r>
          </a:p>
          <a:p>
            <a:pPr lvl="0"/>
            <a:r>
              <a:rPr lang="pt-BR"/>
              <a:t>Subhead Segoe UI 26</a:t>
            </a:r>
          </a:p>
        </p:txBody>
      </p:sp>
      <p:sp>
        <p:nvSpPr>
          <p:cNvPr id="3" name="Title 2">
            <a:extLst>
              <a:ext uri="{FF2B5EF4-FFF2-40B4-BE49-F238E27FC236}">
                <a16:creationId xmlns:a16="http://schemas.microsoft.com/office/drawing/2014/main" id="{43E187AA-EF04-4AB1-BC58-089B2A33C59B}"/>
              </a:ext>
            </a:extLst>
          </p:cNvPr>
          <p:cNvSpPr>
            <a:spLocks noGrp="1"/>
          </p:cNvSpPr>
          <p:nvPr>
            <p:ph type="title" hasCustomPrompt="1"/>
          </p:nvPr>
        </p:nvSpPr>
        <p:spPr>
          <a:xfrm>
            <a:off x="429383" y="438785"/>
            <a:ext cx="5553007" cy="741053"/>
          </a:xfrm>
        </p:spPr>
        <p:txBody>
          <a:bodyPr/>
          <a:lstStyle>
            <a:lvl1pPr>
              <a:defRPr/>
            </a:lvl1pPr>
          </a:lstStyle>
          <a:p>
            <a:r>
              <a:rPr lang="en-US"/>
              <a:t>Photo layout 1</a:t>
            </a:r>
          </a:p>
        </p:txBody>
      </p:sp>
      <p:sp>
        <p:nvSpPr>
          <p:cNvPr id="7" name="Picture Placeholder 3">
            <a:extLst>
              <a:ext uri="{FF2B5EF4-FFF2-40B4-BE49-F238E27FC236}">
                <a16:creationId xmlns:a16="http://schemas.microsoft.com/office/drawing/2014/main" id="{2A12A0E8-1E58-4A65-BA42-BEF0F69D25C0}"/>
              </a:ext>
            </a:extLst>
          </p:cNvPr>
          <p:cNvSpPr>
            <a:spLocks noGrp="1"/>
          </p:cNvSpPr>
          <p:nvPr>
            <p:ph type="pic" sz="quarter" idx="10" hasCustomPrompt="1"/>
          </p:nvPr>
        </p:nvSpPr>
        <p:spPr>
          <a:xfrm>
            <a:off x="6209610" y="2"/>
            <a:ext cx="5982390" cy="6858000"/>
          </a:xfrm>
          <a:blipFill dpi="0" rotWithShape="1">
            <a:blip r:embed="rId2"/>
            <a:srcRect/>
            <a:stretch>
              <a:fillRect/>
            </a:stretch>
          </a:blipFill>
        </p:spPr>
        <p:txBody>
          <a:bodyPr anchor="ctr">
            <a:noAutofit/>
          </a:bodyPr>
          <a:lstStyle>
            <a:lvl1pPr marL="0" indent="0" algn="ctr">
              <a:buNone/>
              <a:defRPr sz="1961">
                <a:solidFill>
                  <a:schemeClr val="bg2"/>
                </a:solidFill>
                <a:latin typeface="+mj-lt"/>
              </a:defRPr>
            </a:lvl1pPr>
          </a:lstStyle>
          <a:p>
            <a:r>
              <a:rPr lang="en-US"/>
              <a:t> </a:t>
            </a:r>
          </a:p>
        </p:txBody>
      </p:sp>
    </p:spTree>
    <p:extLst>
      <p:ext uri="{BB962C8B-B14F-4D97-AF65-F5344CB8AC3E}">
        <p14:creationId xmlns:p14="http://schemas.microsoft.com/office/powerpoint/2010/main" val="3911945188"/>
      </p:ext>
    </p:extLst>
  </p:cSld>
  <p:clrMapOvr>
    <a:masterClrMapping/>
  </p:clrMapOvr>
  <p:transition>
    <p:fade/>
  </p:transition>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6" name="think-cell Slide" r:id="rId4" imgW="306" imgH="306" progId="TCLayout.ActiveDocument.1">
                  <p:embed/>
                </p:oleObj>
              </mc:Choice>
              <mc:Fallback>
                <p:oleObj name="think-cell Slide" r:id="rId4" imgW="306" imgH="30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a:xfrm>
            <a:off x="318584" y="6530976"/>
            <a:ext cx="1659467" cy="188802"/>
          </a:xfrm>
          <a:prstGeom prst="rect">
            <a:avLst/>
          </a:prstGeom>
        </p:spPr>
        <p:txBody>
          <a:bodyPr/>
          <a:lstStyle/>
          <a:p>
            <a:pPr>
              <a:defRPr/>
            </a:pPr>
            <a:fld id="{A8F4C3ED-758A-430D-9CDE-C76CA32E341C}" type="slidenum">
              <a:rPr lang="en-US" smtClean="0"/>
              <a:pPr>
                <a:defRPr/>
              </a:pPr>
              <a:t>‹#›</a:t>
            </a:fld>
            <a:endParaRPr lang="en-US"/>
          </a:p>
        </p:txBody>
      </p:sp>
      <p:sp>
        <p:nvSpPr>
          <p:cNvPr id="7" name="Text Placeholder 6"/>
          <p:cNvSpPr>
            <a:spLocks noGrp="1"/>
          </p:cNvSpPr>
          <p:nvPr>
            <p:ph type="body" sz="quarter" idx="11"/>
          </p:nvPr>
        </p:nvSpPr>
        <p:spPr>
          <a:xfrm>
            <a:off x="440266" y="1276350"/>
            <a:ext cx="11311467" cy="5048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2321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4" imgW="306" imgH="306" progId="TCLayout.ActiveDocument.1">
                  <p:embed/>
                </p:oleObj>
              </mc:Choice>
              <mc:Fallback>
                <p:oleObj name="think-cell Slide" r:id="rId4" imgW="306" imgH="30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a:xfrm>
            <a:off x="318584" y="6530976"/>
            <a:ext cx="1659467" cy="188802"/>
          </a:xfrm>
          <a:prstGeom prst="rect">
            <a:avLst/>
          </a:prstGeom>
        </p:spPr>
        <p:txBody>
          <a:bodyPr/>
          <a:lstStyle/>
          <a:p>
            <a:pPr>
              <a:defRPr/>
            </a:pPr>
            <a:fld id="{A8F4C3ED-758A-430D-9CDE-C76CA32E341C}" type="slidenum">
              <a:rPr lang="en-US" smtClean="0"/>
              <a:pPr>
                <a:defRPr/>
              </a:pPr>
              <a:t>‹#›</a:t>
            </a:fld>
            <a:endParaRPr lang="en-US"/>
          </a:p>
        </p:txBody>
      </p:sp>
      <p:sp>
        <p:nvSpPr>
          <p:cNvPr id="2" name="Title 1"/>
          <p:cNvSpPr>
            <a:spLocks noGrp="1"/>
          </p:cNvSpPr>
          <p:nvPr>
            <p:ph type="title"/>
          </p:nvPr>
        </p:nvSpPr>
        <p:spPr>
          <a:xfrm>
            <a:off x="440267" y="180975"/>
            <a:ext cx="11311467" cy="535531"/>
          </a:xfrm>
          <a:prstGeom prst="rect">
            <a:avLst/>
          </a:prstGeom>
        </p:spPr>
        <p:txBody>
          <a:bodyPr/>
          <a:lstStyle/>
          <a:p>
            <a:r>
              <a:rPr lang="en-US"/>
              <a:t>Click to edit Master title style</a:t>
            </a:r>
            <a:endParaRPr lang="en-IN"/>
          </a:p>
        </p:txBody>
      </p:sp>
      <p:sp>
        <p:nvSpPr>
          <p:cNvPr id="5" name="Text Placeholder 5"/>
          <p:cNvSpPr>
            <a:spLocks noGrp="1"/>
          </p:cNvSpPr>
          <p:nvPr>
            <p:ph type="body" sz="quarter" idx="15"/>
          </p:nvPr>
        </p:nvSpPr>
        <p:spPr>
          <a:xfrm>
            <a:off x="440267" y="716506"/>
            <a:ext cx="11311467" cy="374108"/>
          </a:xfrm>
          <a:prstGeom prst="rect">
            <a:avLst/>
          </a:prstGeom>
        </p:spPr>
        <p:txBody>
          <a:bodyPr anchor="ctr"/>
          <a:lstStyle>
            <a:lvl1pPr marL="0" indent="0">
              <a:buNone/>
              <a:defRPr sz="2000">
                <a:latin typeface="+mj-lt"/>
              </a:defRPr>
            </a:lvl1pPr>
          </a:lstStyle>
          <a:p>
            <a:pPr lvl="0"/>
            <a:r>
              <a:rPr lang="en-US"/>
              <a:t>Edit Master text styles</a:t>
            </a:r>
          </a:p>
        </p:txBody>
      </p:sp>
      <p:sp>
        <p:nvSpPr>
          <p:cNvPr id="7" name="Text Placeholder 6"/>
          <p:cNvSpPr>
            <a:spLocks noGrp="1"/>
          </p:cNvSpPr>
          <p:nvPr>
            <p:ph type="body" sz="quarter" idx="11"/>
          </p:nvPr>
        </p:nvSpPr>
        <p:spPr>
          <a:xfrm>
            <a:off x="440266" y="1276350"/>
            <a:ext cx="11311467" cy="5048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913062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40852158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606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23871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vmlDrawing" Target="../drawings/vmlDrawing1.vml"/><Relationship Id="rId45"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theme" Target="../theme/theme2.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42" Type="http://schemas.openxmlformats.org/officeDocument/2006/relationships/tags" Target="../tags/tag9.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vmlDrawing" Target="../drawings/vmlDrawing5.vml"/><Relationship Id="rId45" Type="http://schemas.openxmlformats.org/officeDocument/2006/relationships/image" Target="../media/image2.emf"/><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4"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43" Type="http://schemas.openxmlformats.org/officeDocument/2006/relationships/oleObject" Target="../embeddings/oleObject5.bin"/><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0" Type="http://schemas.openxmlformats.org/officeDocument/2006/relationships/slideLayout" Target="../slideLayouts/slideLayout58.xml"/><Relationship Id="rId41"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58A4B58-4529-4B84-8E46-99DB3001D6BB}"/>
              </a:ext>
            </a:extLst>
          </p:cNvPr>
          <p:cNvGraphicFramePr>
            <a:graphicFrameLocks noChangeAspect="1"/>
          </p:cNvGraphicFramePr>
          <p:nvPr userDrawn="1">
            <p:custDataLst>
              <p:tags r:id="rId41"/>
            </p:custDataLst>
            <p:extLst>
              <p:ext uri="{D42A27DB-BD31-4B8C-83A1-F6EECF244321}">
                <p14:modId xmlns:p14="http://schemas.microsoft.com/office/powerpoint/2010/main" val="2545518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 name="think-cell Slide" r:id="rId43" imgW="425" imgH="424" progId="TCLayout.ActiveDocument.1">
                  <p:embed/>
                </p:oleObj>
              </mc:Choice>
              <mc:Fallback>
                <p:oleObj name="think-cell Slide" r:id="rId43" imgW="425" imgH="424" progId="TCLayout.ActiveDocument.1">
                  <p:embed/>
                  <p:pic>
                    <p:nvPicPr>
                      <p:cNvPr id="6" name="Object 5" hidden="1">
                        <a:extLst>
                          <a:ext uri="{FF2B5EF4-FFF2-40B4-BE49-F238E27FC236}">
                            <a16:creationId xmlns:a16="http://schemas.microsoft.com/office/drawing/2014/main" id="{358A4B58-4529-4B84-8E46-99DB3001D6BB}"/>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DCF3ECA-7C9B-4754-9FE4-AACA371DC5B3}"/>
              </a:ext>
            </a:extLst>
          </p:cNvPr>
          <p:cNvSpPr/>
          <p:nvPr userDrawn="1">
            <p:custDataLst>
              <p:tags r:id="rId4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eaLnBrk="1" fontAlgn="base">
              <a:lnSpc>
                <a:spcPct val="100000"/>
              </a:lnSpc>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Placeholder 1"/>
          <p:cNvSpPr>
            <a:spLocks noGrp="1"/>
          </p:cNvSpPr>
          <p:nvPr userDrawn="1">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50976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5" r:id="rId34"/>
    <p:sldLayoutId id="2147483696" r:id="rId35"/>
    <p:sldLayoutId id="2147483697" r:id="rId36"/>
    <p:sldLayoutId id="2147483698" r:id="rId37"/>
    <p:sldLayoutId id="2147483699" r:id="rId38"/>
  </p:sldLayoutIdLst>
  <p:transition>
    <p:fade/>
  </p:transition>
  <p:hf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58A4B58-4529-4B84-8E46-99DB3001D6BB}"/>
              </a:ext>
            </a:extLst>
          </p:cNvPr>
          <p:cNvGraphicFramePr>
            <a:graphicFrameLocks noChangeAspect="1"/>
          </p:cNvGraphicFramePr>
          <p:nvPr userDrawn="1">
            <p:custDataLst>
              <p:tags r:id="rId4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3" imgW="425" imgH="424" progId="TCLayout.ActiveDocument.1">
                  <p:embed/>
                </p:oleObj>
              </mc:Choice>
              <mc:Fallback>
                <p:oleObj name="think-cell Slide" r:id="rId43" imgW="425" imgH="424" progId="TCLayout.ActiveDocument.1">
                  <p:embed/>
                  <p:pic>
                    <p:nvPicPr>
                      <p:cNvPr id="6" name="Object 5" hidden="1">
                        <a:extLst>
                          <a:ext uri="{FF2B5EF4-FFF2-40B4-BE49-F238E27FC236}">
                            <a16:creationId xmlns:a16="http://schemas.microsoft.com/office/drawing/2014/main" id="{358A4B58-4529-4B84-8E46-99DB3001D6BB}"/>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DCF3ECA-7C9B-4754-9FE4-AACA371DC5B3}"/>
              </a:ext>
            </a:extLst>
          </p:cNvPr>
          <p:cNvSpPr/>
          <p:nvPr userDrawn="1">
            <p:custDataLst>
              <p:tags r:id="rId4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eaLnBrk="1" fontAlgn="base">
              <a:lnSpc>
                <a:spcPct val="100000"/>
              </a:lnSpc>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Placeholder 1"/>
          <p:cNvSpPr>
            <a:spLocks noGrp="1"/>
          </p:cNvSpPr>
          <p:nvPr userDrawn="1">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66932816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 id="2147483738" r:id="rId38"/>
  </p:sldLayoutIdLst>
  <p:transition>
    <p:fade/>
  </p:transition>
  <p:hf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2.emf"/><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svg"/><Relationship Id="rId3" Type="http://schemas.openxmlformats.org/officeDocument/2006/relationships/tags" Target="../tags/tag35.xml"/><Relationship Id="rId21" Type="http://schemas.openxmlformats.org/officeDocument/2006/relationships/image" Target="../media/image33.png"/><Relationship Id="rId7" Type="http://schemas.openxmlformats.org/officeDocument/2006/relationships/oleObject" Target="../embeddings/oleObject18.bin"/><Relationship Id="rId12" Type="http://schemas.openxmlformats.org/officeDocument/2006/relationships/image" Target="../media/image24.png"/><Relationship Id="rId17" Type="http://schemas.openxmlformats.org/officeDocument/2006/relationships/image" Target="../media/image29.svg"/><Relationship Id="rId25" Type="http://schemas.openxmlformats.org/officeDocument/2006/relationships/image" Target="../media/image37.png"/><Relationship Id="rId2" Type="http://schemas.openxmlformats.org/officeDocument/2006/relationships/tags" Target="../tags/tag34.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vmlDrawing" Target="../drawings/vmlDrawing18.vml"/><Relationship Id="rId6" Type="http://schemas.openxmlformats.org/officeDocument/2006/relationships/notesSlide" Target="../notesSlides/notesSlide6.xml"/><Relationship Id="rId11" Type="http://schemas.openxmlformats.org/officeDocument/2006/relationships/image" Target="../media/image23.jpeg"/><Relationship Id="rId24" Type="http://schemas.openxmlformats.org/officeDocument/2006/relationships/image" Target="../media/image36.svg"/><Relationship Id="rId5" Type="http://schemas.openxmlformats.org/officeDocument/2006/relationships/slideLayout" Target="../slideLayouts/slideLayout9.xml"/><Relationship Id="rId15" Type="http://schemas.openxmlformats.org/officeDocument/2006/relationships/image" Target="../media/image27.sv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tags" Target="../tags/tag36.xml"/><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hyperlink" Target="https://aka.ms/WVDLighthouseProgram" TargetMode="External"/><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2.emf"/><Relationship Id="rId5" Type="http://schemas.openxmlformats.org/officeDocument/2006/relationships/oleObject" Target="../embeddings/oleObject19.bin"/><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9.xml"/><Relationship Id="rId1" Type="http://schemas.openxmlformats.org/officeDocument/2006/relationships/vmlDrawing" Target="../drawings/vmlDrawing20.vml"/><Relationship Id="rId5" Type="http://schemas.openxmlformats.org/officeDocument/2006/relationships/image" Target="../media/image12.e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hyperlink" Target="https://www.microsoft.com/en-us/solution-providers/search?cacheId=9c2fed4f-f9e2-42fb-8966-4c565f08f11e" TargetMode="External"/><Relationship Id="rId3" Type="http://schemas.openxmlformats.org/officeDocument/2006/relationships/tags" Target="../tags/tag41.xml"/><Relationship Id="rId7" Type="http://schemas.openxmlformats.org/officeDocument/2006/relationships/image" Target="../media/image12.emf"/><Relationship Id="rId2" Type="http://schemas.openxmlformats.org/officeDocument/2006/relationships/tags" Target="../tags/tag40.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7.xml"/><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2.emf"/><Relationship Id="rId2" Type="http://schemas.openxmlformats.org/officeDocument/2006/relationships/tags" Target="../tags/tag42.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www.microsoft.com/en-us/solution-providers/search?cacheId=9c2fed4f-f9e2-42fb-8966-4c565f08f11e" TargetMode="External"/><Relationship Id="rId3" Type="http://schemas.openxmlformats.org/officeDocument/2006/relationships/tags" Target="../tags/tag45.xml"/><Relationship Id="rId7" Type="http://schemas.openxmlformats.org/officeDocument/2006/relationships/image" Target="../media/image12.emf"/><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9.xml"/><Relationship Id="rId4"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hyperlink" Target="https://www.microsoft.com/en-us/solution-providers/search?cacheId=9c2fed4f-f9e2-42fb-8966-4c565f08f11e" TargetMode="External"/><Relationship Id="rId3" Type="http://schemas.openxmlformats.org/officeDocument/2006/relationships/tags" Target="../tags/tag47.xml"/><Relationship Id="rId7" Type="http://schemas.openxmlformats.org/officeDocument/2006/relationships/image" Target="../media/image12.emf"/><Relationship Id="rId2" Type="http://schemas.openxmlformats.org/officeDocument/2006/relationships/tags" Target="../tags/tag46.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10.xml"/><Relationship Id="rId4"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11.xml"/><Relationship Id="rId4"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12.xml"/><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13.xml"/><Relationship Id="rId4"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hyperlink" Target="mailto:narena@microsoft.com" TargetMode="External"/><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14.xml"/><Relationship Id="rId4"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15.xml"/><Relationship Id="rId4"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tags" Target="../tags/tag19.xml"/><Relationship Id="rId7" Type="http://schemas.openxmlformats.org/officeDocument/2006/relationships/image" Target="../media/image12.emf"/><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2.xml"/><Relationship Id="rId10" Type="http://schemas.openxmlformats.org/officeDocument/2006/relationships/image" Target="../media/image15.svg"/><Relationship Id="rId4" Type="http://schemas.openxmlformats.org/officeDocument/2006/relationships/slideLayout" Target="../slideLayouts/slideLayout9.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21.xml"/><Relationship Id="rId7" Type="http://schemas.openxmlformats.org/officeDocument/2006/relationships/image" Target="../media/image12.emf"/><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23.xml"/><Relationship Id="rId7" Type="http://schemas.openxmlformats.org/officeDocument/2006/relationships/notesSlide" Target="../notesSlides/notesSlide4.xml"/><Relationship Id="rId12" Type="http://schemas.microsoft.com/office/2007/relationships/hdphoto" Target="../media/hdphoto1.wdp"/><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slideLayout" Target="../slideLayouts/slideLayout9.xml"/><Relationship Id="rId11" Type="http://schemas.openxmlformats.org/officeDocument/2006/relationships/image" Target="../media/image18.png"/><Relationship Id="rId5" Type="http://schemas.openxmlformats.org/officeDocument/2006/relationships/tags" Target="../tags/tag25.xml"/><Relationship Id="rId10" Type="http://schemas.openxmlformats.org/officeDocument/2006/relationships/image" Target="../media/image17.png"/><Relationship Id="rId4" Type="http://schemas.openxmlformats.org/officeDocument/2006/relationships/tags" Target="../tags/tag24.xml"/><Relationship Id="rId9" Type="http://schemas.openxmlformats.org/officeDocument/2006/relationships/image" Target="../media/image12.emf"/></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7.xml"/><Relationship Id="rId7" Type="http://schemas.openxmlformats.org/officeDocument/2006/relationships/image" Target="../media/image19.jpeg"/><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2.emf"/><Relationship Id="rId5" Type="http://schemas.openxmlformats.org/officeDocument/2006/relationships/oleObject" Target="../embeddings/oleObject14.bin"/><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5.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12.emf"/><Relationship Id="rId5" Type="http://schemas.openxmlformats.org/officeDocument/2006/relationships/oleObject" Target="../embeddings/oleObject16.bin"/><Relationship Id="rId4"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DE918C1-9DF3-4E28-8440-7D28BDCED66C}"/>
              </a:ext>
            </a:extLst>
          </p:cNvPr>
          <p:cNvGraphicFramePr>
            <a:graphicFrameLocks noChangeAspect="1"/>
          </p:cNvGraphicFramePr>
          <p:nvPr>
            <p:custDataLst>
              <p:tags r:id="rId2"/>
            </p:custDataLst>
            <p:extLst>
              <p:ext uri="{D42A27DB-BD31-4B8C-83A1-F6EECF244321}">
                <p14:modId xmlns:p14="http://schemas.microsoft.com/office/powerpoint/2010/main" val="3397110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 name="think-cell Slide" r:id="rId6" imgW="377" imgH="377" progId="TCLayout.ActiveDocument.1">
                  <p:embed/>
                </p:oleObj>
              </mc:Choice>
              <mc:Fallback>
                <p:oleObj name="think-cell Slide" r:id="rId6" imgW="377" imgH="377" progId="TCLayout.ActiveDocument.1">
                  <p:embed/>
                  <p:pic>
                    <p:nvPicPr>
                      <p:cNvPr id="5" name="Object 4" hidden="1">
                        <a:extLst>
                          <a:ext uri="{FF2B5EF4-FFF2-40B4-BE49-F238E27FC236}">
                            <a16:creationId xmlns:a16="http://schemas.microsoft.com/office/drawing/2014/main" id="{6DE918C1-9DF3-4E28-8440-7D28BDCED66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FA616D7-829C-4055-B563-1D7F1B10AF5F}"/>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3600">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8AA2AB6C-5496-4F9E-AEC6-E65093971380}"/>
              </a:ext>
            </a:extLst>
          </p:cNvPr>
          <p:cNvSpPr>
            <a:spLocks noGrp="1"/>
          </p:cNvSpPr>
          <p:nvPr>
            <p:ph type="title"/>
          </p:nvPr>
        </p:nvSpPr>
        <p:spPr>
          <a:xfrm>
            <a:off x="584200" y="2979778"/>
            <a:ext cx="11025188" cy="553998"/>
          </a:xfrm>
        </p:spPr>
        <p:txBody>
          <a:bodyPr/>
          <a:lstStyle/>
          <a:p>
            <a:r>
              <a:rPr lang="en-US" dirty="0"/>
              <a:t>Windows Virtual Desktop Lighthouse Program</a:t>
            </a:r>
          </a:p>
        </p:txBody>
      </p:sp>
      <p:sp>
        <p:nvSpPr>
          <p:cNvPr id="3" name="Text Placeholder 2">
            <a:extLst>
              <a:ext uri="{FF2B5EF4-FFF2-40B4-BE49-F238E27FC236}">
                <a16:creationId xmlns:a16="http://schemas.microsoft.com/office/drawing/2014/main" id="{9A90D20A-E590-4483-8102-CE6E12AB1FEA}"/>
              </a:ext>
            </a:extLst>
          </p:cNvPr>
          <p:cNvSpPr>
            <a:spLocks noGrp="1"/>
          </p:cNvSpPr>
          <p:nvPr>
            <p:ph type="body" sz="quarter" idx="12"/>
          </p:nvPr>
        </p:nvSpPr>
        <p:spPr>
          <a:xfrm>
            <a:off x="584200" y="3898392"/>
            <a:ext cx="9144000" cy="1015663"/>
          </a:xfrm>
        </p:spPr>
        <p:txBody>
          <a:bodyPr/>
          <a:lstStyle/>
          <a:p>
            <a:r>
              <a:rPr lang="en-US" dirty="0"/>
              <a:t>Partner Guide</a:t>
            </a:r>
          </a:p>
          <a:p>
            <a:endParaRPr lang="en-US" dirty="0"/>
          </a:p>
          <a:p>
            <a:r>
              <a:rPr lang="en-US" dirty="0"/>
              <a:t>September 2019</a:t>
            </a:r>
          </a:p>
        </p:txBody>
      </p:sp>
    </p:spTree>
    <p:extLst>
      <p:ext uri="{BB962C8B-B14F-4D97-AF65-F5344CB8AC3E}">
        <p14:creationId xmlns:p14="http://schemas.microsoft.com/office/powerpoint/2010/main" val="16471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F923170-F026-4786-A473-D5326F2EEA3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8" name="think-cell Slide" r:id="rId7" imgW="425" imgH="424" progId="TCLayout.ActiveDocument.1">
                  <p:embed/>
                </p:oleObj>
              </mc:Choice>
              <mc:Fallback>
                <p:oleObj name="think-cell Slide" r:id="rId7" imgW="425" imgH="424" progId="TCLayout.ActiveDocument.1">
                  <p:embed/>
                  <p:pic>
                    <p:nvPicPr>
                      <p:cNvPr id="4" name="Object 3" hidden="1">
                        <a:extLst>
                          <a:ext uri="{FF2B5EF4-FFF2-40B4-BE49-F238E27FC236}">
                            <a16:creationId xmlns:a16="http://schemas.microsoft.com/office/drawing/2014/main" id="{CF923170-F026-4786-A473-D5326F2EEA3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FF0B5F6-C52A-40C6-BE1C-6174B30522B2}"/>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DC69DB78-100D-4665-963A-B72EBB37DDE0}"/>
              </a:ext>
            </a:extLst>
          </p:cNvPr>
          <p:cNvSpPr>
            <a:spLocks noGrp="1"/>
          </p:cNvSpPr>
          <p:nvPr>
            <p:ph type="title"/>
          </p:nvPr>
        </p:nvSpPr>
        <p:spPr/>
        <p:txBody>
          <a:bodyPr/>
          <a:lstStyle/>
          <a:p>
            <a:r>
              <a:rPr lang="en-IN" dirty="0"/>
              <a:t>Partner Guide to IP</a:t>
            </a:r>
            <a:endParaRPr lang="en-US" dirty="0"/>
          </a:p>
        </p:txBody>
      </p:sp>
      <p:sp>
        <p:nvSpPr>
          <p:cNvPr id="58" name="Rectangle 57">
            <a:extLst>
              <a:ext uri="{FF2B5EF4-FFF2-40B4-BE49-F238E27FC236}">
                <a16:creationId xmlns:a16="http://schemas.microsoft.com/office/drawing/2014/main" id="{96CEFBF8-3AAD-4824-B270-19C216538DBD}"/>
              </a:ext>
            </a:extLst>
          </p:cNvPr>
          <p:cNvSpPr/>
          <p:nvPr/>
        </p:nvSpPr>
        <p:spPr bwMode="auto">
          <a:xfrm>
            <a:off x="588262" y="2561596"/>
            <a:ext cx="3602736" cy="2467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IN" sz="1100" b="1" i="0" u="none" strike="noStrike" kern="1200" cap="none" spc="0" normalizeH="0" baseline="0" noProof="0" dirty="0">
                <a:ln>
                  <a:noFill/>
                </a:ln>
                <a:solidFill>
                  <a:srgbClr val="000000"/>
                </a:solidFill>
                <a:effectLst/>
                <a:uLnTx/>
                <a:uFillTx/>
                <a:latin typeface="Segoe UI"/>
                <a:ea typeface="+mn-ea"/>
                <a:cs typeface="+mn-cs"/>
              </a:rPr>
              <a:t>Customer Value Prop Presentation</a:t>
            </a:r>
          </a:p>
          <a:p>
            <a:pPr marL="0" marR="0" lvl="0" indent="0" algn="ctr" defTabSz="914400" rtl="0" eaLnBrk="1" fontAlgn="auto" latinLnBrk="0" hangingPunct="1">
              <a:buClrTx/>
              <a:buSzTx/>
              <a:buFontTx/>
              <a:buNone/>
              <a:tabLst/>
              <a:defRPr/>
            </a:pPr>
            <a:r>
              <a:rPr kumimoji="0" lang="en-IN" sz="1050" b="0" i="0" u="none" strike="noStrike" kern="1200" cap="none" spc="0" normalizeH="0" baseline="0" noProof="0" dirty="0">
                <a:ln>
                  <a:noFill/>
                </a:ln>
                <a:solidFill>
                  <a:srgbClr val="000000"/>
                </a:solidFill>
                <a:effectLst/>
                <a:uLnTx/>
                <a:uFillTx/>
                <a:latin typeface="Segoe UI"/>
                <a:ea typeface="+mn-ea"/>
                <a:cs typeface="+mn-cs"/>
              </a:rPr>
              <a:t>Why WVD on Azure</a:t>
            </a:r>
          </a:p>
          <a:p>
            <a:pPr marL="0" marR="0" lvl="0" indent="0" algn="ctr" defTabSz="914400" rtl="0" eaLnBrk="1" fontAlgn="auto" latinLnBrk="0" hangingPunct="1">
              <a:buClrTx/>
              <a:buSzTx/>
              <a:buFontTx/>
              <a:buNone/>
              <a:tabLst/>
              <a:defRPr/>
            </a:pPr>
            <a:r>
              <a:rPr kumimoji="0" lang="en-IN" sz="1050" b="0" i="0" u="none" strike="noStrike" kern="1200" cap="none" spc="0" normalizeH="0" baseline="0" noProof="0" dirty="0">
                <a:ln>
                  <a:noFill/>
                </a:ln>
                <a:solidFill>
                  <a:srgbClr val="000000"/>
                </a:solidFill>
                <a:effectLst/>
                <a:uLnTx/>
                <a:uFillTx/>
                <a:latin typeface="Segoe UI"/>
                <a:ea typeface="+mn-ea"/>
                <a:cs typeface="+mn-cs"/>
              </a:rPr>
              <a:t>Customer Cost Savings</a:t>
            </a:r>
          </a:p>
        </p:txBody>
      </p:sp>
      <p:sp>
        <p:nvSpPr>
          <p:cNvPr id="73" name="Rectangle 72">
            <a:extLst>
              <a:ext uri="{FF2B5EF4-FFF2-40B4-BE49-F238E27FC236}">
                <a16:creationId xmlns:a16="http://schemas.microsoft.com/office/drawing/2014/main" id="{087DA0DC-94B3-4B89-881B-28FC4411FE16}"/>
              </a:ext>
            </a:extLst>
          </p:cNvPr>
          <p:cNvSpPr/>
          <p:nvPr/>
        </p:nvSpPr>
        <p:spPr bwMode="auto">
          <a:xfrm>
            <a:off x="4301073" y="2561596"/>
            <a:ext cx="1761232" cy="2467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IN" sz="1100" b="1" i="0" u="none" strike="noStrike" kern="1200" cap="none" spc="0" normalizeH="0" baseline="0" noProof="0">
                <a:ln>
                  <a:noFill/>
                </a:ln>
                <a:solidFill>
                  <a:srgbClr val="000000"/>
                </a:solidFill>
                <a:effectLst/>
                <a:uLnTx/>
                <a:uFillTx/>
                <a:latin typeface="Segoe UI"/>
                <a:ea typeface="+mn-ea"/>
                <a:cs typeface="+mn-cs"/>
              </a:rPr>
              <a:t>Calculator + Solution </a:t>
            </a:r>
            <a:r>
              <a:rPr kumimoji="0" lang="en-IN" sz="1100" b="1" i="0" u="none" strike="noStrike" kern="1200" cap="none" spc="0" normalizeH="0" baseline="0" noProof="0" dirty="0">
                <a:ln>
                  <a:noFill/>
                </a:ln>
                <a:solidFill>
                  <a:srgbClr val="000000"/>
                </a:solidFill>
                <a:effectLst/>
                <a:uLnTx/>
                <a:uFillTx/>
                <a:latin typeface="Segoe UI"/>
                <a:ea typeface="+mn-ea"/>
                <a:cs typeface="+mn-cs"/>
              </a:rPr>
              <a:t>Configurator</a:t>
            </a:r>
          </a:p>
          <a:p>
            <a:pPr marL="0" marR="0" lvl="0" indent="0" algn="ctr" defTabSz="914400" rtl="0" eaLnBrk="1" fontAlgn="auto" latinLnBrk="0" hangingPunct="1">
              <a:buClrTx/>
              <a:buSzTx/>
              <a:buFontTx/>
              <a:buNone/>
              <a:tabLst/>
              <a:defRPr/>
            </a:pPr>
            <a:r>
              <a:rPr kumimoji="0" lang="en-IN" sz="1050" b="0" i="0" u="none" strike="noStrike" kern="1200" cap="none" spc="0" normalizeH="0" baseline="0" noProof="0" dirty="0">
                <a:ln>
                  <a:noFill/>
                </a:ln>
                <a:solidFill>
                  <a:srgbClr val="000000"/>
                </a:solidFill>
                <a:effectLst/>
                <a:uLnTx/>
                <a:uFillTx/>
                <a:latin typeface="Segoe UI"/>
                <a:ea typeface="+mn-ea"/>
                <a:cs typeface="+mn-cs"/>
              </a:rPr>
              <a:t>High-level economics model</a:t>
            </a:r>
          </a:p>
        </p:txBody>
      </p:sp>
      <p:sp>
        <p:nvSpPr>
          <p:cNvPr id="74" name="Rectangle 73">
            <a:extLst>
              <a:ext uri="{FF2B5EF4-FFF2-40B4-BE49-F238E27FC236}">
                <a16:creationId xmlns:a16="http://schemas.microsoft.com/office/drawing/2014/main" id="{7C9E1270-6A60-41D9-A057-2403F28CF007}"/>
              </a:ext>
            </a:extLst>
          </p:cNvPr>
          <p:cNvSpPr/>
          <p:nvPr/>
        </p:nvSpPr>
        <p:spPr bwMode="auto">
          <a:xfrm>
            <a:off x="6139596" y="2561596"/>
            <a:ext cx="1761232" cy="2467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Technical Presentation</a:t>
            </a:r>
            <a:br>
              <a:rPr lang="en-IN" sz="1100" b="1" dirty="0">
                <a:solidFill>
                  <a:srgbClr val="000000"/>
                </a:solidFill>
                <a:latin typeface="Segoe UI"/>
              </a:rPr>
            </a:br>
            <a:r>
              <a:rPr lang="en-IN" sz="1100" b="1" dirty="0">
                <a:solidFill>
                  <a:srgbClr val="000000"/>
                </a:solidFill>
                <a:latin typeface="Segoe UI"/>
              </a:rPr>
              <a:t>to review Pilot</a:t>
            </a:r>
          </a:p>
        </p:txBody>
      </p:sp>
      <p:sp>
        <p:nvSpPr>
          <p:cNvPr id="84" name="Rectangle 83">
            <a:extLst>
              <a:ext uri="{FF2B5EF4-FFF2-40B4-BE49-F238E27FC236}">
                <a16:creationId xmlns:a16="http://schemas.microsoft.com/office/drawing/2014/main" id="{1C523FF3-3AE4-4F52-A590-736035DB1972}"/>
              </a:ext>
            </a:extLst>
          </p:cNvPr>
          <p:cNvSpPr/>
          <p:nvPr/>
        </p:nvSpPr>
        <p:spPr bwMode="auto">
          <a:xfrm>
            <a:off x="7996001" y="2561596"/>
            <a:ext cx="1761232" cy="2467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WVD technical deployment guides</a:t>
            </a:r>
          </a:p>
        </p:txBody>
      </p:sp>
      <p:sp>
        <p:nvSpPr>
          <p:cNvPr id="29" name="Arrow: Pentagon 28">
            <a:extLst>
              <a:ext uri="{FF2B5EF4-FFF2-40B4-BE49-F238E27FC236}">
                <a16:creationId xmlns:a16="http://schemas.microsoft.com/office/drawing/2014/main" id="{2487665D-F9AD-4C41-9FE4-BE9A670CB764}"/>
              </a:ext>
            </a:extLst>
          </p:cNvPr>
          <p:cNvSpPr/>
          <p:nvPr/>
        </p:nvSpPr>
        <p:spPr bwMode="auto">
          <a:xfrm>
            <a:off x="588263" y="1437444"/>
            <a:ext cx="3787135" cy="495322"/>
          </a:xfrm>
          <a:prstGeom prst="homePlate">
            <a:avLst>
              <a:gd name="adj" fmla="val 40076"/>
            </a:avLst>
          </a:prstGeom>
          <a:solidFill>
            <a:schemeClr val="accent1"/>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l" defTabSz="932472" rtl="0" eaLnBrk="1" fontAlgn="base" latinLnBrk="0" hangingPunct="1">
              <a:buClrTx/>
              <a:buSzTx/>
              <a:buFontTx/>
              <a:buNone/>
              <a:tabLst/>
              <a:defRPr/>
            </a:pPr>
            <a:r>
              <a:rPr kumimoji="0" lang="en-US" sz="1600" b="1"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Customer discussion</a:t>
            </a:r>
          </a:p>
        </p:txBody>
      </p:sp>
      <p:sp>
        <p:nvSpPr>
          <p:cNvPr id="49" name="Arrow: Chevron 48">
            <a:extLst>
              <a:ext uri="{FF2B5EF4-FFF2-40B4-BE49-F238E27FC236}">
                <a16:creationId xmlns:a16="http://schemas.microsoft.com/office/drawing/2014/main" id="{9A1ED165-1039-43DB-AB8D-E6E188DDD166}"/>
              </a:ext>
            </a:extLst>
          </p:cNvPr>
          <p:cNvSpPr/>
          <p:nvPr/>
        </p:nvSpPr>
        <p:spPr bwMode="auto">
          <a:xfrm>
            <a:off x="4301075" y="1437444"/>
            <a:ext cx="3787135" cy="495322"/>
          </a:xfrm>
          <a:prstGeom prst="chevron">
            <a:avLst>
              <a:gd name="adj" fmla="val 40351"/>
            </a:avLst>
          </a:prstGeom>
          <a:solidFill>
            <a:schemeClr val="accent1"/>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l" defTabSz="932472" rtl="0" eaLnBrk="1" fontAlgn="base" latinLnBrk="0" hangingPunct="1">
              <a:buClrTx/>
              <a:buSzTx/>
              <a:buFontTx/>
              <a:buNone/>
              <a:tabLst/>
              <a:defRPr/>
            </a:pPr>
            <a:r>
              <a:rPr kumimoji="0" lang="en-US" sz="1600" b="1"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Solution development</a:t>
            </a:r>
          </a:p>
        </p:txBody>
      </p:sp>
      <p:sp>
        <p:nvSpPr>
          <p:cNvPr id="50" name="Arrow: Chevron 49">
            <a:extLst>
              <a:ext uri="{FF2B5EF4-FFF2-40B4-BE49-F238E27FC236}">
                <a16:creationId xmlns:a16="http://schemas.microsoft.com/office/drawing/2014/main" id="{6202F81A-8B6E-4027-927B-E533C9CD6C2A}"/>
              </a:ext>
            </a:extLst>
          </p:cNvPr>
          <p:cNvSpPr/>
          <p:nvPr/>
        </p:nvSpPr>
        <p:spPr bwMode="auto">
          <a:xfrm>
            <a:off x="8013885" y="1437444"/>
            <a:ext cx="3787135" cy="495322"/>
          </a:xfrm>
          <a:prstGeom prst="chevron">
            <a:avLst>
              <a:gd name="adj" fmla="val 40351"/>
            </a:avLst>
          </a:prstGeom>
          <a:solidFill>
            <a:schemeClr val="accent1"/>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l" defTabSz="932472" rtl="0" eaLnBrk="1" fontAlgn="base" latinLnBrk="0" hangingPunct="1">
              <a:buClrTx/>
              <a:buSzTx/>
              <a:buFontTx/>
              <a:buNone/>
              <a:tabLst/>
              <a:defRPr/>
            </a:pPr>
            <a:r>
              <a:rPr kumimoji="0" lang="en-US" sz="1600" b="1"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Solution deployment</a:t>
            </a:r>
          </a:p>
        </p:txBody>
      </p:sp>
      <p:pic>
        <p:nvPicPr>
          <p:cNvPr id="111" name="Picture 110">
            <a:extLst>
              <a:ext uri="{FF2B5EF4-FFF2-40B4-BE49-F238E27FC236}">
                <a16:creationId xmlns:a16="http://schemas.microsoft.com/office/drawing/2014/main" id="{79E07558-DF88-4FE5-9F7C-BFDCBBAD9AE6}"/>
              </a:ext>
            </a:extLst>
          </p:cNvPr>
          <p:cNvPicPr>
            <a:picLocks noChangeAspect="1"/>
          </p:cNvPicPr>
          <p:nvPr/>
        </p:nvPicPr>
        <p:blipFill>
          <a:blip r:embed="rId9"/>
          <a:stretch>
            <a:fillRect/>
          </a:stretch>
        </p:blipFill>
        <p:spPr>
          <a:xfrm>
            <a:off x="4561514" y="3162936"/>
            <a:ext cx="1239679" cy="814971"/>
          </a:xfrm>
          <a:prstGeom prst="rect">
            <a:avLst/>
          </a:prstGeom>
          <a:ln>
            <a:solidFill>
              <a:schemeClr val="bg1"/>
            </a:solidFill>
          </a:ln>
          <a:effectLst>
            <a:outerShdw blurRad="38100" sx="95000" sy="95000" algn="ctr" rotWithShape="0">
              <a:prstClr val="black">
                <a:alpha val="50000"/>
              </a:prstClr>
            </a:outerShdw>
          </a:effectLst>
        </p:spPr>
      </p:pic>
      <p:pic>
        <p:nvPicPr>
          <p:cNvPr id="112" name="Picture 111">
            <a:extLst>
              <a:ext uri="{FF2B5EF4-FFF2-40B4-BE49-F238E27FC236}">
                <a16:creationId xmlns:a16="http://schemas.microsoft.com/office/drawing/2014/main" id="{C54FA029-8897-4318-A0CB-1A88383E3B78}"/>
              </a:ext>
            </a:extLst>
          </p:cNvPr>
          <p:cNvPicPr>
            <a:picLocks noChangeAspect="1"/>
          </p:cNvPicPr>
          <p:nvPr/>
        </p:nvPicPr>
        <p:blipFill>
          <a:blip r:embed="rId10"/>
          <a:stretch>
            <a:fillRect/>
          </a:stretch>
        </p:blipFill>
        <p:spPr>
          <a:xfrm>
            <a:off x="4561514" y="4023787"/>
            <a:ext cx="1240350" cy="697697"/>
          </a:xfrm>
          <a:prstGeom prst="rect">
            <a:avLst/>
          </a:prstGeom>
          <a:effectLst>
            <a:outerShdw blurRad="38100" sx="95000" sy="95000" algn="ctr" rotWithShape="0">
              <a:prstClr val="black">
                <a:alpha val="50000"/>
              </a:prstClr>
            </a:outerShdw>
          </a:effectLst>
        </p:spPr>
      </p:pic>
      <p:pic>
        <p:nvPicPr>
          <p:cNvPr id="113" name="Picture 4" descr="Image result for youtube logo">
            <a:extLst>
              <a:ext uri="{FF2B5EF4-FFF2-40B4-BE49-F238E27FC236}">
                <a16:creationId xmlns:a16="http://schemas.microsoft.com/office/drawing/2014/main" id="{698032AC-C95B-4963-AD41-FC8986AFD294}"/>
              </a:ext>
            </a:extLst>
          </p:cNvPr>
          <p:cNvPicPr>
            <a:picLocks noChangeAspect="1" noChangeArrowheads="1"/>
          </p:cNvPicPr>
          <p:nvPr/>
        </p:nvPicPr>
        <p:blipFill rotWithShape="1">
          <a:blip r:embed="rId11">
            <a:clrChange>
              <a:clrFrom>
                <a:srgbClr val="FDFDFB"/>
              </a:clrFrom>
              <a:clrTo>
                <a:srgbClr val="FDFDFB">
                  <a:alpha val="0"/>
                </a:srgbClr>
              </a:clrTo>
            </a:clrChange>
            <a:extLst>
              <a:ext uri="{28A0092B-C50C-407E-A947-70E740481C1C}">
                <a14:useLocalDpi xmlns:a14="http://schemas.microsoft.com/office/drawing/2010/main" val="0"/>
              </a:ext>
            </a:extLst>
          </a:blip>
          <a:srcRect r="-1315" b="31875"/>
          <a:stretch/>
        </p:blipFill>
        <p:spPr bwMode="auto">
          <a:xfrm>
            <a:off x="4810304" y="4724614"/>
            <a:ext cx="742772" cy="267556"/>
          </a:xfrm>
          <a:prstGeom prst="rect">
            <a:avLst/>
          </a:prstGeom>
          <a:effectLst/>
        </p:spPr>
      </p:pic>
      <p:sp>
        <p:nvSpPr>
          <p:cNvPr id="116" name="Processing_E9F5" title="Icon of two interlocked gears">
            <a:extLst>
              <a:ext uri="{FF2B5EF4-FFF2-40B4-BE49-F238E27FC236}">
                <a16:creationId xmlns:a16="http://schemas.microsoft.com/office/drawing/2014/main" id="{FEABF218-CB7D-4B54-9E7B-11E87D5CE42E}"/>
              </a:ext>
            </a:extLst>
          </p:cNvPr>
          <p:cNvSpPr>
            <a:spLocks noChangeAspect="1" noEditPoints="1"/>
          </p:cNvSpPr>
          <p:nvPr/>
        </p:nvSpPr>
        <p:spPr bwMode="auto">
          <a:xfrm>
            <a:off x="7525720" y="1532533"/>
            <a:ext cx="350363" cy="305143"/>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5" name="Picture 4">
            <a:extLst>
              <a:ext uri="{FF2B5EF4-FFF2-40B4-BE49-F238E27FC236}">
                <a16:creationId xmlns:a16="http://schemas.microsoft.com/office/drawing/2014/main" id="{5FB43D63-3518-41C2-8C82-BE16A9841FCB}"/>
              </a:ext>
            </a:extLst>
          </p:cNvPr>
          <p:cNvPicPr>
            <a:picLocks noChangeAspect="1"/>
          </p:cNvPicPr>
          <p:nvPr/>
        </p:nvPicPr>
        <p:blipFill>
          <a:blip r:embed="rId12"/>
          <a:stretch>
            <a:fillRect/>
          </a:stretch>
        </p:blipFill>
        <p:spPr>
          <a:xfrm>
            <a:off x="718890" y="3496274"/>
            <a:ext cx="1583340" cy="890627"/>
          </a:xfrm>
          <a:prstGeom prst="rect">
            <a:avLst/>
          </a:prstGeom>
        </p:spPr>
      </p:pic>
      <p:pic>
        <p:nvPicPr>
          <p:cNvPr id="8" name="Picture 7">
            <a:extLst>
              <a:ext uri="{FF2B5EF4-FFF2-40B4-BE49-F238E27FC236}">
                <a16:creationId xmlns:a16="http://schemas.microsoft.com/office/drawing/2014/main" id="{B381659D-38CC-4C7E-B790-A4A95CE3D349}"/>
              </a:ext>
            </a:extLst>
          </p:cNvPr>
          <p:cNvPicPr>
            <a:picLocks noChangeAspect="1"/>
          </p:cNvPicPr>
          <p:nvPr/>
        </p:nvPicPr>
        <p:blipFill>
          <a:blip r:embed="rId13"/>
          <a:stretch>
            <a:fillRect/>
          </a:stretch>
        </p:blipFill>
        <p:spPr>
          <a:xfrm>
            <a:off x="2395613" y="3496274"/>
            <a:ext cx="1584486" cy="891274"/>
          </a:xfrm>
          <a:prstGeom prst="rect">
            <a:avLst/>
          </a:prstGeom>
        </p:spPr>
      </p:pic>
      <p:pic>
        <p:nvPicPr>
          <p:cNvPr id="12" name="Graphic 11" descr="Presentation with media">
            <a:extLst>
              <a:ext uri="{FF2B5EF4-FFF2-40B4-BE49-F238E27FC236}">
                <a16:creationId xmlns:a16="http://schemas.microsoft.com/office/drawing/2014/main" id="{1000D843-530C-460C-8C7D-C2100BD84AC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63882" y="3354327"/>
            <a:ext cx="1175168" cy="1175168"/>
          </a:xfrm>
          <a:prstGeom prst="rect">
            <a:avLst/>
          </a:prstGeom>
        </p:spPr>
      </p:pic>
      <p:pic>
        <p:nvPicPr>
          <p:cNvPr id="14" name="Graphic 13" descr="Document">
            <a:extLst>
              <a:ext uri="{FF2B5EF4-FFF2-40B4-BE49-F238E27FC236}">
                <a16:creationId xmlns:a16="http://schemas.microsoft.com/office/drawing/2014/main" id="{0A329B8D-643E-4953-8AC4-F971EDA42E7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364902" y="3373728"/>
            <a:ext cx="1023430" cy="1023426"/>
          </a:xfrm>
          <a:prstGeom prst="rect">
            <a:avLst/>
          </a:prstGeom>
        </p:spPr>
      </p:pic>
      <p:sp>
        <p:nvSpPr>
          <p:cNvPr id="64" name="Rectangle 63">
            <a:extLst>
              <a:ext uri="{FF2B5EF4-FFF2-40B4-BE49-F238E27FC236}">
                <a16:creationId xmlns:a16="http://schemas.microsoft.com/office/drawing/2014/main" id="{892EBA7E-A000-4617-B2FC-9D028D830D0F}"/>
              </a:ext>
            </a:extLst>
          </p:cNvPr>
          <p:cNvSpPr/>
          <p:nvPr/>
        </p:nvSpPr>
        <p:spPr bwMode="auto">
          <a:xfrm>
            <a:off x="4301073" y="5099884"/>
            <a:ext cx="3599755" cy="1383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WVD Technical FAQ, Design guide</a:t>
            </a:r>
          </a:p>
        </p:txBody>
      </p:sp>
      <p:sp>
        <p:nvSpPr>
          <p:cNvPr id="63" name="Rectangle 62">
            <a:extLst>
              <a:ext uri="{FF2B5EF4-FFF2-40B4-BE49-F238E27FC236}">
                <a16:creationId xmlns:a16="http://schemas.microsoft.com/office/drawing/2014/main" id="{832B562B-7FC7-4001-876E-3C3F291C02AF}"/>
              </a:ext>
            </a:extLst>
          </p:cNvPr>
          <p:cNvSpPr/>
          <p:nvPr/>
        </p:nvSpPr>
        <p:spPr bwMode="auto">
          <a:xfrm>
            <a:off x="588263" y="5099884"/>
            <a:ext cx="1761232" cy="1383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Customer Product</a:t>
            </a:r>
            <a:br>
              <a:rPr lang="en-IN" sz="1100" b="1" dirty="0">
                <a:solidFill>
                  <a:srgbClr val="000000"/>
                </a:solidFill>
                <a:latin typeface="Segoe UI"/>
              </a:rPr>
            </a:br>
            <a:r>
              <a:rPr lang="en-IN" sz="1100" b="1" dirty="0">
                <a:solidFill>
                  <a:srgbClr val="000000"/>
                </a:solidFill>
                <a:latin typeface="Segoe UI"/>
              </a:rPr>
              <a:t>check list</a:t>
            </a:r>
          </a:p>
        </p:txBody>
      </p:sp>
      <p:sp>
        <p:nvSpPr>
          <p:cNvPr id="71" name="Rectangle 70">
            <a:extLst>
              <a:ext uri="{FF2B5EF4-FFF2-40B4-BE49-F238E27FC236}">
                <a16:creationId xmlns:a16="http://schemas.microsoft.com/office/drawing/2014/main" id="{C8496E5A-4BA1-49C1-AE09-518B6A9C5D54}"/>
              </a:ext>
            </a:extLst>
          </p:cNvPr>
          <p:cNvSpPr/>
          <p:nvPr/>
        </p:nvSpPr>
        <p:spPr bwMode="auto">
          <a:xfrm>
            <a:off x="2429766" y="5099884"/>
            <a:ext cx="1761232" cy="1383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AWS Workspace Compete</a:t>
            </a:r>
          </a:p>
        </p:txBody>
      </p:sp>
      <p:sp>
        <p:nvSpPr>
          <p:cNvPr id="81" name="Rectangle 80">
            <a:extLst>
              <a:ext uri="{FF2B5EF4-FFF2-40B4-BE49-F238E27FC236}">
                <a16:creationId xmlns:a16="http://schemas.microsoft.com/office/drawing/2014/main" id="{161581AF-B5EC-402B-9A17-053D59554B79}"/>
              </a:ext>
            </a:extLst>
          </p:cNvPr>
          <p:cNvSpPr/>
          <p:nvPr/>
        </p:nvSpPr>
        <p:spPr bwMode="auto">
          <a:xfrm>
            <a:off x="7996001" y="5099884"/>
            <a:ext cx="1761232" cy="1383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License Cost Presentation</a:t>
            </a:r>
          </a:p>
        </p:txBody>
      </p:sp>
      <p:sp>
        <p:nvSpPr>
          <p:cNvPr id="82" name="Rectangle 81">
            <a:extLst>
              <a:ext uri="{FF2B5EF4-FFF2-40B4-BE49-F238E27FC236}">
                <a16:creationId xmlns:a16="http://schemas.microsoft.com/office/drawing/2014/main" id="{DAD6138B-68FE-4730-A484-4F25D9300F7D}"/>
              </a:ext>
            </a:extLst>
          </p:cNvPr>
          <p:cNvSpPr/>
          <p:nvPr/>
        </p:nvSpPr>
        <p:spPr bwMode="auto">
          <a:xfrm>
            <a:off x="9852408" y="5099884"/>
            <a:ext cx="1761232" cy="1383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IN" sz="1100" b="1" dirty="0">
                <a:solidFill>
                  <a:srgbClr val="000000"/>
                </a:solidFill>
                <a:latin typeface="Segoe UI"/>
              </a:rPr>
              <a:t>Deployment </a:t>
            </a:r>
            <a:br>
              <a:rPr lang="en-IN" sz="1100" b="1" dirty="0">
                <a:solidFill>
                  <a:srgbClr val="000000"/>
                </a:solidFill>
                <a:latin typeface="Segoe UI"/>
              </a:rPr>
            </a:br>
            <a:r>
              <a:rPr lang="en-IN" sz="1100" b="1" dirty="0">
                <a:solidFill>
                  <a:srgbClr val="000000"/>
                </a:solidFill>
                <a:latin typeface="Segoe UI"/>
              </a:rPr>
              <a:t>Guides / Azure Docs</a:t>
            </a:r>
          </a:p>
        </p:txBody>
      </p:sp>
      <p:pic>
        <p:nvPicPr>
          <p:cNvPr id="103" name="Picture 102">
            <a:extLst>
              <a:ext uri="{FF2B5EF4-FFF2-40B4-BE49-F238E27FC236}">
                <a16:creationId xmlns:a16="http://schemas.microsoft.com/office/drawing/2014/main" id="{593B46F0-FCA6-4A46-908D-8BFD584EC6F5}"/>
              </a:ext>
            </a:extLst>
          </p:cNvPr>
          <p:cNvPicPr>
            <a:picLocks noChangeAspect="1"/>
          </p:cNvPicPr>
          <p:nvPr/>
        </p:nvPicPr>
        <p:blipFill rotWithShape="1">
          <a:blip r:embed="rId18"/>
          <a:srcRect l="1194" t="1233" r="1561" b="1663"/>
          <a:stretch/>
        </p:blipFill>
        <p:spPr>
          <a:xfrm>
            <a:off x="817018" y="5538321"/>
            <a:ext cx="1295994" cy="823138"/>
          </a:xfrm>
          <a:prstGeom prst="rect">
            <a:avLst/>
          </a:prstGeom>
          <a:effectLst>
            <a:outerShdw blurRad="38100" sx="95000" sy="95000" algn="ctr" rotWithShape="0">
              <a:prstClr val="black">
                <a:alpha val="50000"/>
              </a:prstClr>
            </a:outerShdw>
          </a:effectLst>
        </p:spPr>
      </p:pic>
      <p:pic>
        <p:nvPicPr>
          <p:cNvPr id="110" name="Picture 2">
            <a:hlinkClick r:id="" action="ppaction://noaction"/>
            <a:extLst>
              <a:ext uri="{FF2B5EF4-FFF2-40B4-BE49-F238E27FC236}">
                <a16:creationId xmlns:a16="http://schemas.microsoft.com/office/drawing/2014/main" id="{B2679516-0F33-46BC-8D69-B8C9A03E513B}"/>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28953"/>
          <a:stretch/>
        </p:blipFill>
        <p:spPr bwMode="auto">
          <a:xfrm>
            <a:off x="9967557" y="5552017"/>
            <a:ext cx="1530934" cy="809442"/>
          </a:xfrm>
          <a:prstGeom prst="rect">
            <a:avLst/>
          </a:prstGeom>
          <a:effectLst>
            <a:outerShdw blurRad="38100" sx="95000" sy="95000" algn="ctr" rotWithShape="0">
              <a:prstClr val="black">
                <a:alpha val="50000"/>
              </a:prstClr>
            </a:outerShdw>
          </a:effectLst>
        </p:spPr>
      </p:pic>
      <p:pic>
        <p:nvPicPr>
          <p:cNvPr id="15" name="Picture 14">
            <a:extLst>
              <a:ext uri="{FF2B5EF4-FFF2-40B4-BE49-F238E27FC236}">
                <a16:creationId xmlns:a16="http://schemas.microsoft.com/office/drawing/2014/main" id="{55EEFA66-32AD-4BD8-9D04-298E8B7FD339}"/>
              </a:ext>
            </a:extLst>
          </p:cNvPr>
          <p:cNvPicPr>
            <a:picLocks noChangeAspect="1"/>
          </p:cNvPicPr>
          <p:nvPr/>
        </p:nvPicPr>
        <p:blipFill>
          <a:blip r:embed="rId20"/>
          <a:stretch>
            <a:fillRect/>
          </a:stretch>
        </p:blipFill>
        <p:spPr>
          <a:xfrm>
            <a:off x="2597331" y="5552017"/>
            <a:ext cx="1439010" cy="809442"/>
          </a:xfrm>
          <a:prstGeom prst="rect">
            <a:avLst/>
          </a:prstGeom>
        </p:spPr>
      </p:pic>
      <p:pic>
        <p:nvPicPr>
          <p:cNvPr id="17" name="Graphic 16" descr="List">
            <a:extLst>
              <a:ext uri="{FF2B5EF4-FFF2-40B4-BE49-F238E27FC236}">
                <a16:creationId xmlns:a16="http://schemas.microsoft.com/office/drawing/2014/main" id="{FEC8D900-0EB7-495D-AC1F-6CB3BBA17E8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6368" y="5495677"/>
            <a:ext cx="865782" cy="865782"/>
          </a:xfrm>
          <a:prstGeom prst="rect">
            <a:avLst/>
          </a:prstGeom>
        </p:spPr>
      </p:pic>
      <p:pic>
        <p:nvPicPr>
          <p:cNvPr id="19" name="Graphic 18" descr="Newspaper">
            <a:extLst>
              <a:ext uri="{FF2B5EF4-FFF2-40B4-BE49-F238E27FC236}">
                <a16:creationId xmlns:a16="http://schemas.microsoft.com/office/drawing/2014/main" id="{F7232FCA-7081-4D24-82B5-17227ADFEC4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321524" y="5493322"/>
            <a:ext cx="913138" cy="913136"/>
          </a:xfrm>
          <a:prstGeom prst="rect">
            <a:avLst/>
          </a:prstGeom>
        </p:spPr>
      </p:pic>
      <p:pic>
        <p:nvPicPr>
          <p:cNvPr id="13" name="Graphic 12" descr="Person with idea">
            <a:extLst>
              <a:ext uri="{FF2B5EF4-FFF2-40B4-BE49-F238E27FC236}">
                <a16:creationId xmlns:a16="http://schemas.microsoft.com/office/drawing/2014/main" id="{86307797-21EF-4FF7-B727-6822D75655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531689" y="5555071"/>
            <a:ext cx="806388" cy="806388"/>
          </a:xfrm>
          <a:prstGeom prst="rect">
            <a:avLst/>
          </a:prstGeom>
        </p:spPr>
      </p:pic>
      <p:sp>
        <p:nvSpPr>
          <p:cNvPr id="60" name="Relationship_F003" title="Icon of three boxes connected by lines">
            <a:extLst>
              <a:ext uri="{FF2B5EF4-FFF2-40B4-BE49-F238E27FC236}">
                <a16:creationId xmlns:a16="http://schemas.microsoft.com/office/drawing/2014/main" id="{5D02BB7C-554F-4C9B-9B8E-2FD3895EF94E}"/>
              </a:ext>
            </a:extLst>
          </p:cNvPr>
          <p:cNvSpPr>
            <a:spLocks noChangeAspect="1" noEditPoints="1"/>
          </p:cNvSpPr>
          <p:nvPr/>
        </p:nvSpPr>
        <p:spPr bwMode="auto">
          <a:xfrm>
            <a:off x="11129785" y="1521827"/>
            <a:ext cx="349140" cy="326556"/>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 name="Rectangle 6">
            <a:extLst>
              <a:ext uri="{FF2B5EF4-FFF2-40B4-BE49-F238E27FC236}">
                <a16:creationId xmlns:a16="http://schemas.microsoft.com/office/drawing/2014/main" id="{3602C361-224E-418F-878A-FBAA8C096FC1}"/>
              </a:ext>
            </a:extLst>
          </p:cNvPr>
          <p:cNvSpPr/>
          <p:nvPr>
            <p:custDataLst>
              <p:tags r:id="rId4"/>
            </p:custDataLst>
          </p:nvPr>
        </p:nvSpPr>
        <p:spPr>
          <a:xfrm>
            <a:off x="588263" y="2017377"/>
            <a:ext cx="11018187" cy="4546935"/>
          </a:xfrm>
          <a:prstGeom prst="rect">
            <a:avLst/>
          </a:prstGeom>
          <a:noFill/>
          <a:ln w="6350" cap="flat" cmpd="sng" algn="ctr">
            <a:solidFill>
              <a:schemeClr val="bg1">
                <a:lumMod val="75000"/>
              </a:schemeClr>
            </a:solidFill>
            <a:prstDash val="solid"/>
          </a:ln>
          <a:effectLst/>
        </p:spPr>
        <p:txBody>
          <a:bodyPr wrap="square" lIns="91440" tIns="45720" rIns="91440" anchor="t">
            <a:noAutofit/>
          </a:bodyPr>
          <a:lstStyle/>
          <a:p>
            <a:pPr marL="0" marR="0" lvl="2" indent="0" algn="ctr" defTabSz="914400" rtl="0" eaLnBrk="1" fontAlgn="base" latinLnBrk="0" hangingPunct="1">
              <a:buClr>
                <a:srgbClr val="6BBD46"/>
              </a:buClr>
              <a:buSzPct val="100000"/>
              <a:buFontTx/>
              <a:buNone/>
              <a:tabLst>
                <a:tab pos="4572000" algn="r"/>
              </a:tabLst>
              <a:defRPr/>
            </a:pPr>
            <a:endParaRPr kumimoji="0" lang="en-IN" sz="1600" b="1" i="0" u="none" strike="noStrike" kern="1200" cap="none" spc="-10" normalizeH="0" baseline="0" noProof="0">
              <a:ln>
                <a:noFill/>
              </a:ln>
              <a:solidFill>
                <a:srgbClr val="000000"/>
              </a:solidFill>
              <a:effectLst/>
              <a:uLnTx/>
              <a:uFillTx/>
              <a:latin typeface="Segoe UI"/>
              <a:ea typeface="+mn-ea"/>
              <a:cs typeface="+mn-cs"/>
            </a:endParaRPr>
          </a:p>
        </p:txBody>
      </p:sp>
      <p:sp>
        <p:nvSpPr>
          <p:cNvPr id="46" name="Rectangle 45">
            <a:extLst>
              <a:ext uri="{FF2B5EF4-FFF2-40B4-BE49-F238E27FC236}">
                <a16:creationId xmlns:a16="http://schemas.microsoft.com/office/drawing/2014/main" id="{E4868ED1-B8D4-425A-9DCC-67646DFDC9E0}"/>
              </a:ext>
            </a:extLst>
          </p:cNvPr>
          <p:cNvSpPr/>
          <p:nvPr/>
        </p:nvSpPr>
        <p:spPr bwMode="auto">
          <a:xfrm>
            <a:off x="616980" y="2017378"/>
            <a:ext cx="1703799" cy="5125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US" sz="1200" b="0" i="0" u="none" strike="noStrike" kern="1200" cap="none" spc="0" normalizeH="0" baseline="0" noProof="0" dirty="0">
                <a:ln w="3175">
                  <a:noFill/>
                </a:ln>
                <a:solidFill>
                  <a:schemeClr val="tx1"/>
                </a:solidFill>
                <a:effectLst/>
                <a:uLnTx/>
                <a:uFillTx/>
                <a:latin typeface="+mj-lt"/>
                <a:ea typeface="+mn-ea"/>
                <a:cs typeface="+mn-cs"/>
              </a:rPr>
              <a:t>Validate opportunity</a:t>
            </a:r>
            <a:br>
              <a:rPr kumimoji="0" lang="en-US" sz="1200" b="0" i="0" u="none" strike="noStrike" kern="1200" cap="none" spc="0" normalizeH="0" baseline="0" noProof="0" dirty="0">
                <a:ln w="3175">
                  <a:noFill/>
                </a:ln>
                <a:solidFill>
                  <a:schemeClr val="tx1"/>
                </a:solidFill>
                <a:effectLst/>
                <a:uLnTx/>
                <a:uFillTx/>
                <a:latin typeface="+mj-lt"/>
                <a:ea typeface="+mn-ea"/>
                <a:cs typeface="+mn-cs"/>
              </a:rPr>
            </a:br>
            <a:r>
              <a:rPr kumimoji="0" lang="en-US" sz="1200" b="0" i="0" u="none" strike="noStrike" kern="1200" cap="none" spc="0" normalizeH="0" baseline="0" noProof="0" dirty="0">
                <a:ln w="3175">
                  <a:noFill/>
                </a:ln>
                <a:solidFill>
                  <a:schemeClr val="tx1"/>
                </a:solidFill>
                <a:effectLst/>
                <a:uLnTx/>
                <a:uFillTx/>
                <a:latin typeface="+mj-lt"/>
                <a:ea typeface="+mn-ea"/>
                <a:cs typeface="+mn-cs"/>
              </a:rPr>
              <a:t>&amp; identify sponsor</a:t>
            </a:r>
          </a:p>
        </p:txBody>
      </p:sp>
      <p:sp>
        <p:nvSpPr>
          <p:cNvPr id="47" name="Rectangle 46">
            <a:extLst>
              <a:ext uri="{FF2B5EF4-FFF2-40B4-BE49-F238E27FC236}">
                <a16:creationId xmlns:a16="http://schemas.microsoft.com/office/drawing/2014/main" id="{46505099-9841-4E55-B644-00FF6B8F6CDE}"/>
              </a:ext>
            </a:extLst>
          </p:cNvPr>
          <p:cNvSpPr/>
          <p:nvPr/>
        </p:nvSpPr>
        <p:spPr bwMode="auto">
          <a:xfrm>
            <a:off x="2455501" y="2017378"/>
            <a:ext cx="1703799" cy="5125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US" sz="1200" b="0" i="0" u="none" strike="noStrike" kern="1200" cap="none" spc="0" normalizeH="0" baseline="0" noProof="0" dirty="0">
                <a:ln w="3175">
                  <a:noFill/>
                </a:ln>
                <a:solidFill>
                  <a:schemeClr val="tx1"/>
                </a:solidFill>
                <a:effectLst/>
                <a:uLnTx/>
                <a:uFillTx/>
                <a:latin typeface="+mj-lt"/>
                <a:ea typeface="+mn-ea"/>
                <a:cs typeface="+mn-cs"/>
              </a:rPr>
              <a:t>Develop customer requirements</a:t>
            </a:r>
          </a:p>
        </p:txBody>
      </p:sp>
      <p:sp>
        <p:nvSpPr>
          <p:cNvPr id="48" name="Rectangle 47">
            <a:extLst>
              <a:ext uri="{FF2B5EF4-FFF2-40B4-BE49-F238E27FC236}">
                <a16:creationId xmlns:a16="http://schemas.microsoft.com/office/drawing/2014/main" id="{A6558BA8-9CFF-481B-A02F-03CB12B5ADD5}"/>
              </a:ext>
            </a:extLst>
          </p:cNvPr>
          <p:cNvSpPr/>
          <p:nvPr/>
        </p:nvSpPr>
        <p:spPr bwMode="auto">
          <a:xfrm>
            <a:off x="4329791" y="2017378"/>
            <a:ext cx="1703799" cy="5125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US" sz="1200" b="0" i="0" u="none" strike="noStrike" kern="1200" cap="none" spc="0" normalizeH="0" baseline="0" noProof="0" dirty="0">
                <a:ln w="3175">
                  <a:noFill/>
                </a:ln>
                <a:solidFill>
                  <a:schemeClr val="tx1"/>
                </a:solidFill>
                <a:effectLst/>
                <a:uLnTx/>
                <a:uFillTx/>
                <a:latin typeface="+mj-lt"/>
                <a:ea typeface="+mn-ea"/>
                <a:cs typeface="+mn-cs"/>
              </a:rPr>
              <a:t>Present solution</a:t>
            </a:r>
          </a:p>
        </p:txBody>
      </p:sp>
      <p:sp>
        <p:nvSpPr>
          <p:cNvPr id="51" name="Rectangle 50">
            <a:extLst>
              <a:ext uri="{FF2B5EF4-FFF2-40B4-BE49-F238E27FC236}">
                <a16:creationId xmlns:a16="http://schemas.microsoft.com/office/drawing/2014/main" id="{FB3C5F6E-ADF1-4834-8303-F3FF5F7277CD}"/>
              </a:ext>
            </a:extLst>
          </p:cNvPr>
          <p:cNvSpPr/>
          <p:nvPr/>
        </p:nvSpPr>
        <p:spPr bwMode="auto">
          <a:xfrm>
            <a:off x="6168312" y="2017378"/>
            <a:ext cx="1703799" cy="5125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US" sz="1200" b="0" i="0" u="none" strike="noStrike" kern="1200" cap="none" spc="0" normalizeH="0" baseline="0" noProof="0" dirty="0">
                <a:ln w="3175">
                  <a:noFill/>
                </a:ln>
                <a:solidFill>
                  <a:schemeClr val="tx1"/>
                </a:solidFill>
                <a:effectLst/>
                <a:uLnTx/>
                <a:uFillTx/>
                <a:latin typeface="+mj-lt"/>
                <a:ea typeface="+mn-ea"/>
                <a:cs typeface="+mn-cs"/>
              </a:rPr>
              <a:t>Demonstrate capability to exceed requirements</a:t>
            </a:r>
          </a:p>
        </p:txBody>
      </p:sp>
      <p:sp>
        <p:nvSpPr>
          <p:cNvPr id="52" name="Rectangle 51">
            <a:extLst>
              <a:ext uri="{FF2B5EF4-FFF2-40B4-BE49-F238E27FC236}">
                <a16:creationId xmlns:a16="http://schemas.microsoft.com/office/drawing/2014/main" id="{27EBECF2-B68E-4820-B60F-0691F65F0B53}"/>
              </a:ext>
            </a:extLst>
          </p:cNvPr>
          <p:cNvSpPr/>
          <p:nvPr/>
        </p:nvSpPr>
        <p:spPr bwMode="auto">
          <a:xfrm>
            <a:off x="8042604" y="2017378"/>
            <a:ext cx="1703799" cy="5125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US" sz="1200" b="0" i="0" u="none" strike="noStrike" kern="1200" cap="none" spc="0" normalizeH="0" baseline="0" noProof="0" dirty="0">
                <a:ln w="3175">
                  <a:noFill/>
                </a:ln>
                <a:solidFill>
                  <a:schemeClr val="tx1"/>
                </a:solidFill>
                <a:effectLst/>
                <a:uLnTx/>
                <a:uFillTx/>
                <a:latin typeface="+mj-lt"/>
                <a:ea typeface="+mn-ea"/>
                <a:cs typeface="+mn-cs"/>
              </a:rPr>
              <a:t>Negotiate &amp; finalize contract</a:t>
            </a:r>
          </a:p>
        </p:txBody>
      </p:sp>
      <p:sp>
        <p:nvSpPr>
          <p:cNvPr id="53" name="Rectangle 52">
            <a:extLst>
              <a:ext uri="{FF2B5EF4-FFF2-40B4-BE49-F238E27FC236}">
                <a16:creationId xmlns:a16="http://schemas.microsoft.com/office/drawing/2014/main" id="{7ACED7BA-DE98-44EC-BF00-7AAF80AC677F}"/>
              </a:ext>
            </a:extLst>
          </p:cNvPr>
          <p:cNvSpPr/>
          <p:nvPr/>
        </p:nvSpPr>
        <p:spPr bwMode="auto">
          <a:xfrm>
            <a:off x="9881125" y="2017378"/>
            <a:ext cx="1703799" cy="5125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buClrTx/>
              <a:buSzTx/>
              <a:buFontTx/>
              <a:buNone/>
              <a:tabLst/>
              <a:defRPr/>
            </a:pPr>
            <a:r>
              <a:rPr kumimoji="0" lang="en-US" sz="1200" b="0" i="0" u="none" strike="noStrike" kern="1200" cap="none" spc="0" normalizeH="0" baseline="0" noProof="0" dirty="0">
                <a:ln w="3175">
                  <a:noFill/>
                </a:ln>
                <a:solidFill>
                  <a:schemeClr val="tx1"/>
                </a:solidFill>
                <a:effectLst/>
                <a:uLnTx/>
                <a:uFillTx/>
                <a:latin typeface="+mj-lt"/>
                <a:ea typeface="+mn-ea"/>
                <a:cs typeface="+mn-cs"/>
              </a:rPr>
              <a:t>Finalize deployment, execute, &amp; support</a:t>
            </a:r>
          </a:p>
        </p:txBody>
      </p:sp>
      <p:sp>
        <p:nvSpPr>
          <p:cNvPr id="54" name="people_23" title="Icon of a person with a chat bubble above them">
            <a:extLst>
              <a:ext uri="{FF2B5EF4-FFF2-40B4-BE49-F238E27FC236}">
                <a16:creationId xmlns:a16="http://schemas.microsoft.com/office/drawing/2014/main" id="{630B4C5F-955F-48A9-BD62-9A257D1BBEC4}"/>
              </a:ext>
            </a:extLst>
          </p:cNvPr>
          <p:cNvSpPr>
            <a:spLocks noChangeAspect="1" noEditPoints="1"/>
          </p:cNvSpPr>
          <p:nvPr/>
        </p:nvSpPr>
        <p:spPr bwMode="auto">
          <a:xfrm>
            <a:off x="3780972" y="1521879"/>
            <a:ext cx="329945" cy="326453"/>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10C72E8E-46F9-435B-8DD1-45FCD457CC78}"/>
              </a:ext>
            </a:extLst>
          </p:cNvPr>
          <p:cNvGrpSpPr/>
          <p:nvPr/>
        </p:nvGrpSpPr>
        <p:grpSpPr>
          <a:xfrm>
            <a:off x="2388140" y="2129790"/>
            <a:ext cx="7410293" cy="304800"/>
            <a:chOff x="2388140" y="2129790"/>
            <a:chExt cx="7410293" cy="304800"/>
          </a:xfrm>
        </p:grpSpPr>
        <p:cxnSp>
          <p:nvCxnSpPr>
            <p:cNvPr id="9" name="Straight Connector 8">
              <a:extLst>
                <a:ext uri="{FF2B5EF4-FFF2-40B4-BE49-F238E27FC236}">
                  <a16:creationId xmlns:a16="http://schemas.microsoft.com/office/drawing/2014/main" id="{8544971E-0244-4342-8E03-8CEEBC832CF2}"/>
                </a:ext>
              </a:extLst>
            </p:cNvPr>
            <p:cNvCxnSpPr/>
            <p:nvPr/>
          </p:nvCxnSpPr>
          <p:spPr>
            <a:xfrm>
              <a:off x="2388140" y="2129790"/>
              <a:ext cx="0" cy="30480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7FE51F-4112-4DB7-925F-7665F61F99E5}"/>
                </a:ext>
              </a:extLst>
            </p:cNvPr>
            <p:cNvCxnSpPr/>
            <p:nvPr/>
          </p:nvCxnSpPr>
          <p:spPr>
            <a:xfrm>
              <a:off x="4246035" y="2129790"/>
              <a:ext cx="0" cy="30480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730F7C8-0C94-4D19-BCC1-7D8E35E38DA9}"/>
                </a:ext>
              </a:extLst>
            </p:cNvPr>
            <p:cNvCxnSpPr/>
            <p:nvPr/>
          </p:nvCxnSpPr>
          <p:spPr>
            <a:xfrm>
              <a:off x="6100951" y="2129790"/>
              <a:ext cx="0" cy="30480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04BE38-2261-456B-94F4-A1365F6055F2}"/>
                </a:ext>
              </a:extLst>
            </p:cNvPr>
            <p:cNvCxnSpPr/>
            <p:nvPr/>
          </p:nvCxnSpPr>
          <p:spPr>
            <a:xfrm>
              <a:off x="7934325" y="2129790"/>
              <a:ext cx="0" cy="30480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6654B94-C1A7-48F0-B23E-81ED8B999AE2}"/>
                </a:ext>
              </a:extLst>
            </p:cNvPr>
            <p:cNvCxnSpPr/>
            <p:nvPr/>
          </p:nvCxnSpPr>
          <p:spPr>
            <a:xfrm>
              <a:off x="9798433" y="2129790"/>
              <a:ext cx="0" cy="30480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4564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F21DEC-F155-4291-AAC1-297C703DB1CE}"/>
              </a:ext>
            </a:extLst>
          </p:cNvPr>
          <p:cNvGraphicFramePr>
            <a:graphicFrameLocks noChangeAspect="1"/>
          </p:cNvGraphicFramePr>
          <p:nvPr>
            <p:custDataLst>
              <p:tags r:id="rId2"/>
            </p:custDataLst>
            <p:extLst>
              <p:ext uri="{D42A27DB-BD31-4B8C-83A1-F6EECF244321}">
                <p14:modId xmlns:p14="http://schemas.microsoft.com/office/powerpoint/2010/main" val="16076857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6" name="think-cell Slide" r:id="rId5" imgW="503" imgH="503" progId="TCLayout.ActiveDocument.1">
                  <p:embed/>
                </p:oleObj>
              </mc:Choice>
              <mc:Fallback>
                <p:oleObj name="think-cell Slide" r:id="rId5" imgW="503" imgH="503" progId="TCLayout.ActiveDocument.1">
                  <p:embed/>
                  <p:pic>
                    <p:nvPicPr>
                      <p:cNvPr id="4" name="Object 3" hidden="1">
                        <a:extLst>
                          <a:ext uri="{FF2B5EF4-FFF2-40B4-BE49-F238E27FC236}">
                            <a16:creationId xmlns:a16="http://schemas.microsoft.com/office/drawing/2014/main" id="{FDF21DEC-F155-4291-AAC1-297C703DB1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8D3309E-C80A-4521-BCF4-96C6E7994919}"/>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5B0C4892-A8FB-40FE-B409-1034F3F8C201}"/>
              </a:ext>
            </a:extLst>
          </p:cNvPr>
          <p:cNvSpPr>
            <a:spLocks noGrp="1"/>
          </p:cNvSpPr>
          <p:nvPr>
            <p:ph type="title"/>
          </p:nvPr>
        </p:nvSpPr>
        <p:spPr/>
        <p:txBody>
          <a:bodyPr/>
          <a:lstStyle/>
          <a:p>
            <a:r>
              <a:rPr lang="en-US" dirty="0"/>
              <a:t>Next Steps</a:t>
            </a:r>
          </a:p>
        </p:txBody>
      </p:sp>
      <p:sp>
        <p:nvSpPr>
          <p:cNvPr id="5" name="Rectangle 4">
            <a:extLst>
              <a:ext uri="{FF2B5EF4-FFF2-40B4-BE49-F238E27FC236}">
                <a16:creationId xmlns:a16="http://schemas.microsoft.com/office/drawing/2014/main" id="{AF9F267D-5D67-4668-89A5-B4D1DBD2ABDB}"/>
              </a:ext>
            </a:extLst>
          </p:cNvPr>
          <p:cNvSpPr/>
          <p:nvPr/>
        </p:nvSpPr>
        <p:spPr bwMode="auto">
          <a:xfrm>
            <a:off x="7297034" y="2460194"/>
            <a:ext cx="4194891" cy="41210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a typeface="Segoe UI" pitchFamily="34" charset="0"/>
              <a:cs typeface="Segoe UI" pitchFamily="34" charset="0"/>
            </a:endParaRPr>
          </a:p>
        </p:txBody>
      </p:sp>
      <p:grpSp>
        <p:nvGrpSpPr>
          <p:cNvPr id="6" name="Group 5">
            <a:extLst>
              <a:ext uri="{FF2B5EF4-FFF2-40B4-BE49-F238E27FC236}">
                <a16:creationId xmlns:a16="http://schemas.microsoft.com/office/drawing/2014/main" id="{29AA86BE-6B98-4E38-9E36-8398D89BC935}"/>
              </a:ext>
            </a:extLst>
          </p:cNvPr>
          <p:cNvGrpSpPr/>
          <p:nvPr/>
        </p:nvGrpSpPr>
        <p:grpSpPr>
          <a:xfrm>
            <a:off x="466737" y="2460193"/>
            <a:ext cx="6699547" cy="4143477"/>
            <a:chOff x="465876" y="1762966"/>
            <a:chExt cx="6463999" cy="3928416"/>
          </a:xfrm>
        </p:grpSpPr>
        <p:sp>
          <p:nvSpPr>
            <p:cNvPr id="7" name="Freeform: Shape 6">
              <a:extLst>
                <a:ext uri="{FF2B5EF4-FFF2-40B4-BE49-F238E27FC236}">
                  <a16:creationId xmlns:a16="http://schemas.microsoft.com/office/drawing/2014/main" id="{E0C061E8-DFC0-4433-A7EE-45241167F948}"/>
                </a:ext>
              </a:extLst>
            </p:cNvPr>
            <p:cNvSpPr/>
            <p:nvPr/>
          </p:nvSpPr>
          <p:spPr>
            <a:xfrm>
              <a:off x="465876" y="1762966"/>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Font typeface="Arial" panose="020B0604020202020204" pitchFamily="34" charset="0"/>
                <a:buNone/>
              </a:pPr>
              <a:r>
                <a:rPr lang="en-US" sz="2800" kern="1200" dirty="0">
                  <a:solidFill>
                    <a:schemeClr val="tx2"/>
                  </a:solidFill>
                  <a:latin typeface="+mj-lt"/>
                </a:rPr>
                <a:t>Identify &amp; Qualify Customer</a:t>
              </a:r>
            </a:p>
          </p:txBody>
        </p:sp>
        <p:sp>
          <p:nvSpPr>
            <p:cNvPr id="8" name="Freeform: Shape 7">
              <a:extLst>
                <a:ext uri="{FF2B5EF4-FFF2-40B4-BE49-F238E27FC236}">
                  <a16:creationId xmlns:a16="http://schemas.microsoft.com/office/drawing/2014/main" id="{D4603DF3-7DD0-4E44-834B-7B13272BD172}"/>
                </a:ext>
              </a:extLst>
            </p:cNvPr>
            <p:cNvSpPr/>
            <p:nvPr/>
          </p:nvSpPr>
          <p:spPr>
            <a:xfrm>
              <a:off x="3759857" y="1762966"/>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None/>
              </a:pPr>
              <a:r>
                <a:rPr lang="en-US" sz="2800" kern="1200" dirty="0">
                  <a:solidFill>
                    <a:schemeClr val="tx2"/>
                  </a:solidFill>
                  <a:latin typeface="+mj-lt"/>
                </a:rPr>
                <a:t>Engage with Your CSA Account Team</a:t>
              </a:r>
            </a:p>
          </p:txBody>
        </p:sp>
        <p:sp>
          <p:nvSpPr>
            <p:cNvPr id="9" name="Freeform: Shape 8">
              <a:extLst>
                <a:ext uri="{FF2B5EF4-FFF2-40B4-BE49-F238E27FC236}">
                  <a16:creationId xmlns:a16="http://schemas.microsoft.com/office/drawing/2014/main" id="{FE4A1475-1C6F-424C-ACF1-B429B1823EBA}"/>
                </a:ext>
              </a:extLst>
            </p:cNvPr>
            <p:cNvSpPr/>
            <p:nvPr/>
          </p:nvSpPr>
          <p:spPr>
            <a:xfrm>
              <a:off x="465876" y="3789371"/>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None/>
              </a:pPr>
              <a:r>
                <a:rPr lang="en-US" sz="2800" kern="1200" dirty="0">
                  <a:solidFill>
                    <a:schemeClr val="tx2"/>
                  </a:solidFill>
                  <a:latin typeface="+mj-lt"/>
                </a:rPr>
                <a:t>Build Trial Customer Pipeline </a:t>
              </a:r>
            </a:p>
          </p:txBody>
        </p:sp>
        <p:sp>
          <p:nvSpPr>
            <p:cNvPr id="10" name="Freeform: Shape 9">
              <a:extLst>
                <a:ext uri="{FF2B5EF4-FFF2-40B4-BE49-F238E27FC236}">
                  <a16:creationId xmlns:a16="http://schemas.microsoft.com/office/drawing/2014/main" id="{EB1DEFE6-B24A-488E-9C01-D7204992DCB7}"/>
                </a:ext>
              </a:extLst>
            </p:cNvPr>
            <p:cNvSpPr/>
            <p:nvPr/>
          </p:nvSpPr>
          <p:spPr>
            <a:xfrm>
              <a:off x="3759857" y="3789371"/>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None/>
              </a:pPr>
              <a:r>
                <a:rPr lang="en-US" sz="2800" kern="1200" dirty="0">
                  <a:solidFill>
                    <a:schemeClr val="tx2"/>
                  </a:solidFill>
                  <a:latin typeface="+mj-lt"/>
                </a:rPr>
                <a:t>Plan &amp; Execute</a:t>
              </a:r>
              <a:r>
                <a:rPr lang="en-US" sz="2800" dirty="0">
                  <a:solidFill>
                    <a:schemeClr val="tx2"/>
                  </a:solidFill>
                  <a:latin typeface="+mj-lt"/>
                </a:rPr>
                <a:t> Pilots and Scale Deployments</a:t>
              </a:r>
              <a:endParaRPr lang="en-US" sz="2800" kern="1200" dirty="0">
                <a:solidFill>
                  <a:schemeClr val="tx2"/>
                </a:solidFill>
                <a:latin typeface="+mj-lt"/>
              </a:endParaRPr>
            </a:p>
          </p:txBody>
        </p:sp>
      </p:grpSp>
      <p:grpSp>
        <p:nvGrpSpPr>
          <p:cNvPr id="11" name="Group 10">
            <a:extLst>
              <a:ext uri="{FF2B5EF4-FFF2-40B4-BE49-F238E27FC236}">
                <a16:creationId xmlns:a16="http://schemas.microsoft.com/office/drawing/2014/main" id="{F7D49463-609B-475A-A236-4A79FB0862AA}"/>
              </a:ext>
            </a:extLst>
          </p:cNvPr>
          <p:cNvGrpSpPr/>
          <p:nvPr/>
        </p:nvGrpSpPr>
        <p:grpSpPr>
          <a:xfrm>
            <a:off x="7719669" y="3117120"/>
            <a:ext cx="3479134" cy="2807172"/>
            <a:chOff x="7861416" y="2419892"/>
            <a:chExt cx="3479134" cy="2807172"/>
          </a:xfrm>
        </p:grpSpPr>
        <p:sp>
          <p:nvSpPr>
            <p:cNvPr id="12" name="Freeform 11">
              <a:extLst>
                <a:ext uri="{FF2B5EF4-FFF2-40B4-BE49-F238E27FC236}">
                  <a16:creationId xmlns:a16="http://schemas.microsoft.com/office/drawing/2014/main" id="{1C4A2938-E393-40FF-B31A-88FBD3658C7A}"/>
                </a:ext>
              </a:extLst>
            </p:cNvPr>
            <p:cNvSpPr>
              <a:spLocks/>
            </p:cNvSpPr>
            <p:nvPr userDrawn="1"/>
          </p:nvSpPr>
          <p:spPr bwMode="auto">
            <a:xfrm>
              <a:off x="10390921" y="3112802"/>
              <a:ext cx="791833" cy="327782"/>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3" name="Freeform 5">
              <a:extLst>
                <a:ext uri="{FF2B5EF4-FFF2-40B4-BE49-F238E27FC236}">
                  <a16:creationId xmlns:a16="http://schemas.microsoft.com/office/drawing/2014/main" id="{5AB91294-ABBC-4097-974D-DF32BF85C1DC}"/>
                </a:ext>
              </a:extLst>
            </p:cNvPr>
            <p:cNvSpPr>
              <a:spLocks noEditPoints="1"/>
            </p:cNvSpPr>
            <p:nvPr userDrawn="1"/>
          </p:nvSpPr>
          <p:spPr bwMode="auto">
            <a:xfrm>
              <a:off x="9128938" y="4172902"/>
              <a:ext cx="400399" cy="406986"/>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4" name="Freeform 6">
              <a:extLst>
                <a:ext uri="{FF2B5EF4-FFF2-40B4-BE49-F238E27FC236}">
                  <a16:creationId xmlns:a16="http://schemas.microsoft.com/office/drawing/2014/main" id="{798CF5C1-BAE8-41E5-A2AC-7AD47DF18A31}"/>
                </a:ext>
              </a:extLst>
            </p:cNvPr>
            <p:cNvSpPr>
              <a:spLocks noEditPoints="1"/>
            </p:cNvSpPr>
            <p:nvPr userDrawn="1"/>
          </p:nvSpPr>
          <p:spPr bwMode="auto">
            <a:xfrm>
              <a:off x="8747371" y="4465633"/>
              <a:ext cx="546967" cy="557939"/>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5" name="Freeform 7">
              <a:extLst>
                <a:ext uri="{FF2B5EF4-FFF2-40B4-BE49-F238E27FC236}">
                  <a16:creationId xmlns:a16="http://schemas.microsoft.com/office/drawing/2014/main" id="{4F4E393C-FC0A-43B2-B563-AB3A2CE8AECA}"/>
                </a:ext>
              </a:extLst>
            </p:cNvPr>
            <p:cNvSpPr>
              <a:spLocks noEditPoints="1"/>
            </p:cNvSpPr>
            <p:nvPr userDrawn="1"/>
          </p:nvSpPr>
          <p:spPr bwMode="auto">
            <a:xfrm>
              <a:off x="9399146" y="4304673"/>
              <a:ext cx="798342" cy="814807"/>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6" name="Freeform 8">
              <a:extLst>
                <a:ext uri="{FF2B5EF4-FFF2-40B4-BE49-F238E27FC236}">
                  <a16:creationId xmlns:a16="http://schemas.microsoft.com/office/drawing/2014/main" id="{143B2610-D7DB-466F-A1E2-F732885233DC}"/>
                </a:ext>
              </a:extLst>
            </p:cNvPr>
            <p:cNvSpPr>
              <a:spLocks/>
            </p:cNvSpPr>
            <p:nvPr userDrawn="1"/>
          </p:nvSpPr>
          <p:spPr bwMode="auto">
            <a:xfrm>
              <a:off x="7861416" y="4052808"/>
              <a:ext cx="1088202" cy="1174256"/>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7" name="Freeform 9">
              <a:extLst>
                <a:ext uri="{FF2B5EF4-FFF2-40B4-BE49-F238E27FC236}">
                  <a16:creationId xmlns:a16="http://schemas.microsoft.com/office/drawing/2014/main" id="{D31C52D6-E398-4037-9A41-9D7C0F902279}"/>
                </a:ext>
              </a:extLst>
            </p:cNvPr>
            <p:cNvSpPr>
              <a:spLocks/>
            </p:cNvSpPr>
            <p:nvPr userDrawn="1"/>
          </p:nvSpPr>
          <p:spPr bwMode="auto">
            <a:xfrm>
              <a:off x="10004248" y="3827631"/>
              <a:ext cx="1336302" cy="1399433"/>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8" name="Freeform 42">
              <a:extLst>
                <a:ext uri="{FF2B5EF4-FFF2-40B4-BE49-F238E27FC236}">
                  <a16:creationId xmlns:a16="http://schemas.microsoft.com/office/drawing/2014/main" id="{8EEF99A9-F59A-44DF-B6D0-90D748A0ADC5}"/>
                </a:ext>
              </a:extLst>
            </p:cNvPr>
            <p:cNvSpPr>
              <a:spLocks/>
            </p:cNvSpPr>
            <p:nvPr userDrawn="1"/>
          </p:nvSpPr>
          <p:spPr bwMode="auto">
            <a:xfrm>
              <a:off x="9378929" y="2419892"/>
              <a:ext cx="905101" cy="551728"/>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sp>
          <p:nvSpPr>
            <p:cNvPr id="19" name="Freeform 19">
              <a:extLst>
                <a:ext uri="{FF2B5EF4-FFF2-40B4-BE49-F238E27FC236}">
                  <a16:creationId xmlns:a16="http://schemas.microsoft.com/office/drawing/2014/main" id="{7AA11180-BB2E-42A5-97B2-FAB69EE53E8E}"/>
                </a:ext>
              </a:extLst>
            </p:cNvPr>
            <p:cNvSpPr>
              <a:spLocks/>
            </p:cNvSpPr>
            <p:nvPr userDrawn="1"/>
          </p:nvSpPr>
          <p:spPr bwMode="auto">
            <a:xfrm flipH="1">
              <a:off x="8622194" y="2971620"/>
              <a:ext cx="471586" cy="19521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j-lt"/>
              </a:endParaRPr>
            </a:p>
          </p:txBody>
        </p:sp>
      </p:grpSp>
      <p:sp>
        <p:nvSpPr>
          <p:cNvPr id="20" name="Rectangle 19">
            <a:extLst>
              <a:ext uri="{FF2B5EF4-FFF2-40B4-BE49-F238E27FC236}">
                <a16:creationId xmlns:a16="http://schemas.microsoft.com/office/drawing/2014/main" id="{B5DE9019-BCFE-499E-B096-171A184C2F9E}"/>
              </a:ext>
            </a:extLst>
          </p:cNvPr>
          <p:cNvSpPr/>
          <p:nvPr/>
        </p:nvSpPr>
        <p:spPr>
          <a:xfrm>
            <a:off x="803426" y="1062691"/>
            <a:ext cx="10791097" cy="646331"/>
          </a:xfrm>
          <a:prstGeom prst="rect">
            <a:avLst/>
          </a:prstGeom>
        </p:spPr>
        <p:txBody>
          <a:bodyPr wrap="square">
            <a:spAutoFit/>
          </a:bodyPr>
          <a:lstStyle/>
          <a:p>
            <a:r>
              <a:rPr lang="en-US" b="1" dirty="0">
                <a:gradFill>
                  <a:gsLst>
                    <a:gs pos="2917">
                      <a:schemeClr val="tx1"/>
                    </a:gs>
                    <a:gs pos="30000">
                      <a:schemeClr val="tx1"/>
                    </a:gs>
                  </a:gsLst>
                  <a:lin ang="5400000" scaled="0"/>
                </a:gradFill>
              </a:rPr>
              <a:t>Submit Nomination at </a:t>
            </a:r>
            <a:r>
              <a:rPr lang="en-US" dirty="0">
                <a:gradFill>
                  <a:gsLst>
                    <a:gs pos="2917">
                      <a:schemeClr val="tx1"/>
                    </a:gs>
                    <a:gs pos="30000">
                      <a:schemeClr val="tx1"/>
                    </a:gs>
                  </a:gsLst>
                  <a:lin ang="5400000" scaled="0"/>
                </a:gradFill>
              </a:rPr>
              <a:t>:   </a:t>
            </a:r>
            <a:r>
              <a:rPr lang="en-US" u="sng" dirty="0">
                <a:hlinkClick r:id="rId7"/>
              </a:rPr>
              <a:t>https://aka.ms/WVDLighthouseProgram </a:t>
            </a:r>
            <a:r>
              <a:rPr lang="en-US" dirty="0"/>
              <a:t> </a:t>
            </a:r>
            <a:br>
              <a:rPr lang="en-US" dirty="0"/>
            </a:br>
            <a:r>
              <a:rPr lang="en-US" dirty="0"/>
              <a:t>Nominations need to made by a MSFT employee on behalf of partner and/or customer </a:t>
            </a:r>
          </a:p>
        </p:txBody>
      </p:sp>
    </p:spTree>
    <p:extLst>
      <p:ext uri="{BB962C8B-B14F-4D97-AF65-F5344CB8AC3E}">
        <p14:creationId xmlns:p14="http://schemas.microsoft.com/office/powerpoint/2010/main" val="1759239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36B7-F863-4688-8E2A-40A0967072E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305538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F576FE2-E154-480B-984F-1FED4AD1172A}"/>
              </a:ext>
            </a:extLst>
          </p:cNvPr>
          <p:cNvGraphicFramePr>
            <a:graphicFrameLocks noChangeAspect="1"/>
          </p:cNvGraphicFramePr>
          <p:nvPr>
            <p:custDataLst>
              <p:tags r:id="rId2"/>
            </p:custDataLst>
            <p:extLst>
              <p:ext uri="{D42A27DB-BD31-4B8C-83A1-F6EECF244321}">
                <p14:modId xmlns:p14="http://schemas.microsoft.com/office/powerpoint/2010/main" val="678931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0" name="think-cell Slide" r:id="rId4" imgW="503" imgH="503" progId="TCLayout.ActiveDocument.1">
                  <p:embed/>
                </p:oleObj>
              </mc:Choice>
              <mc:Fallback>
                <p:oleObj name="think-cell Slide" r:id="rId4" imgW="503" imgH="503" progId="TCLayout.ActiveDocument.1">
                  <p:embed/>
                  <p:pic>
                    <p:nvPicPr>
                      <p:cNvPr id="4" name="Object 3" hidden="1">
                        <a:extLst>
                          <a:ext uri="{FF2B5EF4-FFF2-40B4-BE49-F238E27FC236}">
                            <a16:creationId xmlns:a16="http://schemas.microsoft.com/office/drawing/2014/main" id="{5F576FE2-E154-480B-984F-1FED4AD117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5740E65-BDAB-444D-BA51-501C89FF3E66}"/>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6381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15A4A46-B56B-4E3C-8AE9-D380AB3940AC}"/>
              </a:ext>
            </a:extLst>
          </p:cNvPr>
          <p:cNvGraphicFramePr>
            <a:graphicFrameLocks noChangeAspect="1"/>
          </p:cNvGraphicFramePr>
          <p:nvPr>
            <p:custDataLst>
              <p:tags r:id="rId2"/>
            </p:custDataLst>
            <p:extLst>
              <p:ext uri="{D42A27DB-BD31-4B8C-83A1-F6EECF244321}">
                <p14:modId xmlns:p14="http://schemas.microsoft.com/office/powerpoint/2010/main" val="3571556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4" name="think-cell Slide" r:id="rId6" imgW="503" imgH="503" progId="TCLayout.ActiveDocument.1">
                  <p:embed/>
                </p:oleObj>
              </mc:Choice>
              <mc:Fallback>
                <p:oleObj name="think-cell Slide" r:id="rId6" imgW="503" imgH="503" progId="TCLayout.ActiveDocument.1">
                  <p:embed/>
                  <p:pic>
                    <p:nvPicPr>
                      <p:cNvPr id="5" name="Object 4" hidden="1">
                        <a:extLst>
                          <a:ext uri="{FF2B5EF4-FFF2-40B4-BE49-F238E27FC236}">
                            <a16:creationId xmlns:a16="http://schemas.microsoft.com/office/drawing/2014/main" id="{815A4A46-B56B-4E3C-8AE9-D380AB3940A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320BABF-53B3-48E0-AE9E-1C9EF7BDCCC2}"/>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4" name="Title 3">
            <a:extLst>
              <a:ext uri="{FF2B5EF4-FFF2-40B4-BE49-F238E27FC236}">
                <a16:creationId xmlns:a16="http://schemas.microsoft.com/office/drawing/2014/main" id="{624592B3-4EC6-4872-88A0-92C352BB0093}"/>
              </a:ext>
            </a:extLst>
          </p:cNvPr>
          <p:cNvSpPr>
            <a:spLocks noGrp="1"/>
          </p:cNvSpPr>
          <p:nvPr>
            <p:ph type="title"/>
          </p:nvPr>
        </p:nvSpPr>
        <p:spPr/>
        <p:txBody>
          <a:bodyPr/>
          <a:lstStyle/>
          <a:p>
            <a:r>
              <a:rPr lang="en-US" dirty="0"/>
              <a:t>WVD Lighthouse Program Goals and Design Principles</a:t>
            </a:r>
          </a:p>
        </p:txBody>
      </p:sp>
      <p:sp>
        <p:nvSpPr>
          <p:cNvPr id="10" name="Rectangle 9">
            <a:extLst>
              <a:ext uri="{FF2B5EF4-FFF2-40B4-BE49-F238E27FC236}">
                <a16:creationId xmlns:a16="http://schemas.microsoft.com/office/drawing/2014/main" id="{8CDB0381-81D7-4C24-9203-087F59651D2C}"/>
              </a:ext>
            </a:extLst>
          </p:cNvPr>
          <p:cNvSpPr/>
          <p:nvPr/>
        </p:nvSpPr>
        <p:spPr bwMode="auto">
          <a:xfrm>
            <a:off x="584199" y="1667080"/>
            <a:ext cx="5418411" cy="4648941"/>
          </a:xfrm>
          <a:prstGeom prst="rect">
            <a:avLst/>
          </a:prstGeom>
          <a:solidFill>
            <a:schemeClr val="bg1"/>
          </a:solidFill>
          <a:ln w="6350" cap="sq">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182880" numCol="1" spcCol="0" rtlCol="0" fromWordArt="0" anchor="t" anchorCtr="0" forceAA="0" compatLnSpc="1">
            <a:prstTxWarp prst="textNoShape">
              <a:avLst/>
            </a:prstTxWarp>
            <a:noAutofit/>
          </a:bodyPr>
          <a:lstStyle/>
          <a:p>
            <a:pPr>
              <a:spcBef>
                <a:spcPts val="1000"/>
              </a:spcBef>
            </a:pPr>
            <a:r>
              <a:rPr lang="en-US" sz="1400" b="1" i="1" dirty="0">
                <a:solidFill>
                  <a:schemeClr val="tx2"/>
                </a:solidFill>
              </a:rPr>
              <a:t>Achieve Customer Wins</a:t>
            </a:r>
          </a:p>
          <a:p>
            <a:pPr marL="265113" indent="-182563">
              <a:spcBef>
                <a:spcPts val="200"/>
              </a:spcBef>
              <a:spcAft>
                <a:spcPts val="400"/>
              </a:spcAft>
              <a:buFont typeface="Arial" panose="020B0604020202020204" pitchFamily="34" charset="0"/>
              <a:buChar char="•"/>
            </a:pPr>
            <a:r>
              <a:rPr lang="en-US" sz="1400" b="1" dirty="0">
                <a:solidFill>
                  <a:schemeClr val="tx1"/>
                </a:solidFill>
              </a:rPr>
              <a:t>100+ Enterprise production pilot wins </a:t>
            </a:r>
            <a:r>
              <a:rPr lang="en-US" sz="1400" dirty="0">
                <a:solidFill>
                  <a:schemeClr val="tx1"/>
                </a:solidFill>
              </a:rPr>
              <a:t>to lay a foundation for broad WVD customer adoption</a:t>
            </a:r>
          </a:p>
          <a:p>
            <a:pPr marL="265113" indent="-182563">
              <a:spcBef>
                <a:spcPts val="200"/>
              </a:spcBef>
              <a:spcAft>
                <a:spcPts val="400"/>
              </a:spcAft>
              <a:buFont typeface="Arial" panose="020B0604020202020204" pitchFamily="34" charset="0"/>
              <a:buChar char="•"/>
            </a:pPr>
            <a:r>
              <a:rPr lang="en-US" sz="1400" dirty="0">
                <a:solidFill>
                  <a:schemeClr val="tx1"/>
                </a:solidFill>
              </a:rPr>
              <a:t>Case studies from Marque customers in key industries</a:t>
            </a:r>
          </a:p>
          <a:p>
            <a:pPr>
              <a:spcBef>
                <a:spcPts val="1000"/>
              </a:spcBef>
            </a:pPr>
            <a:r>
              <a:rPr lang="en-US" sz="1400" b="1" i="1" dirty="0">
                <a:solidFill>
                  <a:schemeClr val="tx2"/>
                </a:solidFill>
              </a:rPr>
              <a:t>Strengthen Partner Ecosystem</a:t>
            </a:r>
            <a:endParaRPr lang="en-US" sz="1400" dirty="0">
              <a:solidFill>
                <a:schemeClr val="tx1"/>
              </a:solidFill>
            </a:endParaRPr>
          </a:p>
          <a:p>
            <a:pPr marL="265113" indent="-182563">
              <a:spcBef>
                <a:spcPts val="200"/>
              </a:spcBef>
              <a:spcAft>
                <a:spcPts val="400"/>
              </a:spcAft>
              <a:buFont typeface="Arial" panose="020B0604020202020204" pitchFamily="34" charset="0"/>
              <a:buChar char="•"/>
            </a:pPr>
            <a:r>
              <a:rPr lang="en-US" sz="1400" dirty="0">
                <a:solidFill>
                  <a:schemeClr val="tx1"/>
                </a:solidFill>
              </a:rPr>
              <a:t>Strong </a:t>
            </a:r>
            <a:r>
              <a:rPr lang="en-US" sz="1400" u="sng" dirty="0">
                <a:solidFill>
                  <a:schemeClr val="tx1"/>
                </a:solidFill>
              </a:rPr>
              <a:t>partner ecosystem</a:t>
            </a:r>
            <a:r>
              <a:rPr lang="en-US" sz="1400" dirty="0">
                <a:solidFill>
                  <a:schemeClr val="tx1"/>
                </a:solidFill>
              </a:rPr>
              <a:t> to support WVD trial and adoption</a:t>
            </a:r>
            <a:endParaRPr lang="en-US" sz="1400" b="1" i="1" dirty="0">
              <a:solidFill>
                <a:schemeClr val="tx2"/>
              </a:solidFill>
            </a:endParaRPr>
          </a:p>
          <a:p>
            <a:pPr>
              <a:spcBef>
                <a:spcPts val="1000"/>
              </a:spcBef>
            </a:pPr>
            <a:r>
              <a:rPr lang="en-US" sz="1400" b="1" i="1" dirty="0">
                <a:solidFill>
                  <a:schemeClr val="tx2"/>
                </a:solidFill>
              </a:rPr>
              <a:t>Provide feedback to Engineering</a:t>
            </a:r>
          </a:p>
          <a:p>
            <a:pPr marL="265113" indent="-182563">
              <a:spcBef>
                <a:spcPts val="200"/>
              </a:spcBef>
              <a:spcAft>
                <a:spcPts val="400"/>
              </a:spcAft>
              <a:buFont typeface="Arial" panose="020B0604020202020204" pitchFamily="34" charset="0"/>
              <a:buChar char="•"/>
            </a:pPr>
            <a:r>
              <a:rPr lang="en-US" sz="1400" dirty="0">
                <a:solidFill>
                  <a:schemeClr val="tx1"/>
                </a:solidFill>
              </a:rPr>
              <a:t>Lighthouse customer feedback on product features and gaps</a:t>
            </a:r>
          </a:p>
          <a:p>
            <a:pPr marL="265113" indent="-182563">
              <a:spcBef>
                <a:spcPts val="200"/>
              </a:spcBef>
              <a:spcAft>
                <a:spcPts val="400"/>
              </a:spcAft>
              <a:buFont typeface="Arial" panose="020B0604020202020204" pitchFamily="34" charset="0"/>
              <a:buChar char="•"/>
            </a:pPr>
            <a:r>
              <a:rPr lang="en-US" sz="1400" dirty="0">
                <a:solidFill>
                  <a:schemeClr val="tx1"/>
                </a:solidFill>
              </a:rPr>
              <a:t>Learning from early customer adoption</a:t>
            </a:r>
          </a:p>
          <a:p>
            <a:pPr>
              <a:spcBef>
                <a:spcPts val="1000"/>
              </a:spcBef>
            </a:pPr>
            <a:r>
              <a:rPr lang="en-US" sz="1400" b="1" i="1" dirty="0">
                <a:solidFill>
                  <a:schemeClr val="tx2"/>
                </a:solidFill>
              </a:rPr>
              <a:t>Drive joint engagement motion with Citrix and VMWare</a:t>
            </a:r>
          </a:p>
          <a:p>
            <a:pPr marL="265113" indent="-182563">
              <a:spcBef>
                <a:spcPts val="200"/>
              </a:spcBef>
              <a:buFont typeface="Arial" panose="020B0604020202020204" pitchFamily="34" charset="0"/>
              <a:buChar char="•"/>
            </a:pPr>
            <a:r>
              <a:rPr lang="en-US" sz="1400" dirty="0">
                <a:solidFill>
                  <a:schemeClr val="tx1"/>
                </a:solidFill>
              </a:rPr>
              <a:t>Solution win definition includes </a:t>
            </a:r>
          </a:p>
          <a:p>
            <a:pPr marL="630238" lvl="1" indent="-258763">
              <a:spcBef>
                <a:spcPts val="200"/>
              </a:spcBef>
              <a:spcAft>
                <a:spcPts val="400"/>
              </a:spcAft>
              <a:buFont typeface="Wingdings" panose="05000000000000000000" pitchFamily="2" charset="2"/>
              <a:buChar char="ü"/>
            </a:pPr>
            <a:r>
              <a:rPr lang="en-US" sz="1400" dirty="0">
                <a:solidFill>
                  <a:schemeClr val="tx1"/>
                </a:solidFill>
              </a:rPr>
              <a:t>WVD Native</a:t>
            </a:r>
          </a:p>
          <a:p>
            <a:pPr marL="630238" lvl="1" indent="-258763">
              <a:spcBef>
                <a:spcPts val="200"/>
              </a:spcBef>
              <a:spcAft>
                <a:spcPts val="400"/>
              </a:spcAft>
              <a:buFont typeface="Wingdings" panose="05000000000000000000" pitchFamily="2" charset="2"/>
              <a:buChar char="ü"/>
            </a:pPr>
            <a:r>
              <a:rPr lang="en-US" sz="1400" dirty="0">
                <a:solidFill>
                  <a:schemeClr val="tx1"/>
                </a:solidFill>
              </a:rPr>
              <a:t>Citrix Cloud + WVD</a:t>
            </a:r>
          </a:p>
          <a:p>
            <a:pPr marL="630238" lvl="1" indent="-258763">
              <a:spcBef>
                <a:spcPts val="200"/>
              </a:spcBef>
              <a:spcAft>
                <a:spcPts val="400"/>
              </a:spcAft>
              <a:buFont typeface="Wingdings" panose="05000000000000000000" pitchFamily="2" charset="2"/>
              <a:buChar char="ü"/>
            </a:pPr>
            <a:r>
              <a:rPr lang="en-US" sz="1400" dirty="0">
                <a:solidFill>
                  <a:schemeClr val="tx1"/>
                </a:solidFill>
              </a:rPr>
              <a:t>VMWare + WVD (coming in March 2020)</a:t>
            </a:r>
          </a:p>
        </p:txBody>
      </p:sp>
      <p:sp>
        <p:nvSpPr>
          <p:cNvPr id="91" name="Rectangle 90">
            <a:extLst>
              <a:ext uri="{FF2B5EF4-FFF2-40B4-BE49-F238E27FC236}">
                <a16:creationId xmlns:a16="http://schemas.microsoft.com/office/drawing/2014/main" id="{8BAC2433-32D6-4F95-81DD-EAD6BBCA1B11}"/>
              </a:ext>
            </a:extLst>
          </p:cNvPr>
          <p:cNvSpPr/>
          <p:nvPr/>
        </p:nvSpPr>
        <p:spPr bwMode="auto">
          <a:xfrm>
            <a:off x="6184308" y="1667080"/>
            <a:ext cx="5418411" cy="4648941"/>
          </a:xfrm>
          <a:prstGeom prst="rect">
            <a:avLst/>
          </a:prstGeom>
          <a:solidFill>
            <a:schemeClr val="bg1"/>
          </a:solidFill>
          <a:ln w="6350" cap="sq">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54864" numCol="1" spcCol="0" rtlCol="0" fromWordArt="0" anchor="t" anchorCtr="0" forceAA="0" compatLnSpc="1">
            <a:prstTxWarp prst="textNoShape">
              <a:avLst/>
            </a:prstTxWarp>
            <a:noAutofit/>
          </a:bodyPr>
          <a:lstStyle/>
          <a:p>
            <a:pPr>
              <a:spcBef>
                <a:spcPts val="1000"/>
              </a:spcBef>
            </a:pPr>
            <a:r>
              <a:rPr lang="en-US" sz="1400" b="1" i="1" dirty="0">
                <a:solidFill>
                  <a:schemeClr val="tx2"/>
                </a:solidFill>
              </a:rPr>
              <a:t>Customer Profile</a:t>
            </a:r>
          </a:p>
          <a:p>
            <a:pPr>
              <a:spcBef>
                <a:spcPts val="600"/>
              </a:spcBef>
            </a:pPr>
            <a:r>
              <a:rPr lang="en-US" sz="1400" i="1" dirty="0">
                <a:solidFill>
                  <a:schemeClr val="tx1"/>
                </a:solidFill>
              </a:rPr>
              <a:t>Strategic, HiPo &amp; Enterprise customers prioritized</a:t>
            </a:r>
          </a:p>
          <a:p>
            <a:pPr>
              <a:spcBef>
                <a:spcPts val="1000"/>
              </a:spcBef>
            </a:pPr>
            <a:r>
              <a:rPr lang="en-US" sz="1400" b="1" i="1" u="sng" dirty="0">
                <a:solidFill>
                  <a:schemeClr val="tx2"/>
                </a:solidFill>
              </a:rPr>
              <a:t>Partner-led</a:t>
            </a:r>
          </a:p>
          <a:p>
            <a:pPr marL="265113" indent="-182563">
              <a:spcBef>
                <a:spcPts val="200"/>
              </a:spcBef>
              <a:spcAft>
                <a:spcPts val="400"/>
              </a:spcAft>
              <a:buFont typeface="Arial" panose="020B0604020202020204" pitchFamily="34" charset="0"/>
              <a:buChar char="•"/>
            </a:pPr>
            <a:r>
              <a:rPr lang="en-US" sz="1400" dirty="0">
                <a:solidFill>
                  <a:schemeClr val="tx1"/>
                </a:solidFill>
              </a:rPr>
              <a:t>Strong MSP/GSI eco-system  of trained, capable partners who actively engage with customers in the Lighthouse Program</a:t>
            </a:r>
          </a:p>
          <a:p>
            <a:pPr marL="265113" indent="-182563">
              <a:spcBef>
                <a:spcPts val="200"/>
              </a:spcBef>
              <a:spcAft>
                <a:spcPts val="400"/>
              </a:spcAft>
              <a:buFont typeface="Arial" panose="020B0604020202020204" pitchFamily="34" charset="0"/>
              <a:buChar char="•"/>
            </a:pPr>
            <a:r>
              <a:rPr lang="en-US" sz="1400" dirty="0">
                <a:solidFill>
                  <a:srgbClr val="000000"/>
                </a:solidFill>
                <a:hlinkClick r:id="rId8"/>
              </a:rPr>
              <a:t>MSP Expert Partners</a:t>
            </a:r>
            <a:r>
              <a:rPr lang="en-US" sz="1400" dirty="0">
                <a:solidFill>
                  <a:srgbClr val="000000"/>
                </a:solidFill>
              </a:rPr>
              <a:t> </a:t>
            </a:r>
            <a:r>
              <a:rPr lang="en-US" sz="1400" dirty="0">
                <a:solidFill>
                  <a:schemeClr val="tx1"/>
                </a:solidFill>
              </a:rPr>
              <a:t>preferred for customer deployments</a:t>
            </a:r>
          </a:p>
          <a:p>
            <a:pPr>
              <a:spcBef>
                <a:spcPts val="1000"/>
              </a:spcBef>
            </a:pPr>
            <a:r>
              <a:rPr lang="en-US" sz="1400" b="1" i="1" dirty="0">
                <a:solidFill>
                  <a:schemeClr val="tx2"/>
                </a:solidFill>
              </a:rPr>
              <a:t>Accelerated early adoption and feedback</a:t>
            </a:r>
          </a:p>
          <a:p>
            <a:pPr marL="265113" indent="-182563">
              <a:spcBef>
                <a:spcPts val="200"/>
              </a:spcBef>
              <a:spcAft>
                <a:spcPts val="400"/>
              </a:spcAft>
              <a:buFont typeface="Arial" panose="020B0604020202020204" pitchFamily="34" charset="0"/>
              <a:buChar char="•"/>
            </a:pPr>
            <a:r>
              <a:rPr lang="en-US" sz="1400" dirty="0">
                <a:solidFill>
                  <a:schemeClr val="tx1"/>
                </a:solidFill>
              </a:rPr>
              <a:t>Program phases and benefits</a:t>
            </a:r>
            <a:r>
              <a:rPr lang="en-US" sz="1400" dirty="0">
                <a:solidFill>
                  <a:srgbClr val="FF0000"/>
                </a:solidFill>
              </a:rPr>
              <a:t> </a:t>
            </a:r>
            <a:r>
              <a:rPr lang="en-US" sz="1400" dirty="0">
                <a:solidFill>
                  <a:schemeClr val="tx1"/>
                </a:solidFill>
              </a:rPr>
              <a:t>(Trial </a:t>
            </a:r>
            <a:r>
              <a:rPr lang="en-US" sz="1400" dirty="0">
                <a:solidFill>
                  <a:schemeClr val="tx1"/>
                </a:solidFill>
                <a:sym typeface="Wingdings" panose="05000000000000000000" pitchFamily="2" charset="2"/>
              </a:rPr>
              <a:t> Production Pilot  Scale) </a:t>
            </a:r>
            <a:r>
              <a:rPr lang="en-US" sz="1400" dirty="0">
                <a:solidFill>
                  <a:schemeClr val="tx1"/>
                </a:solidFill>
              </a:rPr>
              <a:t>map to customer journey </a:t>
            </a:r>
          </a:p>
          <a:p>
            <a:pPr marL="265113" indent="-182563">
              <a:spcBef>
                <a:spcPts val="200"/>
              </a:spcBef>
              <a:spcAft>
                <a:spcPts val="400"/>
              </a:spcAft>
              <a:buFont typeface="Arial" panose="020B0604020202020204" pitchFamily="34" charset="0"/>
              <a:buChar char="•"/>
            </a:pPr>
            <a:r>
              <a:rPr lang="en-US" sz="1400" dirty="0">
                <a:solidFill>
                  <a:schemeClr val="tx1"/>
                </a:solidFill>
              </a:rPr>
              <a:t>All program phases provide framework for capturing customer and </a:t>
            </a:r>
            <a:r>
              <a:rPr lang="en-US" sz="1400" u="sng" dirty="0">
                <a:solidFill>
                  <a:schemeClr val="tx1"/>
                </a:solidFill>
              </a:rPr>
              <a:t>partner</a:t>
            </a:r>
            <a:r>
              <a:rPr lang="en-US" sz="1400" dirty="0">
                <a:solidFill>
                  <a:schemeClr val="tx1"/>
                </a:solidFill>
              </a:rPr>
              <a:t> feedback</a:t>
            </a:r>
          </a:p>
          <a:p>
            <a:pPr marL="52388">
              <a:spcBef>
                <a:spcPts val="1000"/>
              </a:spcBef>
            </a:pPr>
            <a:r>
              <a:rPr lang="en-US" sz="1400" b="1" i="1" dirty="0">
                <a:solidFill>
                  <a:schemeClr val="tx2"/>
                </a:solidFill>
              </a:rPr>
              <a:t>Choice of customer management plane</a:t>
            </a:r>
          </a:p>
          <a:p>
            <a:pPr marL="82550">
              <a:spcBef>
                <a:spcPts val="200"/>
              </a:spcBef>
              <a:spcAft>
                <a:spcPts val="400"/>
              </a:spcAft>
            </a:pPr>
            <a:r>
              <a:rPr lang="en-US" sz="1400" dirty="0">
                <a:solidFill>
                  <a:schemeClr val="tx1"/>
                </a:solidFill>
              </a:rPr>
              <a:t>Choice of WVD Native, Citrix Cloud + WVD, or VMWare + WVD management plane solution choice is based on customer needs</a:t>
            </a:r>
            <a:br>
              <a:rPr lang="en-US" sz="1400" dirty="0">
                <a:solidFill>
                  <a:schemeClr val="tx1"/>
                </a:solidFill>
              </a:rPr>
            </a:br>
            <a:r>
              <a:rPr lang="en-US" sz="1200" i="1" u="sng" dirty="0">
                <a:solidFill>
                  <a:schemeClr val="tx1"/>
                </a:solidFill>
              </a:rPr>
              <a:t>Note</a:t>
            </a:r>
            <a:r>
              <a:rPr lang="en-US" sz="1200" i="1" dirty="0">
                <a:solidFill>
                  <a:schemeClr val="tx1"/>
                </a:solidFill>
              </a:rPr>
              <a:t> : ACR is exactly the same irrespective of which management plan the customer chooses. WVD Native choice does </a:t>
            </a:r>
            <a:r>
              <a:rPr lang="en-US" sz="1200" i="1" u="sng" dirty="0">
                <a:solidFill>
                  <a:schemeClr val="tx1"/>
                </a:solidFill>
              </a:rPr>
              <a:t>not</a:t>
            </a:r>
            <a:r>
              <a:rPr lang="en-US" sz="1200" i="1" dirty="0">
                <a:solidFill>
                  <a:schemeClr val="tx1"/>
                </a:solidFill>
              </a:rPr>
              <a:t> drive “extra” ACR</a:t>
            </a:r>
            <a:endParaRPr lang="en-US" sz="1400" i="1" dirty="0">
              <a:solidFill>
                <a:schemeClr val="tx1"/>
              </a:solidFill>
            </a:endParaRPr>
          </a:p>
        </p:txBody>
      </p:sp>
      <p:sp>
        <p:nvSpPr>
          <p:cNvPr id="9" name="Rectangle 8">
            <a:extLst>
              <a:ext uri="{FF2B5EF4-FFF2-40B4-BE49-F238E27FC236}">
                <a16:creationId xmlns:a16="http://schemas.microsoft.com/office/drawing/2014/main" id="{692C4AD8-58F2-4892-A2D7-0CEE4519D465}"/>
              </a:ext>
            </a:extLst>
          </p:cNvPr>
          <p:cNvSpPr/>
          <p:nvPr/>
        </p:nvSpPr>
        <p:spPr bwMode="auto">
          <a:xfrm>
            <a:off x="584199" y="1327633"/>
            <a:ext cx="5418411" cy="299999"/>
          </a:xfrm>
          <a:prstGeom prst="rect">
            <a:avLst/>
          </a:prstGeom>
          <a:noFill/>
          <a:ln w="635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2"/>
                </a:solidFill>
                <a:latin typeface="+mj-lt"/>
                <a:ea typeface="Segoe UI" pitchFamily="34" charset="0"/>
                <a:cs typeface="Segoe UI" pitchFamily="34" charset="0"/>
              </a:rPr>
              <a:t>GOALS</a:t>
            </a:r>
          </a:p>
        </p:txBody>
      </p:sp>
      <p:sp>
        <p:nvSpPr>
          <p:cNvPr id="12" name="Rectangle 11">
            <a:extLst>
              <a:ext uri="{FF2B5EF4-FFF2-40B4-BE49-F238E27FC236}">
                <a16:creationId xmlns:a16="http://schemas.microsoft.com/office/drawing/2014/main" id="{7D968389-41B0-44B5-82B9-132A2620AAA5}"/>
              </a:ext>
            </a:extLst>
          </p:cNvPr>
          <p:cNvSpPr/>
          <p:nvPr/>
        </p:nvSpPr>
        <p:spPr bwMode="auto">
          <a:xfrm>
            <a:off x="6184308" y="1327633"/>
            <a:ext cx="5418411" cy="299999"/>
          </a:xfrm>
          <a:prstGeom prst="rect">
            <a:avLst/>
          </a:prstGeom>
          <a:noFill/>
          <a:ln w="635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r>
              <a:rPr lang="en-US" sz="1600">
                <a:solidFill>
                  <a:schemeClr val="tx2"/>
                </a:solidFill>
                <a:latin typeface="+mj-lt"/>
              </a:rPr>
              <a:t>DESIGN PRINCIPLES</a:t>
            </a:r>
          </a:p>
        </p:txBody>
      </p:sp>
      <p:sp>
        <p:nvSpPr>
          <p:cNvPr id="11" name="Rectangle 10">
            <a:extLst>
              <a:ext uri="{FF2B5EF4-FFF2-40B4-BE49-F238E27FC236}">
                <a16:creationId xmlns:a16="http://schemas.microsoft.com/office/drawing/2014/main" id="{584F931D-4323-4642-B3EF-EE43A0E6FBA1}"/>
              </a:ext>
            </a:extLst>
          </p:cNvPr>
          <p:cNvSpPr/>
          <p:nvPr/>
        </p:nvSpPr>
        <p:spPr bwMode="auto">
          <a:xfrm rot="10800000" flipV="1">
            <a:off x="584199" y="1639646"/>
            <a:ext cx="5418411" cy="27432"/>
          </a:xfrm>
          <a:prstGeom prst="rect">
            <a:avLst/>
          </a:prstGeom>
          <a:solidFill>
            <a:schemeClr val="tx2"/>
          </a:solidFill>
          <a:ln w="6350" cap="sq">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600" b="1">
              <a:solidFill>
                <a:schemeClr val="tx2"/>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6B888E95-E573-4C99-8ADC-1DDF30064FD0}"/>
              </a:ext>
            </a:extLst>
          </p:cNvPr>
          <p:cNvSpPr/>
          <p:nvPr/>
        </p:nvSpPr>
        <p:spPr bwMode="auto">
          <a:xfrm rot="10800000" flipV="1">
            <a:off x="6184308" y="1639646"/>
            <a:ext cx="5418411" cy="27432"/>
          </a:xfrm>
          <a:prstGeom prst="rect">
            <a:avLst/>
          </a:prstGeom>
          <a:solidFill>
            <a:schemeClr val="tx2"/>
          </a:solidFill>
          <a:ln w="6350" cap="sq">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pPr algn="ctr"/>
            <a:endParaRPr lang="en-US" sz="1600" b="1">
              <a:solidFill>
                <a:schemeClr val="tx2"/>
              </a:solidFill>
            </a:endParaRPr>
          </a:p>
        </p:txBody>
      </p:sp>
      <p:grpSp>
        <p:nvGrpSpPr>
          <p:cNvPr id="3" name="Group 2">
            <a:extLst>
              <a:ext uri="{FF2B5EF4-FFF2-40B4-BE49-F238E27FC236}">
                <a16:creationId xmlns:a16="http://schemas.microsoft.com/office/drawing/2014/main" id="{B3C8197A-8014-4FD2-91C1-77518FF70AF5}"/>
              </a:ext>
            </a:extLst>
          </p:cNvPr>
          <p:cNvGrpSpPr/>
          <p:nvPr/>
        </p:nvGrpSpPr>
        <p:grpSpPr>
          <a:xfrm>
            <a:off x="5456756" y="1106424"/>
            <a:ext cx="520250" cy="459041"/>
            <a:chOff x="5456756" y="1106424"/>
            <a:chExt cx="520250" cy="459041"/>
          </a:xfrm>
        </p:grpSpPr>
        <p:sp>
          <p:nvSpPr>
            <p:cNvPr id="15" name="Freeform: Shape 14">
              <a:extLst>
                <a:ext uri="{FF2B5EF4-FFF2-40B4-BE49-F238E27FC236}">
                  <a16:creationId xmlns:a16="http://schemas.microsoft.com/office/drawing/2014/main" id="{DF23245F-02AB-4838-A2F3-6633BE1E71AC}"/>
                </a:ext>
              </a:extLst>
            </p:cNvPr>
            <p:cNvSpPr/>
            <p:nvPr/>
          </p:nvSpPr>
          <p:spPr>
            <a:xfrm>
              <a:off x="5456756" y="1220489"/>
              <a:ext cx="347761" cy="333848"/>
            </a:xfrm>
            <a:custGeom>
              <a:avLst/>
              <a:gdLst>
                <a:gd name="connsiteX0" fmla="*/ 154986 w 238125"/>
                <a:gd name="connsiteY0" fmla="*/ 7348 h 228600"/>
                <a:gd name="connsiteX1" fmla="*/ 74975 w 238125"/>
                <a:gd name="connsiteY1" fmla="*/ 84501 h 228600"/>
                <a:gd name="connsiteX2" fmla="*/ 154986 w 238125"/>
                <a:gd name="connsiteY2" fmla="*/ 161653 h 228600"/>
                <a:gd name="connsiteX3" fmla="*/ 234995 w 238125"/>
                <a:gd name="connsiteY3" fmla="*/ 84501 h 228600"/>
                <a:gd name="connsiteX4" fmla="*/ 154986 w 238125"/>
                <a:gd name="connsiteY4" fmla="*/ 7348 h 228600"/>
                <a:gd name="connsiteX5" fmla="*/ 154986 w 238125"/>
                <a:gd name="connsiteY5" fmla="*/ 7348 h 228600"/>
                <a:gd name="connsiteX6" fmla="*/ 154986 w 238125"/>
                <a:gd name="connsiteY6" fmla="*/ 58783 h 228600"/>
                <a:gd name="connsiteX7" fmla="*/ 127363 w 238125"/>
                <a:gd name="connsiteY7" fmla="*/ 85453 h 228600"/>
                <a:gd name="connsiteX8" fmla="*/ 154986 w 238125"/>
                <a:gd name="connsiteY8" fmla="*/ 112123 h 228600"/>
                <a:gd name="connsiteX9" fmla="*/ 182608 w 238125"/>
                <a:gd name="connsiteY9" fmla="*/ 85453 h 228600"/>
                <a:gd name="connsiteX10" fmla="*/ 154986 w 238125"/>
                <a:gd name="connsiteY10" fmla="*/ 58783 h 228600"/>
                <a:gd name="connsiteX11" fmla="*/ 154986 w 238125"/>
                <a:gd name="connsiteY11" fmla="*/ 58783 h 228600"/>
                <a:gd name="connsiteX12" fmla="*/ 154986 w 238125"/>
                <a:gd name="connsiteY12" fmla="*/ 85453 h 228600"/>
                <a:gd name="connsiteX13" fmla="*/ 93073 w 238125"/>
                <a:gd name="connsiteY13" fmla="*/ 151176 h 228600"/>
                <a:gd name="connsiteX14" fmla="*/ 7348 w 238125"/>
                <a:gd name="connsiteY14" fmla="*/ 191181 h 228600"/>
                <a:gd name="connsiteX15" fmla="*/ 46400 w 238125"/>
                <a:gd name="connsiteY15" fmla="*/ 191181 h 228600"/>
                <a:gd name="connsiteX16" fmla="*/ 46400 w 238125"/>
                <a:gd name="connsiteY16" fmla="*/ 230233 h 228600"/>
                <a:gd name="connsiteX17" fmla="*/ 92120 w 238125"/>
                <a:gd name="connsiteY17" fmla="*/ 189276 h 228600"/>
                <a:gd name="connsiteX18" fmla="*/ 92120 w 238125"/>
                <a:gd name="connsiteY18" fmla="*/ 151176 h 228600"/>
                <a:gd name="connsiteX19" fmla="*/ 52116 w 238125"/>
                <a:gd name="connsiteY19" fmla="*/ 151176 h 228600"/>
                <a:gd name="connsiteX20" fmla="*/ 7348 w 238125"/>
                <a:gd name="connsiteY20" fmla="*/ 191181 h 228600"/>
                <a:gd name="connsiteX21" fmla="*/ 7348 w 238125"/>
                <a:gd name="connsiteY21" fmla="*/ 191181 h 228600"/>
                <a:gd name="connsiteX22" fmla="*/ 7348 w 238125"/>
                <a:gd name="connsiteY22" fmla="*/ 19118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8125" h="228600">
                  <a:moveTo>
                    <a:pt x="154986" y="7348"/>
                  </a:moveTo>
                  <a:cubicBezTo>
                    <a:pt x="111170" y="7348"/>
                    <a:pt x="74975" y="41638"/>
                    <a:pt x="74975" y="84501"/>
                  </a:cubicBezTo>
                  <a:cubicBezTo>
                    <a:pt x="74975" y="127363"/>
                    <a:pt x="110218" y="161653"/>
                    <a:pt x="154986" y="161653"/>
                  </a:cubicBezTo>
                  <a:cubicBezTo>
                    <a:pt x="198800" y="161653"/>
                    <a:pt x="234995" y="127363"/>
                    <a:pt x="234995" y="84501"/>
                  </a:cubicBezTo>
                  <a:cubicBezTo>
                    <a:pt x="234995" y="41638"/>
                    <a:pt x="198800" y="7348"/>
                    <a:pt x="154986" y="7348"/>
                  </a:cubicBezTo>
                  <a:lnTo>
                    <a:pt x="154986" y="7348"/>
                  </a:lnTo>
                  <a:close/>
                  <a:moveTo>
                    <a:pt x="154986" y="58783"/>
                  </a:moveTo>
                  <a:cubicBezTo>
                    <a:pt x="139745" y="58783"/>
                    <a:pt x="127363" y="70213"/>
                    <a:pt x="127363" y="85453"/>
                  </a:cubicBezTo>
                  <a:cubicBezTo>
                    <a:pt x="127363" y="100693"/>
                    <a:pt x="138793" y="112123"/>
                    <a:pt x="154986" y="112123"/>
                  </a:cubicBezTo>
                  <a:cubicBezTo>
                    <a:pt x="170225" y="112123"/>
                    <a:pt x="182608" y="100693"/>
                    <a:pt x="182608" y="85453"/>
                  </a:cubicBezTo>
                  <a:cubicBezTo>
                    <a:pt x="182608" y="70213"/>
                    <a:pt x="170225" y="58783"/>
                    <a:pt x="154986" y="58783"/>
                  </a:cubicBezTo>
                  <a:lnTo>
                    <a:pt x="154986" y="58783"/>
                  </a:lnTo>
                  <a:close/>
                  <a:moveTo>
                    <a:pt x="154986" y="85453"/>
                  </a:moveTo>
                  <a:cubicBezTo>
                    <a:pt x="93073" y="151176"/>
                    <a:pt x="93073" y="151176"/>
                    <a:pt x="93073" y="151176"/>
                  </a:cubicBezTo>
                  <a:moveTo>
                    <a:pt x="7348" y="191181"/>
                  </a:moveTo>
                  <a:cubicBezTo>
                    <a:pt x="46400" y="191181"/>
                    <a:pt x="46400" y="191181"/>
                    <a:pt x="46400" y="191181"/>
                  </a:cubicBezTo>
                  <a:cubicBezTo>
                    <a:pt x="46400" y="230233"/>
                    <a:pt x="46400" y="230233"/>
                    <a:pt x="46400" y="230233"/>
                  </a:cubicBezTo>
                  <a:cubicBezTo>
                    <a:pt x="92120" y="189276"/>
                    <a:pt x="92120" y="189276"/>
                    <a:pt x="92120" y="189276"/>
                  </a:cubicBezTo>
                  <a:cubicBezTo>
                    <a:pt x="92120" y="151176"/>
                    <a:pt x="92120" y="151176"/>
                    <a:pt x="92120" y="151176"/>
                  </a:cubicBezTo>
                  <a:cubicBezTo>
                    <a:pt x="52116" y="151176"/>
                    <a:pt x="52116" y="151176"/>
                    <a:pt x="52116" y="151176"/>
                  </a:cubicBezTo>
                  <a:lnTo>
                    <a:pt x="7348" y="191181"/>
                  </a:lnTo>
                  <a:lnTo>
                    <a:pt x="7348" y="191181"/>
                  </a:lnTo>
                  <a:lnTo>
                    <a:pt x="7348" y="191181"/>
                  </a:lnTo>
                  <a:close/>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Freeform: Shape 15">
              <a:extLst>
                <a:ext uri="{FF2B5EF4-FFF2-40B4-BE49-F238E27FC236}">
                  <a16:creationId xmlns:a16="http://schemas.microsoft.com/office/drawing/2014/main" id="{B7501021-C6D6-4CB7-8C2C-DFF031F1B98E}"/>
                </a:ext>
              </a:extLst>
            </p:cNvPr>
            <p:cNvSpPr/>
            <p:nvPr/>
          </p:nvSpPr>
          <p:spPr>
            <a:xfrm>
              <a:off x="5490141" y="1106424"/>
              <a:ext cx="486865" cy="459041"/>
            </a:xfrm>
            <a:custGeom>
              <a:avLst/>
              <a:gdLst>
                <a:gd name="connsiteX0" fmla="*/ 220708 w 333375"/>
                <a:gd name="connsiteY0" fmla="*/ 7348 h 314325"/>
                <a:gd name="connsiteX1" fmla="*/ 195944 w 333375"/>
                <a:gd name="connsiteY1" fmla="*/ 33066 h 314325"/>
                <a:gd name="connsiteX2" fmla="*/ 220708 w 333375"/>
                <a:gd name="connsiteY2" fmla="*/ 58783 h 314325"/>
                <a:gd name="connsiteX3" fmla="*/ 245473 w 333375"/>
                <a:gd name="connsiteY3" fmla="*/ 33066 h 314325"/>
                <a:gd name="connsiteX4" fmla="*/ 220708 w 333375"/>
                <a:gd name="connsiteY4" fmla="*/ 7348 h 314325"/>
                <a:gd name="connsiteX5" fmla="*/ 220708 w 333375"/>
                <a:gd name="connsiteY5" fmla="*/ 7348 h 314325"/>
                <a:gd name="connsiteX6" fmla="*/ 40686 w 333375"/>
                <a:gd name="connsiteY6" fmla="*/ 11158 h 314325"/>
                <a:gd name="connsiteX7" fmla="*/ 7348 w 333375"/>
                <a:gd name="connsiteY7" fmla="*/ 46401 h 314325"/>
                <a:gd name="connsiteX8" fmla="*/ 40686 w 333375"/>
                <a:gd name="connsiteY8" fmla="*/ 80691 h 314325"/>
                <a:gd name="connsiteX9" fmla="*/ 74023 w 333375"/>
                <a:gd name="connsiteY9" fmla="*/ 46401 h 314325"/>
                <a:gd name="connsiteX10" fmla="*/ 40686 w 333375"/>
                <a:gd name="connsiteY10" fmla="*/ 11158 h 314325"/>
                <a:gd name="connsiteX11" fmla="*/ 40686 w 333375"/>
                <a:gd name="connsiteY11" fmla="*/ 11158 h 314325"/>
                <a:gd name="connsiteX12" fmla="*/ 175941 w 333375"/>
                <a:gd name="connsiteY12" fmla="*/ 267381 h 314325"/>
                <a:gd name="connsiteX13" fmla="*/ 153081 w 333375"/>
                <a:gd name="connsiteY13" fmla="*/ 290241 h 314325"/>
                <a:gd name="connsiteX14" fmla="*/ 175941 w 333375"/>
                <a:gd name="connsiteY14" fmla="*/ 313101 h 314325"/>
                <a:gd name="connsiteX15" fmla="*/ 198801 w 333375"/>
                <a:gd name="connsiteY15" fmla="*/ 290241 h 314325"/>
                <a:gd name="connsiteX16" fmla="*/ 175941 w 333375"/>
                <a:gd name="connsiteY16" fmla="*/ 267381 h 314325"/>
                <a:gd name="connsiteX17" fmla="*/ 175941 w 333375"/>
                <a:gd name="connsiteY17" fmla="*/ 267381 h 314325"/>
                <a:gd name="connsiteX18" fmla="*/ 293098 w 333375"/>
                <a:gd name="connsiteY18" fmla="*/ 154986 h 314325"/>
                <a:gd name="connsiteX19" fmla="*/ 259761 w 333375"/>
                <a:gd name="connsiteY19" fmla="*/ 189276 h 314325"/>
                <a:gd name="connsiteX20" fmla="*/ 293098 w 333375"/>
                <a:gd name="connsiteY20" fmla="*/ 224518 h 314325"/>
                <a:gd name="connsiteX21" fmla="*/ 326436 w 333375"/>
                <a:gd name="connsiteY21" fmla="*/ 189276 h 314325"/>
                <a:gd name="connsiteX22" fmla="*/ 293098 w 333375"/>
                <a:gd name="connsiteY22" fmla="*/ 154986 h 314325"/>
                <a:gd name="connsiteX23" fmla="*/ 293098 w 333375"/>
                <a:gd name="connsiteY23" fmla="*/ 154986 h 314325"/>
                <a:gd name="connsiteX24" fmla="*/ 205469 w 333375"/>
                <a:gd name="connsiteY24" fmla="*/ 54021 h 314325"/>
                <a:gd name="connsiteX25" fmla="*/ 180703 w 333375"/>
                <a:gd name="connsiteY25" fmla="*/ 95931 h 314325"/>
                <a:gd name="connsiteX26" fmla="*/ 84501 w 333375"/>
                <a:gd name="connsiteY26" fmla="*/ 99741 h 314325"/>
                <a:gd name="connsiteX27" fmla="*/ 63546 w 333375"/>
                <a:gd name="connsiteY27" fmla="*/ 73071 h 314325"/>
                <a:gd name="connsiteX28" fmla="*/ 169273 w 333375"/>
                <a:gd name="connsiteY28" fmla="*/ 267381 h 314325"/>
                <a:gd name="connsiteX29" fmla="*/ 161653 w 333375"/>
                <a:gd name="connsiteY29" fmla="*/ 242616 h 314325"/>
                <a:gd name="connsiteX30" fmla="*/ 214994 w 333375"/>
                <a:gd name="connsiteY30" fmla="*/ 177846 h 314325"/>
                <a:gd name="connsiteX31" fmla="*/ 258808 w 333375"/>
                <a:gd name="connsiteY31" fmla="*/ 184513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375" h="314325">
                  <a:moveTo>
                    <a:pt x="220708" y="7348"/>
                  </a:moveTo>
                  <a:cubicBezTo>
                    <a:pt x="206421" y="7348"/>
                    <a:pt x="195944" y="18778"/>
                    <a:pt x="195944" y="33066"/>
                  </a:cubicBezTo>
                  <a:cubicBezTo>
                    <a:pt x="195944" y="47353"/>
                    <a:pt x="206421" y="58783"/>
                    <a:pt x="220708" y="58783"/>
                  </a:cubicBezTo>
                  <a:cubicBezTo>
                    <a:pt x="234044" y="58783"/>
                    <a:pt x="245473" y="48306"/>
                    <a:pt x="245473" y="33066"/>
                  </a:cubicBezTo>
                  <a:cubicBezTo>
                    <a:pt x="245473" y="18778"/>
                    <a:pt x="234044" y="7348"/>
                    <a:pt x="220708" y="7348"/>
                  </a:cubicBezTo>
                  <a:lnTo>
                    <a:pt x="220708" y="7348"/>
                  </a:lnTo>
                  <a:close/>
                  <a:moveTo>
                    <a:pt x="40686" y="11158"/>
                  </a:moveTo>
                  <a:cubicBezTo>
                    <a:pt x="22588" y="11158"/>
                    <a:pt x="7348" y="26398"/>
                    <a:pt x="7348" y="46401"/>
                  </a:cubicBezTo>
                  <a:cubicBezTo>
                    <a:pt x="7348" y="64498"/>
                    <a:pt x="22588" y="80691"/>
                    <a:pt x="40686" y="80691"/>
                  </a:cubicBezTo>
                  <a:cubicBezTo>
                    <a:pt x="59736" y="80691"/>
                    <a:pt x="74023" y="65451"/>
                    <a:pt x="74023" y="46401"/>
                  </a:cubicBezTo>
                  <a:cubicBezTo>
                    <a:pt x="74976" y="26398"/>
                    <a:pt x="60688" y="11158"/>
                    <a:pt x="40686" y="11158"/>
                  </a:cubicBezTo>
                  <a:lnTo>
                    <a:pt x="40686" y="11158"/>
                  </a:lnTo>
                  <a:close/>
                  <a:moveTo>
                    <a:pt x="175941" y="267381"/>
                  </a:moveTo>
                  <a:cubicBezTo>
                    <a:pt x="163558" y="267381"/>
                    <a:pt x="153081" y="276906"/>
                    <a:pt x="153081" y="290241"/>
                  </a:cubicBezTo>
                  <a:cubicBezTo>
                    <a:pt x="153081" y="302623"/>
                    <a:pt x="162606" y="313101"/>
                    <a:pt x="175941" y="313101"/>
                  </a:cubicBezTo>
                  <a:cubicBezTo>
                    <a:pt x="188323" y="313101"/>
                    <a:pt x="198801" y="302623"/>
                    <a:pt x="198801" y="290241"/>
                  </a:cubicBezTo>
                  <a:cubicBezTo>
                    <a:pt x="198801" y="276906"/>
                    <a:pt x="188323" y="267381"/>
                    <a:pt x="175941" y="267381"/>
                  </a:cubicBezTo>
                  <a:lnTo>
                    <a:pt x="175941" y="267381"/>
                  </a:lnTo>
                  <a:close/>
                  <a:moveTo>
                    <a:pt x="293098" y="154986"/>
                  </a:moveTo>
                  <a:cubicBezTo>
                    <a:pt x="274048" y="154986"/>
                    <a:pt x="259761" y="170226"/>
                    <a:pt x="259761" y="189276"/>
                  </a:cubicBezTo>
                  <a:cubicBezTo>
                    <a:pt x="259761" y="208326"/>
                    <a:pt x="274048" y="224518"/>
                    <a:pt x="293098" y="224518"/>
                  </a:cubicBezTo>
                  <a:cubicBezTo>
                    <a:pt x="311196" y="224518"/>
                    <a:pt x="326436" y="209278"/>
                    <a:pt x="326436" y="189276"/>
                  </a:cubicBezTo>
                  <a:cubicBezTo>
                    <a:pt x="326436" y="171178"/>
                    <a:pt x="311196" y="154986"/>
                    <a:pt x="293098" y="154986"/>
                  </a:cubicBezTo>
                  <a:lnTo>
                    <a:pt x="293098" y="154986"/>
                  </a:lnTo>
                  <a:close/>
                  <a:moveTo>
                    <a:pt x="205469" y="54021"/>
                  </a:moveTo>
                  <a:cubicBezTo>
                    <a:pt x="198801" y="64498"/>
                    <a:pt x="180703" y="95931"/>
                    <a:pt x="180703" y="95931"/>
                  </a:cubicBezTo>
                  <a:moveTo>
                    <a:pt x="84501" y="99741"/>
                  </a:moveTo>
                  <a:cubicBezTo>
                    <a:pt x="80691" y="94978"/>
                    <a:pt x="63546" y="73071"/>
                    <a:pt x="63546" y="73071"/>
                  </a:cubicBezTo>
                  <a:moveTo>
                    <a:pt x="169273" y="267381"/>
                  </a:moveTo>
                  <a:cubicBezTo>
                    <a:pt x="167369" y="261666"/>
                    <a:pt x="161653" y="242616"/>
                    <a:pt x="161653" y="242616"/>
                  </a:cubicBezTo>
                  <a:moveTo>
                    <a:pt x="214994" y="177846"/>
                  </a:moveTo>
                  <a:cubicBezTo>
                    <a:pt x="219756" y="178798"/>
                    <a:pt x="258808" y="184513"/>
                    <a:pt x="258808" y="184513"/>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2" name="Group 1">
            <a:extLst>
              <a:ext uri="{FF2B5EF4-FFF2-40B4-BE49-F238E27FC236}">
                <a16:creationId xmlns:a16="http://schemas.microsoft.com/office/drawing/2014/main" id="{17A6F2CA-F1C0-4FA7-88D5-B71CF611B47A}"/>
              </a:ext>
            </a:extLst>
          </p:cNvPr>
          <p:cNvGrpSpPr/>
          <p:nvPr/>
        </p:nvGrpSpPr>
        <p:grpSpPr>
          <a:xfrm>
            <a:off x="11172752" y="1143000"/>
            <a:ext cx="429967" cy="422465"/>
            <a:chOff x="11172752" y="1143000"/>
            <a:chExt cx="429967" cy="422465"/>
          </a:xfrm>
        </p:grpSpPr>
        <p:sp>
          <p:nvSpPr>
            <p:cNvPr id="18" name="Freeform: Shape 17">
              <a:extLst>
                <a:ext uri="{FF2B5EF4-FFF2-40B4-BE49-F238E27FC236}">
                  <a16:creationId xmlns:a16="http://schemas.microsoft.com/office/drawing/2014/main" id="{FA899C13-CA4E-449C-9853-352E24440470}"/>
                </a:ext>
              </a:extLst>
            </p:cNvPr>
            <p:cNvSpPr/>
            <p:nvPr/>
          </p:nvSpPr>
          <p:spPr>
            <a:xfrm>
              <a:off x="11172752" y="1143000"/>
              <a:ext cx="362473" cy="324973"/>
            </a:xfrm>
            <a:custGeom>
              <a:avLst/>
              <a:gdLst>
                <a:gd name="connsiteX0" fmla="*/ 271190 w 276225"/>
                <a:gd name="connsiteY0" fmla="*/ 240711 h 247650"/>
                <a:gd name="connsiteX1" fmla="*/ 27350 w 276225"/>
                <a:gd name="connsiteY1" fmla="*/ 240711 h 247650"/>
                <a:gd name="connsiteX2" fmla="*/ 7348 w 276225"/>
                <a:gd name="connsiteY2" fmla="*/ 220708 h 247650"/>
                <a:gd name="connsiteX3" fmla="*/ 7348 w 276225"/>
                <a:gd name="connsiteY3" fmla="*/ 27351 h 247650"/>
                <a:gd name="connsiteX4" fmla="*/ 27350 w 276225"/>
                <a:gd name="connsiteY4" fmla="*/ 7348 h 247650"/>
                <a:gd name="connsiteX5" fmla="*/ 27350 w 276225"/>
                <a:gd name="connsiteY5" fmla="*/ 7348 h 247650"/>
                <a:gd name="connsiteX6" fmla="*/ 47353 w 276225"/>
                <a:gd name="connsiteY6" fmla="*/ 27351 h 247650"/>
                <a:gd name="connsiteX7" fmla="*/ 47353 w 276225"/>
                <a:gd name="connsiteY7" fmla="*/ 21594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247650">
                  <a:moveTo>
                    <a:pt x="271190" y="240711"/>
                  </a:moveTo>
                  <a:lnTo>
                    <a:pt x="27350" y="240711"/>
                  </a:lnTo>
                  <a:cubicBezTo>
                    <a:pt x="15921" y="240711"/>
                    <a:pt x="7348" y="231186"/>
                    <a:pt x="7348" y="220708"/>
                  </a:cubicBezTo>
                  <a:lnTo>
                    <a:pt x="7348" y="27351"/>
                  </a:lnTo>
                  <a:cubicBezTo>
                    <a:pt x="7348" y="15921"/>
                    <a:pt x="16873" y="7348"/>
                    <a:pt x="27350" y="7348"/>
                  </a:cubicBezTo>
                  <a:lnTo>
                    <a:pt x="27350" y="7348"/>
                  </a:lnTo>
                  <a:cubicBezTo>
                    <a:pt x="38780" y="7348"/>
                    <a:pt x="47353" y="16873"/>
                    <a:pt x="47353" y="27351"/>
                  </a:cubicBezTo>
                  <a:lnTo>
                    <a:pt x="47353" y="215946"/>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9" name="Freeform: Shape 18">
              <a:extLst>
                <a:ext uri="{FF2B5EF4-FFF2-40B4-BE49-F238E27FC236}">
                  <a16:creationId xmlns:a16="http://schemas.microsoft.com/office/drawing/2014/main" id="{336AE3C0-1F3F-432E-ADCA-C0C8A829874D}"/>
                </a:ext>
              </a:extLst>
            </p:cNvPr>
            <p:cNvSpPr/>
            <p:nvPr/>
          </p:nvSpPr>
          <p:spPr>
            <a:xfrm>
              <a:off x="11231497" y="1177997"/>
              <a:ext cx="312477" cy="12499"/>
            </a:xfrm>
            <a:custGeom>
              <a:avLst/>
              <a:gdLst>
                <a:gd name="connsiteX0" fmla="*/ 7348 w 238125"/>
                <a:gd name="connsiteY0" fmla="*/ 7348 h 9525"/>
                <a:gd name="connsiteX1" fmla="*/ 238806 w 238125"/>
                <a:gd name="connsiteY1" fmla="*/ 7348 h 9525"/>
              </a:gdLst>
              <a:ahLst/>
              <a:cxnLst>
                <a:cxn ang="0">
                  <a:pos x="connsiteX0" y="connsiteY0"/>
                </a:cxn>
                <a:cxn ang="0">
                  <a:pos x="connsiteX1" y="connsiteY1"/>
                </a:cxn>
              </a:cxnLst>
              <a:rect l="l" t="t" r="r" b="b"/>
              <a:pathLst>
                <a:path w="238125" h="9525">
                  <a:moveTo>
                    <a:pt x="7348" y="7348"/>
                  </a:moveTo>
                  <a:lnTo>
                    <a:pt x="238806"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0" name="Freeform: Shape 19">
              <a:extLst>
                <a:ext uri="{FF2B5EF4-FFF2-40B4-BE49-F238E27FC236}">
                  <a16:creationId xmlns:a16="http://schemas.microsoft.com/office/drawing/2014/main" id="{31FE8560-C163-4D9E-B933-18AACD859144}"/>
                </a:ext>
              </a:extLst>
            </p:cNvPr>
            <p:cNvSpPr/>
            <p:nvPr/>
          </p:nvSpPr>
          <p:spPr>
            <a:xfrm>
              <a:off x="11218998" y="1202995"/>
              <a:ext cx="349974" cy="362470"/>
            </a:xfrm>
            <a:custGeom>
              <a:avLst/>
              <a:gdLst>
                <a:gd name="connsiteX0" fmla="*/ 248331 w 266700"/>
                <a:gd name="connsiteY0" fmla="*/ 7348 h 276225"/>
                <a:gd name="connsiteX1" fmla="*/ 219756 w 266700"/>
                <a:gd name="connsiteY1" fmla="*/ 7348 h 276225"/>
                <a:gd name="connsiteX2" fmla="*/ 219756 w 266700"/>
                <a:gd name="connsiteY2" fmla="*/ 226423 h 276225"/>
                <a:gd name="connsiteX3" fmla="*/ 7348 w 266700"/>
                <a:gd name="connsiteY3" fmla="*/ 226423 h 276225"/>
                <a:gd name="connsiteX4" fmla="*/ 7348 w 266700"/>
                <a:gd name="connsiteY4" fmla="*/ 270238 h 276225"/>
                <a:gd name="connsiteX5" fmla="*/ 263571 w 266700"/>
                <a:gd name="connsiteY5" fmla="*/ 270238 h 276225"/>
                <a:gd name="connsiteX6" fmla="*/ 263571 w 266700"/>
                <a:gd name="connsiteY6" fmla="*/ 15784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76225">
                  <a:moveTo>
                    <a:pt x="248331" y="7348"/>
                  </a:moveTo>
                  <a:lnTo>
                    <a:pt x="219756" y="7348"/>
                  </a:lnTo>
                  <a:lnTo>
                    <a:pt x="219756" y="226423"/>
                  </a:lnTo>
                  <a:lnTo>
                    <a:pt x="7348" y="226423"/>
                  </a:lnTo>
                  <a:lnTo>
                    <a:pt x="7348" y="270238"/>
                  </a:lnTo>
                  <a:lnTo>
                    <a:pt x="263571" y="270238"/>
                  </a:lnTo>
                  <a:lnTo>
                    <a:pt x="263571" y="157843"/>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1" name="Freeform: Shape 20">
              <a:extLst>
                <a:ext uri="{FF2B5EF4-FFF2-40B4-BE49-F238E27FC236}">
                  <a16:creationId xmlns:a16="http://schemas.microsoft.com/office/drawing/2014/main" id="{B82AEA21-834A-45B4-AEE2-2A1D689905C7}"/>
                </a:ext>
              </a:extLst>
            </p:cNvPr>
            <p:cNvSpPr/>
            <p:nvPr/>
          </p:nvSpPr>
          <p:spPr>
            <a:xfrm>
              <a:off x="11498977" y="1249242"/>
              <a:ext cx="37497" cy="12499"/>
            </a:xfrm>
            <a:custGeom>
              <a:avLst/>
              <a:gdLst>
                <a:gd name="connsiteX0" fmla="*/ 7348 w 28575"/>
                <a:gd name="connsiteY0" fmla="*/ 7348 h 9525"/>
                <a:gd name="connsiteX1" fmla="*/ 22588 w 28575"/>
                <a:gd name="connsiteY1" fmla="*/ 7348 h 9525"/>
              </a:gdLst>
              <a:ahLst/>
              <a:cxnLst>
                <a:cxn ang="0">
                  <a:pos x="connsiteX0" y="connsiteY0"/>
                </a:cxn>
                <a:cxn ang="0">
                  <a:pos x="connsiteX1" y="connsiteY1"/>
                </a:cxn>
              </a:cxnLst>
              <a:rect l="l" t="t" r="r" b="b"/>
              <a:pathLst>
                <a:path w="28575" h="9525">
                  <a:moveTo>
                    <a:pt x="7348" y="7348"/>
                  </a:moveTo>
                  <a:lnTo>
                    <a:pt x="22588"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2" name="Freeform: Shape 21">
              <a:extLst>
                <a:ext uri="{FF2B5EF4-FFF2-40B4-BE49-F238E27FC236}">
                  <a16:creationId xmlns:a16="http://schemas.microsoft.com/office/drawing/2014/main" id="{08CB3F8C-2B6E-4F44-AA62-2EC16BA7A557}"/>
                </a:ext>
              </a:extLst>
            </p:cNvPr>
            <p:cNvSpPr/>
            <p:nvPr/>
          </p:nvSpPr>
          <p:spPr>
            <a:xfrm>
              <a:off x="11498977" y="1299238"/>
              <a:ext cx="37497" cy="12499"/>
            </a:xfrm>
            <a:custGeom>
              <a:avLst/>
              <a:gdLst>
                <a:gd name="connsiteX0" fmla="*/ 7348 w 28575"/>
                <a:gd name="connsiteY0" fmla="*/ 7348 h 9525"/>
                <a:gd name="connsiteX1" fmla="*/ 22588 w 28575"/>
                <a:gd name="connsiteY1" fmla="*/ 7348 h 9525"/>
              </a:gdLst>
              <a:ahLst/>
              <a:cxnLst>
                <a:cxn ang="0">
                  <a:pos x="connsiteX0" y="connsiteY0"/>
                </a:cxn>
                <a:cxn ang="0">
                  <a:pos x="connsiteX1" y="connsiteY1"/>
                </a:cxn>
              </a:cxnLst>
              <a:rect l="l" t="t" r="r" b="b"/>
              <a:pathLst>
                <a:path w="28575" h="9525">
                  <a:moveTo>
                    <a:pt x="7348" y="7348"/>
                  </a:moveTo>
                  <a:lnTo>
                    <a:pt x="22588"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3" name="Freeform: Shape 22">
              <a:extLst>
                <a:ext uri="{FF2B5EF4-FFF2-40B4-BE49-F238E27FC236}">
                  <a16:creationId xmlns:a16="http://schemas.microsoft.com/office/drawing/2014/main" id="{DFBDEDE4-CD26-4E3E-8C5D-5F5758AF01AA}"/>
                </a:ext>
              </a:extLst>
            </p:cNvPr>
            <p:cNvSpPr/>
            <p:nvPr/>
          </p:nvSpPr>
          <p:spPr>
            <a:xfrm>
              <a:off x="11498977" y="1349234"/>
              <a:ext cx="37497" cy="12499"/>
            </a:xfrm>
            <a:custGeom>
              <a:avLst/>
              <a:gdLst>
                <a:gd name="connsiteX0" fmla="*/ 7348 w 28575"/>
                <a:gd name="connsiteY0" fmla="*/ 7348 h 9525"/>
                <a:gd name="connsiteX1" fmla="*/ 22588 w 28575"/>
                <a:gd name="connsiteY1" fmla="*/ 7348 h 9525"/>
              </a:gdLst>
              <a:ahLst/>
              <a:cxnLst>
                <a:cxn ang="0">
                  <a:pos x="connsiteX0" y="connsiteY0"/>
                </a:cxn>
                <a:cxn ang="0">
                  <a:pos x="connsiteX1" y="connsiteY1"/>
                </a:cxn>
              </a:cxnLst>
              <a:rect l="l" t="t" r="r" b="b"/>
              <a:pathLst>
                <a:path w="28575" h="9525">
                  <a:moveTo>
                    <a:pt x="7348" y="7348"/>
                  </a:moveTo>
                  <a:lnTo>
                    <a:pt x="22588"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4" name="Freeform: Shape 23">
              <a:extLst>
                <a:ext uri="{FF2B5EF4-FFF2-40B4-BE49-F238E27FC236}">
                  <a16:creationId xmlns:a16="http://schemas.microsoft.com/office/drawing/2014/main" id="{923A98E0-F064-4CE1-9539-93BCF7E82E95}"/>
                </a:ext>
              </a:extLst>
            </p:cNvPr>
            <p:cNvSpPr/>
            <p:nvPr/>
          </p:nvSpPr>
          <p:spPr>
            <a:xfrm>
              <a:off x="11498977" y="1399229"/>
              <a:ext cx="37497" cy="12499"/>
            </a:xfrm>
            <a:custGeom>
              <a:avLst/>
              <a:gdLst>
                <a:gd name="connsiteX0" fmla="*/ 7348 w 28575"/>
                <a:gd name="connsiteY0" fmla="*/ 7348 h 9525"/>
                <a:gd name="connsiteX1" fmla="*/ 22588 w 28575"/>
                <a:gd name="connsiteY1" fmla="*/ 7348 h 9525"/>
              </a:gdLst>
              <a:ahLst/>
              <a:cxnLst>
                <a:cxn ang="0">
                  <a:pos x="connsiteX0" y="connsiteY0"/>
                </a:cxn>
                <a:cxn ang="0">
                  <a:pos x="connsiteX1" y="connsiteY1"/>
                </a:cxn>
              </a:cxnLst>
              <a:rect l="l" t="t" r="r" b="b"/>
              <a:pathLst>
                <a:path w="28575" h="9525">
                  <a:moveTo>
                    <a:pt x="7348" y="7348"/>
                  </a:moveTo>
                  <a:lnTo>
                    <a:pt x="22588" y="734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5" name="Freeform: Shape 24">
              <a:extLst>
                <a:ext uri="{FF2B5EF4-FFF2-40B4-BE49-F238E27FC236}">
                  <a16:creationId xmlns:a16="http://schemas.microsoft.com/office/drawing/2014/main" id="{8D058A4D-EAFE-410F-B9BA-E662EE75847E}"/>
                </a:ext>
              </a:extLst>
            </p:cNvPr>
            <p:cNvSpPr/>
            <p:nvPr/>
          </p:nvSpPr>
          <p:spPr>
            <a:xfrm>
              <a:off x="11443981" y="1492971"/>
              <a:ext cx="12499" cy="37497"/>
            </a:xfrm>
            <a:custGeom>
              <a:avLst/>
              <a:gdLst>
                <a:gd name="connsiteX0" fmla="*/ 7348 w 9525"/>
                <a:gd name="connsiteY0" fmla="*/ 7348 h 28575"/>
                <a:gd name="connsiteX1" fmla="*/ 7348 w 9525"/>
                <a:gd name="connsiteY1" fmla="*/ 23541 h 28575"/>
              </a:gdLst>
              <a:ahLst/>
              <a:cxnLst>
                <a:cxn ang="0">
                  <a:pos x="connsiteX0" y="connsiteY0"/>
                </a:cxn>
                <a:cxn ang="0">
                  <a:pos x="connsiteX1" y="connsiteY1"/>
                </a:cxn>
              </a:cxnLst>
              <a:rect l="l" t="t" r="r" b="b"/>
              <a:pathLst>
                <a:path w="9525" h="28575">
                  <a:moveTo>
                    <a:pt x="7348" y="7348"/>
                  </a:moveTo>
                  <a:lnTo>
                    <a:pt x="7348" y="23541"/>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6" name="Freeform: Shape 25">
              <a:extLst>
                <a:ext uri="{FF2B5EF4-FFF2-40B4-BE49-F238E27FC236}">
                  <a16:creationId xmlns:a16="http://schemas.microsoft.com/office/drawing/2014/main" id="{DE116E01-6592-41DC-9E8D-72FDA5A047C5}"/>
                </a:ext>
              </a:extLst>
            </p:cNvPr>
            <p:cNvSpPr/>
            <p:nvPr/>
          </p:nvSpPr>
          <p:spPr>
            <a:xfrm>
              <a:off x="11488978" y="1492971"/>
              <a:ext cx="12499" cy="37497"/>
            </a:xfrm>
            <a:custGeom>
              <a:avLst/>
              <a:gdLst>
                <a:gd name="connsiteX0" fmla="*/ 7348 w 9525"/>
                <a:gd name="connsiteY0" fmla="*/ 7348 h 28575"/>
                <a:gd name="connsiteX1" fmla="*/ 7348 w 9525"/>
                <a:gd name="connsiteY1" fmla="*/ 23541 h 28575"/>
              </a:gdLst>
              <a:ahLst/>
              <a:cxnLst>
                <a:cxn ang="0">
                  <a:pos x="connsiteX0" y="connsiteY0"/>
                </a:cxn>
                <a:cxn ang="0">
                  <a:pos x="connsiteX1" y="connsiteY1"/>
                </a:cxn>
              </a:cxnLst>
              <a:rect l="l" t="t" r="r" b="b"/>
              <a:pathLst>
                <a:path w="9525" h="28575">
                  <a:moveTo>
                    <a:pt x="7348" y="7348"/>
                  </a:moveTo>
                  <a:lnTo>
                    <a:pt x="7348" y="23541"/>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7" name="Freeform: Shape 26">
              <a:extLst>
                <a:ext uri="{FF2B5EF4-FFF2-40B4-BE49-F238E27FC236}">
                  <a16:creationId xmlns:a16="http://schemas.microsoft.com/office/drawing/2014/main" id="{F8DEA393-A355-4B7F-9732-CC27B6635E10}"/>
                </a:ext>
              </a:extLst>
            </p:cNvPr>
            <p:cNvSpPr/>
            <p:nvPr/>
          </p:nvSpPr>
          <p:spPr>
            <a:xfrm>
              <a:off x="11392734" y="1492971"/>
              <a:ext cx="12499" cy="37497"/>
            </a:xfrm>
            <a:custGeom>
              <a:avLst/>
              <a:gdLst>
                <a:gd name="connsiteX0" fmla="*/ 7348 w 9525"/>
                <a:gd name="connsiteY0" fmla="*/ 7348 h 28575"/>
                <a:gd name="connsiteX1" fmla="*/ 7348 w 9525"/>
                <a:gd name="connsiteY1" fmla="*/ 23541 h 28575"/>
              </a:gdLst>
              <a:ahLst/>
              <a:cxnLst>
                <a:cxn ang="0">
                  <a:pos x="connsiteX0" y="connsiteY0"/>
                </a:cxn>
                <a:cxn ang="0">
                  <a:pos x="connsiteX1" y="connsiteY1"/>
                </a:cxn>
              </a:cxnLst>
              <a:rect l="l" t="t" r="r" b="b"/>
              <a:pathLst>
                <a:path w="9525" h="28575">
                  <a:moveTo>
                    <a:pt x="7348" y="7348"/>
                  </a:moveTo>
                  <a:lnTo>
                    <a:pt x="7348" y="23541"/>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8" name="Freeform: Shape 27">
              <a:extLst>
                <a:ext uri="{FF2B5EF4-FFF2-40B4-BE49-F238E27FC236}">
                  <a16:creationId xmlns:a16="http://schemas.microsoft.com/office/drawing/2014/main" id="{97D4090A-C4EA-4272-9F6B-74F75BEDCA43}"/>
                </a:ext>
              </a:extLst>
            </p:cNvPr>
            <p:cNvSpPr/>
            <p:nvPr/>
          </p:nvSpPr>
          <p:spPr>
            <a:xfrm>
              <a:off x="11342738" y="1492971"/>
              <a:ext cx="12499" cy="37497"/>
            </a:xfrm>
            <a:custGeom>
              <a:avLst/>
              <a:gdLst>
                <a:gd name="connsiteX0" fmla="*/ 7348 w 9525"/>
                <a:gd name="connsiteY0" fmla="*/ 7348 h 28575"/>
                <a:gd name="connsiteX1" fmla="*/ 7348 w 9525"/>
                <a:gd name="connsiteY1" fmla="*/ 23541 h 28575"/>
              </a:gdLst>
              <a:ahLst/>
              <a:cxnLst>
                <a:cxn ang="0">
                  <a:pos x="connsiteX0" y="connsiteY0"/>
                </a:cxn>
                <a:cxn ang="0">
                  <a:pos x="connsiteX1" y="connsiteY1"/>
                </a:cxn>
              </a:cxnLst>
              <a:rect l="l" t="t" r="r" b="b"/>
              <a:pathLst>
                <a:path w="9525" h="28575">
                  <a:moveTo>
                    <a:pt x="7348" y="7348"/>
                  </a:moveTo>
                  <a:lnTo>
                    <a:pt x="7348" y="23541"/>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9" name="Freeform: Shape 28">
              <a:extLst>
                <a:ext uri="{FF2B5EF4-FFF2-40B4-BE49-F238E27FC236}">
                  <a16:creationId xmlns:a16="http://schemas.microsoft.com/office/drawing/2014/main" id="{7513903A-8A34-4794-9B18-FAE8884F55A1}"/>
                </a:ext>
              </a:extLst>
            </p:cNvPr>
            <p:cNvSpPr/>
            <p:nvPr/>
          </p:nvSpPr>
          <p:spPr>
            <a:xfrm>
              <a:off x="11292742" y="1492971"/>
              <a:ext cx="12499" cy="37497"/>
            </a:xfrm>
            <a:custGeom>
              <a:avLst/>
              <a:gdLst>
                <a:gd name="connsiteX0" fmla="*/ 7348 w 9525"/>
                <a:gd name="connsiteY0" fmla="*/ 7348 h 28575"/>
                <a:gd name="connsiteX1" fmla="*/ 7348 w 9525"/>
                <a:gd name="connsiteY1" fmla="*/ 23541 h 28575"/>
              </a:gdLst>
              <a:ahLst/>
              <a:cxnLst>
                <a:cxn ang="0">
                  <a:pos x="connsiteX0" y="connsiteY0"/>
                </a:cxn>
                <a:cxn ang="0">
                  <a:pos x="connsiteX1" y="connsiteY1"/>
                </a:cxn>
              </a:cxnLst>
              <a:rect l="l" t="t" r="r" b="b"/>
              <a:pathLst>
                <a:path w="9525" h="28575">
                  <a:moveTo>
                    <a:pt x="7348" y="7348"/>
                  </a:moveTo>
                  <a:lnTo>
                    <a:pt x="7348" y="23541"/>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0" name="Freeform: Shape 29">
              <a:extLst>
                <a:ext uri="{FF2B5EF4-FFF2-40B4-BE49-F238E27FC236}">
                  <a16:creationId xmlns:a16="http://schemas.microsoft.com/office/drawing/2014/main" id="{2C77A015-8AA1-4449-9C16-16DF712CD5EA}"/>
                </a:ext>
              </a:extLst>
            </p:cNvPr>
            <p:cNvSpPr/>
            <p:nvPr/>
          </p:nvSpPr>
          <p:spPr>
            <a:xfrm>
              <a:off x="11241496" y="1492971"/>
              <a:ext cx="12499" cy="37497"/>
            </a:xfrm>
            <a:custGeom>
              <a:avLst/>
              <a:gdLst>
                <a:gd name="connsiteX0" fmla="*/ 7348 w 9525"/>
                <a:gd name="connsiteY0" fmla="*/ 7348 h 28575"/>
                <a:gd name="connsiteX1" fmla="*/ 7348 w 9525"/>
                <a:gd name="connsiteY1" fmla="*/ 23541 h 28575"/>
              </a:gdLst>
              <a:ahLst/>
              <a:cxnLst>
                <a:cxn ang="0">
                  <a:pos x="connsiteX0" y="connsiteY0"/>
                </a:cxn>
                <a:cxn ang="0">
                  <a:pos x="connsiteX1" y="connsiteY1"/>
                </a:cxn>
              </a:cxnLst>
              <a:rect l="l" t="t" r="r" b="b"/>
              <a:pathLst>
                <a:path w="9525" h="28575">
                  <a:moveTo>
                    <a:pt x="7348" y="7348"/>
                  </a:moveTo>
                  <a:lnTo>
                    <a:pt x="7348" y="23541"/>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1" name="Freeform: Shape 30">
              <a:extLst>
                <a:ext uri="{FF2B5EF4-FFF2-40B4-BE49-F238E27FC236}">
                  <a16:creationId xmlns:a16="http://schemas.microsoft.com/office/drawing/2014/main" id="{B59E9BF0-878E-49C1-81FA-08C9F0909AEE}"/>
                </a:ext>
              </a:extLst>
            </p:cNvPr>
            <p:cNvSpPr/>
            <p:nvPr/>
          </p:nvSpPr>
          <p:spPr>
            <a:xfrm>
              <a:off x="11172752" y="1396730"/>
              <a:ext cx="62495" cy="62495"/>
            </a:xfrm>
            <a:custGeom>
              <a:avLst/>
              <a:gdLst>
                <a:gd name="connsiteX0" fmla="*/ 47353 w 47625"/>
                <a:gd name="connsiteY0" fmla="*/ 27351 h 47625"/>
                <a:gd name="connsiteX1" fmla="*/ 27350 w 47625"/>
                <a:gd name="connsiteY1" fmla="*/ 7348 h 47625"/>
                <a:gd name="connsiteX2" fmla="*/ 7348 w 47625"/>
                <a:gd name="connsiteY2" fmla="*/ 27351 h 47625"/>
                <a:gd name="connsiteX3" fmla="*/ 27350 w 47625"/>
                <a:gd name="connsiteY3" fmla="*/ 47353 h 47625"/>
              </a:gdLst>
              <a:ahLst/>
              <a:cxnLst>
                <a:cxn ang="0">
                  <a:pos x="connsiteX0" y="connsiteY0"/>
                </a:cxn>
                <a:cxn ang="0">
                  <a:pos x="connsiteX1" y="connsiteY1"/>
                </a:cxn>
                <a:cxn ang="0">
                  <a:pos x="connsiteX2" y="connsiteY2"/>
                </a:cxn>
                <a:cxn ang="0">
                  <a:pos x="connsiteX3" y="connsiteY3"/>
                </a:cxn>
              </a:cxnLst>
              <a:rect l="l" t="t" r="r" b="b"/>
              <a:pathLst>
                <a:path w="47625" h="47625">
                  <a:moveTo>
                    <a:pt x="47353" y="27351"/>
                  </a:moveTo>
                  <a:cubicBezTo>
                    <a:pt x="47353" y="15921"/>
                    <a:pt x="37828" y="7348"/>
                    <a:pt x="27350" y="7348"/>
                  </a:cubicBezTo>
                  <a:cubicBezTo>
                    <a:pt x="16873" y="7348"/>
                    <a:pt x="7348" y="16873"/>
                    <a:pt x="7348" y="27351"/>
                  </a:cubicBezTo>
                  <a:cubicBezTo>
                    <a:pt x="7348" y="37828"/>
                    <a:pt x="16873" y="47353"/>
                    <a:pt x="27350" y="47353"/>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2" name="Freeform: Shape 31">
              <a:extLst>
                <a:ext uri="{FF2B5EF4-FFF2-40B4-BE49-F238E27FC236}">
                  <a16:creationId xmlns:a16="http://schemas.microsoft.com/office/drawing/2014/main" id="{0B06BA33-1A94-4A7E-A68D-6B23A2387263}"/>
                </a:ext>
              </a:extLst>
            </p:cNvPr>
            <p:cNvSpPr/>
            <p:nvPr/>
          </p:nvSpPr>
          <p:spPr>
            <a:xfrm>
              <a:off x="11540224" y="1143000"/>
              <a:ext cx="62495" cy="324973"/>
            </a:xfrm>
            <a:custGeom>
              <a:avLst/>
              <a:gdLst>
                <a:gd name="connsiteX0" fmla="*/ 27351 w 47625"/>
                <a:gd name="connsiteY0" fmla="*/ 240711 h 247650"/>
                <a:gd name="connsiteX1" fmla="*/ 47353 w 47625"/>
                <a:gd name="connsiteY1" fmla="*/ 220708 h 247650"/>
                <a:gd name="connsiteX2" fmla="*/ 47353 w 47625"/>
                <a:gd name="connsiteY2" fmla="*/ 27351 h 247650"/>
                <a:gd name="connsiteX3" fmla="*/ 27351 w 47625"/>
                <a:gd name="connsiteY3" fmla="*/ 7348 h 247650"/>
                <a:gd name="connsiteX4" fmla="*/ 27351 w 47625"/>
                <a:gd name="connsiteY4" fmla="*/ 7348 h 247650"/>
                <a:gd name="connsiteX5" fmla="*/ 7348 w 47625"/>
                <a:gd name="connsiteY5" fmla="*/ 27351 h 247650"/>
                <a:gd name="connsiteX6" fmla="*/ 7348 w 47625"/>
                <a:gd name="connsiteY6" fmla="*/ 21594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247650">
                  <a:moveTo>
                    <a:pt x="27351" y="240711"/>
                  </a:moveTo>
                  <a:cubicBezTo>
                    <a:pt x="38780" y="240711"/>
                    <a:pt x="47353" y="231186"/>
                    <a:pt x="47353" y="220708"/>
                  </a:cubicBezTo>
                  <a:lnTo>
                    <a:pt x="47353" y="27351"/>
                  </a:lnTo>
                  <a:cubicBezTo>
                    <a:pt x="47353" y="15921"/>
                    <a:pt x="37828" y="7348"/>
                    <a:pt x="27351" y="7348"/>
                  </a:cubicBezTo>
                  <a:lnTo>
                    <a:pt x="27351" y="7348"/>
                  </a:lnTo>
                  <a:cubicBezTo>
                    <a:pt x="15921" y="7348"/>
                    <a:pt x="7348" y="16873"/>
                    <a:pt x="7348" y="27351"/>
                  </a:cubicBezTo>
                  <a:lnTo>
                    <a:pt x="7348" y="215946"/>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Shape 32">
              <a:extLst>
                <a:ext uri="{FF2B5EF4-FFF2-40B4-BE49-F238E27FC236}">
                  <a16:creationId xmlns:a16="http://schemas.microsoft.com/office/drawing/2014/main" id="{5D747039-2346-4C57-8092-A019AF29DBBD}"/>
                </a:ext>
              </a:extLst>
            </p:cNvPr>
            <p:cNvSpPr/>
            <p:nvPr/>
          </p:nvSpPr>
          <p:spPr>
            <a:xfrm>
              <a:off x="11540224" y="1396730"/>
              <a:ext cx="62495" cy="62495"/>
            </a:xfrm>
            <a:custGeom>
              <a:avLst/>
              <a:gdLst>
                <a:gd name="connsiteX0" fmla="*/ 20683 w 47625"/>
                <a:gd name="connsiteY0" fmla="*/ 47353 h 47625"/>
                <a:gd name="connsiteX1" fmla="*/ 27351 w 47625"/>
                <a:gd name="connsiteY1" fmla="*/ 47353 h 47625"/>
                <a:gd name="connsiteX2" fmla="*/ 47353 w 47625"/>
                <a:gd name="connsiteY2" fmla="*/ 27351 h 47625"/>
                <a:gd name="connsiteX3" fmla="*/ 27351 w 47625"/>
                <a:gd name="connsiteY3" fmla="*/ 7348 h 47625"/>
                <a:gd name="connsiteX4" fmla="*/ 7348 w 47625"/>
                <a:gd name="connsiteY4" fmla="*/ 2735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0683" y="47353"/>
                  </a:moveTo>
                  <a:lnTo>
                    <a:pt x="27351" y="47353"/>
                  </a:lnTo>
                  <a:cubicBezTo>
                    <a:pt x="38780" y="47353"/>
                    <a:pt x="47353" y="37828"/>
                    <a:pt x="47353" y="27351"/>
                  </a:cubicBezTo>
                  <a:cubicBezTo>
                    <a:pt x="47353" y="16873"/>
                    <a:pt x="37828" y="7348"/>
                    <a:pt x="27351" y="7348"/>
                  </a:cubicBezTo>
                  <a:cubicBezTo>
                    <a:pt x="16873" y="7348"/>
                    <a:pt x="7348" y="16873"/>
                    <a:pt x="7348" y="27351"/>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Freeform: Shape 33">
              <a:extLst>
                <a:ext uri="{FF2B5EF4-FFF2-40B4-BE49-F238E27FC236}">
                  <a16:creationId xmlns:a16="http://schemas.microsoft.com/office/drawing/2014/main" id="{8FDB8876-EF87-4DE0-9016-FF3B39372B5F}"/>
                </a:ext>
              </a:extLst>
            </p:cNvPr>
            <p:cNvSpPr/>
            <p:nvPr/>
          </p:nvSpPr>
          <p:spPr>
            <a:xfrm>
              <a:off x="11298992" y="1210494"/>
              <a:ext cx="124991" cy="199983"/>
            </a:xfrm>
            <a:custGeom>
              <a:avLst/>
              <a:gdLst>
                <a:gd name="connsiteX0" fmla="*/ 8301 w 95250"/>
                <a:gd name="connsiteY0" fmla="*/ 75928 h 152400"/>
                <a:gd name="connsiteX1" fmla="*/ 51163 w 95250"/>
                <a:gd name="connsiteY1" fmla="*/ 51163 h 152400"/>
                <a:gd name="connsiteX2" fmla="*/ 93073 w 95250"/>
                <a:gd name="connsiteY2" fmla="*/ 75928 h 152400"/>
                <a:gd name="connsiteX3" fmla="*/ 50211 w 95250"/>
                <a:gd name="connsiteY3" fmla="*/ 100693 h 152400"/>
                <a:gd name="connsiteX4" fmla="*/ 8301 w 95250"/>
                <a:gd name="connsiteY4" fmla="*/ 75928 h 152400"/>
                <a:gd name="connsiteX5" fmla="*/ 8301 w 95250"/>
                <a:gd name="connsiteY5" fmla="*/ 75928 h 152400"/>
                <a:gd name="connsiteX6" fmla="*/ 8301 w 95250"/>
                <a:gd name="connsiteY6" fmla="*/ 125458 h 152400"/>
                <a:gd name="connsiteX7" fmla="*/ 51163 w 95250"/>
                <a:gd name="connsiteY7" fmla="*/ 150223 h 152400"/>
                <a:gd name="connsiteX8" fmla="*/ 94026 w 95250"/>
                <a:gd name="connsiteY8" fmla="*/ 125458 h 152400"/>
                <a:gd name="connsiteX9" fmla="*/ 94026 w 95250"/>
                <a:gd name="connsiteY9" fmla="*/ 75928 h 152400"/>
                <a:gd name="connsiteX10" fmla="*/ 50211 w 95250"/>
                <a:gd name="connsiteY10" fmla="*/ 100693 h 152400"/>
                <a:gd name="connsiteX11" fmla="*/ 50211 w 95250"/>
                <a:gd name="connsiteY11" fmla="*/ 150223 h 152400"/>
                <a:gd name="connsiteX12" fmla="*/ 8301 w 95250"/>
                <a:gd name="connsiteY12" fmla="*/ 16873 h 152400"/>
                <a:gd name="connsiteX13" fmla="*/ 93073 w 95250"/>
                <a:gd name="connsiteY13" fmla="*/ 16873 h 152400"/>
                <a:gd name="connsiteX14" fmla="*/ 93073 w 95250"/>
                <a:gd name="connsiteY14" fmla="*/ 7348 h 152400"/>
                <a:gd name="connsiteX15" fmla="*/ 93073 w 95250"/>
                <a:gd name="connsiteY15" fmla="*/ 26398 h 152400"/>
                <a:gd name="connsiteX16" fmla="*/ 7348 w 95250"/>
                <a:gd name="connsiteY16" fmla="*/ 7348 h 152400"/>
                <a:gd name="connsiteX17" fmla="*/ 7348 w 95250"/>
                <a:gd name="connsiteY17" fmla="*/ 26398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250" h="152400">
                  <a:moveTo>
                    <a:pt x="8301" y="75928"/>
                  </a:moveTo>
                  <a:lnTo>
                    <a:pt x="51163" y="51163"/>
                  </a:lnTo>
                  <a:lnTo>
                    <a:pt x="93073" y="75928"/>
                  </a:lnTo>
                  <a:lnTo>
                    <a:pt x="50211" y="100693"/>
                  </a:lnTo>
                  <a:lnTo>
                    <a:pt x="8301" y="75928"/>
                  </a:lnTo>
                  <a:close/>
                  <a:moveTo>
                    <a:pt x="8301" y="75928"/>
                  </a:moveTo>
                  <a:lnTo>
                    <a:pt x="8301" y="125458"/>
                  </a:lnTo>
                  <a:lnTo>
                    <a:pt x="51163" y="150223"/>
                  </a:lnTo>
                  <a:lnTo>
                    <a:pt x="94026" y="125458"/>
                  </a:lnTo>
                  <a:lnTo>
                    <a:pt x="94026" y="75928"/>
                  </a:lnTo>
                  <a:moveTo>
                    <a:pt x="50211" y="100693"/>
                  </a:moveTo>
                  <a:lnTo>
                    <a:pt x="50211" y="150223"/>
                  </a:lnTo>
                  <a:moveTo>
                    <a:pt x="8301" y="16873"/>
                  </a:moveTo>
                  <a:lnTo>
                    <a:pt x="93073" y="16873"/>
                  </a:lnTo>
                  <a:moveTo>
                    <a:pt x="93073" y="7348"/>
                  </a:moveTo>
                  <a:lnTo>
                    <a:pt x="93073" y="26398"/>
                  </a:lnTo>
                  <a:moveTo>
                    <a:pt x="7348" y="7348"/>
                  </a:moveTo>
                  <a:lnTo>
                    <a:pt x="7348" y="26398"/>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31169796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0CCDC86-87AD-4460-A24B-A9D98702FFDA}"/>
              </a:ext>
            </a:extLst>
          </p:cNvPr>
          <p:cNvGraphicFramePr>
            <a:graphicFrameLocks noChangeAspect="1"/>
          </p:cNvGraphicFramePr>
          <p:nvPr>
            <p:custDataLst>
              <p:tags r:id="rId2"/>
            </p:custDataLst>
            <p:extLst>
              <p:ext uri="{D42A27DB-BD31-4B8C-83A1-F6EECF244321}">
                <p14:modId xmlns:p14="http://schemas.microsoft.com/office/powerpoint/2010/main" val="3159577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8" name="think-cell Slide" r:id="rId6" imgW="503" imgH="503" progId="TCLayout.ActiveDocument.1">
                  <p:embed/>
                </p:oleObj>
              </mc:Choice>
              <mc:Fallback>
                <p:oleObj name="think-cell Slide" r:id="rId6" imgW="503" imgH="503" progId="TCLayout.ActiveDocument.1">
                  <p:embed/>
                  <p:pic>
                    <p:nvPicPr>
                      <p:cNvPr id="5" name="Object 4" hidden="1">
                        <a:extLst>
                          <a:ext uri="{FF2B5EF4-FFF2-40B4-BE49-F238E27FC236}">
                            <a16:creationId xmlns:a16="http://schemas.microsoft.com/office/drawing/2014/main" id="{F0CCDC86-87AD-4460-A24B-A9D98702FFD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8AA07FF-929D-4815-B8F9-74C94FD2A48C}"/>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6691EC5A-0D1A-4E50-967E-8CB33B1631BD}"/>
              </a:ext>
            </a:extLst>
          </p:cNvPr>
          <p:cNvSpPr>
            <a:spLocks noGrp="1"/>
          </p:cNvSpPr>
          <p:nvPr>
            <p:ph type="title"/>
          </p:nvPr>
        </p:nvSpPr>
        <p:spPr/>
        <p:txBody>
          <a:bodyPr/>
          <a:lstStyle/>
          <a:p>
            <a:r>
              <a:rPr lang="en-US"/>
              <a:t>Lighthouse Program Details: Trial</a:t>
            </a:r>
          </a:p>
        </p:txBody>
      </p:sp>
      <p:sp>
        <p:nvSpPr>
          <p:cNvPr id="23" name="Arrow: Chevron 22">
            <a:extLst>
              <a:ext uri="{FF2B5EF4-FFF2-40B4-BE49-F238E27FC236}">
                <a16:creationId xmlns:a16="http://schemas.microsoft.com/office/drawing/2014/main" id="{798F3B96-E78B-4F7D-AA00-FF6E2065821A}"/>
              </a:ext>
            </a:extLst>
          </p:cNvPr>
          <p:cNvSpPr/>
          <p:nvPr/>
        </p:nvSpPr>
        <p:spPr bwMode="auto">
          <a:xfrm rot="5400000">
            <a:off x="-28740" y="4578693"/>
            <a:ext cx="2270457" cy="1044577"/>
          </a:xfrm>
          <a:prstGeom prst="chevron">
            <a:avLst>
              <a:gd name="adj" fmla="val 18781"/>
            </a:avLst>
          </a:prstGeom>
          <a:solidFill>
            <a:schemeClr val="bg1">
              <a:lumMod val="8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lumMod val="75000"/>
                  </a:schemeClr>
                </a:solidFill>
                <a:cs typeface="Segoe UI" pitchFamily="34" charset="0"/>
              </a:rPr>
              <a:t>Scale</a:t>
            </a:r>
          </a:p>
        </p:txBody>
      </p:sp>
      <p:sp>
        <p:nvSpPr>
          <p:cNvPr id="25" name="Arrow: Pentagon 24">
            <a:extLst>
              <a:ext uri="{FF2B5EF4-FFF2-40B4-BE49-F238E27FC236}">
                <a16:creationId xmlns:a16="http://schemas.microsoft.com/office/drawing/2014/main" id="{72830123-B5BE-403E-925B-7A3FC252A7D5}"/>
              </a:ext>
            </a:extLst>
          </p:cNvPr>
          <p:cNvSpPr/>
          <p:nvPr/>
        </p:nvSpPr>
        <p:spPr bwMode="auto">
          <a:xfrm rot="5400000">
            <a:off x="624450" y="1617100"/>
            <a:ext cx="964076" cy="1044575"/>
          </a:xfrm>
          <a:prstGeom prst="homePlate">
            <a:avLst>
              <a:gd name="adj" fmla="val 20170"/>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solidFill>
                <a:ea typeface="Segoe UI" pitchFamily="34" charset="0"/>
                <a:cs typeface="Segoe UI" pitchFamily="34" charset="0"/>
              </a:rPr>
              <a:t>Trial</a:t>
            </a:r>
          </a:p>
        </p:txBody>
      </p:sp>
      <p:sp>
        <p:nvSpPr>
          <p:cNvPr id="26" name="Arrow: Chevron 25">
            <a:extLst>
              <a:ext uri="{FF2B5EF4-FFF2-40B4-BE49-F238E27FC236}">
                <a16:creationId xmlns:a16="http://schemas.microsoft.com/office/drawing/2014/main" id="{E7D07DE3-CFF8-40AC-A570-4631D8B61103}"/>
              </a:ext>
            </a:extLst>
          </p:cNvPr>
          <p:cNvSpPr/>
          <p:nvPr/>
        </p:nvSpPr>
        <p:spPr bwMode="auto">
          <a:xfrm rot="5400000">
            <a:off x="310009" y="2767759"/>
            <a:ext cx="1592958" cy="1044577"/>
          </a:xfrm>
          <a:prstGeom prst="chevron">
            <a:avLst>
              <a:gd name="adj" fmla="val 18781"/>
            </a:avLst>
          </a:prstGeom>
          <a:solidFill>
            <a:schemeClr val="bg1">
              <a:lumMod val="8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lumMod val="75000"/>
                  </a:schemeClr>
                </a:solidFill>
                <a:cs typeface="Segoe UI" pitchFamily="34" charset="0"/>
              </a:rPr>
              <a:t>Production</a:t>
            </a:r>
            <a:br>
              <a:rPr lang="en-US" sz="1400" b="1">
                <a:solidFill>
                  <a:schemeClr val="bg1">
                    <a:lumMod val="75000"/>
                  </a:schemeClr>
                </a:solidFill>
                <a:cs typeface="Segoe UI" pitchFamily="34" charset="0"/>
              </a:rPr>
            </a:br>
            <a:r>
              <a:rPr lang="en-US" sz="1400" b="1">
                <a:solidFill>
                  <a:schemeClr val="bg1">
                    <a:lumMod val="75000"/>
                  </a:schemeClr>
                </a:solidFill>
                <a:cs typeface="Segoe UI" pitchFamily="34" charset="0"/>
              </a:rPr>
              <a:t>Pilot</a:t>
            </a:r>
            <a:endParaRPr lang="en-US" sz="1400" b="1">
              <a:solidFill>
                <a:schemeClr val="bg1">
                  <a:lumMod val="75000"/>
                </a:schemeClr>
              </a:solidFill>
              <a:ea typeface="Segoe UI" pitchFamily="34" charset="0"/>
              <a:cs typeface="Segoe UI" pitchFamily="34" charset="0"/>
            </a:endParaRPr>
          </a:p>
        </p:txBody>
      </p:sp>
      <p:sp>
        <p:nvSpPr>
          <p:cNvPr id="27" name="Commitments_EC4D" title="Icon of a handshake">
            <a:extLst>
              <a:ext uri="{FF2B5EF4-FFF2-40B4-BE49-F238E27FC236}">
                <a16:creationId xmlns:a16="http://schemas.microsoft.com/office/drawing/2014/main" id="{CF91EA38-BD7A-4586-A9BD-E2F1A9B2263F}"/>
              </a:ext>
            </a:extLst>
          </p:cNvPr>
          <p:cNvSpPr>
            <a:spLocks noChangeAspect="1" noEditPoints="1"/>
          </p:cNvSpPr>
          <p:nvPr/>
        </p:nvSpPr>
        <p:spPr bwMode="auto">
          <a:xfrm>
            <a:off x="915604" y="2125580"/>
            <a:ext cx="381769" cy="34034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8" name="Group 27">
            <a:extLst>
              <a:ext uri="{FF2B5EF4-FFF2-40B4-BE49-F238E27FC236}">
                <a16:creationId xmlns:a16="http://schemas.microsoft.com/office/drawing/2014/main" id="{C9C9232C-DA8F-4A0B-8AE7-BCFC0F61BDBE}"/>
              </a:ext>
            </a:extLst>
          </p:cNvPr>
          <p:cNvGrpSpPr/>
          <p:nvPr/>
        </p:nvGrpSpPr>
        <p:grpSpPr>
          <a:xfrm>
            <a:off x="847546" y="3562572"/>
            <a:ext cx="517885" cy="324756"/>
            <a:chOff x="-102260" y="3907739"/>
            <a:chExt cx="609514" cy="402004"/>
          </a:xfrm>
        </p:grpSpPr>
        <p:sp>
          <p:nvSpPr>
            <p:cNvPr id="29" name="Freeform: Shape 28">
              <a:extLst>
                <a:ext uri="{FF2B5EF4-FFF2-40B4-BE49-F238E27FC236}">
                  <a16:creationId xmlns:a16="http://schemas.microsoft.com/office/drawing/2014/main" id="{D48537C3-A2B2-4D8B-AE23-D9950174EC7E}"/>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30" name="monitor" title="Icon of a monitor">
              <a:extLst>
                <a:ext uri="{FF2B5EF4-FFF2-40B4-BE49-F238E27FC236}">
                  <a16:creationId xmlns:a16="http://schemas.microsoft.com/office/drawing/2014/main" id="{917506FE-0B0E-488E-9A9A-9AA0077451BF}"/>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1" name="Freeform: Shape 30">
              <a:extLst>
                <a:ext uri="{FF2B5EF4-FFF2-40B4-BE49-F238E27FC236}">
                  <a16:creationId xmlns:a16="http://schemas.microsoft.com/office/drawing/2014/main" id="{6E5FCA7F-51D4-49B0-A0B7-052C0125B926}"/>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32" name="Freeform: Shape 31">
              <a:extLst>
                <a:ext uri="{FF2B5EF4-FFF2-40B4-BE49-F238E27FC236}">
                  <a16:creationId xmlns:a16="http://schemas.microsoft.com/office/drawing/2014/main" id="{43F32676-2AAD-40F2-A4A5-F8465F082A1F}"/>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grpSp>
      <p:sp>
        <p:nvSpPr>
          <p:cNvPr id="33" name="network_3" title="Icon of a server connected to a network">
            <a:extLst>
              <a:ext uri="{FF2B5EF4-FFF2-40B4-BE49-F238E27FC236}">
                <a16:creationId xmlns:a16="http://schemas.microsoft.com/office/drawing/2014/main" id="{A2397E7F-D51F-4740-ABFB-7721C0E810AB}"/>
              </a:ext>
            </a:extLst>
          </p:cNvPr>
          <p:cNvSpPr>
            <a:spLocks noChangeAspect="1" noEditPoints="1"/>
          </p:cNvSpPr>
          <p:nvPr/>
        </p:nvSpPr>
        <p:spPr bwMode="auto">
          <a:xfrm>
            <a:off x="924396" y="5679442"/>
            <a:ext cx="364184" cy="359324"/>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4D791A8F-343B-469B-85D5-4A9CA9DAA803}"/>
              </a:ext>
            </a:extLst>
          </p:cNvPr>
          <p:cNvGraphicFramePr>
            <a:graphicFrameLocks noGrp="1"/>
          </p:cNvGraphicFramePr>
          <p:nvPr>
            <p:extLst>
              <p:ext uri="{D42A27DB-BD31-4B8C-83A1-F6EECF244321}">
                <p14:modId xmlns:p14="http://schemas.microsoft.com/office/powerpoint/2010/main" val="3024476592"/>
              </p:ext>
            </p:extLst>
          </p:nvPr>
        </p:nvGraphicFramePr>
        <p:xfrm>
          <a:off x="2257425" y="1282711"/>
          <a:ext cx="9351963" cy="4996791"/>
        </p:xfrm>
        <a:graphic>
          <a:graphicData uri="http://schemas.openxmlformats.org/drawingml/2006/table">
            <a:tbl>
              <a:tblPr firstRow="1">
                <a:tableStyleId>{5C22544A-7EE6-4342-B048-85BDC9FD1C3A}</a:tableStyleId>
              </a:tblPr>
              <a:tblGrid>
                <a:gridCol w="4563337">
                  <a:extLst>
                    <a:ext uri="{9D8B030D-6E8A-4147-A177-3AD203B41FA5}">
                      <a16:colId xmlns:a16="http://schemas.microsoft.com/office/drawing/2014/main" val="1798589336"/>
                    </a:ext>
                  </a:extLst>
                </a:gridCol>
                <a:gridCol w="4788626">
                  <a:extLst>
                    <a:ext uri="{9D8B030D-6E8A-4147-A177-3AD203B41FA5}">
                      <a16:colId xmlns:a16="http://schemas.microsoft.com/office/drawing/2014/main" val="862909450"/>
                    </a:ext>
                  </a:extLst>
                </a:gridCol>
              </a:tblGrid>
              <a:tr h="0">
                <a:tc>
                  <a:txBody>
                    <a:bodyPr/>
                    <a:lstStyle/>
                    <a:p>
                      <a:pPr algn="l">
                        <a:spcAft>
                          <a:spcPts val="400"/>
                        </a:spcAft>
                      </a:pPr>
                      <a:r>
                        <a:rPr lang="en-US" sz="1400">
                          <a:solidFill>
                            <a:schemeClr val="bg1"/>
                          </a:solidFill>
                        </a:rPr>
                        <a:t>MSFT Gives</a:t>
                      </a:r>
                    </a:p>
                  </a:txBody>
                  <a:tcPr anchor="ctr">
                    <a:lnL w="6350" cap="flat" cmpd="sng" algn="ctr">
                      <a:solidFill>
                        <a:schemeClr val="accent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algn="l">
                        <a:spcAft>
                          <a:spcPts val="400"/>
                        </a:spcAft>
                      </a:pPr>
                      <a:r>
                        <a:rPr lang="en-US" sz="1400">
                          <a:solidFill>
                            <a:schemeClr val="bg1"/>
                          </a:solidFill>
                        </a:rPr>
                        <a:t>Customer Gives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1648051412"/>
                  </a:ext>
                </a:extLst>
              </a:tr>
              <a:tr h="4691991">
                <a:tc>
                  <a:txBody>
                    <a:bodyPr/>
                    <a:lstStyle/>
                    <a:p>
                      <a:pPr lvl="0">
                        <a:spcBef>
                          <a:spcPts val="200"/>
                        </a:spcBef>
                        <a:spcAft>
                          <a:spcPts val="600"/>
                        </a:spcAft>
                      </a:pPr>
                      <a:r>
                        <a:rPr lang="en-US" sz="1200"/>
                        <a:t>$250 Azure credits (valid for 2 months)</a:t>
                      </a:r>
                    </a:p>
                    <a:p>
                      <a:pPr lvl="0">
                        <a:spcBef>
                          <a:spcPts val="200"/>
                        </a:spcBef>
                        <a:spcAft>
                          <a:spcPts val="600"/>
                        </a:spcAft>
                      </a:pPr>
                      <a:r>
                        <a:rPr lang="en-US" sz="1200"/>
                        <a:t>Access to WVD Lighthouse Program technical forum</a:t>
                      </a:r>
                      <a:endParaRPr lang="en-US" sz="1200">
                        <a:solidFill>
                          <a:srgbClr val="FF0000"/>
                        </a:solidFill>
                      </a:endParaRPr>
                    </a:p>
                    <a:p>
                      <a:pPr>
                        <a:spcAft>
                          <a:spcPts val="600"/>
                        </a:spcAft>
                      </a:pPr>
                      <a:endParaRPr lang="en-US" sz="12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spcAft>
                          <a:spcPts val="600"/>
                        </a:spcAft>
                      </a:pPr>
                      <a:r>
                        <a:rPr lang="en-US" sz="1200"/>
                        <a:t>Enrollment into Lighthouse Program (Trial Phase)</a:t>
                      </a:r>
                      <a:endParaRPr lang="en-US" sz="1200">
                        <a:solidFill>
                          <a:srgbClr val="FF0000"/>
                        </a:solidFill>
                      </a:endParaRPr>
                    </a:p>
                    <a:p>
                      <a:pPr>
                        <a:spcAft>
                          <a:spcPts val="600"/>
                        </a:spcAft>
                      </a:pPr>
                      <a:r>
                        <a:rPr lang="en-US" sz="1200"/>
                        <a:t>MSX ID with WVD tag (created by MSFT Field Sales Lead)</a:t>
                      </a:r>
                      <a:endParaRPr lang="en-US" sz="1200">
                        <a:solidFill>
                          <a:srgbClr val="FF0000"/>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422394"/>
                  </a:ext>
                </a:extLst>
              </a:tr>
            </a:tbl>
          </a:graphicData>
        </a:graphic>
      </p:graphicFrame>
      <p:sp>
        <p:nvSpPr>
          <p:cNvPr id="8" name="Freeform: Shape 7">
            <a:extLst>
              <a:ext uri="{FF2B5EF4-FFF2-40B4-BE49-F238E27FC236}">
                <a16:creationId xmlns:a16="http://schemas.microsoft.com/office/drawing/2014/main" id="{C8A99724-C3E3-4143-B63F-D760FE579B96}"/>
              </a:ext>
            </a:extLst>
          </p:cNvPr>
          <p:cNvSpPr/>
          <p:nvPr/>
        </p:nvSpPr>
        <p:spPr bwMode="auto">
          <a:xfrm>
            <a:off x="1663700" y="1282700"/>
            <a:ext cx="609600" cy="381000"/>
          </a:xfrm>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a:moveTo>
                  <a:pt x="0" y="381000"/>
                </a:moveTo>
                <a:lnTo>
                  <a:pt x="609600" y="0"/>
                </a:lnTo>
              </a:path>
            </a:pathLst>
          </a:custGeom>
          <a:noFill/>
          <a:ln w="22225">
            <a:solidFill>
              <a:schemeClr val="accent1"/>
            </a:solidFill>
            <a:prstDash val="dash"/>
            <a:headEnd type="none" w="med" len="med"/>
            <a:tailEnd type="none" w="med" len="med"/>
            <a:extLst>
              <a:ext uri="{C807C97D-BFC1-408E-A445-0C87EB9F89A2}">
                <ask:lineSketchStyleProps xmlns:ask="http://schemas.microsoft.com/office/drawing/2018/sketchyshapes" sd="1219033472">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extrusionOk="0">
                        <a:moveTo>
                          <a:pt x="0" y="381000"/>
                        </a:moveTo>
                        <a:cubicBezTo>
                          <a:pt x="137606" y="345747"/>
                          <a:pt x="335782" y="228766"/>
                          <a:pt x="609600" y="0"/>
                        </a:cubicBezTo>
                      </a:path>
                    </a:pathLst>
                  </a:custGeom>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C41AEAF-A349-4F8C-9E3C-84A741B2537D}"/>
              </a:ext>
            </a:extLst>
          </p:cNvPr>
          <p:cNvCxnSpPr>
            <a:cxnSpLocks/>
          </p:cNvCxnSpPr>
          <p:nvPr/>
        </p:nvCxnSpPr>
        <p:spPr>
          <a:xfrm>
            <a:off x="1627632" y="2414016"/>
            <a:ext cx="629793" cy="3865486"/>
          </a:xfrm>
          <a:prstGeom prst="line">
            <a:avLst/>
          </a:prstGeom>
          <a:noFill/>
          <a:ln w="22225">
            <a:solidFill>
              <a:schemeClr val="accent1"/>
            </a:solidFill>
            <a:prstDash val="dash"/>
            <a:headEnd type="none" w="med" len="med"/>
            <a:tailEnd type="none" w="med" len="med"/>
            <a:extLst>
              <a:ext uri="{C807C97D-BFC1-408E-A445-0C87EB9F89A2}">
                <ask:lineSketchStyleProps xmlns:ask="http://schemas.microsoft.com/office/drawing/2018/sketchyshapes" sd="1219033472">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extrusionOk="0">
                        <a:moveTo>
                          <a:pt x="0" y="381000"/>
                        </a:moveTo>
                        <a:cubicBezTo>
                          <a:pt x="137606" y="345747"/>
                          <a:pt x="335782" y="228766"/>
                          <a:pt x="609600" y="0"/>
                        </a:cubicBezTo>
                      </a:path>
                    </a:pathLst>
                  </a:custGeom>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6580903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0CCDC86-87AD-4460-A24B-A9D98702FFDA}"/>
              </a:ext>
            </a:extLst>
          </p:cNvPr>
          <p:cNvGraphicFramePr>
            <a:graphicFrameLocks noChangeAspect="1"/>
          </p:cNvGraphicFramePr>
          <p:nvPr>
            <p:custDataLst>
              <p:tags r:id="rId2"/>
            </p:custDataLst>
            <p:extLst>
              <p:ext uri="{D42A27DB-BD31-4B8C-83A1-F6EECF244321}">
                <p14:modId xmlns:p14="http://schemas.microsoft.com/office/powerpoint/2010/main" val="29634901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2" name="think-cell Slide" r:id="rId6" imgW="503" imgH="503" progId="TCLayout.ActiveDocument.1">
                  <p:embed/>
                </p:oleObj>
              </mc:Choice>
              <mc:Fallback>
                <p:oleObj name="think-cell Slide" r:id="rId6" imgW="503" imgH="503" progId="TCLayout.ActiveDocument.1">
                  <p:embed/>
                  <p:pic>
                    <p:nvPicPr>
                      <p:cNvPr id="5" name="Object 4" hidden="1">
                        <a:extLst>
                          <a:ext uri="{FF2B5EF4-FFF2-40B4-BE49-F238E27FC236}">
                            <a16:creationId xmlns:a16="http://schemas.microsoft.com/office/drawing/2014/main" id="{F0CCDC86-87AD-4460-A24B-A9D98702FFD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8AA07FF-929D-4815-B8F9-74C94FD2A48C}"/>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6691EC5A-0D1A-4E50-967E-8CB33B1631BD}"/>
              </a:ext>
            </a:extLst>
          </p:cNvPr>
          <p:cNvSpPr>
            <a:spLocks noGrp="1"/>
          </p:cNvSpPr>
          <p:nvPr>
            <p:ph type="title"/>
          </p:nvPr>
        </p:nvSpPr>
        <p:spPr/>
        <p:txBody>
          <a:bodyPr/>
          <a:lstStyle/>
          <a:p>
            <a:r>
              <a:rPr lang="en-US"/>
              <a:t>Lighthouse Program Details: Production Pilot</a:t>
            </a:r>
          </a:p>
        </p:txBody>
      </p:sp>
      <p:sp>
        <p:nvSpPr>
          <p:cNvPr id="23" name="Arrow: Chevron 22">
            <a:extLst>
              <a:ext uri="{FF2B5EF4-FFF2-40B4-BE49-F238E27FC236}">
                <a16:creationId xmlns:a16="http://schemas.microsoft.com/office/drawing/2014/main" id="{0D2FAF58-70C2-4275-9199-8B81ED394A6C}"/>
              </a:ext>
            </a:extLst>
          </p:cNvPr>
          <p:cNvSpPr/>
          <p:nvPr/>
        </p:nvSpPr>
        <p:spPr bwMode="auto">
          <a:xfrm rot="5400000">
            <a:off x="-28740" y="4578693"/>
            <a:ext cx="2270457" cy="1044577"/>
          </a:xfrm>
          <a:prstGeom prst="chevron">
            <a:avLst>
              <a:gd name="adj" fmla="val 18781"/>
            </a:avLst>
          </a:prstGeom>
          <a:solidFill>
            <a:schemeClr val="bg1">
              <a:lumMod val="8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lumMod val="75000"/>
                  </a:schemeClr>
                </a:solidFill>
                <a:cs typeface="Segoe UI" pitchFamily="34" charset="0"/>
              </a:rPr>
              <a:t>Scale</a:t>
            </a:r>
          </a:p>
        </p:txBody>
      </p:sp>
      <p:sp>
        <p:nvSpPr>
          <p:cNvPr id="24" name="Arrow: Pentagon 23">
            <a:extLst>
              <a:ext uri="{FF2B5EF4-FFF2-40B4-BE49-F238E27FC236}">
                <a16:creationId xmlns:a16="http://schemas.microsoft.com/office/drawing/2014/main" id="{7A7AD4A6-1634-4575-9635-A0ACBA5D1763}"/>
              </a:ext>
            </a:extLst>
          </p:cNvPr>
          <p:cNvSpPr/>
          <p:nvPr/>
        </p:nvSpPr>
        <p:spPr bwMode="auto">
          <a:xfrm rot="5400000">
            <a:off x="624450" y="1617100"/>
            <a:ext cx="964076" cy="1044575"/>
          </a:xfrm>
          <a:prstGeom prst="homePlate">
            <a:avLst>
              <a:gd name="adj" fmla="val 20170"/>
            </a:avLst>
          </a:prstGeom>
          <a:solidFill>
            <a:schemeClr val="bg1">
              <a:lumMod val="8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lumMod val="75000"/>
                  </a:schemeClr>
                </a:solidFill>
                <a:ea typeface="Segoe UI" pitchFamily="34" charset="0"/>
                <a:cs typeface="Segoe UI" pitchFamily="34" charset="0"/>
              </a:rPr>
              <a:t>Trial</a:t>
            </a:r>
          </a:p>
        </p:txBody>
      </p:sp>
      <p:sp>
        <p:nvSpPr>
          <p:cNvPr id="25" name="Arrow: Chevron 24">
            <a:extLst>
              <a:ext uri="{FF2B5EF4-FFF2-40B4-BE49-F238E27FC236}">
                <a16:creationId xmlns:a16="http://schemas.microsoft.com/office/drawing/2014/main" id="{AAE913D8-DF1A-48C1-8696-201A4A061C9B}"/>
              </a:ext>
            </a:extLst>
          </p:cNvPr>
          <p:cNvSpPr/>
          <p:nvPr/>
        </p:nvSpPr>
        <p:spPr bwMode="auto">
          <a:xfrm rot="5400000">
            <a:off x="310009" y="2767759"/>
            <a:ext cx="1592958" cy="1044577"/>
          </a:xfrm>
          <a:prstGeom prst="chevron">
            <a:avLst>
              <a:gd name="adj" fmla="val 18781"/>
            </a:avLst>
          </a:prstGeom>
          <a:solidFill>
            <a:schemeClr val="accent3">
              <a:lumMod val="7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solidFill>
                <a:cs typeface="Segoe UI" pitchFamily="34" charset="0"/>
              </a:rPr>
              <a:t>Production</a:t>
            </a:r>
            <a:br>
              <a:rPr lang="en-US" sz="1400" b="1">
                <a:solidFill>
                  <a:schemeClr val="bg1"/>
                </a:solidFill>
                <a:cs typeface="Segoe UI" pitchFamily="34" charset="0"/>
              </a:rPr>
            </a:br>
            <a:r>
              <a:rPr lang="en-US" sz="1400" b="1">
                <a:solidFill>
                  <a:schemeClr val="bg1"/>
                </a:solidFill>
                <a:cs typeface="Segoe UI" pitchFamily="34" charset="0"/>
              </a:rPr>
              <a:t>Pilot</a:t>
            </a:r>
          </a:p>
        </p:txBody>
      </p:sp>
      <p:sp>
        <p:nvSpPr>
          <p:cNvPr id="26" name="Commitments_EC4D" title="Icon of a handshake">
            <a:extLst>
              <a:ext uri="{FF2B5EF4-FFF2-40B4-BE49-F238E27FC236}">
                <a16:creationId xmlns:a16="http://schemas.microsoft.com/office/drawing/2014/main" id="{CC7B7905-0B37-4C63-8DD4-1551B4F89556}"/>
              </a:ext>
            </a:extLst>
          </p:cNvPr>
          <p:cNvSpPr>
            <a:spLocks noChangeAspect="1" noEditPoints="1"/>
          </p:cNvSpPr>
          <p:nvPr/>
        </p:nvSpPr>
        <p:spPr bwMode="auto">
          <a:xfrm>
            <a:off x="915604" y="2125580"/>
            <a:ext cx="381769" cy="34034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F6644AE6-1814-48DC-95CF-E2A61DD9310B}"/>
              </a:ext>
            </a:extLst>
          </p:cNvPr>
          <p:cNvGrpSpPr/>
          <p:nvPr/>
        </p:nvGrpSpPr>
        <p:grpSpPr>
          <a:xfrm>
            <a:off x="847546" y="3562572"/>
            <a:ext cx="517885" cy="324756"/>
            <a:chOff x="-102260" y="3907739"/>
            <a:chExt cx="609514" cy="402004"/>
          </a:xfrm>
        </p:grpSpPr>
        <p:sp>
          <p:nvSpPr>
            <p:cNvPr id="28" name="Freeform: Shape 27">
              <a:extLst>
                <a:ext uri="{FF2B5EF4-FFF2-40B4-BE49-F238E27FC236}">
                  <a16:creationId xmlns:a16="http://schemas.microsoft.com/office/drawing/2014/main" id="{3D405EB7-9744-40AB-9D4F-5082FABC6D83}"/>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29" name="monitor" title="Icon of a monitor">
              <a:extLst>
                <a:ext uri="{FF2B5EF4-FFF2-40B4-BE49-F238E27FC236}">
                  <a16:creationId xmlns:a16="http://schemas.microsoft.com/office/drawing/2014/main" id="{5869DD0B-62DA-4C93-8677-80F087347638}"/>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Freeform: Shape 29">
              <a:extLst>
                <a:ext uri="{FF2B5EF4-FFF2-40B4-BE49-F238E27FC236}">
                  <a16:creationId xmlns:a16="http://schemas.microsoft.com/office/drawing/2014/main" id="{301395AE-9771-4BEC-A593-1AB9CA1D3E13}"/>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31" name="Freeform: Shape 30">
              <a:extLst>
                <a:ext uri="{FF2B5EF4-FFF2-40B4-BE49-F238E27FC236}">
                  <a16:creationId xmlns:a16="http://schemas.microsoft.com/office/drawing/2014/main" id="{B3E07C50-CD48-4F9E-99CB-170DC1FEE0F5}"/>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grpSp>
      <p:sp>
        <p:nvSpPr>
          <p:cNvPr id="32" name="network_3" title="Icon of a server connected to a network">
            <a:extLst>
              <a:ext uri="{FF2B5EF4-FFF2-40B4-BE49-F238E27FC236}">
                <a16:creationId xmlns:a16="http://schemas.microsoft.com/office/drawing/2014/main" id="{CAA1C286-A10D-4C10-A22D-60C045A5E831}"/>
              </a:ext>
            </a:extLst>
          </p:cNvPr>
          <p:cNvSpPr>
            <a:spLocks noChangeAspect="1" noEditPoints="1"/>
          </p:cNvSpPr>
          <p:nvPr/>
        </p:nvSpPr>
        <p:spPr bwMode="auto">
          <a:xfrm>
            <a:off x="924396" y="5679442"/>
            <a:ext cx="364184" cy="359324"/>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3" name="Table 32">
            <a:extLst>
              <a:ext uri="{FF2B5EF4-FFF2-40B4-BE49-F238E27FC236}">
                <a16:creationId xmlns:a16="http://schemas.microsoft.com/office/drawing/2014/main" id="{AB289149-4E96-43CF-9A42-1C370CCE02D9}"/>
              </a:ext>
            </a:extLst>
          </p:cNvPr>
          <p:cNvGraphicFramePr>
            <a:graphicFrameLocks noGrp="1"/>
          </p:cNvGraphicFramePr>
          <p:nvPr>
            <p:extLst>
              <p:ext uri="{D42A27DB-BD31-4B8C-83A1-F6EECF244321}">
                <p14:modId xmlns:p14="http://schemas.microsoft.com/office/powerpoint/2010/main" val="3035870759"/>
              </p:ext>
            </p:extLst>
          </p:nvPr>
        </p:nvGraphicFramePr>
        <p:xfrm>
          <a:off x="2257425" y="1282711"/>
          <a:ext cx="9351963" cy="4996791"/>
        </p:xfrm>
        <a:graphic>
          <a:graphicData uri="http://schemas.openxmlformats.org/drawingml/2006/table">
            <a:tbl>
              <a:tblPr firstRow="1">
                <a:tableStyleId>{5C22544A-7EE6-4342-B048-85BDC9FD1C3A}</a:tableStyleId>
              </a:tblPr>
              <a:tblGrid>
                <a:gridCol w="4563337">
                  <a:extLst>
                    <a:ext uri="{9D8B030D-6E8A-4147-A177-3AD203B41FA5}">
                      <a16:colId xmlns:a16="http://schemas.microsoft.com/office/drawing/2014/main" val="1798589336"/>
                    </a:ext>
                  </a:extLst>
                </a:gridCol>
                <a:gridCol w="4788626">
                  <a:extLst>
                    <a:ext uri="{9D8B030D-6E8A-4147-A177-3AD203B41FA5}">
                      <a16:colId xmlns:a16="http://schemas.microsoft.com/office/drawing/2014/main" val="862909450"/>
                    </a:ext>
                  </a:extLst>
                </a:gridCol>
              </a:tblGrid>
              <a:tr h="0">
                <a:tc>
                  <a:txBody>
                    <a:bodyPr/>
                    <a:lstStyle/>
                    <a:p>
                      <a:pPr algn="l">
                        <a:spcAft>
                          <a:spcPts val="400"/>
                        </a:spcAft>
                      </a:pPr>
                      <a:r>
                        <a:rPr lang="en-US" sz="1400">
                          <a:solidFill>
                            <a:schemeClr val="bg1"/>
                          </a:solidFill>
                        </a:rPr>
                        <a:t>MSFT Gives</a:t>
                      </a:r>
                    </a:p>
                  </a:txBody>
                  <a:tcPr anchor="ctr">
                    <a:lnL w="6350" cap="flat" cmpd="sng" algn="ctr">
                      <a:solidFill>
                        <a:schemeClr val="accent3">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6350" cap="flat" cmpd="sng" algn="ctr">
                      <a:noFill/>
                      <a:prstDash val="solid"/>
                      <a:round/>
                      <a:headEnd type="none" w="med" len="med"/>
                      <a:tailEnd type="none" w="med" len="med"/>
                    </a:lnB>
                    <a:solidFill>
                      <a:schemeClr val="accent3">
                        <a:lumMod val="75000"/>
                      </a:schemeClr>
                    </a:solidFill>
                  </a:tcPr>
                </a:tc>
                <a:tc>
                  <a:txBody>
                    <a:bodyPr/>
                    <a:lstStyle/>
                    <a:p>
                      <a:pPr algn="l">
                        <a:spcAft>
                          <a:spcPts val="400"/>
                        </a:spcAft>
                      </a:pPr>
                      <a:r>
                        <a:rPr lang="en-US" sz="1400">
                          <a:solidFill>
                            <a:schemeClr val="bg1"/>
                          </a:solidFill>
                        </a:rPr>
                        <a:t>Customer Gives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6350" cap="flat" cmpd="sng" algn="ctr">
                      <a:no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648051412"/>
                  </a:ext>
                </a:extLst>
              </a:tr>
              <a:tr h="4691991">
                <a:tc>
                  <a:txBody>
                    <a:bodyPr/>
                    <a:lstStyle/>
                    <a:p>
                      <a:pPr>
                        <a:spcBef>
                          <a:spcPts val="600"/>
                        </a:spcBef>
                      </a:pPr>
                      <a:r>
                        <a:rPr lang="en-US" sz="1200" dirty="0">
                          <a:solidFill>
                            <a:schemeClr val="tx1"/>
                          </a:solidFill>
                        </a:rPr>
                        <a:t>Additional Azure Credits</a:t>
                      </a:r>
                    </a:p>
                    <a:p>
                      <a:pPr marL="233363" indent="-149225">
                        <a:spcBef>
                          <a:spcPts val="100"/>
                        </a:spcBef>
                        <a:spcAft>
                          <a:spcPts val="200"/>
                        </a:spcAft>
                        <a:buFont typeface="Arial" panose="020B0604020202020204" pitchFamily="34" charset="0"/>
                        <a:buChar char="•"/>
                      </a:pPr>
                      <a:r>
                        <a:rPr lang="en-US" sz="1100" dirty="0">
                          <a:solidFill>
                            <a:schemeClr val="tx1"/>
                          </a:solidFill>
                        </a:rPr>
                        <a:t>Up to $1,500, valid for 3 months</a:t>
                      </a:r>
                    </a:p>
                    <a:p>
                      <a:pPr marL="225425" indent="-225425">
                        <a:spcBef>
                          <a:spcPts val="400"/>
                        </a:spcBef>
                      </a:pPr>
                      <a:r>
                        <a:rPr lang="en-US" sz="1200" dirty="0">
                          <a:solidFill>
                            <a:schemeClr val="tx1"/>
                          </a:solidFill>
                        </a:rPr>
                        <a:t>Customer Incentives</a:t>
                      </a:r>
                    </a:p>
                    <a:p>
                      <a:pPr marL="233363" lvl="1" indent="-149225">
                        <a:spcBef>
                          <a:spcPts val="100"/>
                        </a:spcBef>
                        <a:spcAft>
                          <a:spcPts val="200"/>
                        </a:spcAft>
                        <a:buFont typeface="Arial" panose="020B0604020202020204" pitchFamily="34" charset="0"/>
                        <a:buChar char="•"/>
                      </a:pPr>
                      <a:r>
                        <a:rPr lang="en-US" sz="1100" dirty="0">
                          <a:solidFill>
                            <a:schemeClr val="tx1"/>
                          </a:solidFill>
                        </a:rPr>
                        <a:t>If Customer enters into Agreement with </a:t>
                      </a:r>
                      <a:r>
                        <a:rPr lang="en-US" sz="1100" dirty="0">
                          <a:hlinkClick r:id="rId8"/>
                        </a:rPr>
                        <a:t>MSP Azure Expert Partner</a:t>
                      </a:r>
                      <a:r>
                        <a:rPr lang="en-US" sz="1100" dirty="0"/>
                        <a:t>, Microsoft will commit up to $30,000</a:t>
                      </a:r>
                      <a:endParaRPr lang="en-US" sz="1100" dirty="0">
                        <a:solidFill>
                          <a:schemeClr val="tx1"/>
                        </a:solidFill>
                      </a:endParaRPr>
                    </a:p>
                    <a:p>
                      <a:pPr marL="233363" lvl="1" indent="-149225">
                        <a:spcBef>
                          <a:spcPts val="100"/>
                        </a:spcBef>
                        <a:spcAft>
                          <a:spcPts val="200"/>
                        </a:spcAft>
                        <a:buFont typeface="Arial" panose="020B0604020202020204" pitchFamily="34" charset="0"/>
                        <a:buChar char="•"/>
                      </a:pPr>
                      <a:r>
                        <a:rPr lang="en-US" sz="1100" dirty="0">
                          <a:solidFill>
                            <a:schemeClr val="tx1"/>
                          </a:solidFill>
                        </a:rPr>
                        <a:t>If Customer enters into Agreement with non-MSP Azure Expert Partner, Microsoft will commit up to $20,000</a:t>
                      </a:r>
                    </a:p>
                    <a:p>
                      <a:pPr marL="233363" lvl="1" indent="-149225">
                        <a:spcBef>
                          <a:spcPts val="100"/>
                        </a:spcBef>
                        <a:spcAft>
                          <a:spcPts val="200"/>
                        </a:spcAft>
                        <a:buFont typeface="Arial" panose="020B0604020202020204" pitchFamily="34" charset="0"/>
                        <a:buChar char="•"/>
                      </a:pPr>
                      <a:r>
                        <a:rPr lang="en-US" sz="1100" dirty="0">
                          <a:solidFill>
                            <a:schemeClr val="tx1"/>
                          </a:solidFill>
                        </a:rPr>
                        <a:t>Incentive funds will be approved once Microsoft receives a signed SoW between Customer and Partner with all conditions satisfied (contact your PDM for the process details)</a:t>
                      </a:r>
                    </a:p>
                    <a:p>
                      <a:pPr marL="233363" lvl="1" indent="-149225">
                        <a:spcBef>
                          <a:spcPts val="100"/>
                        </a:spcBef>
                        <a:spcAft>
                          <a:spcPts val="200"/>
                        </a:spcAft>
                        <a:buFont typeface="Arial" panose="020B0604020202020204" pitchFamily="34" charset="0"/>
                        <a:buChar char="•"/>
                      </a:pPr>
                      <a:r>
                        <a:rPr lang="en-US" sz="1100" dirty="0">
                          <a:solidFill>
                            <a:schemeClr val="tx1"/>
                          </a:solidFill>
                        </a:rPr>
                        <a:t>Incentive funds will be released to the Partner after receiving proof of successful execution. </a:t>
                      </a:r>
                      <a:br>
                        <a:rPr lang="en-US" sz="1100" dirty="0">
                          <a:solidFill>
                            <a:schemeClr val="tx1"/>
                          </a:solidFill>
                        </a:rPr>
                      </a:br>
                      <a:r>
                        <a:rPr lang="en-US" sz="1100" i="1" dirty="0">
                          <a:solidFill>
                            <a:schemeClr val="tx1"/>
                          </a:solidFill>
                        </a:rPr>
                        <a:t>Note: Microsoft will verify MAU, and the incentive payment will be released only if the 25+ MAU success metric has been met.</a:t>
                      </a:r>
                    </a:p>
                    <a:p>
                      <a:pPr marL="225425" lvl="1" indent="-225425" algn="l" defTabSz="932742" rtl="0" eaLnBrk="1" latinLnBrk="0" hangingPunct="1">
                        <a:spcBef>
                          <a:spcPts val="600"/>
                        </a:spcBef>
                        <a:spcAft>
                          <a:spcPts val="200"/>
                        </a:spcAft>
                        <a:buFont typeface="Arial" panose="020B0604020202020204" pitchFamily="34" charset="0"/>
                        <a:buNone/>
                      </a:pPr>
                      <a:r>
                        <a:rPr lang="en-US" sz="1200" kern="1200" dirty="0">
                          <a:solidFill>
                            <a:schemeClr val="tx1"/>
                          </a:solidFill>
                          <a:latin typeface="+mn-lt"/>
                          <a:ea typeface="+mn-ea"/>
                          <a:cs typeface="+mn-cs"/>
                        </a:rPr>
                        <a:t>Access to tools: Lakeside, </a:t>
                      </a:r>
                      <a:r>
                        <a:rPr lang="en-US" sz="1200" kern="1200" dirty="0" err="1">
                          <a:solidFill>
                            <a:schemeClr val="tx1"/>
                          </a:solidFill>
                          <a:latin typeface="+mn-lt"/>
                          <a:ea typeface="+mn-ea"/>
                          <a:cs typeface="+mn-cs"/>
                        </a:rPr>
                        <a:t>Liquidware</a:t>
                      </a:r>
                      <a:endParaRPr lang="en-US" sz="1200" kern="1200" dirty="0">
                        <a:solidFill>
                          <a:schemeClr val="tx1"/>
                        </a:solidFill>
                        <a:latin typeface="+mn-lt"/>
                        <a:ea typeface="+mn-ea"/>
                        <a:cs typeface="+mn-cs"/>
                      </a:endParaRPr>
                    </a:p>
                    <a:p>
                      <a:pPr marL="225425" lvl="1" indent="-225425">
                        <a:spcBef>
                          <a:spcPts val="600"/>
                        </a:spcBef>
                      </a:pPr>
                      <a:r>
                        <a:rPr lang="en-US" sz="1200" dirty="0">
                          <a:solidFill>
                            <a:schemeClr val="tx1"/>
                          </a:solidFill>
                        </a:rPr>
                        <a:t>Access to WVD Design and Deployment Helpdesk</a:t>
                      </a:r>
                    </a:p>
                    <a:p>
                      <a:pPr marL="225425" lvl="1" indent="-225425">
                        <a:spcBef>
                          <a:spcPts val="600"/>
                        </a:spcBef>
                      </a:pPr>
                      <a:r>
                        <a:rPr lang="en-US" sz="1200" dirty="0">
                          <a:solidFill>
                            <a:schemeClr val="tx1"/>
                          </a:solidFill>
                        </a:rPr>
                        <a:t>Access to WVD Lighthouse Program technical forum</a:t>
                      </a:r>
                    </a:p>
                    <a:p>
                      <a:pPr marL="225425" lvl="1" indent="-225425">
                        <a:spcBef>
                          <a:spcPts val="600"/>
                        </a:spcBef>
                      </a:pPr>
                      <a:r>
                        <a:rPr lang="en-US" sz="1200" dirty="0">
                          <a:solidFill>
                            <a:schemeClr val="tx1"/>
                          </a:solidFill>
                        </a:rPr>
                        <a:t>Monthly product update webinars from WVD engineering team</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25425" marR="0" lvl="1" indent="-225425" algn="l" defTabSz="932742" rtl="0" eaLnBrk="1" fontAlgn="auto" latinLnBrk="0" hangingPunct="1">
                        <a:lnSpc>
                          <a:spcPct val="100000"/>
                        </a:lnSpc>
                        <a:spcBef>
                          <a:spcPts val="600"/>
                        </a:spcBef>
                        <a:spcAft>
                          <a:spcPts val="0"/>
                        </a:spcAft>
                        <a:buClrTx/>
                        <a:buSzTx/>
                        <a:buFontTx/>
                        <a:buNone/>
                        <a:tabLst/>
                        <a:defRPr/>
                      </a:pPr>
                      <a:r>
                        <a:rPr lang="en-US" sz="1200" dirty="0">
                          <a:solidFill>
                            <a:schemeClr val="tx1"/>
                          </a:solidFill>
                        </a:rPr>
                        <a:t>Enrollment into Lighthouse Program (Production Pilot Phase)</a:t>
                      </a:r>
                    </a:p>
                    <a:p>
                      <a:pPr marL="225425" lvl="1" indent="-225425">
                        <a:spcBef>
                          <a:spcPts val="600"/>
                        </a:spcBef>
                      </a:pPr>
                      <a:r>
                        <a:rPr lang="en-US" sz="1200" dirty="0">
                          <a:solidFill>
                            <a:schemeClr val="tx1"/>
                          </a:solidFill>
                        </a:rPr>
                        <a:t>Signed Production Pilot SOW with Partner</a:t>
                      </a:r>
                    </a:p>
                    <a:p>
                      <a:pPr marL="233363" lvl="1" indent="-149225">
                        <a:spcBef>
                          <a:spcPts val="200"/>
                        </a:spcBef>
                        <a:spcAft>
                          <a:spcPts val="400"/>
                        </a:spcAft>
                        <a:buFont typeface="Arial" panose="020B0604020202020204" pitchFamily="34" charset="0"/>
                        <a:buChar char="•"/>
                      </a:pPr>
                      <a:r>
                        <a:rPr lang="en-US" sz="1100" dirty="0">
                          <a:solidFill>
                            <a:schemeClr val="tx1"/>
                          </a:solidFill>
                        </a:rPr>
                        <a:t>Shows detailed scope of deployment work - date of SOW completion cannot be later than June 15, 2020. </a:t>
                      </a:r>
                    </a:p>
                    <a:p>
                      <a:pPr marL="233363" lvl="1" indent="-149225">
                        <a:spcBef>
                          <a:spcPts val="200"/>
                        </a:spcBef>
                        <a:spcAft>
                          <a:spcPts val="400"/>
                        </a:spcAft>
                        <a:buFont typeface="Arial" panose="020B0604020202020204" pitchFamily="34" charset="0"/>
                        <a:buChar char="•"/>
                      </a:pPr>
                      <a:r>
                        <a:rPr lang="en-US" sz="1100" dirty="0">
                          <a:solidFill>
                            <a:schemeClr val="tx1"/>
                          </a:solidFill>
                        </a:rPr>
                        <a:t>Stipulates at least 25+ MAU </a:t>
                      </a:r>
                    </a:p>
                    <a:p>
                      <a:pPr marL="233363" lvl="1" indent="-149225">
                        <a:spcBef>
                          <a:spcPts val="200"/>
                        </a:spcBef>
                        <a:spcAft>
                          <a:spcPts val="400"/>
                        </a:spcAft>
                        <a:buFont typeface="Arial" panose="020B0604020202020204" pitchFamily="34" charset="0"/>
                        <a:buChar char="•"/>
                      </a:pPr>
                      <a:r>
                        <a:rPr lang="en-US" sz="1100" dirty="0">
                          <a:solidFill>
                            <a:schemeClr val="tx1"/>
                          </a:solidFill>
                        </a:rPr>
                        <a:t>Recommended SOW pilot duration : ~3 months. </a:t>
                      </a:r>
                    </a:p>
                    <a:p>
                      <a:pPr marL="233363" lvl="1" indent="-149225">
                        <a:spcBef>
                          <a:spcPts val="200"/>
                        </a:spcBef>
                        <a:spcAft>
                          <a:spcPts val="400"/>
                        </a:spcAft>
                        <a:buFont typeface="Arial" panose="020B0604020202020204" pitchFamily="34" charset="0"/>
                        <a:buChar char="•"/>
                      </a:pPr>
                      <a:r>
                        <a:rPr lang="en-US" sz="1100" dirty="0">
                          <a:solidFill>
                            <a:schemeClr val="tx1"/>
                          </a:solidFill>
                        </a:rPr>
                        <a:t>Send a signed copy to Microsoft (via the Lighthouse Program site)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422394"/>
                  </a:ext>
                </a:extLst>
              </a:tr>
            </a:tbl>
          </a:graphicData>
        </a:graphic>
      </p:graphicFrame>
      <p:cxnSp>
        <p:nvCxnSpPr>
          <p:cNvPr id="35" name="Straight Connector 34">
            <a:extLst>
              <a:ext uri="{FF2B5EF4-FFF2-40B4-BE49-F238E27FC236}">
                <a16:creationId xmlns:a16="http://schemas.microsoft.com/office/drawing/2014/main" id="{A0D59F3E-5F63-439F-B69A-E1279AF05CCD}"/>
              </a:ext>
            </a:extLst>
          </p:cNvPr>
          <p:cNvCxnSpPr>
            <a:cxnSpLocks/>
          </p:cNvCxnSpPr>
          <p:nvPr/>
        </p:nvCxnSpPr>
        <p:spPr>
          <a:xfrm>
            <a:off x="1628776" y="3887328"/>
            <a:ext cx="628649" cy="2392174"/>
          </a:xfrm>
          <a:prstGeom prst="line">
            <a:avLst/>
          </a:prstGeom>
          <a:noFill/>
          <a:ln w="22225">
            <a:solidFill>
              <a:schemeClr val="accent3">
                <a:lumMod val="75000"/>
              </a:schemeClr>
            </a:solidFill>
            <a:prstDash val="dash"/>
            <a:headEnd type="none" w="med" len="med"/>
            <a:tailEnd type="none" w="med" len="med"/>
            <a:extLst>
              <a:ext uri="{C807C97D-BFC1-408E-A445-0C87EB9F89A2}">
                <ask:lineSketchStyleProps xmlns:ask="http://schemas.microsoft.com/office/drawing/2018/sketchyshapes" sd="1219033472">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extrusionOk="0">
                        <a:moveTo>
                          <a:pt x="0" y="381000"/>
                        </a:moveTo>
                        <a:cubicBezTo>
                          <a:pt x="137606" y="345747"/>
                          <a:pt x="335782" y="228766"/>
                          <a:pt x="609600" y="0"/>
                        </a:cubicBezTo>
                      </a:path>
                    </a:pathLst>
                  </a:custGeom>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cxnSp>
      <p:cxnSp>
        <p:nvCxnSpPr>
          <p:cNvPr id="36" name="Straight Connector 35">
            <a:extLst>
              <a:ext uri="{FF2B5EF4-FFF2-40B4-BE49-F238E27FC236}">
                <a16:creationId xmlns:a16="http://schemas.microsoft.com/office/drawing/2014/main" id="{0FB7E752-130A-4B7C-8885-BD5E3CFBAC38}"/>
              </a:ext>
            </a:extLst>
          </p:cNvPr>
          <p:cNvCxnSpPr>
            <a:cxnSpLocks/>
          </p:cNvCxnSpPr>
          <p:nvPr/>
        </p:nvCxnSpPr>
        <p:spPr>
          <a:xfrm flipV="1">
            <a:off x="1628776" y="1282711"/>
            <a:ext cx="628649" cy="1210857"/>
          </a:xfrm>
          <a:prstGeom prst="line">
            <a:avLst/>
          </a:prstGeom>
          <a:noFill/>
          <a:ln w="22225">
            <a:solidFill>
              <a:schemeClr val="accent3">
                <a:lumMod val="75000"/>
              </a:schemeClr>
            </a:solidFill>
            <a:prstDash val="dash"/>
            <a:headEnd type="none" w="med" len="med"/>
            <a:tailEnd type="none" w="med" len="med"/>
            <a:extLst>
              <a:ext uri="{C807C97D-BFC1-408E-A445-0C87EB9F89A2}">
                <ask:lineSketchStyleProps xmlns:ask="http://schemas.microsoft.com/office/drawing/2018/sketchyshapes" sd="1219033472">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extrusionOk="0">
                        <a:moveTo>
                          <a:pt x="0" y="381000"/>
                        </a:moveTo>
                        <a:cubicBezTo>
                          <a:pt x="137606" y="345747"/>
                          <a:pt x="335782" y="228766"/>
                          <a:pt x="609600" y="0"/>
                        </a:cubicBezTo>
                      </a:path>
                    </a:pathLst>
                  </a:custGeom>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962797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0CCDC86-87AD-4460-A24B-A9D98702FFDA}"/>
              </a:ext>
            </a:extLst>
          </p:cNvPr>
          <p:cNvGraphicFramePr>
            <a:graphicFrameLocks noChangeAspect="1"/>
          </p:cNvGraphicFramePr>
          <p:nvPr>
            <p:custDataLst>
              <p:tags r:id="rId2"/>
            </p:custDataLst>
            <p:extLst>
              <p:ext uri="{D42A27DB-BD31-4B8C-83A1-F6EECF244321}">
                <p14:modId xmlns:p14="http://schemas.microsoft.com/office/powerpoint/2010/main" val="3230780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6" name="think-cell Slide" r:id="rId6" imgW="503" imgH="503" progId="TCLayout.ActiveDocument.1">
                  <p:embed/>
                </p:oleObj>
              </mc:Choice>
              <mc:Fallback>
                <p:oleObj name="think-cell Slide" r:id="rId6" imgW="503" imgH="503" progId="TCLayout.ActiveDocument.1">
                  <p:embed/>
                  <p:pic>
                    <p:nvPicPr>
                      <p:cNvPr id="5" name="Object 4" hidden="1">
                        <a:extLst>
                          <a:ext uri="{FF2B5EF4-FFF2-40B4-BE49-F238E27FC236}">
                            <a16:creationId xmlns:a16="http://schemas.microsoft.com/office/drawing/2014/main" id="{F0CCDC86-87AD-4460-A24B-A9D98702FFD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8AA07FF-929D-4815-B8F9-74C94FD2A48C}"/>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6691EC5A-0D1A-4E50-967E-8CB33B1631BD}"/>
              </a:ext>
            </a:extLst>
          </p:cNvPr>
          <p:cNvSpPr>
            <a:spLocks noGrp="1"/>
          </p:cNvSpPr>
          <p:nvPr>
            <p:ph type="title"/>
          </p:nvPr>
        </p:nvSpPr>
        <p:spPr>
          <a:xfrm>
            <a:off x="588263" y="457200"/>
            <a:ext cx="11018520" cy="430887"/>
          </a:xfrm>
        </p:spPr>
        <p:txBody>
          <a:bodyPr/>
          <a:lstStyle/>
          <a:p>
            <a:r>
              <a:rPr lang="en-US"/>
              <a:t>Lighthouse Program Details: Scale</a:t>
            </a:r>
          </a:p>
        </p:txBody>
      </p:sp>
      <p:sp>
        <p:nvSpPr>
          <p:cNvPr id="23" name="Arrow: Chevron 22">
            <a:extLst>
              <a:ext uri="{FF2B5EF4-FFF2-40B4-BE49-F238E27FC236}">
                <a16:creationId xmlns:a16="http://schemas.microsoft.com/office/drawing/2014/main" id="{DBC76681-F864-4B7D-A078-31F6679BAE33}"/>
              </a:ext>
            </a:extLst>
          </p:cNvPr>
          <p:cNvSpPr/>
          <p:nvPr/>
        </p:nvSpPr>
        <p:spPr bwMode="auto">
          <a:xfrm rot="5400000">
            <a:off x="-28740" y="4578693"/>
            <a:ext cx="2270457" cy="1044577"/>
          </a:xfrm>
          <a:prstGeom prst="chevron">
            <a:avLst>
              <a:gd name="adj" fmla="val 18781"/>
            </a:avLst>
          </a:prstGeom>
          <a:solidFill>
            <a:schemeClr val="accent4"/>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solidFill>
                <a:cs typeface="Segoe UI" pitchFamily="34" charset="0"/>
              </a:rPr>
              <a:t>Scale</a:t>
            </a:r>
          </a:p>
        </p:txBody>
      </p:sp>
      <p:sp>
        <p:nvSpPr>
          <p:cNvPr id="25" name="Arrow: Pentagon 24">
            <a:extLst>
              <a:ext uri="{FF2B5EF4-FFF2-40B4-BE49-F238E27FC236}">
                <a16:creationId xmlns:a16="http://schemas.microsoft.com/office/drawing/2014/main" id="{D651F1D5-70B0-4340-A1C1-28829A74507E}"/>
              </a:ext>
            </a:extLst>
          </p:cNvPr>
          <p:cNvSpPr/>
          <p:nvPr/>
        </p:nvSpPr>
        <p:spPr bwMode="auto">
          <a:xfrm rot="5400000">
            <a:off x="624450" y="1617100"/>
            <a:ext cx="964076" cy="1044575"/>
          </a:xfrm>
          <a:prstGeom prst="homePlate">
            <a:avLst>
              <a:gd name="adj" fmla="val 20170"/>
            </a:avLst>
          </a:prstGeom>
          <a:solidFill>
            <a:schemeClr val="bg1">
              <a:lumMod val="8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lumMod val="75000"/>
                  </a:schemeClr>
                </a:solidFill>
                <a:ea typeface="Segoe UI" pitchFamily="34" charset="0"/>
                <a:cs typeface="Segoe UI" pitchFamily="34" charset="0"/>
              </a:rPr>
              <a:t>Trial</a:t>
            </a:r>
          </a:p>
        </p:txBody>
      </p:sp>
      <p:sp>
        <p:nvSpPr>
          <p:cNvPr id="26" name="Arrow: Chevron 25">
            <a:extLst>
              <a:ext uri="{FF2B5EF4-FFF2-40B4-BE49-F238E27FC236}">
                <a16:creationId xmlns:a16="http://schemas.microsoft.com/office/drawing/2014/main" id="{AA96F00F-E4E7-4C52-9D9F-5E92A37D043B}"/>
              </a:ext>
            </a:extLst>
          </p:cNvPr>
          <p:cNvSpPr/>
          <p:nvPr/>
        </p:nvSpPr>
        <p:spPr bwMode="auto">
          <a:xfrm rot="5400000">
            <a:off x="310009" y="2767759"/>
            <a:ext cx="1592958" cy="1044577"/>
          </a:xfrm>
          <a:prstGeom prst="chevron">
            <a:avLst>
              <a:gd name="adj" fmla="val 18781"/>
            </a:avLst>
          </a:prstGeom>
          <a:solidFill>
            <a:schemeClr val="bg1">
              <a:lumMod val="8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lumMod val="75000"/>
                  </a:schemeClr>
                </a:solidFill>
                <a:cs typeface="Segoe UI" pitchFamily="34" charset="0"/>
              </a:rPr>
              <a:t>Production</a:t>
            </a:r>
            <a:br>
              <a:rPr lang="en-US" sz="1400" b="1">
                <a:solidFill>
                  <a:schemeClr val="bg1">
                    <a:lumMod val="75000"/>
                  </a:schemeClr>
                </a:solidFill>
                <a:cs typeface="Segoe UI" pitchFamily="34" charset="0"/>
              </a:rPr>
            </a:br>
            <a:r>
              <a:rPr lang="en-US" sz="1400" b="1">
                <a:solidFill>
                  <a:schemeClr val="bg1">
                    <a:lumMod val="75000"/>
                  </a:schemeClr>
                </a:solidFill>
                <a:cs typeface="Segoe UI" pitchFamily="34" charset="0"/>
              </a:rPr>
              <a:t>Pilot</a:t>
            </a:r>
          </a:p>
        </p:txBody>
      </p:sp>
      <p:sp>
        <p:nvSpPr>
          <p:cNvPr id="27" name="Commitments_EC4D" title="Icon of a handshake">
            <a:extLst>
              <a:ext uri="{FF2B5EF4-FFF2-40B4-BE49-F238E27FC236}">
                <a16:creationId xmlns:a16="http://schemas.microsoft.com/office/drawing/2014/main" id="{9F39140F-CE66-45F5-8D08-88731A09D82D}"/>
              </a:ext>
            </a:extLst>
          </p:cNvPr>
          <p:cNvSpPr>
            <a:spLocks noChangeAspect="1" noEditPoints="1"/>
          </p:cNvSpPr>
          <p:nvPr/>
        </p:nvSpPr>
        <p:spPr bwMode="auto">
          <a:xfrm>
            <a:off x="915604" y="2125580"/>
            <a:ext cx="381769" cy="34034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8" name="Group 27">
            <a:extLst>
              <a:ext uri="{FF2B5EF4-FFF2-40B4-BE49-F238E27FC236}">
                <a16:creationId xmlns:a16="http://schemas.microsoft.com/office/drawing/2014/main" id="{DA138D17-8E11-46D9-87AC-85624D2D8AEB}"/>
              </a:ext>
            </a:extLst>
          </p:cNvPr>
          <p:cNvGrpSpPr/>
          <p:nvPr/>
        </p:nvGrpSpPr>
        <p:grpSpPr>
          <a:xfrm>
            <a:off x="847546" y="3562572"/>
            <a:ext cx="517885" cy="324756"/>
            <a:chOff x="-102260" y="3907739"/>
            <a:chExt cx="609514" cy="402004"/>
          </a:xfrm>
        </p:grpSpPr>
        <p:sp>
          <p:nvSpPr>
            <p:cNvPr id="29" name="Freeform: Shape 28">
              <a:extLst>
                <a:ext uri="{FF2B5EF4-FFF2-40B4-BE49-F238E27FC236}">
                  <a16:creationId xmlns:a16="http://schemas.microsoft.com/office/drawing/2014/main" id="{CB6D56CC-FB38-4BAF-8B24-01EA076352C3}"/>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30" name="monitor" title="Icon of a monitor">
              <a:extLst>
                <a:ext uri="{FF2B5EF4-FFF2-40B4-BE49-F238E27FC236}">
                  <a16:creationId xmlns:a16="http://schemas.microsoft.com/office/drawing/2014/main" id="{C8DBF90B-2275-4235-95DA-9E227C24BB98}"/>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1" name="Freeform: Shape 30">
              <a:extLst>
                <a:ext uri="{FF2B5EF4-FFF2-40B4-BE49-F238E27FC236}">
                  <a16:creationId xmlns:a16="http://schemas.microsoft.com/office/drawing/2014/main" id="{78E8B404-B340-46BA-BF8E-425F789D3D67}"/>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32" name="Freeform: Shape 31">
              <a:extLst>
                <a:ext uri="{FF2B5EF4-FFF2-40B4-BE49-F238E27FC236}">
                  <a16:creationId xmlns:a16="http://schemas.microsoft.com/office/drawing/2014/main" id="{EB3A4410-AE0B-4BAE-8C15-2199BEB525D4}"/>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grpSp>
      <p:sp>
        <p:nvSpPr>
          <p:cNvPr id="33" name="network_3" title="Icon of a server connected to a network">
            <a:extLst>
              <a:ext uri="{FF2B5EF4-FFF2-40B4-BE49-F238E27FC236}">
                <a16:creationId xmlns:a16="http://schemas.microsoft.com/office/drawing/2014/main" id="{6A7D0923-A9C9-45CA-B0D2-E626B5D90AB7}"/>
              </a:ext>
            </a:extLst>
          </p:cNvPr>
          <p:cNvSpPr>
            <a:spLocks noChangeAspect="1" noEditPoints="1"/>
          </p:cNvSpPr>
          <p:nvPr/>
        </p:nvSpPr>
        <p:spPr bwMode="auto">
          <a:xfrm>
            <a:off x="924396" y="5679442"/>
            <a:ext cx="364184" cy="359324"/>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4" name="Table 33">
            <a:extLst>
              <a:ext uri="{FF2B5EF4-FFF2-40B4-BE49-F238E27FC236}">
                <a16:creationId xmlns:a16="http://schemas.microsoft.com/office/drawing/2014/main" id="{5E0885E9-F483-4736-B4B7-D2D7C0161643}"/>
              </a:ext>
            </a:extLst>
          </p:cNvPr>
          <p:cNvGraphicFramePr>
            <a:graphicFrameLocks noGrp="1"/>
          </p:cNvGraphicFramePr>
          <p:nvPr>
            <p:extLst>
              <p:ext uri="{D42A27DB-BD31-4B8C-83A1-F6EECF244321}">
                <p14:modId xmlns:p14="http://schemas.microsoft.com/office/powerpoint/2010/main" val="926863997"/>
              </p:ext>
            </p:extLst>
          </p:nvPr>
        </p:nvGraphicFramePr>
        <p:xfrm>
          <a:off x="2257425" y="1282710"/>
          <a:ext cx="9351963" cy="5118089"/>
        </p:xfrm>
        <a:graphic>
          <a:graphicData uri="http://schemas.openxmlformats.org/drawingml/2006/table">
            <a:tbl>
              <a:tblPr firstRow="1">
                <a:tableStyleId>{5C22544A-7EE6-4342-B048-85BDC9FD1C3A}</a:tableStyleId>
              </a:tblPr>
              <a:tblGrid>
                <a:gridCol w="5148609">
                  <a:extLst>
                    <a:ext uri="{9D8B030D-6E8A-4147-A177-3AD203B41FA5}">
                      <a16:colId xmlns:a16="http://schemas.microsoft.com/office/drawing/2014/main" val="1798589336"/>
                    </a:ext>
                  </a:extLst>
                </a:gridCol>
                <a:gridCol w="4203354">
                  <a:extLst>
                    <a:ext uri="{9D8B030D-6E8A-4147-A177-3AD203B41FA5}">
                      <a16:colId xmlns:a16="http://schemas.microsoft.com/office/drawing/2014/main" val="862909450"/>
                    </a:ext>
                  </a:extLst>
                </a:gridCol>
              </a:tblGrid>
              <a:tr h="318719">
                <a:tc>
                  <a:txBody>
                    <a:bodyPr/>
                    <a:lstStyle/>
                    <a:p>
                      <a:pPr algn="l">
                        <a:spcAft>
                          <a:spcPts val="400"/>
                        </a:spcAft>
                      </a:pPr>
                      <a:r>
                        <a:rPr lang="en-US" sz="1400">
                          <a:solidFill>
                            <a:schemeClr val="bg1"/>
                          </a:solidFill>
                        </a:rPr>
                        <a:t>MSFT Gives</a:t>
                      </a:r>
                    </a:p>
                  </a:txBody>
                  <a:tcPr anchor="ctr">
                    <a:lnL w="6350" cap="flat" cmpd="sng" algn="ctr">
                      <a:solidFill>
                        <a:schemeClr val="accent4"/>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4"/>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algn="l">
                        <a:spcAft>
                          <a:spcPts val="400"/>
                        </a:spcAft>
                      </a:pPr>
                      <a:r>
                        <a:rPr lang="en-US" sz="1400">
                          <a:solidFill>
                            <a:schemeClr val="bg1"/>
                          </a:solidFill>
                        </a:rPr>
                        <a:t>Customer Gives</a:t>
                      </a:r>
                    </a:p>
                  </a:txBody>
                  <a:tcPr anchor="ctr">
                    <a:lnL w="6350" cap="flat" cmpd="sng" algn="ctr">
                      <a:solidFill>
                        <a:schemeClr val="bg1"/>
                      </a:solidFill>
                      <a:prstDash val="solid"/>
                      <a:round/>
                      <a:headEnd type="none" w="med" len="med"/>
                      <a:tailEnd type="none" w="med" len="med"/>
                    </a:lnL>
                    <a:lnR w="6350" cap="flat" cmpd="sng" algn="ctr">
                      <a:solidFill>
                        <a:schemeClr val="accent4"/>
                      </a:solidFill>
                      <a:prstDash val="solid"/>
                      <a:round/>
                      <a:headEnd type="none" w="med" len="med"/>
                      <a:tailEnd type="none" w="med" len="med"/>
                    </a:lnR>
                    <a:lnT w="6350" cap="flat" cmpd="sng" algn="ctr">
                      <a:solidFill>
                        <a:schemeClr val="accent4"/>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648051412"/>
                  </a:ext>
                </a:extLst>
              </a:tr>
              <a:tr h="4799370">
                <a:tc>
                  <a:txBody>
                    <a:bodyPr/>
                    <a:lstStyle/>
                    <a:p>
                      <a:pPr>
                        <a:spcBef>
                          <a:spcPts val="400"/>
                        </a:spcBef>
                      </a:pPr>
                      <a:r>
                        <a:rPr lang="en-US" sz="1200" dirty="0">
                          <a:solidFill>
                            <a:schemeClr val="tx1"/>
                          </a:solidFill>
                        </a:rPr>
                        <a:t>Additional Azure Credits</a:t>
                      </a:r>
                    </a:p>
                    <a:p>
                      <a:pPr marL="233363" indent="-149225">
                        <a:spcBef>
                          <a:spcPts val="100"/>
                        </a:spcBef>
                        <a:spcAft>
                          <a:spcPts val="200"/>
                        </a:spcAft>
                        <a:buFont typeface="Arial" panose="020B0604020202020204" pitchFamily="34" charset="0"/>
                        <a:buChar char="•"/>
                      </a:pPr>
                      <a:r>
                        <a:rPr lang="en-US" sz="1100" dirty="0">
                          <a:solidFill>
                            <a:schemeClr val="tx1"/>
                          </a:solidFill>
                        </a:rPr>
                        <a:t>Up to $20,000, valid for 6 months</a:t>
                      </a:r>
                    </a:p>
                    <a:p>
                      <a:pPr marL="225425" indent="-225425">
                        <a:spcBef>
                          <a:spcPts val="400"/>
                        </a:spcBef>
                      </a:pPr>
                      <a:r>
                        <a:rPr lang="en-US" sz="1200" dirty="0">
                          <a:solidFill>
                            <a:schemeClr val="tx1"/>
                          </a:solidFill>
                        </a:rPr>
                        <a:t>Customer Incentives</a:t>
                      </a:r>
                    </a:p>
                    <a:p>
                      <a:pPr marL="233363" lvl="1" indent="-149225">
                        <a:spcBef>
                          <a:spcPts val="100"/>
                        </a:spcBef>
                        <a:spcAft>
                          <a:spcPts val="200"/>
                        </a:spcAft>
                        <a:buFont typeface="Arial" panose="020B0604020202020204" pitchFamily="34" charset="0"/>
                        <a:buChar char="•"/>
                      </a:pPr>
                      <a:r>
                        <a:rPr lang="en-US" sz="1100" dirty="0">
                          <a:solidFill>
                            <a:schemeClr val="tx1"/>
                          </a:solidFill>
                        </a:rPr>
                        <a:t>If Customer enters into Agreement with </a:t>
                      </a:r>
                      <a:r>
                        <a:rPr lang="en-US" sz="1100" dirty="0">
                          <a:solidFill>
                            <a:schemeClr val="tx1"/>
                          </a:solidFill>
                          <a:hlinkClick r:id="rId8"/>
                        </a:rPr>
                        <a:t>MSP Azure Expert Partner</a:t>
                      </a:r>
                      <a:r>
                        <a:rPr lang="en-US" sz="1100" dirty="0">
                          <a:solidFill>
                            <a:schemeClr val="tx1"/>
                          </a:solidFill>
                        </a:rPr>
                        <a:t>, Microsoft will commit up to $60,000</a:t>
                      </a:r>
                    </a:p>
                    <a:p>
                      <a:pPr marL="233363" lvl="1" indent="-149225">
                        <a:spcBef>
                          <a:spcPts val="100"/>
                        </a:spcBef>
                        <a:spcAft>
                          <a:spcPts val="200"/>
                        </a:spcAft>
                        <a:buFont typeface="Arial" panose="020B0604020202020204" pitchFamily="34" charset="0"/>
                        <a:buChar char="•"/>
                      </a:pPr>
                      <a:r>
                        <a:rPr lang="en-US" sz="1100" dirty="0">
                          <a:solidFill>
                            <a:schemeClr val="tx1"/>
                          </a:solidFill>
                        </a:rPr>
                        <a:t>If Customer enters into Agreement with non-MSP Azure Expert Partner, Microsoft will commit up to $40,000</a:t>
                      </a:r>
                    </a:p>
                    <a:p>
                      <a:pPr marL="233363" lvl="1" indent="-149225">
                        <a:spcBef>
                          <a:spcPts val="100"/>
                        </a:spcBef>
                        <a:spcAft>
                          <a:spcPts val="200"/>
                        </a:spcAft>
                        <a:buFont typeface="Arial" panose="020B0604020202020204" pitchFamily="34" charset="0"/>
                        <a:buChar char="•"/>
                      </a:pPr>
                      <a:r>
                        <a:rPr lang="en-US" sz="1100" dirty="0">
                          <a:solidFill>
                            <a:schemeClr val="tx1"/>
                          </a:solidFill>
                        </a:rPr>
                        <a:t>Incentive funds will be approved once Microsoft receives a signed SoW between Customer and Partner with all conditions satisfied (contact your PDM for the process details)</a:t>
                      </a:r>
                    </a:p>
                    <a:p>
                      <a:pPr marL="233363" marR="0" lvl="1" indent="-149225" algn="l" defTabSz="932742" rtl="0" eaLnBrk="1" fontAlgn="auto" latinLnBrk="0" hangingPunct="1">
                        <a:lnSpc>
                          <a:spcPct val="100000"/>
                        </a:lnSpc>
                        <a:spcBef>
                          <a:spcPts val="100"/>
                        </a:spcBef>
                        <a:spcAft>
                          <a:spcPts val="200"/>
                        </a:spcAft>
                        <a:buClrTx/>
                        <a:buSzTx/>
                        <a:buFont typeface="Arial" panose="020B0604020202020204" pitchFamily="34" charset="0"/>
                        <a:buChar char="•"/>
                        <a:tabLst/>
                        <a:defRPr/>
                      </a:pPr>
                      <a:r>
                        <a:rPr lang="en-US" sz="1100" dirty="0">
                          <a:solidFill>
                            <a:schemeClr val="tx1"/>
                          </a:solidFill>
                        </a:rPr>
                        <a:t>Incentive funds will be released to the Partner after receiving proof of successful execution. </a:t>
                      </a:r>
                      <a:br>
                        <a:rPr lang="en-US" sz="1100" dirty="0">
                          <a:solidFill>
                            <a:schemeClr val="tx1"/>
                          </a:solidFill>
                        </a:rPr>
                      </a:br>
                      <a:r>
                        <a:rPr lang="en-US" sz="1100" i="1" dirty="0">
                          <a:solidFill>
                            <a:schemeClr val="tx1"/>
                          </a:solidFill>
                        </a:rPr>
                        <a:t>Note: Microsoft will verify MAU, and the incentive payment will be released only if the 500+ MAU success metric has been met.</a:t>
                      </a:r>
                      <a:endParaRPr lang="en-US" sz="1100" dirty="0">
                        <a:solidFill>
                          <a:schemeClr val="tx1"/>
                        </a:solidFill>
                      </a:endParaRPr>
                    </a:p>
                    <a:p>
                      <a:pPr marL="225425" lvl="1" indent="-225425">
                        <a:spcBef>
                          <a:spcPts val="400"/>
                        </a:spcBef>
                      </a:pPr>
                      <a:r>
                        <a:rPr lang="en-US" sz="1200" dirty="0">
                          <a:solidFill>
                            <a:schemeClr val="tx1"/>
                          </a:solidFill>
                        </a:rPr>
                        <a:t>Access to tools: Lakeside, </a:t>
                      </a:r>
                      <a:r>
                        <a:rPr lang="en-US" sz="1200" dirty="0" err="1">
                          <a:solidFill>
                            <a:schemeClr val="tx1"/>
                          </a:solidFill>
                        </a:rPr>
                        <a:t>Liquidware</a:t>
                      </a:r>
                      <a:endParaRPr lang="en-US" sz="1200" dirty="0">
                        <a:solidFill>
                          <a:schemeClr val="tx1"/>
                        </a:solidFill>
                      </a:endParaRPr>
                    </a:p>
                    <a:p>
                      <a:pPr marL="225425" lvl="1" indent="-225425">
                        <a:spcBef>
                          <a:spcPts val="400"/>
                        </a:spcBef>
                      </a:pPr>
                      <a:r>
                        <a:rPr lang="en-US" sz="1200" dirty="0">
                          <a:solidFill>
                            <a:schemeClr val="tx1"/>
                          </a:solidFill>
                        </a:rPr>
                        <a:t>Access to WVD Design and Deployment Helpdesk</a:t>
                      </a:r>
                    </a:p>
                    <a:p>
                      <a:pPr marL="225425" lvl="1" indent="-225425">
                        <a:spcBef>
                          <a:spcPts val="400"/>
                        </a:spcBef>
                      </a:pPr>
                      <a:r>
                        <a:rPr lang="en-US" sz="1200" dirty="0">
                          <a:solidFill>
                            <a:schemeClr val="tx1"/>
                          </a:solidFill>
                        </a:rPr>
                        <a:t>Access to WVD Lighthouse Program technical forum</a:t>
                      </a:r>
                    </a:p>
                    <a:p>
                      <a:pPr marL="225425" lvl="1" indent="-225425">
                        <a:spcBef>
                          <a:spcPts val="400"/>
                        </a:spcBef>
                      </a:pPr>
                      <a:r>
                        <a:rPr lang="en-US" sz="1200" dirty="0">
                          <a:solidFill>
                            <a:schemeClr val="tx1"/>
                          </a:solidFill>
                        </a:rPr>
                        <a:t>WVD Global Blackbelt resource support</a:t>
                      </a:r>
                    </a:p>
                    <a:p>
                      <a:pPr marL="225425" lvl="1" indent="-225425">
                        <a:spcBef>
                          <a:spcPts val="400"/>
                        </a:spcBef>
                      </a:pPr>
                      <a:r>
                        <a:rPr lang="en-US" sz="1200" dirty="0">
                          <a:solidFill>
                            <a:schemeClr val="tx1"/>
                          </a:solidFill>
                        </a:rPr>
                        <a:t>Escalations to engineering team</a:t>
                      </a:r>
                    </a:p>
                    <a:p>
                      <a:pPr marL="225425" lvl="1" indent="-225425">
                        <a:spcBef>
                          <a:spcPts val="400"/>
                        </a:spcBef>
                      </a:pPr>
                      <a:r>
                        <a:rPr lang="en-US" sz="1200" dirty="0">
                          <a:solidFill>
                            <a:schemeClr val="tx1"/>
                          </a:solidFill>
                        </a:rPr>
                        <a:t>Early roadmap visibility and knowledge sharing with Engineering team</a:t>
                      </a:r>
                    </a:p>
                    <a:p>
                      <a:pPr marL="225425" lvl="1" indent="-225425">
                        <a:spcBef>
                          <a:spcPts val="400"/>
                        </a:spcBef>
                      </a:pPr>
                      <a:r>
                        <a:rPr lang="en-US" sz="1200" dirty="0">
                          <a:solidFill>
                            <a:schemeClr val="tx1"/>
                          </a:solidFill>
                        </a:rPr>
                        <a:t>Executive sponsorship within Microsoft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1" indent="0" algn="l" defTabSz="932742" rtl="0" eaLnBrk="1" fontAlgn="auto" latinLnBrk="0" hangingPunct="1">
                        <a:lnSpc>
                          <a:spcPct val="100000"/>
                        </a:lnSpc>
                        <a:spcBef>
                          <a:spcPts val="600"/>
                        </a:spcBef>
                        <a:spcAft>
                          <a:spcPts val="0"/>
                        </a:spcAft>
                        <a:buClrTx/>
                        <a:buSzTx/>
                        <a:buFontTx/>
                        <a:buNone/>
                        <a:tabLst/>
                        <a:defRPr/>
                      </a:pPr>
                      <a:r>
                        <a:rPr lang="en-US" sz="1200" dirty="0">
                          <a:solidFill>
                            <a:schemeClr val="tx1"/>
                          </a:solidFill>
                        </a:rPr>
                        <a:t>Enrollment into Lighthouse Program </a:t>
                      </a:r>
                      <a:br>
                        <a:rPr lang="en-US" sz="1200" dirty="0">
                          <a:solidFill>
                            <a:schemeClr val="tx1"/>
                          </a:solidFill>
                        </a:rPr>
                      </a:br>
                      <a:r>
                        <a:rPr lang="en-US" sz="1200" dirty="0">
                          <a:solidFill>
                            <a:schemeClr val="tx1"/>
                          </a:solidFill>
                        </a:rPr>
                        <a:t>(Scale Phase)</a:t>
                      </a:r>
                    </a:p>
                    <a:p>
                      <a:pPr marL="225425" marR="0" lvl="1" indent="-225425" algn="l" defTabSz="932742" rtl="0" eaLnBrk="1" fontAlgn="auto" latinLnBrk="0" hangingPunct="1">
                        <a:lnSpc>
                          <a:spcPct val="100000"/>
                        </a:lnSpc>
                        <a:spcBef>
                          <a:spcPts val="400"/>
                        </a:spcBef>
                        <a:spcAft>
                          <a:spcPts val="0"/>
                        </a:spcAft>
                        <a:buClrTx/>
                        <a:buSzTx/>
                        <a:buFontTx/>
                        <a:buNone/>
                        <a:tabLst/>
                        <a:defRPr/>
                      </a:pPr>
                      <a:r>
                        <a:rPr lang="en-US" sz="1200" dirty="0">
                          <a:solidFill>
                            <a:schemeClr val="tx1"/>
                          </a:solidFill>
                        </a:rPr>
                        <a:t>Signed SOW with Partner</a:t>
                      </a:r>
                    </a:p>
                    <a:p>
                      <a:pPr marL="233363" lvl="1" indent="-149225">
                        <a:spcBef>
                          <a:spcPts val="100"/>
                        </a:spcBef>
                        <a:spcAft>
                          <a:spcPts val="200"/>
                        </a:spcAft>
                        <a:buFont typeface="Arial" panose="020B0604020202020204" pitchFamily="34" charset="0"/>
                        <a:buChar char="•"/>
                      </a:pPr>
                      <a:r>
                        <a:rPr lang="en-US" sz="1100" dirty="0">
                          <a:solidFill>
                            <a:schemeClr val="tx1"/>
                          </a:solidFill>
                        </a:rPr>
                        <a:t>Shows detailed scope of deployment work </a:t>
                      </a:r>
                    </a:p>
                    <a:p>
                      <a:pPr marL="233363" lvl="1" indent="-149225">
                        <a:spcBef>
                          <a:spcPts val="100"/>
                        </a:spcBef>
                        <a:spcAft>
                          <a:spcPts val="200"/>
                        </a:spcAft>
                        <a:buFont typeface="Arial" panose="020B0604020202020204" pitchFamily="34" charset="0"/>
                        <a:buChar char="•"/>
                      </a:pPr>
                      <a:r>
                        <a:rPr lang="en-US" sz="1100" dirty="0">
                          <a:solidFill>
                            <a:schemeClr val="tx1"/>
                          </a:solidFill>
                        </a:rPr>
                        <a:t>Stipulates at least 500+ MAU </a:t>
                      </a:r>
                    </a:p>
                    <a:p>
                      <a:pPr marL="233363" lvl="1" indent="-149225">
                        <a:spcBef>
                          <a:spcPts val="100"/>
                        </a:spcBef>
                        <a:spcAft>
                          <a:spcPts val="200"/>
                        </a:spcAft>
                        <a:buFont typeface="Arial" panose="020B0604020202020204" pitchFamily="34" charset="0"/>
                        <a:buChar char="•"/>
                      </a:pPr>
                      <a:r>
                        <a:rPr lang="en-US" sz="1100" dirty="0">
                          <a:solidFill>
                            <a:schemeClr val="tx1"/>
                          </a:solidFill>
                        </a:rPr>
                        <a:t>SOW completion date for the WVD project date cannot be later than June 15, 2020. </a:t>
                      </a:r>
                    </a:p>
                    <a:p>
                      <a:pPr marL="233363" lvl="1" indent="-149225">
                        <a:spcBef>
                          <a:spcPts val="100"/>
                        </a:spcBef>
                        <a:spcAft>
                          <a:spcPts val="200"/>
                        </a:spcAft>
                        <a:buFont typeface="Arial" panose="020B0604020202020204" pitchFamily="34" charset="0"/>
                        <a:buChar char="•"/>
                      </a:pPr>
                      <a:r>
                        <a:rPr lang="en-US" sz="1100" dirty="0">
                          <a:solidFill>
                            <a:schemeClr val="tx1"/>
                          </a:solidFill>
                        </a:rPr>
                        <a:t>Send a signed copy to Microsoft (via the Lighthouse Program site)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422394"/>
                  </a:ext>
                </a:extLst>
              </a:tr>
            </a:tbl>
          </a:graphicData>
        </a:graphic>
      </p:graphicFrame>
      <p:cxnSp>
        <p:nvCxnSpPr>
          <p:cNvPr id="35" name="Straight Connector 34">
            <a:extLst>
              <a:ext uri="{FF2B5EF4-FFF2-40B4-BE49-F238E27FC236}">
                <a16:creationId xmlns:a16="http://schemas.microsoft.com/office/drawing/2014/main" id="{330DA1B8-A1EE-4CC2-85BB-B28CBB76C37F}"/>
              </a:ext>
            </a:extLst>
          </p:cNvPr>
          <p:cNvCxnSpPr>
            <a:cxnSpLocks/>
          </p:cNvCxnSpPr>
          <p:nvPr/>
        </p:nvCxnSpPr>
        <p:spPr>
          <a:xfrm>
            <a:off x="1628776" y="6038766"/>
            <a:ext cx="628649" cy="344265"/>
          </a:xfrm>
          <a:prstGeom prst="line">
            <a:avLst/>
          </a:prstGeom>
          <a:noFill/>
          <a:ln w="22225">
            <a:solidFill>
              <a:schemeClr val="accent4"/>
            </a:solidFill>
            <a:prstDash val="dash"/>
            <a:headEnd type="none" w="med" len="med"/>
            <a:tailEnd type="none" w="med" len="med"/>
            <a:extLst>
              <a:ext uri="{C807C97D-BFC1-408E-A445-0C87EB9F89A2}">
                <ask:lineSketchStyleProps xmlns:ask="http://schemas.microsoft.com/office/drawing/2018/sketchyshapes" sd="1219033472">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extrusionOk="0">
                        <a:moveTo>
                          <a:pt x="0" y="381000"/>
                        </a:moveTo>
                        <a:cubicBezTo>
                          <a:pt x="137606" y="345747"/>
                          <a:pt x="335782" y="228766"/>
                          <a:pt x="609600" y="0"/>
                        </a:cubicBezTo>
                      </a:path>
                    </a:pathLst>
                  </a:custGeom>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cxnSp>
      <p:cxnSp>
        <p:nvCxnSpPr>
          <p:cNvPr id="36" name="Straight Connector 35">
            <a:extLst>
              <a:ext uri="{FF2B5EF4-FFF2-40B4-BE49-F238E27FC236}">
                <a16:creationId xmlns:a16="http://schemas.microsoft.com/office/drawing/2014/main" id="{6CF926C5-920F-4D38-A007-EE4ECC3D70BF}"/>
              </a:ext>
            </a:extLst>
          </p:cNvPr>
          <p:cNvCxnSpPr>
            <a:cxnSpLocks/>
          </p:cNvCxnSpPr>
          <p:nvPr/>
        </p:nvCxnSpPr>
        <p:spPr>
          <a:xfrm flipV="1">
            <a:off x="1628776" y="1282712"/>
            <a:ext cx="628649" cy="2683041"/>
          </a:xfrm>
          <a:prstGeom prst="line">
            <a:avLst/>
          </a:prstGeom>
          <a:noFill/>
          <a:ln w="22225">
            <a:solidFill>
              <a:schemeClr val="accent4"/>
            </a:solidFill>
            <a:prstDash val="dash"/>
            <a:headEnd type="none" w="med" len="med"/>
            <a:tailEnd type="none" w="med" len="med"/>
            <a:extLst>
              <a:ext uri="{C807C97D-BFC1-408E-A445-0C87EB9F89A2}">
                <ask:lineSketchStyleProps xmlns:ask="http://schemas.microsoft.com/office/drawing/2018/sketchyshapes" sd="1219033472">
                  <a:custGeom>
                    <a:avLst/>
                    <a:gdLst>
                      <a:gd name="connsiteX0" fmla="*/ 0 w 609600"/>
                      <a:gd name="connsiteY0" fmla="*/ 381000 h 381000"/>
                      <a:gd name="connsiteX1" fmla="*/ 609600 w 609600"/>
                      <a:gd name="connsiteY1" fmla="*/ 0 h 381000"/>
                    </a:gdLst>
                    <a:ahLst/>
                    <a:cxnLst>
                      <a:cxn ang="0">
                        <a:pos x="connsiteX0" y="connsiteY0"/>
                      </a:cxn>
                      <a:cxn ang="0">
                        <a:pos x="connsiteX1" y="connsiteY1"/>
                      </a:cxn>
                    </a:cxnLst>
                    <a:rect l="l" t="t" r="r" b="b"/>
                    <a:pathLst>
                      <a:path w="609600" h="381000" extrusionOk="0">
                        <a:moveTo>
                          <a:pt x="0" y="381000"/>
                        </a:moveTo>
                        <a:cubicBezTo>
                          <a:pt x="137606" y="345747"/>
                          <a:pt x="335782" y="228766"/>
                          <a:pt x="609600" y="0"/>
                        </a:cubicBezTo>
                      </a:path>
                    </a:pathLst>
                  </a:custGeom>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cxnSp>
      <p:sp>
        <p:nvSpPr>
          <p:cNvPr id="18" name="Rectangle 17">
            <a:extLst>
              <a:ext uri="{FF2B5EF4-FFF2-40B4-BE49-F238E27FC236}">
                <a16:creationId xmlns:a16="http://schemas.microsoft.com/office/drawing/2014/main" id="{2425CC0C-B622-4800-A8C0-43A8DA712153}"/>
              </a:ext>
            </a:extLst>
          </p:cNvPr>
          <p:cNvSpPr/>
          <p:nvPr/>
        </p:nvSpPr>
        <p:spPr>
          <a:xfrm>
            <a:off x="2254821" y="944156"/>
            <a:ext cx="9351963" cy="338554"/>
          </a:xfrm>
          <a:prstGeom prst="rect">
            <a:avLst/>
          </a:prstGeom>
        </p:spPr>
        <p:txBody>
          <a:bodyPr wrap="square">
            <a:spAutoFit/>
          </a:bodyPr>
          <a:lstStyle/>
          <a:p>
            <a:pPr lvl="0" defTabSz="932742">
              <a:spcAft>
                <a:spcPts val="600"/>
              </a:spcAft>
              <a:defRPr/>
            </a:pPr>
            <a:r>
              <a:rPr lang="en-US" sz="1600" b="1" i="1"/>
              <a:t>Customer must have WVD MAU &gt; 25 to qualify for this phase </a:t>
            </a:r>
          </a:p>
        </p:txBody>
      </p:sp>
    </p:spTree>
    <p:extLst>
      <p:ext uri="{BB962C8B-B14F-4D97-AF65-F5344CB8AC3E}">
        <p14:creationId xmlns:p14="http://schemas.microsoft.com/office/powerpoint/2010/main" val="20966657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BA4B1E9-FC97-4FA3-BEE3-314DF188271A}"/>
              </a:ext>
            </a:extLst>
          </p:cNvPr>
          <p:cNvGraphicFramePr>
            <a:graphicFrameLocks noChangeAspect="1"/>
          </p:cNvGraphicFramePr>
          <p:nvPr>
            <p:custDataLst>
              <p:tags r:id="rId2"/>
            </p:custDataLst>
            <p:extLst>
              <p:ext uri="{D42A27DB-BD31-4B8C-83A1-F6EECF244321}">
                <p14:modId xmlns:p14="http://schemas.microsoft.com/office/powerpoint/2010/main" val="7569101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0" name="think-cell Slide" r:id="rId6" imgW="425" imgH="424" progId="TCLayout.ActiveDocument.1">
                  <p:embed/>
                </p:oleObj>
              </mc:Choice>
              <mc:Fallback>
                <p:oleObj name="think-cell Slide" r:id="rId6" imgW="425" imgH="424" progId="TCLayout.ActiveDocument.1">
                  <p:embed/>
                  <p:pic>
                    <p:nvPicPr>
                      <p:cNvPr id="3" name="Object 2" hidden="1">
                        <a:extLst>
                          <a:ext uri="{FF2B5EF4-FFF2-40B4-BE49-F238E27FC236}">
                            <a16:creationId xmlns:a16="http://schemas.microsoft.com/office/drawing/2014/main" id="{9BA4B1E9-FC97-4FA3-BEE3-314DF18827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051C279E-DB60-491B-99D6-585653EEAFEF}"/>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grpSp>
        <p:nvGrpSpPr>
          <p:cNvPr id="4" name="Group 3">
            <a:extLst>
              <a:ext uri="{FF2B5EF4-FFF2-40B4-BE49-F238E27FC236}">
                <a16:creationId xmlns:a16="http://schemas.microsoft.com/office/drawing/2014/main" id="{B32668F4-3848-4F6F-A94A-D50306CFC677}"/>
              </a:ext>
            </a:extLst>
          </p:cNvPr>
          <p:cNvGrpSpPr/>
          <p:nvPr/>
        </p:nvGrpSpPr>
        <p:grpSpPr>
          <a:xfrm>
            <a:off x="1319073" y="1198899"/>
            <a:ext cx="3149220" cy="5630127"/>
            <a:chOff x="1323826" y="1198899"/>
            <a:chExt cx="3359168" cy="5630127"/>
          </a:xfrm>
        </p:grpSpPr>
        <p:sp>
          <p:nvSpPr>
            <p:cNvPr id="72" name="TextBox 71">
              <a:extLst>
                <a:ext uri="{FF2B5EF4-FFF2-40B4-BE49-F238E27FC236}">
                  <a16:creationId xmlns:a16="http://schemas.microsoft.com/office/drawing/2014/main" id="{205FBBD6-CB29-4141-A120-6EE663FB06FF}"/>
                </a:ext>
              </a:extLst>
            </p:cNvPr>
            <p:cNvSpPr txBox="1"/>
            <p:nvPr/>
          </p:nvSpPr>
          <p:spPr>
            <a:xfrm>
              <a:off x="1323826" y="1198899"/>
              <a:ext cx="1645920" cy="246221"/>
            </a:xfrm>
            <a:prstGeom prst="rect">
              <a:avLst/>
            </a:prstGeom>
          </p:spPr>
          <p:txBody>
            <a:bodyPr wrap="square" lIns="0" tIns="0" rIns="0" bIns="0" anchor="ctr">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cs typeface="Segoe UI Light" panose="020B0502040204020203" pitchFamily="34" charset="0"/>
                </a:defRPr>
              </a:lvl1pPr>
            </a:lstStyle>
            <a:p>
              <a:r>
                <a:rPr lang="en-US" b="1" dirty="0">
                  <a:solidFill>
                    <a:schemeClr val="accent1"/>
                  </a:solidFill>
                </a:rPr>
                <a:t>Checklist</a:t>
              </a:r>
            </a:p>
          </p:txBody>
        </p:sp>
        <p:sp>
          <p:nvSpPr>
            <p:cNvPr id="289" name="Rectangle 288">
              <a:extLst>
                <a:ext uri="{FF2B5EF4-FFF2-40B4-BE49-F238E27FC236}">
                  <a16:creationId xmlns:a16="http://schemas.microsoft.com/office/drawing/2014/main" id="{BEC62AA3-A74A-4564-B17F-526366C23823}"/>
                </a:ext>
              </a:extLst>
            </p:cNvPr>
            <p:cNvSpPr/>
            <p:nvPr/>
          </p:nvSpPr>
          <p:spPr>
            <a:xfrm>
              <a:off x="1330194" y="1586420"/>
              <a:ext cx="3352800" cy="5242606"/>
            </a:xfrm>
            <a:prstGeom prst="rect">
              <a:avLst/>
            </a:prstGeom>
          </p:spPr>
          <p:txBody>
            <a:bodyPr wrap="square" lIns="0" tIns="0" rIns="91440" bIns="0" anchor="t" anchorCtr="0">
              <a:noAutofit/>
            </a:bodyPr>
            <a:lstStyle/>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Use WVD Product Qualification Checklist to help customer make decision on Management plane</a:t>
              </a: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For strategic engagements, leverage local Microsoft’s WVD GBB team as appropriate</a:t>
              </a: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Leverage key resources including Solution Configurator tool, customer discussion guide, WVD technical FAQ. Pointer to WVD Azure docs, product checklist</a:t>
              </a:r>
            </a:p>
          </p:txBody>
        </p:sp>
      </p:grpSp>
      <p:sp>
        <p:nvSpPr>
          <p:cNvPr id="112" name="Rectangle 111">
            <a:extLst>
              <a:ext uri="{FF2B5EF4-FFF2-40B4-BE49-F238E27FC236}">
                <a16:creationId xmlns:a16="http://schemas.microsoft.com/office/drawing/2014/main" id="{FFAE9B87-6C18-4E8E-B218-C0A651CAEDC1}"/>
              </a:ext>
            </a:extLst>
          </p:cNvPr>
          <p:cNvSpPr/>
          <p:nvPr/>
        </p:nvSpPr>
        <p:spPr>
          <a:xfrm>
            <a:off x="4955088" y="6396663"/>
            <a:ext cx="3164328" cy="138499"/>
          </a:xfrm>
          <a:prstGeom prst="rect">
            <a:avLst/>
          </a:prstGeom>
        </p:spPr>
        <p:txBody>
          <a:bodyPr wrap="none" lIns="0" tIns="0" rIns="0" bIns="0">
            <a:spAutoFit/>
          </a:bodyPr>
          <a:lstStyle/>
          <a:p>
            <a:r>
              <a:rPr lang="en-US" sz="900"/>
              <a:t>*Customer can enter Program in the beginning of every phase</a:t>
            </a:r>
          </a:p>
        </p:txBody>
      </p:sp>
      <p:sp>
        <p:nvSpPr>
          <p:cNvPr id="33" name="Rectangle 32">
            <a:extLst>
              <a:ext uri="{FF2B5EF4-FFF2-40B4-BE49-F238E27FC236}">
                <a16:creationId xmlns:a16="http://schemas.microsoft.com/office/drawing/2014/main" id="{8BCB65FB-1538-4222-9BBD-1CA7DB159AE9}"/>
              </a:ext>
            </a:extLst>
          </p:cNvPr>
          <p:cNvSpPr/>
          <p:nvPr/>
        </p:nvSpPr>
        <p:spPr bwMode="auto">
          <a:xfrm flipH="1">
            <a:off x="628016" y="1148461"/>
            <a:ext cx="505458" cy="54800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i="1">
                <a:solidFill>
                  <a:schemeClr val="accent1"/>
                </a:solidFill>
                <a:ea typeface="Segoe UI" pitchFamily="34" charset="0"/>
                <a:cs typeface="Segoe UI" pitchFamily="34" charset="0"/>
              </a:rPr>
              <a:t>Trial</a:t>
            </a:r>
          </a:p>
        </p:txBody>
      </p:sp>
      <p:sp>
        <p:nvSpPr>
          <p:cNvPr id="39" name="Commitments_EC4D" title="Icon of a handshake">
            <a:extLst>
              <a:ext uri="{FF2B5EF4-FFF2-40B4-BE49-F238E27FC236}">
                <a16:creationId xmlns:a16="http://schemas.microsoft.com/office/drawing/2014/main" id="{7D73A389-7975-46E8-88DE-132F3292FABA}"/>
              </a:ext>
            </a:extLst>
          </p:cNvPr>
          <p:cNvSpPr>
            <a:spLocks noChangeAspect="1" noEditPoints="1"/>
          </p:cNvSpPr>
          <p:nvPr/>
        </p:nvSpPr>
        <p:spPr bwMode="auto">
          <a:xfrm>
            <a:off x="705876" y="1246080"/>
            <a:ext cx="362982" cy="34034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A8034178-56F0-4CAF-9B42-A48909535A4E}"/>
              </a:ext>
            </a:extLst>
          </p:cNvPr>
          <p:cNvSpPr/>
          <p:nvPr/>
        </p:nvSpPr>
        <p:spPr bwMode="auto">
          <a:xfrm>
            <a:off x="567054" y="1147784"/>
            <a:ext cx="3844928" cy="548076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EFAA4FCE-4DDE-42E3-9CF3-E18A4EC9E357}"/>
              </a:ext>
            </a:extLst>
          </p:cNvPr>
          <p:cNvSpPr/>
          <p:nvPr/>
        </p:nvSpPr>
        <p:spPr bwMode="auto">
          <a:xfrm>
            <a:off x="4648201" y="1147783"/>
            <a:ext cx="6959600" cy="548076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BABEFDED-AE88-4F7A-9BC3-7422C1A831D6}"/>
              </a:ext>
            </a:extLst>
          </p:cNvPr>
          <p:cNvSpPr/>
          <p:nvPr/>
        </p:nvSpPr>
        <p:spPr bwMode="auto">
          <a:xfrm>
            <a:off x="574675" y="1148461"/>
            <a:ext cx="45719" cy="5480768"/>
          </a:xfrm>
          <a:prstGeom prst="rect">
            <a:avLst/>
          </a:prstGeom>
          <a:solidFill>
            <a:schemeClr val="accent1"/>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B0634BD6-A31B-4805-A5D3-6E69590E3B1E}"/>
              </a:ext>
            </a:extLst>
          </p:cNvPr>
          <p:cNvSpPr/>
          <p:nvPr/>
        </p:nvSpPr>
        <p:spPr>
          <a:xfrm>
            <a:off x="4960112" y="1919767"/>
            <a:ext cx="2496059" cy="113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marL="0" marR="0" lvl="0" indent="0" algn="l" defTabSz="914400" rtl="0" eaLnBrk="1" fontAlgn="auto" latinLnBrk="0" hangingPunct="1">
              <a:spcBef>
                <a:spcPts val="300"/>
              </a:spcBef>
              <a:spcAft>
                <a:spcPts val="0"/>
              </a:spcAft>
              <a:buClrTx/>
              <a:buSzTx/>
              <a:buFontTx/>
              <a:buNone/>
              <a:tabLst/>
              <a:defRPr/>
            </a:pPr>
            <a:r>
              <a:rPr kumimoji="0" lang="en-US" sz="1000" b="1" i="0" u="none" strike="noStrike" kern="1200" cap="none" spc="0" normalizeH="0" baseline="0" noProof="0">
                <a:ln>
                  <a:noFill/>
                </a:ln>
                <a:solidFill>
                  <a:schemeClr val="bg1"/>
                </a:solidFill>
                <a:effectLst/>
                <a:uLnTx/>
                <a:uFillTx/>
                <a:ea typeface="+mn-ea"/>
                <a:cs typeface="Segoe UI Light" panose="020B0502040204020203" pitchFamily="34" charset="0"/>
              </a:rPr>
              <a:t>Target Customers &amp; Pitch WVD</a:t>
            </a:r>
          </a:p>
          <a:p>
            <a:pPr>
              <a:spcBef>
                <a:spcPts val="300"/>
              </a:spcBef>
              <a:defRPr/>
            </a:pPr>
            <a:r>
              <a:rPr lang="en-US" sz="900">
                <a:solidFill>
                  <a:schemeClr val="bg1"/>
                </a:solidFill>
                <a:cs typeface="Segoe UI Light" panose="020B0502040204020203" pitchFamily="34" charset="0"/>
              </a:rPr>
              <a:t>Build pipeline of qualified customers</a:t>
            </a:r>
          </a:p>
          <a:p>
            <a:pPr>
              <a:spcBef>
                <a:spcPts val="300"/>
              </a:spcBef>
              <a:defRPr/>
            </a:pPr>
            <a:r>
              <a:rPr lang="en-US" sz="900">
                <a:solidFill>
                  <a:schemeClr val="bg1"/>
                </a:solidFill>
                <a:cs typeface="Segoe UI Light" panose="020B0502040204020203" pitchFamily="34" charset="0"/>
              </a:rPr>
              <a:t>Prioritize customers with existing virtualization deployments (i.e. Windows RDS, VDI, Citrix-based)</a:t>
            </a:r>
          </a:p>
          <a:p>
            <a:pPr>
              <a:spcBef>
                <a:spcPts val="300"/>
              </a:spcBef>
              <a:defRPr/>
            </a:pPr>
            <a:r>
              <a:rPr lang="en-US" sz="900">
                <a:solidFill>
                  <a:schemeClr val="bg1"/>
                </a:solidFill>
                <a:cs typeface="Segoe UI Light" panose="020B0502040204020203" pitchFamily="34" charset="0"/>
              </a:rPr>
              <a:t>Pitch WVD</a:t>
            </a:r>
          </a:p>
        </p:txBody>
      </p:sp>
      <p:sp>
        <p:nvSpPr>
          <p:cNvPr id="41" name="Rectangle 40">
            <a:extLst>
              <a:ext uri="{FF2B5EF4-FFF2-40B4-BE49-F238E27FC236}">
                <a16:creationId xmlns:a16="http://schemas.microsoft.com/office/drawing/2014/main" id="{8D042B19-6EB4-4C60-9AD9-F5D052482725}"/>
              </a:ext>
            </a:extLst>
          </p:cNvPr>
          <p:cNvSpPr/>
          <p:nvPr/>
        </p:nvSpPr>
        <p:spPr>
          <a:xfrm>
            <a:off x="10154833" y="1919767"/>
            <a:ext cx="1292630" cy="460866"/>
          </a:xfrm>
          <a:prstGeom prst="rect">
            <a:avLst/>
          </a:prstGeom>
          <a:solidFill>
            <a:schemeClr val="accent1"/>
          </a:solidFill>
          <a:ln w="6350">
            <a:noFill/>
          </a:ln>
        </p:spPr>
        <p:txBody>
          <a:bodyPr wrap="square" lIns="91440" rIns="91440" anchor="ctr" anchorCtr="0">
            <a:noAutofit/>
          </a:bodyPr>
          <a:lstStyle/>
          <a:p>
            <a:pPr marL="0" marR="0" lvl="0" indent="0" algn="ctr" defTabSz="914400" rtl="0" eaLnBrk="1" fontAlgn="auto" latinLnBrk="0" hangingPunct="1">
              <a:spcBef>
                <a:spcPts val="80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ea typeface="+mn-ea"/>
                <a:cs typeface="Segoe UI Light" panose="020B0502040204020203" pitchFamily="34" charset="0"/>
              </a:rPr>
              <a:t>Deprioritize opportunity</a:t>
            </a:r>
          </a:p>
        </p:txBody>
      </p:sp>
      <p:cxnSp>
        <p:nvCxnSpPr>
          <p:cNvPr id="42" name="Straight Arrow Connector 41">
            <a:extLst>
              <a:ext uri="{FF2B5EF4-FFF2-40B4-BE49-F238E27FC236}">
                <a16:creationId xmlns:a16="http://schemas.microsoft.com/office/drawing/2014/main" id="{D5E1590A-DEF4-4968-92E9-45E18EAD5697}"/>
              </a:ext>
            </a:extLst>
          </p:cNvPr>
          <p:cNvCxnSpPr>
            <a:cxnSpLocks/>
            <a:stCxn id="46" idx="0"/>
          </p:cNvCxnSpPr>
          <p:nvPr/>
        </p:nvCxnSpPr>
        <p:spPr>
          <a:xfrm rot="16200000" flipH="1">
            <a:off x="9374799" y="1370166"/>
            <a:ext cx="166578" cy="1393490"/>
          </a:xfrm>
          <a:prstGeom prst="bentConnector4">
            <a:avLst>
              <a:gd name="adj1" fmla="val -137233"/>
              <a:gd name="adj2" fmla="val 76476"/>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3" name="Elbow Connector 41">
            <a:extLst>
              <a:ext uri="{FF2B5EF4-FFF2-40B4-BE49-F238E27FC236}">
                <a16:creationId xmlns:a16="http://schemas.microsoft.com/office/drawing/2014/main" id="{55B3418E-8173-4D6B-8EC0-085290AC3F9B}"/>
              </a:ext>
            </a:extLst>
          </p:cNvPr>
          <p:cNvCxnSpPr>
            <a:cxnSpLocks/>
            <a:stCxn id="40" idx="3"/>
            <a:endCxn id="46" idx="1"/>
          </p:cNvCxnSpPr>
          <p:nvPr/>
        </p:nvCxnSpPr>
        <p:spPr>
          <a:xfrm>
            <a:off x="7456171" y="2489426"/>
            <a:ext cx="567280" cy="0"/>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0E635E3-BC05-4C6A-9E66-90E28E59327D}"/>
              </a:ext>
            </a:extLst>
          </p:cNvPr>
          <p:cNvSpPr txBox="1"/>
          <p:nvPr/>
        </p:nvSpPr>
        <p:spPr>
          <a:xfrm>
            <a:off x="8803163" y="1612668"/>
            <a:ext cx="208559" cy="119646"/>
          </a:xfrm>
          <a:prstGeom prst="rect">
            <a:avLst/>
          </a:prstGeom>
          <a:noFill/>
        </p:spPr>
        <p:txBody>
          <a:bodyPr wrap="none" lIns="0" tIns="0" rIns="0" bIns="0" rtlCol="0" anchor="ctr">
            <a:no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Segoe UI Light" panose="020B0502040204020203" pitchFamily="34" charset="0"/>
              </a:rPr>
              <a:t>NO</a:t>
            </a:r>
          </a:p>
        </p:txBody>
      </p:sp>
      <p:sp>
        <p:nvSpPr>
          <p:cNvPr id="45" name="TextBox 44">
            <a:extLst>
              <a:ext uri="{FF2B5EF4-FFF2-40B4-BE49-F238E27FC236}">
                <a16:creationId xmlns:a16="http://schemas.microsoft.com/office/drawing/2014/main" id="{69614F13-0973-41E5-BD9E-3E7CFDC876A0}"/>
              </a:ext>
            </a:extLst>
          </p:cNvPr>
          <p:cNvSpPr txBox="1"/>
          <p:nvPr/>
        </p:nvSpPr>
        <p:spPr>
          <a:xfrm>
            <a:off x="8781105" y="3078850"/>
            <a:ext cx="220146" cy="119646"/>
          </a:xfrm>
          <a:prstGeom prst="rect">
            <a:avLst/>
          </a:prstGeom>
          <a:noFill/>
        </p:spPr>
        <p:txBody>
          <a:bodyPr wrap="non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ea typeface="+mn-ea"/>
                <a:cs typeface="Segoe UI Light" panose="020B0502040204020203" pitchFamily="34" charset="0"/>
              </a:rPr>
              <a:t>YES</a:t>
            </a:r>
          </a:p>
        </p:txBody>
      </p:sp>
      <p:sp>
        <p:nvSpPr>
          <p:cNvPr id="46" name="Diamond 45">
            <a:extLst>
              <a:ext uri="{FF2B5EF4-FFF2-40B4-BE49-F238E27FC236}">
                <a16:creationId xmlns:a16="http://schemas.microsoft.com/office/drawing/2014/main" id="{6043B6D2-6A93-4767-93DA-125E92AA16E9}"/>
              </a:ext>
            </a:extLst>
          </p:cNvPr>
          <p:cNvSpPr/>
          <p:nvPr/>
        </p:nvSpPr>
        <p:spPr>
          <a:xfrm>
            <a:off x="8023451" y="1983622"/>
            <a:ext cx="1475784" cy="1011608"/>
          </a:xfrm>
          <a:prstGeom prst="diamond">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marL="0" marR="0" lvl="0" indent="0" algn="ctr" defTabSz="914400" rtl="0" eaLnBrk="1" fontAlgn="auto" latinLnBrk="0" hangingPunct="1">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ea typeface="+mn-ea"/>
                <a:cs typeface="Segoe UI Light" panose="020B0502040204020203" pitchFamily="34" charset="0"/>
              </a:rPr>
              <a:t>High customer</a:t>
            </a:r>
          </a:p>
          <a:p>
            <a:pPr marL="0" marR="0" lvl="0" indent="0" algn="ctr" defTabSz="914400" rtl="0" eaLnBrk="1" fontAlgn="auto" latinLnBrk="0" hangingPunct="1">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ea typeface="+mn-ea"/>
                <a:cs typeface="Segoe UI Light" panose="020B0502040204020203" pitchFamily="34" charset="0"/>
              </a:rPr>
              <a:t>Interest to act?</a:t>
            </a:r>
          </a:p>
        </p:txBody>
      </p:sp>
      <p:cxnSp>
        <p:nvCxnSpPr>
          <p:cNvPr id="47" name="Elbow Connector 41">
            <a:extLst>
              <a:ext uri="{FF2B5EF4-FFF2-40B4-BE49-F238E27FC236}">
                <a16:creationId xmlns:a16="http://schemas.microsoft.com/office/drawing/2014/main" id="{23DFE146-4AFD-4ACE-BD26-513D584D2A59}"/>
              </a:ext>
            </a:extLst>
          </p:cNvPr>
          <p:cNvCxnSpPr>
            <a:cxnSpLocks/>
            <a:stCxn id="46" idx="2"/>
            <a:endCxn id="53" idx="1"/>
          </p:cNvCxnSpPr>
          <p:nvPr/>
        </p:nvCxnSpPr>
        <p:spPr>
          <a:xfrm rot="5400000" flipH="1" flipV="1">
            <a:off x="9414593" y="2254990"/>
            <a:ext cx="86990" cy="1393490"/>
          </a:xfrm>
          <a:prstGeom prst="bentConnector4">
            <a:avLst>
              <a:gd name="adj1" fmla="val -262789"/>
              <a:gd name="adj2" fmla="val 76476"/>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8FC6F52-D3FD-4FE5-AD07-F8B180996C69}"/>
              </a:ext>
            </a:extLst>
          </p:cNvPr>
          <p:cNvCxnSpPr>
            <a:cxnSpLocks/>
            <a:stCxn id="38" idx="4"/>
            <a:endCxn id="40" idx="0"/>
          </p:cNvCxnSpPr>
          <p:nvPr/>
        </p:nvCxnSpPr>
        <p:spPr>
          <a:xfrm flipH="1">
            <a:off x="6208142" y="1742848"/>
            <a:ext cx="56" cy="176919"/>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71EBE70-04B8-4D31-9D52-52CDE1D843F4}"/>
              </a:ext>
            </a:extLst>
          </p:cNvPr>
          <p:cNvSpPr/>
          <p:nvPr/>
        </p:nvSpPr>
        <p:spPr>
          <a:xfrm>
            <a:off x="10154833" y="2598218"/>
            <a:ext cx="1292630" cy="620043"/>
          </a:xfrm>
          <a:prstGeom prst="rect">
            <a:avLst/>
          </a:prstGeom>
          <a:solidFill>
            <a:schemeClr val="accent1"/>
          </a:solidFill>
          <a:ln w="6350">
            <a:noFill/>
          </a:ln>
        </p:spPr>
        <p:txBody>
          <a:bodyPr wrap="square" lIns="91440" rIns="91440" anchor="ctr" anchorCtr="0">
            <a:noAutofit/>
          </a:bodyPr>
          <a:lstStyle/>
          <a:p>
            <a:pPr marL="0" marR="0" lvl="0" indent="0" algn="ctr" defTabSz="914400" rtl="0" eaLnBrk="1" fontAlgn="auto" latinLnBrk="0" hangingPunct="1">
              <a:spcBef>
                <a:spcPts val="800"/>
              </a:spcBef>
              <a:spcAft>
                <a:spcPts val="0"/>
              </a:spcAft>
              <a:buClrTx/>
              <a:buSzTx/>
              <a:buFontTx/>
              <a:buNone/>
              <a:tabLst/>
              <a:defRPr/>
            </a:pPr>
            <a:r>
              <a:rPr lang="en-US" sz="900">
                <a:solidFill>
                  <a:schemeClr val="bg1"/>
                </a:solidFill>
                <a:cs typeface="Segoe UI Light" panose="020B0502040204020203" pitchFamily="34" charset="0"/>
              </a:rPr>
              <a:t>Have Microsoft Seller r</a:t>
            </a:r>
            <a:r>
              <a:rPr kumimoji="0" lang="en-US" sz="900" b="0" i="0" u="none" strike="noStrike" kern="1200" cap="none" spc="0" normalizeH="0" baseline="0" noProof="0" err="1">
                <a:ln>
                  <a:noFill/>
                </a:ln>
                <a:solidFill>
                  <a:schemeClr val="bg1"/>
                </a:solidFill>
                <a:effectLst/>
                <a:uLnTx/>
                <a:uFillTx/>
                <a:ea typeface="+mn-ea"/>
                <a:cs typeface="Segoe UI Light" panose="020B0502040204020203" pitchFamily="34" charset="0"/>
              </a:rPr>
              <a:t>egister</a:t>
            </a:r>
            <a:r>
              <a:rPr kumimoji="0" lang="en-US" sz="900" b="0" i="0" u="none" strike="noStrike" kern="1200" cap="none" spc="0" normalizeH="0" baseline="0" noProof="0">
                <a:ln>
                  <a:noFill/>
                </a:ln>
                <a:solidFill>
                  <a:schemeClr val="bg1"/>
                </a:solidFill>
                <a:effectLst/>
                <a:uLnTx/>
                <a:uFillTx/>
                <a:ea typeface="+mn-ea"/>
                <a:cs typeface="Segoe UI Light" panose="020B0502040204020203" pitchFamily="34" charset="0"/>
              </a:rPr>
              <a:t> customer engagement ID in MSX</a:t>
            </a:r>
          </a:p>
        </p:txBody>
      </p:sp>
      <p:sp>
        <p:nvSpPr>
          <p:cNvPr id="54" name="Rectangle 53">
            <a:extLst>
              <a:ext uri="{FF2B5EF4-FFF2-40B4-BE49-F238E27FC236}">
                <a16:creationId xmlns:a16="http://schemas.microsoft.com/office/drawing/2014/main" id="{484621BD-2894-454A-BD05-DB9A690733C6}"/>
              </a:ext>
            </a:extLst>
          </p:cNvPr>
          <p:cNvSpPr/>
          <p:nvPr/>
        </p:nvSpPr>
        <p:spPr>
          <a:xfrm>
            <a:off x="4960112" y="3326645"/>
            <a:ext cx="2496059" cy="7378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a:solidFill>
                  <a:schemeClr val="bg1"/>
                </a:solidFill>
                <a:cs typeface="Segoe UI Light" panose="020B0502040204020203" pitchFamily="34" charset="0"/>
              </a:rPr>
              <a:t>Evaluate Solution Definition</a:t>
            </a:r>
          </a:p>
          <a:p>
            <a:pPr>
              <a:spcBef>
                <a:spcPts val="300"/>
              </a:spcBef>
              <a:defRPr/>
            </a:pPr>
            <a:r>
              <a:rPr lang="en-US" sz="900">
                <a:solidFill>
                  <a:schemeClr val="bg1"/>
                </a:solidFill>
                <a:cs typeface="Segoe UI Light" panose="020B0502040204020203" pitchFamily="34" charset="0"/>
              </a:rPr>
              <a:t>Decide on WVD native, Citrix </a:t>
            </a:r>
            <a:r>
              <a:rPr lang="en-US" sz="900" err="1">
                <a:solidFill>
                  <a:schemeClr val="bg1"/>
                </a:solidFill>
                <a:cs typeface="Segoe UI Light" panose="020B0502040204020203" pitchFamily="34" charset="0"/>
              </a:rPr>
              <a:t>Cloud+WVD</a:t>
            </a:r>
            <a:r>
              <a:rPr lang="en-US" sz="900">
                <a:solidFill>
                  <a:schemeClr val="bg1"/>
                </a:solidFill>
                <a:cs typeface="Segoe UI Light" panose="020B0502040204020203" pitchFamily="34" charset="0"/>
              </a:rPr>
              <a:t> or </a:t>
            </a:r>
            <a:r>
              <a:rPr lang="en-US" sz="900" err="1">
                <a:solidFill>
                  <a:schemeClr val="bg1"/>
                </a:solidFill>
                <a:cs typeface="Segoe UI Light" panose="020B0502040204020203" pitchFamily="34" charset="0"/>
              </a:rPr>
              <a:t>VMWare+WVD</a:t>
            </a:r>
            <a:r>
              <a:rPr lang="en-US" sz="900">
                <a:solidFill>
                  <a:schemeClr val="bg1"/>
                </a:solidFill>
                <a:cs typeface="Segoe UI Light" panose="020B0502040204020203" pitchFamily="34" charset="0"/>
              </a:rPr>
              <a:t> trial</a:t>
            </a:r>
          </a:p>
        </p:txBody>
      </p:sp>
      <p:cxnSp>
        <p:nvCxnSpPr>
          <p:cNvPr id="55" name="Elbow Connector 41">
            <a:extLst>
              <a:ext uri="{FF2B5EF4-FFF2-40B4-BE49-F238E27FC236}">
                <a16:creationId xmlns:a16="http://schemas.microsoft.com/office/drawing/2014/main" id="{1C9203B7-7DA1-4A60-B39E-4F0063AB3B8C}"/>
              </a:ext>
            </a:extLst>
          </p:cNvPr>
          <p:cNvCxnSpPr>
            <a:cxnSpLocks/>
            <a:stCxn id="53" idx="2"/>
            <a:endCxn id="54" idx="3"/>
          </p:cNvCxnSpPr>
          <p:nvPr/>
        </p:nvCxnSpPr>
        <p:spPr>
          <a:xfrm rot="5400000">
            <a:off x="8890014" y="1784419"/>
            <a:ext cx="477293" cy="3344977"/>
          </a:xfrm>
          <a:prstGeom prst="bentConnector2">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6952775-CD7B-4097-8066-7A2A7A2356CF}"/>
              </a:ext>
            </a:extLst>
          </p:cNvPr>
          <p:cNvSpPr/>
          <p:nvPr/>
        </p:nvSpPr>
        <p:spPr>
          <a:xfrm>
            <a:off x="4960112" y="4315600"/>
            <a:ext cx="2496059" cy="537790"/>
          </a:xfrm>
          <a:prstGeom prst="rect">
            <a:avLst/>
          </a:prstGeom>
          <a:solidFill>
            <a:schemeClr val="tx1"/>
          </a:solidFill>
          <a:ln w="6350">
            <a:noFill/>
          </a:ln>
        </p:spPr>
        <p:txBody>
          <a:bodyPr wrap="square" lIns="45720" rIns="45720" anchor="ctr" anchorCtr="0">
            <a:noAutofit/>
          </a:bodyPr>
          <a:lstStyle/>
          <a:p>
            <a:pPr algn="ctr">
              <a:spcBef>
                <a:spcPts val="800"/>
              </a:spcBef>
              <a:defRPr/>
            </a:pPr>
            <a:r>
              <a:rPr lang="en-US" sz="1000" b="1">
                <a:solidFill>
                  <a:schemeClr val="bg1"/>
                </a:solidFill>
                <a:cs typeface="Segoe UI Light" panose="020B0502040204020203" pitchFamily="34" charset="0"/>
              </a:rPr>
              <a:t>Have Microsoft Seller submit nomination</a:t>
            </a:r>
            <a:br>
              <a:rPr lang="en-US" sz="1000" b="1">
                <a:solidFill>
                  <a:schemeClr val="bg1"/>
                </a:solidFill>
                <a:cs typeface="Segoe UI Light" panose="020B0502040204020203" pitchFamily="34" charset="0"/>
              </a:rPr>
            </a:br>
            <a:r>
              <a:rPr lang="en-US" sz="1000" b="1">
                <a:solidFill>
                  <a:schemeClr val="bg1"/>
                </a:solidFill>
                <a:cs typeface="Segoe UI Light" panose="020B0502040204020203" pitchFamily="34" charset="0"/>
              </a:rPr>
              <a:t>on LH program site </a:t>
            </a:r>
          </a:p>
        </p:txBody>
      </p:sp>
      <p:cxnSp>
        <p:nvCxnSpPr>
          <p:cNvPr id="57" name="Straight Arrow Connector 56">
            <a:extLst>
              <a:ext uri="{FF2B5EF4-FFF2-40B4-BE49-F238E27FC236}">
                <a16:creationId xmlns:a16="http://schemas.microsoft.com/office/drawing/2014/main" id="{E03FD3D9-7A1F-413B-9A0A-19E052F87283}"/>
              </a:ext>
            </a:extLst>
          </p:cNvPr>
          <p:cNvCxnSpPr>
            <a:cxnSpLocks/>
            <a:stCxn id="54" idx="2"/>
            <a:endCxn id="56" idx="0"/>
          </p:cNvCxnSpPr>
          <p:nvPr/>
        </p:nvCxnSpPr>
        <p:spPr>
          <a:xfrm>
            <a:off x="6208142" y="4064462"/>
            <a:ext cx="0" cy="251138"/>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9" name="Elbow Connector 41">
            <a:extLst>
              <a:ext uri="{FF2B5EF4-FFF2-40B4-BE49-F238E27FC236}">
                <a16:creationId xmlns:a16="http://schemas.microsoft.com/office/drawing/2014/main" id="{D30D22B8-A738-46E3-94B3-C73507316BE4}"/>
              </a:ext>
            </a:extLst>
          </p:cNvPr>
          <p:cNvCxnSpPr>
            <a:cxnSpLocks/>
            <a:stCxn id="56" idx="3"/>
            <a:endCxn id="52" idx="1"/>
          </p:cNvCxnSpPr>
          <p:nvPr/>
        </p:nvCxnSpPr>
        <p:spPr>
          <a:xfrm flipV="1">
            <a:off x="7456171" y="4539819"/>
            <a:ext cx="571240" cy="44676"/>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84805D8-C4A3-4741-8D02-E6D7A78BBB19}"/>
              </a:ext>
            </a:extLst>
          </p:cNvPr>
          <p:cNvSpPr/>
          <p:nvPr/>
        </p:nvSpPr>
        <p:spPr>
          <a:xfrm>
            <a:off x="4974930" y="5399628"/>
            <a:ext cx="2519160" cy="7761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dirty="0">
                <a:solidFill>
                  <a:schemeClr val="bg1"/>
                </a:solidFill>
                <a:cs typeface="Segoe UI Light" panose="020B0502040204020203" pitchFamily="34" charset="0"/>
              </a:rPr>
              <a:t>Run Trial</a:t>
            </a:r>
          </a:p>
          <a:p>
            <a:pPr>
              <a:spcBef>
                <a:spcPts val="300"/>
              </a:spcBef>
              <a:defRPr/>
            </a:pPr>
            <a:r>
              <a:rPr lang="en-US" sz="900" dirty="0">
                <a:solidFill>
                  <a:schemeClr val="bg1"/>
                </a:solidFill>
                <a:cs typeface="Segoe UI Light" panose="020B0502040204020203" pitchFamily="34" charset="0"/>
              </a:rPr>
              <a:t>Work with Microsoft Seller to ensure program benefits are allocated to Customer</a:t>
            </a:r>
          </a:p>
        </p:txBody>
      </p:sp>
      <p:sp>
        <p:nvSpPr>
          <p:cNvPr id="69" name="Rectangle 68">
            <a:extLst>
              <a:ext uri="{FF2B5EF4-FFF2-40B4-BE49-F238E27FC236}">
                <a16:creationId xmlns:a16="http://schemas.microsoft.com/office/drawing/2014/main" id="{5666B519-6A41-4D5A-B9A3-A576FD799FFA}"/>
              </a:ext>
            </a:extLst>
          </p:cNvPr>
          <p:cNvSpPr/>
          <p:nvPr/>
        </p:nvSpPr>
        <p:spPr>
          <a:xfrm>
            <a:off x="10124633" y="4268119"/>
            <a:ext cx="1322830" cy="543400"/>
          </a:xfrm>
          <a:prstGeom prst="rect">
            <a:avLst/>
          </a:prstGeom>
          <a:solidFill>
            <a:srgbClr val="0070C0"/>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Seller will notify You</a:t>
            </a:r>
          </a:p>
        </p:txBody>
      </p:sp>
      <p:cxnSp>
        <p:nvCxnSpPr>
          <p:cNvPr id="70" name="Straight Arrow Connector 69">
            <a:extLst>
              <a:ext uri="{FF2B5EF4-FFF2-40B4-BE49-F238E27FC236}">
                <a16:creationId xmlns:a16="http://schemas.microsoft.com/office/drawing/2014/main" id="{A3276095-117E-47AD-9D45-D87A4B80421C}"/>
              </a:ext>
            </a:extLst>
          </p:cNvPr>
          <p:cNvCxnSpPr>
            <a:cxnSpLocks/>
            <a:stCxn id="52" idx="3"/>
            <a:endCxn id="69" idx="1"/>
          </p:cNvCxnSpPr>
          <p:nvPr/>
        </p:nvCxnSpPr>
        <p:spPr>
          <a:xfrm>
            <a:off x="9499226" y="4539819"/>
            <a:ext cx="625407" cy="0"/>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F0C1520-44D6-435C-8A67-9FF3A7EB1435}"/>
              </a:ext>
            </a:extLst>
          </p:cNvPr>
          <p:cNvSpPr/>
          <p:nvPr/>
        </p:nvSpPr>
        <p:spPr>
          <a:xfrm>
            <a:off x="5879143" y="1186710"/>
            <a:ext cx="658109" cy="5561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900" b="1">
                <a:solidFill>
                  <a:schemeClr val="bg1"/>
                </a:solidFill>
                <a:cs typeface="Segoe UI Light" panose="020B0502040204020203" pitchFamily="34" charset="0"/>
              </a:rPr>
              <a:t>START*</a:t>
            </a:r>
          </a:p>
        </p:txBody>
      </p:sp>
      <p:sp>
        <p:nvSpPr>
          <p:cNvPr id="52" name="Diamond 51">
            <a:extLst>
              <a:ext uri="{FF2B5EF4-FFF2-40B4-BE49-F238E27FC236}">
                <a16:creationId xmlns:a16="http://schemas.microsoft.com/office/drawing/2014/main" id="{E08984D4-B3E6-421B-802D-473FFF9C7E10}"/>
              </a:ext>
            </a:extLst>
          </p:cNvPr>
          <p:cNvSpPr/>
          <p:nvPr/>
        </p:nvSpPr>
        <p:spPr>
          <a:xfrm>
            <a:off x="8027411" y="4097705"/>
            <a:ext cx="1471815" cy="884227"/>
          </a:xfrm>
          <a:prstGeom prst="diamond">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900">
                <a:solidFill>
                  <a:schemeClr val="bg1"/>
                </a:solidFill>
                <a:cs typeface="Segoe UI Light" panose="020B0502040204020203" pitchFamily="34" charset="0"/>
              </a:rPr>
              <a:t>Nomination</a:t>
            </a:r>
            <a:br>
              <a:rPr lang="en-US" sz="900">
                <a:solidFill>
                  <a:schemeClr val="bg1"/>
                </a:solidFill>
                <a:cs typeface="Segoe UI Light" panose="020B0502040204020203" pitchFamily="34" charset="0"/>
              </a:rPr>
            </a:br>
            <a:r>
              <a:rPr lang="en-US" sz="900">
                <a:solidFill>
                  <a:schemeClr val="bg1"/>
                </a:solidFill>
                <a:cs typeface="Segoe UI Light" panose="020B0502040204020203" pitchFamily="34" charset="0"/>
              </a:rPr>
              <a:t>Approved?</a:t>
            </a:r>
          </a:p>
        </p:txBody>
      </p:sp>
      <p:cxnSp>
        <p:nvCxnSpPr>
          <p:cNvPr id="73" name="Elbow Connector 41">
            <a:extLst>
              <a:ext uri="{FF2B5EF4-FFF2-40B4-BE49-F238E27FC236}">
                <a16:creationId xmlns:a16="http://schemas.microsoft.com/office/drawing/2014/main" id="{63157044-A3B4-4383-B9E9-57408106058E}"/>
              </a:ext>
            </a:extLst>
          </p:cNvPr>
          <p:cNvCxnSpPr>
            <a:cxnSpLocks/>
            <a:stCxn id="68" idx="3"/>
            <a:endCxn id="100" idx="2"/>
          </p:cNvCxnSpPr>
          <p:nvPr/>
        </p:nvCxnSpPr>
        <p:spPr>
          <a:xfrm>
            <a:off x="7494090" y="5787709"/>
            <a:ext cx="987971" cy="0"/>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F6A5F35-0C15-493D-B7D7-1C6957A5B4C6}"/>
              </a:ext>
            </a:extLst>
          </p:cNvPr>
          <p:cNvSpPr txBox="1"/>
          <p:nvPr/>
        </p:nvSpPr>
        <p:spPr>
          <a:xfrm>
            <a:off x="9526887" y="4365309"/>
            <a:ext cx="208559" cy="119646"/>
          </a:xfrm>
          <a:prstGeom prst="rect">
            <a:avLst/>
          </a:prstGeom>
          <a:noFill/>
        </p:spPr>
        <p:txBody>
          <a:bodyPr wrap="none" lIns="0" tIns="0" rIns="0" bIns="0" rtlCol="0" anchor="ctr">
            <a:no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Segoe UI Light" panose="020B0502040204020203" pitchFamily="34" charset="0"/>
              </a:rPr>
              <a:t>NO</a:t>
            </a:r>
          </a:p>
        </p:txBody>
      </p:sp>
      <p:cxnSp>
        <p:nvCxnSpPr>
          <p:cNvPr id="83" name="Elbow Connector 41">
            <a:extLst>
              <a:ext uri="{FF2B5EF4-FFF2-40B4-BE49-F238E27FC236}">
                <a16:creationId xmlns:a16="http://schemas.microsoft.com/office/drawing/2014/main" id="{46435560-A8BD-44A7-89E6-47FCFCFD147F}"/>
              </a:ext>
            </a:extLst>
          </p:cNvPr>
          <p:cNvCxnSpPr>
            <a:cxnSpLocks/>
            <a:stCxn id="52" idx="2"/>
            <a:endCxn id="68" idx="0"/>
          </p:cNvCxnSpPr>
          <p:nvPr/>
        </p:nvCxnSpPr>
        <p:spPr>
          <a:xfrm rot="5400000">
            <a:off x="7290067" y="3926376"/>
            <a:ext cx="417696" cy="2528809"/>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5931778-4240-4981-ADA9-0C8F803EFDC2}"/>
              </a:ext>
            </a:extLst>
          </p:cNvPr>
          <p:cNvSpPr txBox="1"/>
          <p:nvPr/>
        </p:nvSpPr>
        <p:spPr>
          <a:xfrm>
            <a:off x="8522011" y="5028427"/>
            <a:ext cx="208559" cy="119646"/>
          </a:xfrm>
          <a:prstGeom prst="rect">
            <a:avLst/>
          </a:prstGeom>
          <a:noFill/>
        </p:spPr>
        <p:txBody>
          <a:bodyPr wrap="none" lIns="0" tIns="0" rIns="0" bIns="0" rtlCol="0" anchor="ctr">
            <a:no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Segoe UI Light" panose="020B0502040204020203" pitchFamily="34" charset="0"/>
              </a:rPr>
              <a:t>YES</a:t>
            </a:r>
          </a:p>
        </p:txBody>
      </p:sp>
      <p:sp>
        <p:nvSpPr>
          <p:cNvPr id="100" name="Oval 99">
            <a:extLst>
              <a:ext uri="{FF2B5EF4-FFF2-40B4-BE49-F238E27FC236}">
                <a16:creationId xmlns:a16="http://schemas.microsoft.com/office/drawing/2014/main" id="{00607DB4-E198-405B-97C1-372E578E2324}"/>
              </a:ext>
            </a:extLst>
          </p:cNvPr>
          <p:cNvSpPr/>
          <p:nvPr/>
        </p:nvSpPr>
        <p:spPr>
          <a:xfrm>
            <a:off x="8482061" y="5509640"/>
            <a:ext cx="642204" cy="5561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700" b="1" spc="-20">
                <a:solidFill>
                  <a:schemeClr val="bg1"/>
                </a:solidFill>
                <a:cs typeface="Segoe UI Light" panose="020B0502040204020203" pitchFamily="34" charset="0"/>
              </a:rPr>
              <a:t>CONTINUE</a:t>
            </a:r>
          </a:p>
        </p:txBody>
      </p:sp>
      <p:sp>
        <p:nvSpPr>
          <p:cNvPr id="6" name="Title 5">
            <a:extLst>
              <a:ext uri="{FF2B5EF4-FFF2-40B4-BE49-F238E27FC236}">
                <a16:creationId xmlns:a16="http://schemas.microsoft.com/office/drawing/2014/main" id="{5F875269-ECAC-4658-87E6-CB554BB96CD4}"/>
              </a:ext>
            </a:extLst>
          </p:cNvPr>
          <p:cNvSpPr>
            <a:spLocks noGrp="1"/>
          </p:cNvSpPr>
          <p:nvPr>
            <p:ph type="title"/>
          </p:nvPr>
        </p:nvSpPr>
        <p:spPr/>
        <p:txBody>
          <a:bodyPr/>
          <a:lstStyle/>
          <a:p>
            <a:r>
              <a:rPr lang="en-US" dirty="0"/>
              <a:t>Trial is a low-risk approach to sell your customers on WVD idea</a:t>
            </a:r>
          </a:p>
        </p:txBody>
      </p:sp>
    </p:spTree>
    <p:extLst>
      <p:ext uri="{BB962C8B-B14F-4D97-AF65-F5344CB8AC3E}">
        <p14:creationId xmlns:p14="http://schemas.microsoft.com/office/powerpoint/2010/main" val="10023861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Object 56" hidden="1">
            <a:extLst>
              <a:ext uri="{FF2B5EF4-FFF2-40B4-BE49-F238E27FC236}">
                <a16:creationId xmlns:a16="http://schemas.microsoft.com/office/drawing/2014/main" id="{7A8EF459-4FBA-4BB7-999F-1F0A1504B130}"/>
              </a:ext>
            </a:extLst>
          </p:cNvPr>
          <p:cNvGraphicFramePr>
            <a:graphicFrameLocks noChangeAspect="1"/>
          </p:cNvGraphicFramePr>
          <p:nvPr>
            <p:custDataLst>
              <p:tags r:id="rId2"/>
            </p:custDataLst>
            <p:extLst>
              <p:ext uri="{D42A27DB-BD31-4B8C-83A1-F6EECF244321}">
                <p14:modId xmlns:p14="http://schemas.microsoft.com/office/powerpoint/2010/main" val="2101841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4" name="think-cell Slide" r:id="rId6" imgW="425" imgH="424" progId="TCLayout.ActiveDocument.1">
                  <p:embed/>
                </p:oleObj>
              </mc:Choice>
              <mc:Fallback>
                <p:oleObj name="think-cell Slide" r:id="rId6" imgW="425" imgH="424" progId="TCLayout.ActiveDocument.1">
                  <p:embed/>
                  <p:pic>
                    <p:nvPicPr>
                      <p:cNvPr id="57" name="Object 56" hidden="1">
                        <a:extLst>
                          <a:ext uri="{FF2B5EF4-FFF2-40B4-BE49-F238E27FC236}">
                            <a16:creationId xmlns:a16="http://schemas.microsoft.com/office/drawing/2014/main" id="{7A8EF459-4FBA-4BB7-999F-1F0A1504B13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3" name="Rectangle 42" hidden="1">
            <a:extLst>
              <a:ext uri="{FF2B5EF4-FFF2-40B4-BE49-F238E27FC236}">
                <a16:creationId xmlns:a16="http://schemas.microsoft.com/office/drawing/2014/main" id="{DA3D179E-1A5B-462E-B149-263F4F789570}"/>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grpSp>
        <p:nvGrpSpPr>
          <p:cNvPr id="64" name="Group 63">
            <a:extLst>
              <a:ext uri="{FF2B5EF4-FFF2-40B4-BE49-F238E27FC236}">
                <a16:creationId xmlns:a16="http://schemas.microsoft.com/office/drawing/2014/main" id="{C799EE41-7541-4A07-AA3A-E3F0DC0A0057}"/>
              </a:ext>
            </a:extLst>
          </p:cNvPr>
          <p:cNvGrpSpPr/>
          <p:nvPr/>
        </p:nvGrpSpPr>
        <p:grpSpPr>
          <a:xfrm>
            <a:off x="1247775" y="1208892"/>
            <a:ext cx="2606040" cy="5280721"/>
            <a:chOff x="1247775" y="1208892"/>
            <a:chExt cx="2779776" cy="5280721"/>
          </a:xfrm>
        </p:grpSpPr>
        <p:sp>
          <p:nvSpPr>
            <p:cNvPr id="65" name="TextBox 64">
              <a:extLst>
                <a:ext uri="{FF2B5EF4-FFF2-40B4-BE49-F238E27FC236}">
                  <a16:creationId xmlns:a16="http://schemas.microsoft.com/office/drawing/2014/main" id="{419EE200-EB4B-4D43-9285-281C338D8149}"/>
                </a:ext>
              </a:extLst>
            </p:cNvPr>
            <p:cNvSpPr txBox="1"/>
            <p:nvPr/>
          </p:nvSpPr>
          <p:spPr>
            <a:xfrm>
              <a:off x="1247775" y="1208892"/>
              <a:ext cx="2779776" cy="246221"/>
            </a:xfrm>
            <a:prstGeom prst="rect">
              <a:avLst/>
            </a:prstGeom>
          </p:spPr>
          <p:txBody>
            <a:bodyPr wrap="square" lIns="0" tIns="0" rIns="0" bIns="0" anchor="ctr">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cs typeface="Segoe UI Light" panose="020B0502040204020203" pitchFamily="34" charset="0"/>
                </a:defRPr>
              </a:lvl1pPr>
            </a:lstStyle>
            <a:p>
              <a:r>
                <a:rPr lang="en-US" b="1" dirty="0">
                  <a:solidFill>
                    <a:schemeClr val="accent3">
                      <a:lumMod val="75000"/>
                    </a:schemeClr>
                  </a:solidFill>
                </a:rPr>
                <a:t>Production Pilot Checklist</a:t>
              </a:r>
            </a:p>
          </p:txBody>
        </p:sp>
        <p:sp>
          <p:nvSpPr>
            <p:cNvPr id="66" name="Rectangle 65">
              <a:extLst>
                <a:ext uri="{FF2B5EF4-FFF2-40B4-BE49-F238E27FC236}">
                  <a16:creationId xmlns:a16="http://schemas.microsoft.com/office/drawing/2014/main" id="{AA2C8289-A1F3-44A9-8473-B9DE3914ADC4}"/>
                </a:ext>
              </a:extLst>
            </p:cNvPr>
            <p:cNvSpPr/>
            <p:nvPr/>
          </p:nvSpPr>
          <p:spPr>
            <a:xfrm>
              <a:off x="1247775" y="1644668"/>
              <a:ext cx="2639349" cy="4844945"/>
            </a:xfrm>
            <a:prstGeom prst="rect">
              <a:avLst/>
            </a:prstGeom>
          </p:spPr>
          <p:txBody>
            <a:bodyPr wrap="square" lIns="0" tIns="0" rIns="91440" bIns="0" anchor="t" anchorCtr="0">
              <a:noAutofit/>
            </a:bodyPr>
            <a:lstStyle/>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Trial Checklist ( prior page)</a:t>
              </a:r>
            </a:p>
            <a:p>
              <a:pPr marL="342900" indent="-342900">
                <a:spcBef>
                  <a:spcPts val="600"/>
                </a:spcBef>
                <a:buClr>
                  <a:schemeClr val="bg2">
                    <a:lumMod val="25000"/>
                  </a:schemeClr>
                </a:buClr>
                <a:buSzPct val="140000"/>
                <a:buFont typeface="Wingdings 2" panose="05020102010507070707" pitchFamily="18" charset="2"/>
                <a:buChar char="£"/>
                <a:defRPr/>
              </a:pPr>
              <a:endParaRPr lang="en-US" sz="1200" dirty="0">
                <a:cs typeface="Segoe UI Light" panose="020B0502040204020203" pitchFamily="34" charset="0"/>
              </a:endParaRPr>
            </a:p>
            <a:p>
              <a:pPr marL="342900" indent="-342900">
                <a:spcBef>
                  <a:spcPts val="600"/>
                </a:spcBef>
                <a:buClr>
                  <a:schemeClr val="bg2">
                    <a:lumMod val="25000"/>
                  </a:schemeClr>
                </a:buClr>
                <a:buSzPct val="140000"/>
                <a:buFont typeface="Wingdings 2" panose="05020102010507070707" pitchFamily="18" charset="2"/>
                <a:buChar char="£"/>
                <a:defRPr/>
              </a:pPr>
              <a:endParaRPr lang="en-US" sz="1200" dirty="0">
                <a:cs typeface="Segoe UI Light" panose="020B0502040204020203" pitchFamily="34" charset="0"/>
              </a:endParaRP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Work with customer to define scope of project. Review WVD SOW template as reference</a:t>
              </a: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Check for Production Pilot criteria (25+ MAU in production) as part of SOW</a:t>
              </a: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Work with Microsoft Seller to secure incentive funds</a:t>
              </a:r>
            </a:p>
          </p:txBody>
        </p:sp>
      </p:grpSp>
      <p:sp>
        <p:nvSpPr>
          <p:cNvPr id="69" name="Rectangle 68">
            <a:extLst>
              <a:ext uri="{FF2B5EF4-FFF2-40B4-BE49-F238E27FC236}">
                <a16:creationId xmlns:a16="http://schemas.microsoft.com/office/drawing/2014/main" id="{D1A2C0A9-4361-4777-8035-92F0464CF9E1}"/>
              </a:ext>
            </a:extLst>
          </p:cNvPr>
          <p:cNvSpPr/>
          <p:nvPr/>
        </p:nvSpPr>
        <p:spPr bwMode="auto">
          <a:xfrm flipH="1">
            <a:off x="628016" y="1190858"/>
            <a:ext cx="505458" cy="55218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i="1">
                <a:solidFill>
                  <a:schemeClr val="accent3">
                    <a:lumMod val="75000"/>
                  </a:schemeClr>
                </a:solidFill>
                <a:ea typeface="Segoe UI" pitchFamily="34" charset="0"/>
                <a:cs typeface="Segoe UI" pitchFamily="34" charset="0"/>
              </a:rPr>
              <a:t>Production Pilot</a:t>
            </a:r>
          </a:p>
        </p:txBody>
      </p:sp>
      <p:sp>
        <p:nvSpPr>
          <p:cNvPr id="80" name="Rectangle 79">
            <a:extLst>
              <a:ext uri="{FF2B5EF4-FFF2-40B4-BE49-F238E27FC236}">
                <a16:creationId xmlns:a16="http://schemas.microsoft.com/office/drawing/2014/main" id="{C697F7DA-18D1-43D2-83E2-D5DCBDA3C53E}"/>
              </a:ext>
            </a:extLst>
          </p:cNvPr>
          <p:cNvSpPr/>
          <p:nvPr/>
        </p:nvSpPr>
        <p:spPr bwMode="auto">
          <a:xfrm>
            <a:off x="584200" y="1190858"/>
            <a:ext cx="3269615" cy="5521880"/>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B30D40C4-CEBD-4149-AFD5-A6677A85415D}"/>
              </a:ext>
            </a:extLst>
          </p:cNvPr>
          <p:cNvSpPr/>
          <p:nvPr/>
        </p:nvSpPr>
        <p:spPr bwMode="auto">
          <a:xfrm>
            <a:off x="3968116" y="1190857"/>
            <a:ext cx="8004603" cy="5521881"/>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EA148094-B350-477E-99E9-33DEBFDD7233}"/>
              </a:ext>
            </a:extLst>
          </p:cNvPr>
          <p:cNvSpPr/>
          <p:nvPr/>
        </p:nvSpPr>
        <p:spPr bwMode="auto">
          <a:xfrm>
            <a:off x="590299" y="1190857"/>
            <a:ext cx="49352" cy="5521880"/>
          </a:xfrm>
          <a:prstGeom prst="rect">
            <a:avLst/>
          </a:prstGeom>
          <a:solidFill>
            <a:schemeClr val="accent3">
              <a:lumMod val="75000"/>
            </a:schemeClr>
          </a:solidFill>
          <a:ln w="6350">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52" name="Group 151">
            <a:extLst>
              <a:ext uri="{FF2B5EF4-FFF2-40B4-BE49-F238E27FC236}">
                <a16:creationId xmlns:a16="http://schemas.microsoft.com/office/drawing/2014/main" id="{900F2032-FBA4-4072-8BE7-0B9A64690EE6}"/>
              </a:ext>
            </a:extLst>
          </p:cNvPr>
          <p:cNvGrpSpPr/>
          <p:nvPr/>
        </p:nvGrpSpPr>
        <p:grpSpPr>
          <a:xfrm>
            <a:off x="688976" y="1291350"/>
            <a:ext cx="367025" cy="282740"/>
            <a:chOff x="-102260" y="3907739"/>
            <a:chExt cx="609514" cy="402004"/>
          </a:xfrm>
        </p:grpSpPr>
        <p:sp>
          <p:nvSpPr>
            <p:cNvPr id="153" name="Freeform: Shape 152">
              <a:extLst>
                <a:ext uri="{FF2B5EF4-FFF2-40B4-BE49-F238E27FC236}">
                  <a16:creationId xmlns:a16="http://schemas.microsoft.com/office/drawing/2014/main" id="{D464F21D-F6B0-41AA-81F1-76407E91689B}"/>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154" name="monitor" title="Icon of a monitor">
              <a:extLst>
                <a:ext uri="{FF2B5EF4-FFF2-40B4-BE49-F238E27FC236}">
                  <a16:creationId xmlns:a16="http://schemas.microsoft.com/office/drawing/2014/main" id="{86498C6E-93F4-4752-A94F-C390705CFD5B}"/>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55" name="Freeform: Shape 154">
              <a:extLst>
                <a:ext uri="{FF2B5EF4-FFF2-40B4-BE49-F238E27FC236}">
                  <a16:creationId xmlns:a16="http://schemas.microsoft.com/office/drawing/2014/main" id="{8245D6DD-B796-4AE6-918F-46C87C6C6E6F}"/>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156" name="Freeform: Shape 155">
              <a:extLst>
                <a:ext uri="{FF2B5EF4-FFF2-40B4-BE49-F238E27FC236}">
                  <a16:creationId xmlns:a16="http://schemas.microsoft.com/office/drawing/2014/main" id="{EE5459F7-A13F-48AA-B168-FFDF32DAAE8F}"/>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grpSp>
      <p:cxnSp>
        <p:nvCxnSpPr>
          <p:cNvPr id="191" name="Straight Arrow Connector 190">
            <a:extLst>
              <a:ext uri="{FF2B5EF4-FFF2-40B4-BE49-F238E27FC236}">
                <a16:creationId xmlns:a16="http://schemas.microsoft.com/office/drawing/2014/main" id="{67B7B019-B35E-40D4-9BF5-6CB71A7D6C2A}"/>
              </a:ext>
            </a:extLst>
          </p:cNvPr>
          <p:cNvCxnSpPr>
            <a:cxnSpLocks/>
            <a:stCxn id="208" idx="4"/>
            <a:endCxn id="213" idx="0"/>
          </p:cNvCxnSpPr>
          <p:nvPr/>
        </p:nvCxnSpPr>
        <p:spPr>
          <a:xfrm>
            <a:off x="5696869" y="1825547"/>
            <a:ext cx="1" cy="188392"/>
          </a:xfrm>
          <a:prstGeom prst="straightConnector1">
            <a:avLst/>
          </a:prstGeom>
          <a:ln w="158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08" name="Oval 207">
            <a:extLst>
              <a:ext uri="{FF2B5EF4-FFF2-40B4-BE49-F238E27FC236}">
                <a16:creationId xmlns:a16="http://schemas.microsoft.com/office/drawing/2014/main" id="{DA61F7A4-49C0-4073-8905-C2F3B037D9BE}"/>
              </a:ext>
            </a:extLst>
          </p:cNvPr>
          <p:cNvSpPr/>
          <p:nvPr/>
        </p:nvSpPr>
        <p:spPr>
          <a:xfrm>
            <a:off x="5350028" y="1269409"/>
            <a:ext cx="693682" cy="5561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800" b="1" spc="-20">
                <a:solidFill>
                  <a:schemeClr val="bg1"/>
                </a:solidFill>
                <a:cs typeface="Segoe UI Light" panose="020B0502040204020203" pitchFamily="34" charset="0"/>
              </a:rPr>
              <a:t>START/</a:t>
            </a:r>
            <a:br>
              <a:rPr lang="en-US" sz="800" b="1" spc="-20">
                <a:solidFill>
                  <a:schemeClr val="bg1"/>
                </a:solidFill>
                <a:cs typeface="Segoe UI Light" panose="020B0502040204020203" pitchFamily="34" charset="0"/>
              </a:rPr>
            </a:br>
            <a:r>
              <a:rPr lang="en-US" sz="800" b="1" spc="-20">
                <a:solidFill>
                  <a:schemeClr val="bg1"/>
                </a:solidFill>
                <a:cs typeface="Segoe UI Light" panose="020B0502040204020203" pitchFamily="34" charset="0"/>
              </a:rPr>
              <a:t>CONTINUE*</a:t>
            </a:r>
          </a:p>
        </p:txBody>
      </p:sp>
      <p:sp>
        <p:nvSpPr>
          <p:cNvPr id="210" name="Rectangle 209">
            <a:extLst>
              <a:ext uri="{FF2B5EF4-FFF2-40B4-BE49-F238E27FC236}">
                <a16:creationId xmlns:a16="http://schemas.microsoft.com/office/drawing/2014/main" id="{1B3E9B98-AB47-458B-8089-D4D7123CDB58}"/>
              </a:ext>
            </a:extLst>
          </p:cNvPr>
          <p:cNvSpPr/>
          <p:nvPr/>
        </p:nvSpPr>
        <p:spPr>
          <a:xfrm>
            <a:off x="4161270" y="5615672"/>
            <a:ext cx="3058232" cy="65125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a:solidFill>
                  <a:schemeClr val="bg1"/>
                </a:solidFill>
                <a:cs typeface="Segoe UI Light" panose="020B0502040204020203" pitchFamily="34" charset="0"/>
              </a:rPr>
              <a:t>Run Production Pilot</a:t>
            </a:r>
          </a:p>
          <a:p>
            <a:pPr>
              <a:spcBef>
                <a:spcPts val="300"/>
              </a:spcBef>
              <a:defRPr/>
            </a:pPr>
            <a:r>
              <a:rPr lang="en-US" sz="900">
                <a:solidFill>
                  <a:schemeClr val="bg1"/>
                </a:solidFill>
                <a:cs typeface="Segoe UI Light" panose="020B0502040204020203" pitchFamily="34" charset="0"/>
              </a:rPr>
              <a:t>Work with Microsoft Seller to ensure program benefits are allocated to Customer</a:t>
            </a:r>
          </a:p>
        </p:txBody>
      </p:sp>
      <p:sp>
        <p:nvSpPr>
          <p:cNvPr id="226" name="Rectangle 225">
            <a:extLst>
              <a:ext uri="{FF2B5EF4-FFF2-40B4-BE49-F238E27FC236}">
                <a16:creationId xmlns:a16="http://schemas.microsoft.com/office/drawing/2014/main" id="{1440A5CC-BF5A-403F-BF78-56D848A96592}"/>
              </a:ext>
            </a:extLst>
          </p:cNvPr>
          <p:cNvSpPr/>
          <p:nvPr/>
        </p:nvSpPr>
        <p:spPr>
          <a:xfrm>
            <a:off x="10431970" y="5664533"/>
            <a:ext cx="1442072" cy="543731"/>
          </a:xfrm>
          <a:prstGeom prst="rect">
            <a:avLst/>
          </a:prstGeom>
          <a:solidFill>
            <a:schemeClr val="accent3">
              <a:lumMod val="75000"/>
            </a:schemeClr>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Conduct post mortem with Seller and decide on re-running pilot</a:t>
            </a:r>
          </a:p>
        </p:txBody>
      </p:sp>
      <p:sp>
        <p:nvSpPr>
          <p:cNvPr id="211" name="Rectangle 210">
            <a:extLst>
              <a:ext uri="{FF2B5EF4-FFF2-40B4-BE49-F238E27FC236}">
                <a16:creationId xmlns:a16="http://schemas.microsoft.com/office/drawing/2014/main" id="{4BEA8D4E-AE3B-4069-AFBA-92BF763F653B}"/>
              </a:ext>
            </a:extLst>
          </p:cNvPr>
          <p:cNvSpPr/>
          <p:nvPr/>
        </p:nvSpPr>
        <p:spPr>
          <a:xfrm>
            <a:off x="4165639" y="2969038"/>
            <a:ext cx="3058234" cy="7481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dirty="0">
                <a:solidFill>
                  <a:schemeClr val="bg1"/>
                </a:solidFill>
                <a:cs typeface="Segoe UI Light" panose="020B0502040204020203" pitchFamily="34" charset="0"/>
              </a:rPr>
              <a:t>Align with Microsoft Seller on the Opportunity</a:t>
            </a:r>
          </a:p>
          <a:p>
            <a:pPr>
              <a:spcBef>
                <a:spcPts val="300"/>
              </a:spcBef>
              <a:defRPr/>
            </a:pPr>
            <a:r>
              <a:rPr lang="en-US" sz="1000" dirty="0">
                <a:solidFill>
                  <a:schemeClr val="bg1"/>
                </a:solidFill>
                <a:cs typeface="Segoe UI Light" panose="020B0502040204020203" pitchFamily="34" charset="0"/>
              </a:rPr>
              <a:t>Work with your PDM to learn how to align with a Microsoft Seller</a:t>
            </a:r>
          </a:p>
        </p:txBody>
      </p:sp>
      <p:sp>
        <p:nvSpPr>
          <p:cNvPr id="213" name="Rectangle 212">
            <a:extLst>
              <a:ext uri="{FF2B5EF4-FFF2-40B4-BE49-F238E27FC236}">
                <a16:creationId xmlns:a16="http://schemas.microsoft.com/office/drawing/2014/main" id="{546FEC90-51FD-4C58-BE73-361DC02AE926}"/>
              </a:ext>
            </a:extLst>
          </p:cNvPr>
          <p:cNvSpPr/>
          <p:nvPr/>
        </p:nvSpPr>
        <p:spPr>
          <a:xfrm>
            <a:off x="4165638" y="2013939"/>
            <a:ext cx="3062463" cy="6626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a:solidFill>
                  <a:schemeClr val="bg1"/>
                </a:solidFill>
                <a:cs typeface="Segoe UI Light" panose="020B0502040204020203" pitchFamily="34" charset="0"/>
              </a:rPr>
              <a:t>Qualify Customer for Production Pilot</a:t>
            </a:r>
          </a:p>
          <a:p>
            <a:pPr>
              <a:spcBef>
                <a:spcPts val="300"/>
              </a:spcBef>
              <a:defRPr/>
            </a:pPr>
            <a:r>
              <a:rPr lang="en-US" sz="900">
                <a:solidFill>
                  <a:schemeClr val="bg1"/>
                </a:solidFill>
                <a:cs typeface="Segoe UI Light" panose="020B0502040204020203" pitchFamily="34" charset="0"/>
              </a:rPr>
              <a:t>Determine scope of Pilot, including appropriate business scenarios</a:t>
            </a:r>
          </a:p>
        </p:txBody>
      </p:sp>
      <p:sp>
        <p:nvSpPr>
          <p:cNvPr id="219" name="Diamond 218">
            <a:extLst>
              <a:ext uri="{FF2B5EF4-FFF2-40B4-BE49-F238E27FC236}">
                <a16:creationId xmlns:a16="http://schemas.microsoft.com/office/drawing/2014/main" id="{F35A343F-61A4-4CCE-A49E-DFB127A9269E}"/>
              </a:ext>
            </a:extLst>
          </p:cNvPr>
          <p:cNvSpPr/>
          <p:nvPr/>
        </p:nvSpPr>
        <p:spPr>
          <a:xfrm>
            <a:off x="8470025" y="2010281"/>
            <a:ext cx="1259948" cy="664604"/>
          </a:xfrm>
          <a:prstGeom prst="diamond">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900" dirty="0">
                <a:solidFill>
                  <a:schemeClr val="bg1"/>
                </a:solidFill>
                <a:cs typeface="Segoe UI Light" panose="020B0502040204020203" pitchFamily="34" charset="0"/>
              </a:rPr>
              <a:t>Pilot</a:t>
            </a:r>
            <a:br>
              <a:rPr lang="en-US" sz="900" dirty="0">
                <a:solidFill>
                  <a:schemeClr val="bg1"/>
                </a:solidFill>
                <a:cs typeface="Segoe UI Light" panose="020B0502040204020203" pitchFamily="34" charset="0"/>
              </a:rPr>
            </a:br>
            <a:r>
              <a:rPr lang="en-US" sz="900" dirty="0">
                <a:solidFill>
                  <a:schemeClr val="bg1"/>
                </a:solidFill>
                <a:cs typeface="Segoe UI Light" panose="020B0502040204020203" pitchFamily="34" charset="0"/>
              </a:rPr>
              <a:t>objectives </a:t>
            </a:r>
            <a:br>
              <a:rPr lang="en-US" sz="900" dirty="0">
                <a:solidFill>
                  <a:schemeClr val="bg1"/>
                </a:solidFill>
                <a:cs typeface="Segoe UI Light" panose="020B0502040204020203" pitchFamily="34" charset="0"/>
              </a:rPr>
            </a:br>
            <a:r>
              <a:rPr lang="en-US" sz="900" dirty="0">
                <a:solidFill>
                  <a:schemeClr val="bg1"/>
                </a:solidFill>
                <a:cs typeface="Segoe UI Light" panose="020B0502040204020203" pitchFamily="34" charset="0"/>
              </a:rPr>
              <a:t>met?</a:t>
            </a:r>
          </a:p>
        </p:txBody>
      </p:sp>
      <p:sp>
        <p:nvSpPr>
          <p:cNvPr id="228" name="Rectangle 227">
            <a:extLst>
              <a:ext uri="{FF2B5EF4-FFF2-40B4-BE49-F238E27FC236}">
                <a16:creationId xmlns:a16="http://schemas.microsoft.com/office/drawing/2014/main" id="{ED36155E-D84E-4BC2-9413-148118691C90}"/>
              </a:ext>
            </a:extLst>
          </p:cNvPr>
          <p:cNvSpPr/>
          <p:nvPr/>
        </p:nvSpPr>
        <p:spPr>
          <a:xfrm>
            <a:off x="10431971" y="2141520"/>
            <a:ext cx="1442072" cy="399606"/>
          </a:xfrm>
          <a:prstGeom prst="rect">
            <a:avLst/>
          </a:prstGeom>
          <a:solidFill>
            <a:schemeClr val="accent3">
              <a:lumMod val="75000"/>
            </a:schemeClr>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Change Pilot scope and re-qualify</a:t>
            </a:r>
          </a:p>
        </p:txBody>
      </p:sp>
      <p:sp>
        <p:nvSpPr>
          <p:cNvPr id="229" name="Rectangle 228">
            <a:extLst>
              <a:ext uri="{FF2B5EF4-FFF2-40B4-BE49-F238E27FC236}">
                <a16:creationId xmlns:a16="http://schemas.microsoft.com/office/drawing/2014/main" id="{EE4A0D56-967C-4CE5-BF05-5196D73809B2}"/>
              </a:ext>
            </a:extLst>
          </p:cNvPr>
          <p:cNvSpPr/>
          <p:nvPr/>
        </p:nvSpPr>
        <p:spPr>
          <a:xfrm>
            <a:off x="10431971" y="4686551"/>
            <a:ext cx="1442072" cy="529761"/>
          </a:xfrm>
          <a:prstGeom prst="rect">
            <a:avLst/>
          </a:prstGeom>
          <a:solidFill>
            <a:schemeClr val="accent3">
              <a:lumMod val="75000"/>
            </a:schemeClr>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Seller will notify You</a:t>
            </a:r>
          </a:p>
        </p:txBody>
      </p:sp>
      <p:sp>
        <p:nvSpPr>
          <p:cNvPr id="231" name="Oval 230">
            <a:extLst>
              <a:ext uri="{FF2B5EF4-FFF2-40B4-BE49-F238E27FC236}">
                <a16:creationId xmlns:a16="http://schemas.microsoft.com/office/drawing/2014/main" id="{41C1CAB4-4F37-4720-9FEB-198CBDA6C552}"/>
              </a:ext>
            </a:extLst>
          </p:cNvPr>
          <p:cNvSpPr/>
          <p:nvPr/>
        </p:nvSpPr>
        <p:spPr>
          <a:xfrm>
            <a:off x="9624062" y="6118570"/>
            <a:ext cx="702349" cy="5561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700" b="1" spc="-20">
                <a:solidFill>
                  <a:schemeClr val="bg1"/>
                </a:solidFill>
                <a:cs typeface="Segoe UI Light" panose="020B0502040204020203" pitchFamily="34" charset="0"/>
              </a:rPr>
              <a:t>CONTINUE</a:t>
            </a:r>
          </a:p>
        </p:txBody>
      </p:sp>
      <p:cxnSp>
        <p:nvCxnSpPr>
          <p:cNvPr id="260" name="Straight Arrow Connector 259">
            <a:extLst>
              <a:ext uri="{FF2B5EF4-FFF2-40B4-BE49-F238E27FC236}">
                <a16:creationId xmlns:a16="http://schemas.microsoft.com/office/drawing/2014/main" id="{956ABC83-62C8-4E1E-A3BC-4AEC8AE8393B}"/>
              </a:ext>
            </a:extLst>
          </p:cNvPr>
          <p:cNvCxnSpPr>
            <a:cxnSpLocks/>
            <a:stCxn id="219" idx="2"/>
            <a:endCxn id="211" idx="0"/>
          </p:cNvCxnSpPr>
          <p:nvPr/>
        </p:nvCxnSpPr>
        <p:spPr>
          <a:xfrm rot="5400000">
            <a:off x="7250302" y="1119340"/>
            <a:ext cx="294153" cy="3405243"/>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22" name="Diamond 221">
            <a:extLst>
              <a:ext uri="{FF2B5EF4-FFF2-40B4-BE49-F238E27FC236}">
                <a16:creationId xmlns:a16="http://schemas.microsoft.com/office/drawing/2014/main" id="{B3CEAFD2-F42B-4284-AF38-5E1D214AF666}"/>
              </a:ext>
            </a:extLst>
          </p:cNvPr>
          <p:cNvSpPr/>
          <p:nvPr/>
        </p:nvSpPr>
        <p:spPr>
          <a:xfrm>
            <a:off x="8526268" y="5597224"/>
            <a:ext cx="1101248" cy="678347"/>
          </a:xfrm>
          <a:prstGeom prst="diamond">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800">
                <a:solidFill>
                  <a:schemeClr val="bg1"/>
                </a:solidFill>
                <a:cs typeface="Segoe UI Light" panose="020B0502040204020203" pitchFamily="34" charset="0"/>
              </a:rPr>
              <a:t>Pilot</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success </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conditions</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met?</a:t>
            </a:r>
          </a:p>
        </p:txBody>
      </p:sp>
      <p:sp>
        <p:nvSpPr>
          <p:cNvPr id="264" name="TextBox 263">
            <a:extLst>
              <a:ext uri="{FF2B5EF4-FFF2-40B4-BE49-F238E27FC236}">
                <a16:creationId xmlns:a16="http://schemas.microsoft.com/office/drawing/2014/main" id="{09507011-C45C-40BA-9AAC-B48D8AE457B2}"/>
              </a:ext>
            </a:extLst>
          </p:cNvPr>
          <p:cNvSpPr txBox="1"/>
          <p:nvPr/>
        </p:nvSpPr>
        <p:spPr>
          <a:xfrm>
            <a:off x="9753083" y="2178211"/>
            <a:ext cx="182381" cy="141158"/>
          </a:xfrm>
          <a:prstGeom prst="rect">
            <a:avLst/>
          </a:prstGeom>
          <a:noFill/>
        </p:spPr>
        <p:txBody>
          <a:bodyPr wrap="non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Segoe UI Light" panose="020B0502040204020203" pitchFamily="34" charset="0"/>
              </a:rPr>
              <a:t>NO</a:t>
            </a:r>
          </a:p>
        </p:txBody>
      </p:sp>
      <p:sp>
        <p:nvSpPr>
          <p:cNvPr id="267" name="TextBox 266">
            <a:extLst>
              <a:ext uri="{FF2B5EF4-FFF2-40B4-BE49-F238E27FC236}">
                <a16:creationId xmlns:a16="http://schemas.microsoft.com/office/drawing/2014/main" id="{5FBED2CE-F8EF-417C-AC54-2C6EDAA6B919}"/>
              </a:ext>
            </a:extLst>
          </p:cNvPr>
          <p:cNvSpPr txBox="1"/>
          <p:nvPr/>
        </p:nvSpPr>
        <p:spPr>
          <a:xfrm>
            <a:off x="8823139" y="2625997"/>
            <a:ext cx="192514" cy="141158"/>
          </a:xfrm>
          <a:prstGeom prst="rect">
            <a:avLst/>
          </a:prstGeom>
          <a:noFill/>
        </p:spPr>
        <p:txBody>
          <a:bodyPr wrap="non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ea typeface="+mn-ea"/>
                <a:cs typeface="Segoe UI Light" panose="020B0502040204020203" pitchFamily="34" charset="0"/>
              </a:rPr>
              <a:t>YES</a:t>
            </a:r>
          </a:p>
        </p:txBody>
      </p:sp>
      <p:sp>
        <p:nvSpPr>
          <p:cNvPr id="282" name="TextBox 281">
            <a:extLst>
              <a:ext uri="{FF2B5EF4-FFF2-40B4-BE49-F238E27FC236}">
                <a16:creationId xmlns:a16="http://schemas.microsoft.com/office/drawing/2014/main" id="{35DB086A-5081-47EF-BCCD-01CA8DA580AA}"/>
              </a:ext>
            </a:extLst>
          </p:cNvPr>
          <p:cNvSpPr txBox="1"/>
          <p:nvPr/>
        </p:nvSpPr>
        <p:spPr>
          <a:xfrm>
            <a:off x="9663242" y="5755448"/>
            <a:ext cx="182381" cy="141158"/>
          </a:xfrm>
          <a:prstGeom prst="rect">
            <a:avLst/>
          </a:prstGeom>
          <a:noFill/>
        </p:spPr>
        <p:txBody>
          <a:bodyPr wrap="non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Segoe UI Light" panose="020B0502040204020203" pitchFamily="34" charset="0"/>
              </a:rPr>
              <a:t>NO</a:t>
            </a:r>
          </a:p>
        </p:txBody>
      </p:sp>
      <p:sp>
        <p:nvSpPr>
          <p:cNvPr id="283" name="TextBox 282">
            <a:extLst>
              <a:ext uri="{FF2B5EF4-FFF2-40B4-BE49-F238E27FC236}">
                <a16:creationId xmlns:a16="http://schemas.microsoft.com/office/drawing/2014/main" id="{97F9FD87-E7AF-4E1A-8886-C477A55FF771}"/>
              </a:ext>
            </a:extLst>
          </p:cNvPr>
          <p:cNvSpPr txBox="1"/>
          <p:nvPr/>
        </p:nvSpPr>
        <p:spPr>
          <a:xfrm>
            <a:off x="8726882" y="5293454"/>
            <a:ext cx="192514" cy="141158"/>
          </a:xfrm>
          <a:prstGeom prst="rect">
            <a:avLst/>
          </a:prstGeom>
          <a:noFill/>
        </p:spPr>
        <p:txBody>
          <a:bodyPr wrap="non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ea typeface="+mn-ea"/>
                <a:cs typeface="Segoe UI Light" panose="020B0502040204020203" pitchFamily="34" charset="0"/>
              </a:rPr>
              <a:t>YES</a:t>
            </a:r>
          </a:p>
        </p:txBody>
      </p:sp>
      <p:sp>
        <p:nvSpPr>
          <p:cNvPr id="68" name="Plus Sign 67">
            <a:extLst>
              <a:ext uri="{FF2B5EF4-FFF2-40B4-BE49-F238E27FC236}">
                <a16:creationId xmlns:a16="http://schemas.microsoft.com/office/drawing/2014/main" id="{36473AFC-052B-46EB-B103-47E5E65CD2B2}"/>
              </a:ext>
            </a:extLst>
          </p:cNvPr>
          <p:cNvSpPr/>
          <p:nvPr/>
        </p:nvSpPr>
        <p:spPr bwMode="auto">
          <a:xfrm>
            <a:off x="2423886" y="1964413"/>
            <a:ext cx="320141" cy="315772"/>
          </a:xfrm>
          <a:prstGeom prst="mathPlus">
            <a:avLst>
              <a:gd name="adj1" fmla="val 1447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1CEC32D1-C7D1-4FBA-8A54-916AD9B7F6D5}"/>
              </a:ext>
            </a:extLst>
          </p:cNvPr>
          <p:cNvSpPr/>
          <p:nvPr/>
        </p:nvSpPr>
        <p:spPr>
          <a:xfrm>
            <a:off x="4161269" y="6489614"/>
            <a:ext cx="3164328" cy="138499"/>
          </a:xfrm>
          <a:prstGeom prst="rect">
            <a:avLst/>
          </a:prstGeom>
        </p:spPr>
        <p:txBody>
          <a:bodyPr wrap="none" lIns="0" tIns="0" rIns="0" bIns="0">
            <a:spAutoFit/>
          </a:bodyPr>
          <a:lstStyle/>
          <a:p>
            <a:r>
              <a:rPr lang="en-US" sz="900"/>
              <a:t>*Customer can enter Program in the beginning of every phase</a:t>
            </a:r>
          </a:p>
        </p:txBody>
      </p:sp>
      <p:cxnSp>
        <p:nvCxnSpPr>
          <p:cNvPr id="144" name="Straight Arrow Connector 259">
            <a:extLst>
              <a:ext uri="{FF2B5EF4-FFF2-40B4-BE49-F238E27FC236}">
                <a16:creationId xmlns:a16="http://schemas.microsoft.com/office/drawing/2014/main" id="{2BA2F523-7B61-44F7-86D9-2ED4C887925F}"/>
              </a:ext>
            </a:extLst>
          </p:cNvPr>
          <p:cNvCxnSpPr>
            <a:cxnSpLocks/>
            <a:stCxn id="166" idx="3"/>
            <a:endCxn id="200" idx="1"/>
          </p:cNvCxnSpPr>
          <p:nvPr/>
        </p:nvCxnSpPr>
        <p:spPr>
          <a:xfrm flipV="1">
            <a:off x="7228101" y="4951057"/>
            <a:ext cx="1298169" cy="103656"/>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4060CF42-6533-42B4-A6A5-660FDCE86DB0}"/>
              </a:ext>
            </a:extLst>
          </p:cNvPr>
          <p:cNvSpPr/>
          <p:nvPr/>
        </p:nvSpPr>
        <p:spPr>
          <a:xfrm>
            <a:off x="4161269" y="4776211"/>
            <a:ext cx="3066832" cy="557004"/>
          </a:xfrm>
          <a:prstGeom prst="rect">
            <a:avLst/>
          </a:prstGeom>
          <a:solidFill>
            <a:schemeClr val="tx1"/>
          </a:solidFill>
          <a:ln w="6350">
            <a:noFill/>
          </a:ln>
        </p:spPr>
        <p:txBody>
          <a:bodyPr wrap="square" lIns="45720" rIns="45720" anchor="ctr" anchorCtr="0">
            <a:noAutofit/>
          </a:bodyPr>
          <a:lstStyle/>
          <a:p>
            <a:pPr algn="ctr">
              <a:spcBef>
                <a:spcPts val="800"/>
              </a:spcBef>
              <a:defRPr/>
            </a:pPr>
            <a:r>
              <a:rPr lang="en-US" sz="1000" b="1">
                <a:solidFill>
                  <a:schemeClr val="bg1"/>
                </a:solidFill>
                <a:cs typeface="Segoe UI Light" panose="020B0502040204020203" pitchFamily="34" charset="0"/>
              </a:rPr>
              <a:t>Have Microsoft Seller submit nomination</a:t>
            </a:r>
            <a:br>
              <a:rPr lang="en-US" sz="1000" b="1">
                <a:solidFill>
                  <a:schemeClr val="bg1"/>
                </a:solidFill>
                <a:cs typeface="Segoe UI Light" panose="020B0502040204020203" pitchFamily="34" charset="0"/>
              </a:rPr>
            </a:br>
            <a:r>
              <a:rPr lang="en-US" sz="1000" b="1">
                <a:solidFill>
                  <a:schemeClr val="bg1"/>
                </a:solidFill>
                <a:cs typeface="Segoe UI Light" panose="020B0502040204020203" pitchFamily="34" charset="0"/>
              </a:rPr>
              <a:t>on LH program site </a:t>
            </a:r>
          </a:p>
        </p:txBody>
      </p:sp>
      <p:cxnSp>
        <p:nvCxnSpPr>
          <p:cNvPr id="175" name="Straight Arrow Connector 174">
            <a:extLst>
              <a:ext uri="{FF2B5EF4-FFF2-40B4-BE49-F238E27FC236}">
                <a16:creationId xmlns:a16="http://schemas.microsoft.com/office/drawing/2014/main" id="{71F0F937-AAD0-4649-8D5C-A83B8C8A94C6}"/>
              </a:ext>
            </a:extLst>
          </p:cNvPr>
          <p:cNvCxnSpPr>
            <a:cxnSpLocks/>
            <a:stCxn id="83" idx="2"/>
            <a:endCxn id="166" idx="0"/>
          </p:cNvCxnSpPr>
          <p:nvPr/>
        </p:nvCxnSpPr>
        <p:spPr>
          <a:xfrm flipH="1">
            <a:off x="5694685" y="4582707"/>
            <a:ext cx="71" cy="193504"/>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00" name="Diamond 199">
            <a:extLst>
              <a:ext uri="{FF2B5EF4-FFF2-40B4-BE49-F238E27FC236}">
                <a16:creationId xmlns:a16="http://schemas.microsoft.com/office/drawing/2014/main" id="{728B2697-2C91-49C1-BB92-DA534D7E7FE1}"/>
              </a:ext>
            </a:extLst>
          </p:cNvPr>
          <p:cNvSpPr/>
          <p:nvPr/>
        </p:nvSpPr>
        <p:spPr>
          <a:xfrm>
            <a:off x="8526270" y="4618755"/>
            <a:ext cx="1101248" cy="664604"/>
          </a:xfrm>
          <a:prstGeom prst="diamond">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800">
                <a:solidFill>
                  <a:schemeClr val="bg1"/>
                </a:solidFill>
                <a:cs typeface="Segoe UI Light" panose="020B0502040204020203" pitchFamily="34" charset="0"/>
              </a:rPr>
              <a:t>Nomination</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Approved?</a:t>
            </a:r>
          </a:p>
        </p:txBody>
      </p:sp>
      <p:cxnSp>
        <p:nvCxnSpPr>
          <p:cNvPr id="332" name="Straight Arrow Connector 259">
            <a:extLst>
              <a:ext uri="{FF2B5EF4-FFF2-40B4-BE49-F238E27FC236}">
                <a16:creationId xmlns:a16="http://schemas.microsoft.com/office/drawing/2014/main" id="{802D6F3E-1BD8-4445-B128-B851C494F8CD}"/>
              </a:ext>
            </a:extLst>
          </p:cNvPr>
          <p:cNvCxnSpPr>
            <a:cxnSpLocks/>
            <a:stCxn id="213" idx="3"/>
            <a:endCxn id="219" idx="1"/>
          </p:cNvCxnSpPr>
          <p:nvPr/>
        </p:nvCxnSpPr>
        <p:spPr>
          <a:xfrm flipV="1">
            <a:off x="7228101" y="2342583"/>
            <a:ext cx="1241924" cy="2674"/>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50" name="Straight Arrow Connector 259">
            <a:extLst>
              <a:ext uri="{FF2B5EF4-FFF2-40B4-BE49-F238E27FC236}">
                <a16:creationId xmlns:a16="http://schemas.microsoft.com/office/drawing/2014/main" id="{4167A9C3-0D48-48B0-88E1-82766E9F3C8E}"/>
              </a:ext>
            </a:extLst>
          </p:cNvPr>
          <p:cNvCxnSpPr>
            <a:cxnSpLocks/>
            <a:stCxn id="200" idx="3"/>
            <a:endCxn id="229" idx="1"/>
          </p:cNvCxnSpPr>
          <p:nvPr/>
        </p:nvCxnSpPr>
        <p:spPr>
          <a:xfrm>
            <a:off x="9627518" y="4951057"/>
            <a:ext cx="804453" cy="375"/>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530" name="TextBox 529">
            <a:extLst>
              <a:ext uri="{FF2B5EF4-FFF2-40B4-BE49-F238E27FC236}">
                <a16:creationId xmlns:a16="http://schemas.microsoft.com/office/drawing/2014/main" id="{7EF83109-1230-4708-8412-ED910A14CD7C}"/>
              </a:ext>
            </a:extLst>
          </p:cNvPr>
          <p:cNvSpPr txBox="1"/>
          <p:nvPr/>
        </p:nvSpPr>
        <p:spPr>
          <a:xfrm>
            <a:off x="9584301" y="4790604"/>
            <a:ext cx="414611" cy="138499"/>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ea typeface="+mn-ea"/>
                <a:cs typeface="Segoe UI Light" panose="020B0502040204020203" pitchFamily="34" charset="0"/>
              </a:rPr>
              <a:t>NO</a:t>
            </a:r>
          </a:p>
        </p:txBody>
      </p:sp>
      <p:cxnSp>
        <p:nvCxnSpPr>
          <p:cNvPr id="533" name="Straight Arrow Connector 259">
            <a:extLst>
              <a:ext uri="{FF2B5EF4-FFF2-40B4-BE49-F238E27FC236}">
                <a16:creationId xmlns:a16="http://schemas.microsoft.com/office/drawing/2014/main" id="{DDA0B9D7-D68D-45B0-9FCA-7599A9210C0A}"/>
              </a:ext>
            </a:extLst>
          </p:cNvPr>
          <p:cNvCxnSpPr>
            <a:cxnSpLocks/>
            <a:stCxn id="200" idx="2"/>
            <a:endCxn id="210" idx="0"/>
          </p:cNvCxnSpPr>
          <p:nvPr/>
        </p:nvCxnSpPr>
        <p:spPr>
          <a:xfrm rot="5400000">
            <a:off x="7217484" y="3756261"/>
            <a:ext cx="332313" cy="3386508"/>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B6DDCBA8-333F-46FB-B13C-912620BD0B2A}"/>
              </a:ext>
            </a:extLst>
          </p:cNvPr>
          <p:cNvCxnSpPr>
            <a:cxnSpLocks/>
            <a:stCxn id="222" idx="3"/>
            <a:endCxn id="226" idx="1"/>
          </p:cNvCxnSpPr>
          <p:nvPr/>
        </p:nvCxnSpPr>
        <p:spPr>
          <a:xfrm>
            <a:off x="9627516" y="5936398"/>
            <a:ext cx="804454" cy="1"/>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7" name="Straight Arrow Connector 259">
            <a:extLst>
              <a:ext uri="{FF2B5EF4-FFF2-40B4-BE49-F238E27FC236}">
                <a16:creationId xmlns:a16="http://schemas.microsoft.com/office/drawing/2014/main" id="{EC455450-37CB-4DA0-B7AE-41374C0A4403}"/>
              </a:ext>
            </a:extLst>
          </p:cNvPr>
          <p:cNvCxnSpPr>
            <a:cxnSpLocks/>
            <a:stCxn id="210" idx="3"/>
            <a:endCxn id="222" idx="1"/>
          </p:cNvCxnSpPr>
          <p:nvPr/>
        </p:nvCxnSpPr>
        <p:spPr>
          <a:xfrm flipV="1">
            <a:off x="7219502" y="5936398"/>
            <a:ext cx="1306766" cy="4901"/>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F127D0A1-1126-486D-806F-6F1AA80A7C80}"/>
              </a:ext>
            </a:extLst>
          </p:cNvPr>
          <p:cNvSpPr txBox="1"/>
          <p:nvPr/>
        </p:nvSpPr>
        <p:spPr>
          <a:xfrm>
            <a:off x="8716749" y="6177795"/>
            <a:ext cx="192514" cy="141158"/>
          </a:xfrm>
          <a:prstGeom prst="rect">
            <a:avLst/>
          </a:prstGeom>
          <a:noFill/>
        </p:spPr>
        <p:txBody>
          <a:bodyPr wrap="non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ea typeface="+mn-ea"/>
                <a:cs typeface="Segoe UI Light" panose="020B0502040204020203" pitchFamily="34" charset="0"/>
              </a:rPr>
              <a:t>YES</a:t>
            </a:r>
          </a:p>
        </p:txBody>
      </p:sp>
      <p:cxnSp>
        <p:nvCxnSpPr>
          <p:cNvPr id="561" name="Straight Arrow Connector 560">
            <a:extLst>
              <a:ext uri="{FF2B5EF4-FFF2-40B4-BE49-F238E27FC236}">
                <a16:creationId xmlns:a16="http://schemas.microsoft.com/office/drawing/2014/main" id="{6D1F3C8D-0A7D-428B-A802-816013BDC00F}"/>
              </a:ext>
            </a:extLst>
          </p:cNvPr>
          <p:cNvCxnSpPr>
            <a:cxnSpLocks/>
            <a:stCxn id="219" idx="3"/>
            <a:endCxn id="228" idx="1"/>
          </p:cNvCxnSpPr>
          <p:nvPr/>
        </p:nvCxnSpPr>
        <p:spPr>
          <a:xfrm flipV="1">
            <a:off x="9729973" y="2341323"/>
            <a:ext cx="701998" cy="1260"/>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DECF1EB-EDFC-4916-B401-55A4C3C32E25}"/>
              </a:ext>
            </a:extLst>
          </p:cNvPr>
          <p:cNvSpPr/>
          <p:nvPr/>
        </p:nvSpPr>
        <p:spPr>
          <a:xfrm>
            <a:off x="4165639" y="3970805"/>
            <a:ext cx="3058234" cy="6119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a:solidFill>
                  <a:schemeClr val="bg1"/>
                </a:solidFill>
                <a:cs typeface="Segoe UI Light" panose="020B0502040204020203" pitchFamily="34" charset="0"/>
              </a:rPr>
              <a:t>Work with Microsoft Seller/Customer to ensure scope and success metric alignment</a:t>
            </a:r>
          </a:p>
          <a:p>
            <a:pPr>
              <a:spcBef>
                <a:spcPts val="300"/>
              </a:spcBef>
              <a:defRPr/>
            </a:pPr>
            <a:r>
              <a:rPr lang="en-US" sz="900">
                <a:solidFill>
                  <a:schemeClr val="bg1"/>
                </a:solidFill>
                <a:cs typeface="Segoe UI Light" panose="020B0502040204020203" pitchFamily="34" charset="0"/>
              </a:rPr>
              <a:t>Sign SoW for WVD project with Customer</a:t>
            </a:r>
          </a:p>
        </p:txBody>
      </p:sp>
      <p:cxnSp>
        <p:nvCxnSpPr>
          <p:cNvPr id="94" name="Straight Arrow Connector 93">
            <a:extLst>
              <a:ext uri="{FF2B5EF4-FFF2-40B4-BE49-F238E27FC236}">
                <a16:creationId xmlns:a16="http://schemas.microsoft.com/office/drawing/2014/main" id="{F5A81F17-D02C-451D-9AED-86A6721F270C}"/>
              </a:ext>
            </a:extLst>
          </p:cNvPr>
          <p:cNvCxnSpPr>
            <a:cxnSpLocks/>
            <a:stCxn id="211" idx="2"/>
            <a:endCxn id="83" idx="0"/>
          </p:cNvCxnSpPr>
          <p:nvPr/>
        </p:nvCxnSpPr>
        <p:spPr>
          <a:xfrm>
            <a:off x="5694756" y="3717232"/>
            <a:ext cx="0" cy="253573"/>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3EA232-C245-4A2F-A688-B6C418C1F529}"/>
              </a:ext>
            </a:extLst>
          </p:cNvPr>
          <p:cNvSpPr>
            <a:spLocks noGrp="1"/>
          </p:cNvSpPr>
          <p:nvPr>
            <p:ph type="title"/>
          </p:nvPr>
        </p:nvSpPr>
        <p:spPr>
          <a:xfrm>
            <a:off x="588262" y="457200"/>
            <a:ext cx="11344307" cy="861774"/>
          </a:xfrm>
        </p:spPr>
        <p:txBody>
          <a:bodyPr/>
          <a:lstStyle/>
          <a:p>
            <a:r>
              <a:rPr lang="en-US" dirty="0"/>
              <a:t>Build a pilot solution for your Customer with MSFT’s programmatic help</a:t>
            </a:r>
          </a:p>
        </p:txBody>
      </p:sp>
      <p:cxnSp>
        <p:nvCxnSpPr>
          <p:cNvPr id="89" name="Straight Arrow Connector 259">
            <a:extLst>
              <a:ext uri="{FF2B5EF4-FFF2-40B4-BE49-F238E27FC236}">
                <a16:creationId xmlns:a16="http://schemas.microsoft.com/office/drawing/2014/main" id="{8BE7CF6E-27F9-4EDD-8659-52019849C991}"/>
              </a:ext>
            </a:extLst>
          </p:cNvPr>
          <p:cNvCxnSpPr>
            <a:cxnSpLocks/>
            <a:stCxn id="222" idx="2"/>
            <a:endCxn id="231" idx="2"/>
          </p:cNvCxnSpPr>
          <p:nvPr/>
        </p:nvCxnSpPr>
        <p:spPr>
          <a:xfrm rot="16200000" flipH="1">
            <a:off x="9289943" y="6062520"/>
            <a:ext cx="121068" cy="547170"/>
          </a:xfrm>
          <a:prstGeom prst="bentConnector2">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951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77302CC-8C34-4C3F-A2E7-4D888273CCA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2" name="think-cell Slide" r:id="rId5" imgW="503" imgH="503" progId="TCLayout.ActiveDocument.1">
                  <p:embed/>
                </p:oleObj>
              </mc:Choice>
              <mc:Fallback>
                <p:oleObj name="think-cell Slide" r:id="rId5" imgW="503" imgH="503" progId="TCLayout.ActiveDocument.1">
                  <p:embed/>
                  <p:pic>
                    <p:nvPicPr>
                      <p:cNvPr id="4" name="Object 3" hidden="1">
                        <a:extLst>
                          <a:ext uri="{FF2B5EF4-FFF2-40B4-BE49-F238E27FC236}">
                            <a16:creationId xmlns:a16="http://schemas.microsoft.com/office/drawing/2014/main" id="{E77302CC-8C34-4C3F-A2E7-4D888273CCA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8318923-27B1-4CF9-953F-0851ACD242D4}"/>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29DC9D8C-6C2F-4733-AE6A-DD38463A76E5}"/>
              </a:ext>
            </a:extLst>
          </p:cNvPr>
          <p:cNvSpPr>
            <a:spLocks noGrp="1"/>
          </p:cNvSpPr>
          <p:nvPr>
            <p:ph type="title"/>
          </p:nvPr>
        </p:nvSpPr>
        <p:spPr>
          <a:xfrm>
            <a:off x="588263" y="457200"/>
            <a:ext cx="11187104" cy="861774"/>
          </a:xfrm>
        </p:spPr>
        <p:txBody>
          <a:bodyPr/>
          <a:lstStyle/>
          <a:p>
            <a:r>
              <a:rPr lang="en-US" dirty="0"/>
              <a:t>Windows Virtual Desktop presents opportunities with 3 Sales Scenarios</a:t>
            </a:r>
          </a:p>
        </p:txBody>
      </p:sp>
      <p:sp>
        <p:nvSpPr>
          <p:cNvPr id="27" name="Rectangle 26">
            <a:extLst>
              <a:ext uri="{FF2B5EF4-FFF2-40B4-BE49-F238E27FC236}">
                <a16:creationId xmlns:a16="http://schemas.microsoft.com/office/drawing/2014/main" id="{54E13AA9-FA2E-4F1E-8305-990B847F7664}"/>
              </a:ext>
            </a:extLst>
          </p:cNvPr>
          <p:cNvSpPr/>
          <p:nvPr/>
        </p:nvSpPr>
        <p:spPr bwMode="auto">
          <a:xfrm>
            <a:off x="8075357" y="4648597"/>
            <a:ext cx="3601324" cy="1812745"/>
          </a:xfrm>
          <a:prstGeom prst="rect">
            <a:avLst/>
          </a:prstGeom>
          <a:solidFill>
            <a:schemeClr val="bg1"/>
          </a:solidFill>
          <a:ln w="6350" cap="sq">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182880" rIns="109728" bIns="91440" numCol="1" spcCol="0" rtlCol="0" fromWordArt="0" anchor="t" anchorCtr="0" forceAA="0" compatLnSpc="1">
            <a:prstTxWarp prst="textNoShape">
              <a:avLst/>
            </a:prstTxWarp>
            <a:noAutofit/>
          </a:bodyPr>
          <a:lstStyle/>
          <a:p>
            <a:pPr marL="0" lvl="1" algn="ctr" defTabSz="914367">
              <a:spcBef>
                <a:spcPts val="200"/>
              </a:spcBef>
              <a:spcAft>
                <a:spcPts val="400"/>
              </a:spcAft>
              <a:buSzPct val="100000"/>
            </a:pPr>
            <a:r>
              <a:rPr lang="en-US" kern="0" dirty="0">
                <a:solidFill>
                  <a:schemeClr val="tx1"/>
                </a:solidFill>
                <a:ea typeface="Segoe UI" pitchFamily="34" charset="0"/>
                <a:cs typeface="Segoe UI" panose="020B0502040204020203" pitchFamily="34" charset="0"/>
              </a:rPr>
              <a:t>Continue running Win7 apps, </a:t>
            </a:r>
            <a:r>
              <a:rPr lang="en-US" u="sng" kern="0" dirty="0">
                <a:solidFill>
                  <a:schemeClr val="tx1"/>
                </a:solidFill>
                <a:ea typeface="Segoe UI" pitchFamily="34" charset="0"/>
                <a:cs typeface="Segoe UI" panose="020B0502040204020203" pitchFamily="34" charset="0"/>
              </a:rPr>
              <a:t>while</a:t>
            </a:r>
            <a:r>
              <a:rPr lang="en-US" kern="0" dirty="0">
                <a:solidFill>
                  <a:schemeClr val="tx1"/>
                </a:solidFill>
                <a:ea typeface="Segoe UI" pitchFamily="34" charset="0"/>
                <a:cs typeface="Segoe UI" panose="020B0502040204020203" pitchFamily="34" charset="0"/>
              </a:rPr>
              <a:t> modernizing your PC footprint </a:t>
            </a:r>
          </a:p>
        </p:txBody>
      </p:sp>
      <p:sp>
        <p:nvSpPr>
          <p:cNvPr id="7" name="Isosceles Triangle 6">
            <a:extLst>
              <a:ext uri="{FF2B5EF4-FFF2-40B4-BE49-F238E27FC236}">
                <a16:creationId xmlns:a16="http://schemas.microsoft.com/office/drawing/2014/main" id="{2CFFF1F1-665D-4C8D-9BE7-4F55AA8002CE}"/>
              </a:ext>
            </a:extLst>
          </p:cNvPr>
          <p:cNvSpPr/>
          <p:nvPr/>
        </p:nvSpPr>
        <p:spPr bwMode="auto">
          <a:xfrm flipV="1">
            <a:off x="9650593" y="3175412"/>
            <a:ext cx="450850" cy="31750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2F314A07-4626-4B76-9D24-1040D28E6792}"/>
              </a:ext>
            </a:extLst>
          </p:cNvPr>
          <p:cNvSpPr/>
          <p:nvPr/>
        </p:nvSpPr>
        <p:spPr bwMode="auto">
          <a:xfrm>
            <a:off x="8075356" y="4102653"/>
            <a:ext cx="3601324" cy="4659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896094" fontAlgn="base">
              <a:spcAft>
                <a:spcPts val="600"/>
              </a:spcAft>
              <a:defRPr/>
            </a:pPr>
            <a:r>
              <a:rPr lang="en-IN" sz="2000" b="1" kern="0" dirty="0">
                <a:solidFill>
                  <a:schemeClr val="accent1"/>
                </a:solidFill>
                <a:ea typeface="Segoe UI" pitchFamily="34" charset="0"/>
                <a:cs typeface="Segoe UI" pitchFamily="34" charset="0"/>
              </a:rPr>
              <a:t>Manage Win 7 End of Support with WVD</a:t>
            </a:r>
          </a:p>
        </p:txBody>
      </p:sp>
      <p:sp>
        <p:nvSpPr>
          <p:cNvPr id="26" name="Rectangle 25">
            <a:extLst>
              <a:ext uri="{FF2B5EF4-FFF2-40B4-BE49-F238E27FC236}">
                <a16:creationId xmlns:a16="http://schemas.microsoft.com/office/drawing/2014/main" id="{EBCE380F-7E34-4909-87E5-87A0432164D7}"/>
              </a:ext>
            </a:extLst>
          </p:cNvPr>
          <p:cNvSpPr/>
          <p:nvPr/>
        </p:nvSpPr>
        <p:spPr bwMode="auto">
          <a:xfrm rot="10800000" flipV="1">
            <a:off x="8075357" y="4621166"/>
            <a:ext cx="3601324" cy="27432"/>
          </a:xfrm>
          <a:prstGeom prst="rect">
            <a:avLst/>
          </a:prstGeom>
          <a:solidFill>
            <a:schemeClr val="accent1"/>
          </a:solidFill>
          <a:ln w="63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600" b="1">
              <a:solidFill>
                <a:schemeClr val="tx2"/>
              </a:soli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703480C0-2D0F-42FD-A4EB-1739EE045CC3}"/>
              </a:ext>
            </a:extLst>
          </p:cNvPr>
          <p:cNvGrpSpPr/>
          <p:nvPr/>
        </p:nvGrpSpPr>
        <p:grpSpPr>
          <a:xfrm>
            <a:off x="9066393" y="1622202"/>
            <a:ext cx="1619250" cy="1619250"/>
            <a:chOff x="9066393" y="1622202"/>
            <a:chExt cx="1619250" cy="1619250"/>
          </a:xfrm>
        </p:grpSpPr>
        <p:sp>
          <p:nvSpPr>
            <p:cNvPr id="8" name="Oval 7">
              <a:extLst>
                <a:ext uri="{FF2B5EF4-FFF2-40B4-BE49-F238E27FC236}">
                  <a16:creationId xmlns:a16="http://schemas.microsoft.com/office/drawing/2014/main" id="{C82AAF7E-B5E6-4332-A3D9-4BDD06E43AD3}"/>
                </a:ext>
              </a:extLst>
            </p:cNvPr>
            <p:cNvSpPr/>
            <p:nvPr/>
          </p:nvSpPr>
          <p:spPr bwMode="auto">
            <a:xfrm>
              <a:off x="9066393" y="1622202"/>
              <a:ext cx="1619250" cy="1619250"/>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cloud_2" title="Icon of a cloud made of two arrows pointing towards eachother">
              <a:extLst>
                <a:ext uri="{FF2B5EF4-FFF2-40B4-BE49-F238E27FC236}">
                  <a16:creationId xmlns:a16="http://schemas.microsoft.com/office/drawing/2014/main" id="{735E7CDA-793E-4C50-B995-2362295C210C}"/>
                </a:ext>
              </a:extLst>
            </p:cNvPr>
            <p:cNvSpPr>
              <a:spLocks noChangeAspect="1" noEditPoints="1"/>
            </p:cNvSpPr>
            <p:nvPr/>
          </p:nvSpPr>
          <p:spPr bwMode="auto">
            <a:xfrm>
              <a:off x="9423781" y="2170852"/>
              <a:ext cx="904476" cy="521950"/>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18" name="Isosceles Triangle 17">
            <a:extLst>
              <a:ext uri="{FF2B5EF4-FFF2-40B4-BE49-F238E27FC236}">
                <a16:creationId xmlns:a16="http://schemas.microsoft.com/office/drawing/2014/main" id="{CA8CAF41-D111-470D-8A01-BCE8CD65835E}"/>
              </a:ext>
            </a:extLst>
          </p:cNvPr>
          <p:cNvSpPr/>
          <p:nvPr/>
        </p:nvSpPr>
        <p:spPr bwMode="auto">
          <a:xfrm flipV="1">
            <a:off x="2090556" y="3171014"/>
            <a:ext cx="450850" cy="317500"/>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B99B7286-29F0-45DE-98F1-DC3BFA7BEFD4}"/>
              </a:ext>
            </a:extLst>
          </p:cNvPr>
          <p:cNvSpPr/>
          <p:nvPr/>
        </p:nvSpPr>
        <p:spPr bwMode="auto">
          <a:xfrm>
            <a:off x="515319" y="3265520"/>
            <a:ext cx="3653269" cy="1303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896094" fontAlgn="base">
              <a:spcAft>
                <a:spcPts val="600"/>
              </a:spcAft>
              <a:defRPr/>
            </a:pPr>
            <a:r>
              <a:rPr lang="en-US" sz="2000" b="1" kern="0" dirty="0">
                <a:solidFill>
                  <a:schemeClr val="accent3"/>
                </a:solidFill>
                <a:ea typeface="Segoe UI" pitchFamily="34" charset="0"/>
                <a:cs typeface="Segoe UI" pitchFamily="34" charset="0"/>
              </a:rPr>
              <a:t>Replace/Migrate on-prem virtual desktop deployments</a:t>
            </a:r>
          </a:p>
        </p:txBody>
      </p:sp>
      <p:sp>
        <p:nvSpPr>
          <p:cNvPr id="30" name="Rectangle 29">
            <a:extLst>
              <a:ext uri="{FF2B5EF4-FFF2-40B4-BE49-F238E27FC236}">
                <a16:creationId xmlns:a16="http://schemas.microsoft.com/office/drawing/2014/main" id="{6602A173-192D-4E17-8AD8-41BA10F3F861}"/>
              </a:ext>
            </a:extLst>
          </p:cNvPr>
          <p:cNvSpPr/>
          <p:nvPr/>
        </p:nvSpPr>
        <p:spPr bwMode="auto">
          <a:xfrm>
            <a:off x="515319" y="4648597"/>
            <a:ext cx="3601324" cy="1812745"/>
          </a:xfrm>
          <a:prstGeom prst="rect">
            <a:avLst/>
          </a:prstGeom>
          <a:solidFill>
            <a:schemeClr val="bg1"/>
          </a:solidFill>
          <a:ln w="6350" cap="sq">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182880" rIns="109728" bIns="91440" numCol="1" spcCol="0" rtlCol="0" fromWordArt="0" anchor="t" anchorCtr="0" forceAA="0" compatLnSpc="1">
            <a:prstTxWarp prst="textNoShape">
              <a:avLst/>
            </a:prstTxWarp>
            <a:noAutofit/>
          </a:bodyPr>
          <a:lstStyle/>
          <a:p>
            <a:pPr marL="0" lvl="1" algn="ctr" defTabSz="914367">
              <a:spcBef>
                <a:spcPts val="200"/>
              </a:spcBef>
              <a:spcAft>
                <a:spcPts val="400"/>
              </a:spcAft>
              <a:buSzPct val="100000"/>
            </a:pPr>
            <a:r>
              <a:rPr lang="en-US" kern="0" dirty="0">
                <a:solidFill>
                  <a:schemeClr val="tx1"/>
                </a:solidFill>
                <a:cs typeface="Segoe UI" panose="020B0502040204020203" pitchFamily="34" charset="0"/>
              </a:rPr>
              <a:t>Migrate workloads to cloud for flexibility and cost savings</a:t>
            </a:r>
          </a:p>
          <a:p>
            <a:pPr marL="0" lvl="1" algn="ctr" defTabSz="914367">
              <a:spcBef>
                <a:spcPts val="200"/>
              </a:spcBef>
              <a:spcAft>
                <a:spcPts val="400"/>
              </a:spcAft>
              <a:buSzPct val="100000"/>
            </a:pPr>
            <a:r>
              <a:rPr lang="en-US" kern="0" dirty="0">
                <a:solidFill>
                  <a:schemeClr val="tx1"/>
                </a:solidFill>
                <a:cs typeface="Segoe UI" panose="020B0502040204020203" pitchFamily="34" charset="0"/>
              </a:rPr>
              <a:t>Reduce management complexity and enhance security</a:t>
            </a:r>
          </a:p>
          <a:p>
            <a:pPr marL="0" lvl="1" algn="ctr" defTabSz="914367">
              <a:spcBef>
                <a:spcPts val="200"/>
              </a:spcBef>
              <a:spcAft>
                <a:spcPts val="400"/>
              </a:spcAft>
              <a:buSzPct val="100000"/>
            </a:pPr>
            <a:r>
              <a:rPr lang="en-US" kern="0" dirty="0">
                <a:solidFill>
                  <a:schemeClr val="tx1"/>
                </a:solidFill>
                <a:cs typeface="Segoe UI" panose="020B0502040204020203" pitchFamily="34" charset="0"/>
              </a:rPr>
              <a:t>Modernize infrastructure</a:t>
            </a:r>
          </a:p>
        </p:txBody>
      </p:sp>
      <p:sp>
        <p:nvSpPr>
          <p:cNvPr id="31" name="Rectangle 30">
            <a:extLst>
              <a:ext uri="{FF2B5EF4-FFF2-40B4-BE49-F238E27FC236}">
                <a16:creationId xmlns:a16="http://schemas.microsoft.com/office/drawing/2014/main" id="{DE2B066B-5403-4748-9919-F1DD6321B991}"/>
              </a:ext>
            </a:extLst>
          </p:cNvPr>
          <p:cNvSpPr/>
          <p:nvPr/>
        </p:nvSpPr>
        <p:spPr bwMode="auto">
          <a:xfrm rot="10800000" flipV="1">
            <a:off x="515319" y="4621166"/>
            <a:ext cx="3601324" cy="27432"/>
          </a:xfrm>
          <a:prstGeom prst="rect">
            <a:avLst/>
          </a:prstGeom>
          <a:solidFill>
            <a:schemeClr val="accent3"/>
          </a:solidFill>
          <a:ln w="63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600" b="1">
              <a:solidFill>
                <a:schemeClr val="tx2"/>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3DBC99C-4DF1-4E01-9290-ED27CDCBE392}"/>
              </a:ext>
            </a:extLst>
          </p:cNvPr>
          <p:cNvGrpSpPr/>
          <p:nvPr/>
        </p:nvGrpSpPr>
        <p:grpSpPr>
          <a:xfrm>
            <a:off x="1506356" y="1617804"/>
            <a:ext cx="1619250" cy="1619250"/>
            <a:chOff x="1506356" y="1617804"/>
            <a:chExt cx="1619250" cy="1619250"/>
          </a:xfrm>
        </p:grpSpPr>
        <p:sp>
          <p:nvSpPr>
            <p:cNvPr id="19" name="Oval 18">
              <a:extLst>
                <a:ext uri="{FF2B5EF4-FFF2-40B4-BE49-F238E27FC236}">
                  <a16:creationId xmlns:a16="http://schemas.microsoft.com/office/drawing/2014/main" id="{7E1FF0EC-AB04-4ECC-83AE-6B44CA228CB4}"/>
                </a:ext>
              </a:extLst>
            </p:cNvPr>
            <p:cNvSpPr/>
            <p:nvPr/>
          </p:nvSpPr>
          <p:spPr bwMode="auto">
            <a:xfrm>
              <a:off x="1506356" y="1617804"/>
              <a:ext cx="1619250" cy="1619250"/>
            </a:xfrm>
            <a:prstGeom prst="ellipse">
              <a:avLst/>
            </a:prstGeom>
            <a:solidFill>
              <a:schemeClr val="bg1"/>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Business applications" title="Icon of a chart showing three peaks that get higher in succession, a dotted arrow line points forward and up">
              <a:extLst>
                <a:ext uri="{FF2B5EF4-FFF2-40B4-BE49-F238E27FC236}">
                  <a16:creationId xmlns:a16="http://schemas.microsoft.com/office/drawing/2014/main" id="{19A01E99-4C88-40D6-BB5E-924D45BFC9EA}"/>
                </a:ext>
              </a:extLst>
            </p:cNvPr>
            <p:cNvSpPr>
              <a:spLocks noChangeAspect="1" noEditPoints="1"/>
            </p:cNvSpPr>
            <p:nvPr/>
          </p:nvSpPr>
          <p:spPr bwMode="auto">
            <a:xfrm>
              <a:off x="1926607" y="2107432"/>
              <a:ext cx="778748" cy="639994"/>
            </a:xfrm>
            <a:custGeom>
              <a:avLst/>
              <a:gdLst>
                <a:gd name="T0" fmla="*/ 196 w 449"/>
                <a:gd name="T1" fmla="*/ 369 h 369"/>
                <a:gd name="T2" fmla="*/ 0 w 449"/>
                <a:gd name="T3" fmla="*/ 369 h 369"/>
                <a:gd name="T4" fmla="*/ 99 w 449"/>
                <a:gd name="T5" fmla="*/ 240 h 369"/>
                <a:gd name="T6" fmla="*/ 196 w 449"/>
                <a:gd name="T7" fmla="*/ 369 h 369"/>
                <a:gd name="T8" fmla="*/ 442 w 449"/>
                <a:gd name="T9" fmla="*/ 67 h 369"/>
                <a:gd name="T10" fmla="*/ 229 w 449"/>
                <a:gd name="T11" fmla="*/ 369 h 369"/>
                <a:gd name="T12" fmla="*/ 449 w 449"/>
                <a:gd name="T13" fmla="*/ 369 h 369"/>
                <a:gd name="T14" fmla="*/ 442 w 449"/>
                <a:gd name="T15" fmla="*/ 67 h 369"/>
                <a:gd name="T16" fmla="*/ 240 w 449"/>
                <a:gd name="T17" fmla="*/ 168 h 369"/>
                <a:gd name="T18" fmla="*/ 101 w 449"/>
                <a:gd name="T19" fmla="*/ 369 h 369"/>
                <a:gd name="T20" fmla="*/ 379 w 449"/>
                <a:gd name="T21" fmla="*/ 369 h 369"/>
                <a:gd name="T22" fmla="*/ 240 w 449"/>
                <a:gd name="T23" fmla="*/ 168 h 369"/>
                <a:gd name="T24" fmla="*/ 398 w 449"/>
                <a:gd name="T25" fmla="*/ 48 h 369"/>
                <a:gd name="T26" fmla="*/ 398 w 449"/>
                <a:gd name="T27" fmla="*/ 48 h 369"/>
                <a:gd name="T28" fmla="*/ 371 w 449"/>
                <a:gd name="T29" fmla="*/ 77 h 369"/>
                <a:gd name="T30" fmla="*/ 382 w 449"/>
                <a:gd name="T31" fmla="*/ 65 h 369"/>
                <a:gd name="T32" fmla="*/ 349 w 449"/>
                <a:gd name="T33" fmla="*/ 102 h 369"/>
                <a:gd name="T34" fmla="*/ 360 w 449"/>
                <a:gd name="T35" fmla="*/ 90 h 369"/>
                <a:gd name="T36" fmla="*/ 328 w 449"/>
                <a:gd name="T37" fmla="*/ 126 h 369"/>
                <a:gd name="T38" fmla="*/ 338 w 449"/>
                <a:gd name="T39" fmla="*/ 114 h 369"/>
                <a:gd name="T40" fmla="*/ 305 w 449"/>
                <a:gd name="T41" fmla="*/ 150 h 369"/>
                <a:gd name="T42" fmla="*/ 316 w 449"/>
                <a:gd name="T43" fmla="*/ 138 h 369"/>
                <a:gd name="T44" fmla="*/ 283 w 449"/>
                <a:gd name="T45" fmla="*/ 175 h 369"/>
                <a:gd name="T46" fmla="*/ 294 w 449"/>
                <a:gd name="T47" fmla="*/ 163 h 369"/>
                <a:gd name="T48" fmla="*/ 261 w 449"/>
                <a:gd name="T49" fmla="*/ 199 h 369"/>
                <a:gd name="T50" fmla="*/ 273 w 449"/>
                <a:gd name="T51" fmla="*/ 187 h 369"/>
                <a:gd name="T52" fmla="*/ 239 w 449"/>
                <a:gd name="T53" fmla="*/ 223 h 369"/>
                <a:gd name="T54" fmla="*/ 250 w 449"/>
                <a:gd name="T55" fmla="*/ 211 h 369"/>
                <a:gd name="T56" fmla="*/ 217 w 449"/>
                <a:gd name="T57" fmla="*/ 248 h 369"/>
                <a:gd name="T58" fmla="*/ 229 w 449"/>
                <a:gd name="T59" fmla="*/ 236 h 369"/>
                <a:gd name="T60" fmla="*/ 195 w 449"/>
                <a:gd name="T61" fmla="*/ 273 h 369"/>
                <a:gd name="T62" fmla="*/ 206 w 449"/>
                <a:gd name="T63" fmla="*/ 260 h 369"/>
                <a:gd name="T64" fmla="*/ 174 w 449"/>
                <a:gd name="T65" fmla="*/ 296 h 369"/>
                <a:gd name="T66" fmla="*/ 185 w 449"/>
                <a:gd name="T67" fmla="*/ 284 h 369"/>
                <a:gd name="T68" fmla="*/ 151 w 449"/>
                <a:gd name="T69" fmla="*/ 321 h 369"/>
                <a:gd name="T70" fmla="*/ 162 w 449"/>
                <a:gd name="T71" fmla="*/ 309 h 369"/>
                <a:gd name="T72" fmla="*/ 130 w 449"/>
                <a:gd name="T73" fmla="*/ 346 h 369"/>
                <a:gd name="T74" fmla="*/ 141 w 449"/>
                <a:gd name="T75" fmla="*/ 333 h 369"/>
                <a:gd name="T76" fmla="*/ 107 w 449"/>
                <a:gd name="T77" fmla="*/ 369 h 369"/>
                <a:gd name="T78" fmla="*/ 119 w 449"/>
                <a:gd name="T79" fmla="*/ 358 h 369"/>
                <a:gd name="T80" fmla="*/ 438 w 449"/>
                <a:gd name="T81" fmla="*/ 28 h 369"/>
                <a:gd name="T82" fmla="*/ 438 w 449"/>
                <a:gd name="T83" fmla="*/ 28 h 369"/>
                <a:gd name="T84" fmla="*/ 444 w 449"/>
                <a:gd name="T85" fmla="*/ 25 h 369"/>
                <a:gd name="T86" fmla="*/ 444 w 449"/>
                <a:gd name="T87" fmla="*/ 0 h 369"/>
                <a:gd name="T88" fmla="*/ 419 w 449"/>
                <a:gd name="T89" fmla="*/ 0 h 369"/>
                <a:gd name="T90" fmla="*/ 444 w 449"/>
                <a:gd name="T91" fmla="*/ 0 h 369"/>
                <a:gd name="T92" fmla="*/ 395 w 449"/>
                <a:gd name="T93" fmla="*/ 5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9" h="369">
                  <a:moveTo>
                    <a:pt x="196" y="369"/>
                  </a:moveTo>
                  <a:lnTo>
                    <a:pt x="0" y="369"/>
                  </a:lnTo>
                  <a:lnTo>
                    <a:pt x="99" y="240"/>
                  </a:lnTo>
                  <a:lnTo>
                    <a:pt x="196" y="369"/>
                  </a:lnTo>
                  <a:moveTo>
                    <a:pt x="442" y="67"/>
                  </a:moveTo>
                  <a:lnTo>
                    <a:pt x="229" y="369"/>
                  </a:lnTo>
                  <a:lnTo>
                    <a:pt x="449" y="369"/>
                  </a:lnTo>
                  <a:lnTo>
                    <a:pt x="442" y="67"/>
                  </a:lnTo>
                  <a:moveTo>
                    <a:pt x="240" y="168"/>
                  </a:moveTo>
                  <a:lnTo>
                    <a:pt x="101" y="369"/>
                  </a:lnTo>
                  <a:lnTo>
                    <a:pt x="379" y="369"/>
                  </a:lnTo>
                  <a:lnTo>
                    <a:pt x="240" y="168"/>
                  </a:lnTo>
                  <a:moveTo>
                    <a:pt x="398" y="48"/>
                  </a:moveTo>
                  <a:lnTo>
                    <a:pt x="398" y="48"/>
                  </a:lnTo>
                  <a:moveTo>
                    <a:pt x="371" y="77"/>
                  </a:moveTo>
                  <a:lnTo>
                    <a:pt x="382" y="65"/>
                  </a:lnTo>
                  <a:moveTo>
                    <a:pt x="349" y="102"/>
                  </a:moveTo>
                  <a:lnTo>
                    <a:pt x="360" y="90"/>
                  </a:lnTo>
                  <a:moveTo>
                    <a:pt x="328" y="126"/>
                  </a:moveTo>
                  <a:lnTo>
                    <a:pt x="338" y="114"/>
                  </a:lnTo>
                  <a:moveTo>
                    <a:pt x="305" y="150"/>
                  </a:moveTo>
                  <a:lnTo>
                    <a:pt x="316" y="138"/>
                  </a:lnTo>
                  <a:moveTo>
                    <a:pt x="283" y="175"/>
                  </a:moveTo>
                  <a:lnTo>
                    <a:pt x="294" y="163"/>
                  </a:lnTo>
                  <a:moveTo>
                    <a:pt x="261" y="199"/>
                  </a:moveTo>
                  <a:lnTo>
                    <a:pt x="273" y="187"/>
                  </a:lnTo>
                  <a:moveTo>
                    <a:pt x="239" y="223"/>
                  </a:moveTo>
                  <a:lnTo>
                    <a:pt x="250" y="211"/>
                  </a:lnTo>
                  <a:moveTo>
                    <a:pt x="217" y="248"/>
                  </a:moveTo>
                  <a:lnTo>
                    <a:pt x="229" y="236"/>
                  </a:lnTo>
                  <a:moveTo>
                    <a:pt x="195" y="273"/>
                  </a:moveTo>
                  <a:lnTo>
                    <a:pt x="206" y="260"/>
                  </a:lnTo>
                  <a:moveTo>
                    <a:pt x="174" y="296"/>
                  </a:moveTo>
                  <a:lnTo>
                    <a:pt x="185" y="284"/>
                  </a:lnTo>
                  <a:moveTo>
                    <a:pt x="151" y="321"/>
                  </a:moveTo>
                  <a:lnTo>
                    <a:pt x="162" y="309"/>
                  </a:lnTo>
                  <a:moveTo>
                    <a:pt x="130" y="346"/>
                  </a:moveTo>
                  <a:lnTo>
                    <a:pt x="141" y="333"/>
                  </a:lnTo>
                  <a:moveTo>
                    <a:pt x="107" y="369"/>
                  </a:moveTo>
                  <a:lnTo>
                    <a:pt x="119" y="358"/>
                  </a:lnTo>
                  <a:moveTo>
                    <a:pt x="438" y="28"/>
                  </a:moveTo>
                  <a:lnTo>
                    <a:pt x="438" y="28"/>
                  </a:lnTo>
                  <a:moveTo>
                    <a:pt x="444" y="25"/>
                  </a:moveTo>
                  <a:lnTo>
                    <a:pt x="444" y="0"/>
                  </a:lnTo>
                  <a:lnTo>
                    <a:pt x="419" y="0"/>
                  </a:lnTo>
                  <a:moveTo>
                    <a:pt x="444" y="0"/>
                  </a:moveTo>
                  <a:lnTo>
                    <a:pt x="395" y="50"/>
                  </a:lnTo>
                </a:path>
              </a:pathLst>
            </a:custGeom>
            <a:noFill/>
            <a:ln w="158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14" name="Isosceles Triangle 13">
            <a:extLst>
              <a:ext uri="{FF2B5EF4-FFF2-40B4-BE49-F238E27FC236}">
                <a16:creationId xmlns:a16="http://schemas.microsoft.com/office/drawing/2014/main" id="{4591639E-502D-4837-8FB0-A316422FF97B}"/>
              </a:ext>
            </a:extLst>
          </p:cNvPr>
          <p:cNvSpPr/>
          <p:nvPr/>
        </p:nvSpPr>
        <p:spPr bwMode="auto">
          <a:xfrm flipV="1">
            <a:off x="5870575" y="3171014"/>
            <a:ext cx="450850" cy="317500"/>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17E3829A-F007-43AA-95A0-AB35916795ED}"/>
              </a:ext>
            </a:extLst>
          </p:cNvPr>
          <p:cNvSpPr/>
          <p:nvPr/>
        </p:nvSpPr>
        <p:spPr bwMode="auto">
          <a:xfrm>
            <a:off x="4295338" y="3961326"/>
            <a:ext cx="3601324" cy="6072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896094" fontAlgn="base">
              <a:defRPr/>
            </a:pPr>
            <a:r>
              <a:rPr lang="en-IN" sz="2000" b="1" kern="0" dirty="0">
                <a:solidFill>
                  <a:schemeClr val="accent2"/>
                </a:solidFill>
                <a:ea typeface="Segoe UI" pitchFamily="34" charset="0"/>
                <a:cs typeface="Segoe UI" pitchFamily="34" charset="0"/>
              </a:rPr>
              <a:t>New Windows </a:t>
            </a:r>
          </a:p>
          <a:p>
            <a:pPr algn="ctr" defTabSz="896094" fontAlgn="base">
              <a:defRPr/>
            </a:pPr>
            <a:r>
              <a:rPr lang="en-IN" sz="2000" b="1" kern="0" dirty="0">
                <a:solidFill>
                  <a:schemeClr val="accent2"/>
                </a:solidFill>
                <a:ea typeface="Segoe UI" pitchFamily="34" charset="0"/>
                <a:cs typeface="Segoe UI" pitchFamily="34" charset="0"/>
              </a:rPr>
              <a:t>Virtualization</a:t>
            </a:r>
          </a:p>
        </p:txBody>
      </p:sp>
      <p:sp>
        <p:nvSpPr>
          <p:cNvPr id="28" name="Rectangle 27">
            <a:extLst>
              <a:ext uri="{FF2B5EF4-FFF2-40B4-BE49-F238E27FC236}">
                <a16:creationId xmlns:a16="http://schemas.microsoft.com/office/drawing/2014/main" id="{B0EBD882-9E5A-435D-BDA2-C34D86922DC2}"/>
              </a:ext>
            </a:extLst>
          </p:cNvPr>
          <p:cNvSpPr/>
          <p:nvPr/>
        </p:nvSpPr>
        <p:spPr bwMode="auto">
          <a:xfrm>
            <a:off x="4295338" y="4648597"/>
            <a:ext cx="3601324" cy="1812745"/>
          </a:xfrm>
          <a:prstGeom prst="rect">
            <a:avLst/>
          </a:prstGeom>
          <a:solidFill>
            <a:schemeClr val="bg1"/>
          </a:solidFill>
          <a:ln w="6350" cap="sq">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182880" rIns="109728" bIns="91440" numCol="1" spcCol="0" rtlCol="0" fromWordArt="0" anchor="t" anchorCtr="0" forceAA="0" compatLnSpc="1">
            <a:prstTxWarp prst="textNoShape">
              <a:avLst/>
            </a:prstTxWarp>
            <a:noAutofit/>
          </a:bodyPr>
          <a:lstStyle/>
          <a:p>
            <a:pPr marL="0" lvl="1" algn="ctr" defTabSz="914367">
              <a:spcBef>
                <a:spcPts val="200"/>
              </a:spcBef>
              <a:spcAft>
                <a:spcPts val="400"/>
              </a:spcAft>
              <a:buSzPct val="100000"/>
            </a:pPr>
            <a:r>
              <a:rPr lang="en-US" kern="0" dirty="0">
                <a:solidFill>
                  <a:schemeClr val="tx1"/>
                </a:solidFill>
                <a:ea typeface="Segoe UI" pitchFamily="34" charset="0"/>
                <a:cs typeface="Segoe UI" panose="020B0502040204020203" pitchFamily="34" charset="0"/>
              </a:rPr>
              <a:t>Provide modern, consistent, and secure Windows 10 user experience at low cost</a:t>
            </a:r>
          </a:p>
        </p:txBody>
      </p:sp>
      <p:sp>
        <p:nvSpPr>
          <p:cNvPr id="29" name="Rectangle 28">
            <a:extLst>
              <a:ext uri="{FF2B5EF4-FFF2-40B4-BE49-F238E27FC236}">
                <a16:creationId xmlns:a16="http://schemas.microsoft.com/office/drawing/2014/main" id="{5677A9A2-2984-4038-9C5E-4E8D8D3E36FE}"/>
              </a:ext>
            </a:extLst>
          </p:cNvPr>
          <p:cNvSpPr/>
          <p:nvPr/>
        </p:nvSpPr>
        <p:spPr bwMode="auto">
          <a:xfrm rot="10800000" flipV="1">
            <a:off x="4295338" y="4621166"/>
            <a:ext cx="3601324" cy="27432"/>
          </a:xfrm>
          <a:prstGeom prst="rect">
            <a:avLst/>
          </a:prstGeom>
          <a:solidFill>
            <a:schemeClr val="tx2"/>
          </a:solidFill>
          <a:ln w="6350" cap="sq">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 tIns="91440" rIns="109728" bIns="9144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600" b="1">
              <a:solidFill>
                <a:schemeClr val="tx2"/>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FDEA31F9-8088-49EE-9D20-D5A33AD95989}"/>
              </a:ext>
            </a:extLst>
          </p:cNvPr>
          <p:cNvGrpSpPr/>
          <p:nvPr/>
        </p:nvGrpSpPr>
        <p:grpSpPr>
          <a:xfrm>
            <a:off x="5286375" y="1617804"/>
            <a:ext cx="1619250" cy="1619250"/>
            <a:chOff x="5286375" y="1617804"/>
            <a:chExt cx="1619250" cy="1619250"/>
          </a:xfrm>
        </p:grpSpPr>
        <p:sp>
          <p:nvSpPr>
            <p:cNvPr id="15" name="Oval 14">
              <a:extLst>
                <a:ext uri="{FF2B5EF4-FFF2-40B4-BE49-F238E27FC236}">
                  <a16:creationId xmlns:a16="http://schemas.microsoft.com/office/drawing/2014/main" id="{F555F335-5F90-4482-8261-2FC4D4395D22}"/>
                </a:ext>
              </a:extLst>
            </p:cNvPr>
            <p:cNvSpPr/>
            <p:nvPr/>
          </p:nvSpPr>
          <p:spPr bwMode="auto">
            <a:xfrm>
              <a:off x="5286375" y="1617804"/>
              <a:ext cx="1619250" cy="161925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Mobile-first" title="Icon of two devices with an arrow connecting them">
              <a:extLst>
                <a:ext uri="{FF2B5EF4-FFF2-40B4-BE49-F238E27FC236}">
                  <a16:creationId xmlns:a16="http://schemas.microsoft.com/office/drawing/2014/main" id="{3D4AD715-4F53-408A-86E1-3B8076ADC5C8}"/>
                </a:ext>
              </a:extLst>
            </p:cNvPr>
            <p:cNvSpPr>
              <a:spLocks noChangeAspect="1" noEditPoints="1"/>
            </p:cNvSpPr>
            <p:nvPr/>
          </p:nvSpPr>
          <p:spPr bwMode="auto">
            <a:xfrm>
              <a:off x="5594214" y="2226506"/>
              <a:ext cx="1003572" cy="401846"/>
            </a:xfrm>
            <a:custGeom>
              <a:avLst/>
              <a:gdLst>
                <a:gd name="T0" fmla="*/ 273 w 482"/>
                <a:gd name="T1" fmla="*/ 160 h 193"/>
                <a:gd name="T2" fmla="*/ 27 w 482"/>
                <a:gd name="T3" fmla="*/ 160 h 193"/>
                <a:gd name="T4" fmla="*/ 27 w 482"/>
                <a:gd name="T5" fmla="*/ 0 h 193"/>
                <a:gd name="T6" fmla="*/ 273 w 482"/>
                <a:gd name="T7" fmla="*/ 0 h 193"/>
                <a:gd name="T8" fmla="*/ 273 w 482"/>
                <a:gd name="T9" fmla="*/ 160 h 193"/>
                <a:gd name="T10" fmla="*/ 482 w 482"/>
                <a:gd name="T11" fmla="*/ 2 h 193"/>
                <a:gd name="T12" fmla="*/ 345 w 482"/>
                <a:gd name="T13" fmla="*/ 2 h 193"/>
                <a:gd name="T14" fmla="*/ 345 w 482"/>
                <a:gd name="T15" fmla="*/ 193 h 193"/>
                <a:gd name="T16" fmla="*/ 482 w 482"/>
                <a:gd name="T17" fmla="*/ 193 h 193"/>
                <a:gd name="T18" fmla="*/ 482 w 482"/>
                <a:gd name="T19" fmla="*/ 2 h 193"/>
                <a:gd name="T20" fmla="*/ 0 w 482"/>
                <a:gd name="T21" fmla="*/ 193 h 193"/>
                <a:gd name="T22" fmla="*/ 301 w 482"/>
                <a:gd name="T23" fmla="*/ 193 h 193"/>
                <a:gd name="T24" fmla="*/ 403 w 482"/>
                <a:gd name="T25" fmla="*/ 157 h 193"/>
                <a:gd name="T26" fmla="*/ 425 w 482"/>
                <a:gd name="T27" fmla="*/ 157 h 193"/>
                <a:gd name="T28" fmla="*/ 173 w 482"/>
                <a:gd name="T29" fmla="*/ 50 h 193"/>
                <a:gd name="T30" fmla="*/ 143 w 482"/>
                <a:gd name="T31" fmla="*/ 82 h 193"/>
                <a:gd name="T32" fmla="*/ 173 w 482"/>
                <a:gd name="T33" fmla="*/ 114 h 193"/>
                <a:gd name="T34" fmla="*/ 387 w 482"/>
                <a:gd name="T35" fmla="*/ 114 h 193"/>
                <a:gd name="T36" fmla="*/ 419 w 482"/>
                <a:gd name="T37" fmla="*/ 82 h 193"/>
                <a:gd name="T38" fmla="*/ 387 w 482"/>
                <a:gd name="T39" fmla="*/ 50 h 193"/>
                <a:gd name="T40" fmla="*/ 143 w 482"/>
                <a:gd name="T41" fmla="*/ 82 h 193"/>
                <a:gd name="T42" fmla="*/ 419 w 482"/>
                <a:gd name="T43" fmla="*/ 8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2" h="193">
                  <a:moveTo>
                    <a:pt x="273" y="160"/>
                  </a:moveTo>
                  <a:lnTo>
                    <a:pt x="27" y="160"/>
                  </a:lnTo>
                  <a:lnTo>
                    <a:pt x="27" y="0"/>
                  </a:lnTo>
                  <a:lnTo>
                    <a:pt x="273" y="0"/>
                  </a:lnTo>
                  <a:lnTo>
                    <a:pt x="273" y="160"/>
                  </a:lnTo>
                  <a:moveTo>
                    <a:pt x="482" y="2"/>
                  </a:moveTo>
                  <a:lnTo>
                    <a:pt x="345" y="2"/>
                  </a:lnTo>
                  <a:lnTo>
                    <a:pt x="345" y="193"/>
                  </a:lnTo>
                  <a:lnTo>
                    <a:pt x="482" y="193"/>
                  </a:lnTo>
                  <a:lnTo>
                    <a:pt x="482" y="2"/>
                  </a:lnTo>
                  <a:moveTo>
                    <a:pt x="0" y="193"/>
                  </a:moveTo>
                  <a:lnTo>
                    <a:pt x="301" y="193"/>
                  </a:lnTo>
                  <a:moveTo>
                    <a:pt x="403" y="157"/>
                  </a:moveTo>
                  <a:lnTo>
                    <a:pt x="425" y="157"/>
                  </a:lnTo>
                  <a:moveTo>
                    <a:pt x="173" y="50"/>
                  </a:moveTo>
                  <a:lnTo>
                    <a:pt x="143" y="82"/>
                  </a:lnTo>
                  <a:lnTo>
                    <a:pt x="173" y="114"/>
                  </a:lnTo>
                  <a:moveTo>
                    <a:pt x="387" y="114"/>
                  </a:moveTo>
                  <a:lnTo>
                    <a:pt x="419" y="82"/>
                  </a:lnTo>
                  <a:lnTo>
                    <a:pt x="387" y="50"/>
                  </a:lnTo>
                  <a:moveTo>
                    <a:pt x="143" y="82"/>
                  </a:moveTo>
                  <a:lnTo>
                    <a:pt x="419" y="82"/>
                  </a:lnTo>
                </a:path>
              </a:pathLst>
            </a:custGeom>
            <a:noFill/>
            <a:ln w="15875"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989585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Object 56" hidden="1">
            <a:extLst>
              <a:ext uri="{FF2B5EF4-FFF2-40B4-BE49-F238E27FC236}">
                <a16:creationId xmlns:a16="http://schemas.microsoft.com/office/drawing/2014/main" id="{7A8EF459-4FBA-4BB7-999F-1F0A1504B130}"/>
              </a:ext>
            </a:extLst>
          </p:cNvPr>
          <p:cNvGraphicFramePr>
            <a:graphicFrameLocks noChangeAspect="1"/>
          </p:cNvGraphicFramePr>
          <p:nvPr>
            <p:custDataLst>
              <p:tags r:id="rId2"/>
            </p:custDataLst>
            <p:extLst>
              <p:ext uri="{D42A27DB-BD31-4B8C-83A1-F6EECF244321}">
                <p14:modId xmlns:p14="http://schemas.microsoft.com/office/powerpoint/2010/main" val="1905105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8" name="think-cell Slide" r:id="rId6" imgW="425" imgH="424" progId="TCLayout.ActiveDocument.1">
                  <p:embed/>
                </p:oleObj>
              </mc:Choice>
              <mc:Fallback>
                <p:oleObj name="think-cell Slide" r:id="rId6" imgW="425" imgH="424" progId="TCLayout.ActiveDocument.1">
                  <p:embed/>
                  <p:pic>
                    <p:nvPicPr>
                      <p:cNvPr id="57" name="Object 56" hidden="1">
                        <a:extLst>
                          <a:ext uri="{FF2B5EF4-FFF2-40B4-BE49-F238E27FC236}">
                            <a16:creationId xmlns:a16="http://schemas.microsoft.com/office/drawing/2014/main" id="{7A8EF459-4FBA-4BB7-999F-1F0A1504B13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A3DCE2F4-31FC-44CA-A832-83A6FF4F7F74}"/>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88" name="Rectangle 87">
            <a:extLst>
              <a:ext uri="{FF2B5EF4-FFF2-40B4-BE49-F238E27FC236}">
                <a16:creationId xmlns:a16="http://schemas.microsoft.com/office/drawing/2014/main" id="{B30D40C4-CEBD-4149-AFD5-A6677A85415D}"/>
              </a:ext>
            </a:extLst>
          </p:cNvPr>
          <p:cNvSpPr/>
          <p:nvPr/>
        </p:nvSpPr>
        <p:spPr bwMode="auto">
          <a:xfrm>
            <a:off x="3968116" y="1008011"/>
            <a:ext cx="8004603" cy="5704727"/>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91" name="Straight Arrow Connector 190">
            <a:extLst>
              <a:ext uri="{FF2B5EF4-FFF2-40B4-BE49-F238E27FC236}">
                <a16:creationId xmlns:a16="http://schemas.microsoft.com/office/drawing/2014/main" id="{67B7B019-B35E-40D4-9BF5-6CB71A7D6C2A}"/>
              </a:ext>
            </a:extLst>
          </p:cNvPr>
          <p:cNvCxnSpPr>
            <a:cxnSpLocks/>
            <a:stCxn id="208" idx="4"/>
            <a:endCxn id="213" idx="0"/>
          </p:cNvCxnSpPr>
          <p:nvPr/>
        </p:nvCxnSpPr>
        <p:spPr>
          <a:xfrm>
            <a:off x="5690386" y="1734862"/>
            <a:ext cx="6484" cy="239098"/>
          </a:xfrm>
          <a:prstGeom prst="straightConnector1">
            <a:avLst/>
          </a:prstGeom>
          <a:ln w="158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08" name="Oval 207">
            <a:extLst>
              <a:ext uri="{FF2B5EF4-FFF2-40B4-BE49-F238E27FC236}">
                <a16:creationId xmlns:a16="http://schemas.microsoft.com/office/drawing/2014/main" id="{DA61F7A4-49C0-4073-8905-C2F3B037D9BE}"/>
              </a:ext>
            </a:extLst>
          </p:cNvPr>
          <p:cNvSpPr/>
          <p:nvPr/>
        </p:nvSpPr>
        <p:spPr>
          <a:xfrm>
            <a:off x="5351180" y="1178724"/>
            <a:ext cx="678412" cy="5561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800" b="1" spc="-20">
                <a:solidFill>
                  <a:schemeClr val="bg1"/>
                </a:solidFill>
                <a:cs typeface="Segoe UI Light" panose="020B0502040204020203" pitchFamily="34" charset="0"/>
              </a:rPr>
              <a:t>START/</a:t>
            </a:r>
            <a:br>
              <a:rPr lang="en-US" sz="800" b="1" spc="-20">
                <a:solidFill>
                  <a:schemeClr val="bg1"/>
                </a:solidFill>
                <a:cs typeface="Segoe UI Light" panose="020B0502040204020203" pitchFamily="34" charset="0"/>
              </a:rPr>
            </a:br>
            <a:r>
              <a:rPr lang="en-US" sz="800" b="1" spc="-20">
                <a:solidFill>
                  <a:schemeClr val="bg1"/>
                </a:solidFill>
                <a:cs typeface="Segoe UI Light" panose="020B0502040204020203" pitchFamily="34" charset="0"/>
              </a:rPr>
              <a:t>CONTINUE*</a:t>
            </a:r>
          </a:p>
        </p:txBody>
      </p:sp>
      <p:sp>
        <p:nvSpPr>
          <p:cNvPr id="210" name="Rectangle 209">
            <a:extLst>
              <a:ext uri="{FF2B5EF4-FFF2-40B4-BE49-F238E27FC236}">
                <a16:creationId xmlns:a16="http://schemas.microsoft.com/office/drawing/2014/main" id="{1B3E9B98-AB47-458B-8089-D4D7123CDB58}"/>
              </a:ext>
            </a:extLst>
          </p:cNvPr>
          <p:cNvSpPr/>
          <p:nvPr/>
        </p:nvSpPr>
        <p:spPr>
          <a:xfrm>
            <a:off x="4161270" y="5936398"/>
            <a:ext cx="3058232" cy="5681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a:solidFill>
                  <a:schemeClr val="bg1"/>
                </a:solidFill>
                <a:cs typeface="Segoe UI Light" panose="020B0502040204020203" pitchFamily="34" charset="0"/>
              </a:rPr>
              <a:t>Run Scale Deployment</a:t>
            </a:r>
          </a:p>
          <a:p>
            <a:pPr>
              <a:spcBef>
                <a:spcPts val="300"/>
              </a:spcBef>
              <a:defRPr/>
            </a:pPr>
            <a:r>
              <a:rPr lang="en-US" sz="900">
                <a:solidFill>
                  <a:schemeClr val="bg1"/>
                </a:solidFill>
                <a:cs typeface="Segoe UI Light" panose="020B0502040204020203" pitchFamily="34" charset="0"/>
              </a:rPr>
              <a:t>Work with Microsoft Seller to ensure program benefits are allocated to Customer</a:t>
            </a:r>
          </a:p>
        </p:txBody>
      </p:sp>
      <p:sp>
        <p:nvSpPr>
          <p:cNvPr id="226" name="Rectangle 225">
            <a:extLst>
              <a:ext uri="{FF2B5EF4-FFF2-40B4-BE49-F238E27FC236}">
                <a16:creationId xmlns:a16="http://schemas.microsoft.com/office/drawing/2014/main" id="{1440A5CC-BF5A-403F-BF78-56D848A96592}"/>
              </a:ext>
            </a:extLst>
          </p:cNvPr>
          <p:cNvSpPr/>
          <p:nvPr/>
        </p:nvSpPr>
        <p:spPr>
          <a:xfrm>
            <a:off x="10431970" y="5744354"/>
            <a:ext cx="1442072" cy="543731"/>
          </a:xfrm>
          <a:prstGeom prst="rect">
            <a:avLst/>
          </a:prstGeom>
          <a:solidFill>
            <a:schemeClr val="accent4"/>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Conduct post mortem with Seller and decide on re-running deployment</a:t>
            </a:r>
          </a:p>
        </p:txBody>
      </p:sp>
      <p:sp>
        <p:nvSpPr>
          <p:cNvPr id="211" name="Rectangle 210">
            <a:extLst>
              <a:ext uri="{FF2B5EF4-FFF2-40B4-BE49-F238E27FC236}">
                <a16:creationId xmlns:a16="http://schemas.microsoft.com/office/drawing/2014/main" id="{4BEA8D4E-AE3B-4069-AFBA-92BF763F653B}"/>
              </a:ext>
            </a:extLst>
          </p:cNvPr>
          <p:cNvSpPr/>
          <p:nvPr/>
        </p:nvSpPr>
        <p:spPr>
          <a:xfrm>
            <a:off x="4165639" y="3861288"/>
            <a:ext cx="3058234" cy="7321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a:solidFill>
                  <a:schemeClr val="bg1"/>
                </a:solidFill>
                <a:cs typeface="Segoe UI Light" panose="020B0502040204020203" pitchFamily="34" charset="0"/>
              </a:rPr>
              <a:t>Work with Microsoft Seller/Customer to ensure scope and success metric alignment</a:t>
            </a:r>
          </a:p>
          <a:p>
            <a:pPr>
              <a:spcBef>
                <a:spcPts val="300"/>
              </a:spcBef>
              <a:defRPr/>
            </a:pPr>
            <a:r>
              <a:rPr lang="en-US" sz="900">
                <a:solidFill>
                  <a:schemeClr val="bg1"/>
                </a:solidFill>
                <a:cs typeface="Segoe UI Light" panose="020B0502040204020203" pitchFamily="34" charset="0"/>
              </a:rPr>
              <a:t>Sign SoW for WVD project with Customer</a:t>
            </a:r>
          </a:p>
        </p:txBody>
      </p:sp>
      <p:sp>
        <p:nvSpPr>
          <p:cNvPr id="213" name="Rectangle 212">
            <a:extLst>
              <a:ext uri="{FF2B5EF4-FFF2-40B4-BE49-F238E27FC236}">
                <a16:creationId xmlns:a16="http://schemas.microsoft.com/office/drawing/2014/main" id="{546FEC90-51FD-4C58-BE73-361DC02AE926}"/>
              </a:ext>
            </a:extLst>
          </p:cNvPr>
          <p:cNvSpPr/>
          <p:nvPr/>
        </p:nvSpPr>
        <p:spPr>
          <a:xfrm>
            <a:off x="4165638" y="1973960"/>
            <a:ext cx="3062463" cy="6626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dirty="0">
                <a:solidFill>
                  <a:schemeClr val="bg1"/>
                </a:solidFill>
                <a:cs typeface="Segoe UI Light" panose="020B0502040204020203" pitchFamily="34" charset="0"/>
              </a:rPr>
              <a:t>Qualify Customer for Scale Deployment</a:t>
            </a:r>
          </a:p>
          <a:p>
            <a:pPr>
              <a:spcBef>
                <a:spcPts val="300"/>
              </a:spcBef>
              <a:defRPr/>
            </a:pPr>
            <a:r>
              <a:rPr lang="en-US" sz="900" dirty="0">
                <a:solidFill>
                  <a:schemeClr val="bg1"/>
                </a:solidFill>
                <a:cs typeface="Segoe UI Light" panose="020B0502040204020203" pitchFamily="34" charset="0"/>
              </a:rPr>
              <a:t>Determine scope of Scale, including appropriate business scenarios</a:t>
            </a:r>
          </a:p>
        </p:txBody>
      </p:sp>
      <p:sp>
        <p:nvSpPr>
          <p:cNvPr id="219" name="Diamond 218">
            <a:extLst>
              <a:ext uri="{FF2B5EF4-FFF2-40B4-BE49-F238E27FC236}">
                <a16:creationId xmlns:a16="http://schemas.microsoft.com/office/drawing/2014/main" id="{F35A343F-61A4-4CCE-A49E-DFB127A9269E}"/>
              </a:ext>
            </a:extLst>
          </p:cNvPr>
          <p:cNvSpPr/>
          <p:nvPr/>
        </p:nvSpPr>
        <p:spPr>
          <a:xfrm>
            <a:off x="8523285" y="1972975"/>
            <a:ext cx="1101248" cy="664604"/>
          </a:xfrm>
          <a:prstGeom prst="diamond">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900">
                <a:solidFill>
                  <a:schemeClr val="bg1"/>
                </a:solidFill>
                <a:cs typeface="Segoe UI Light" panose="020B0502040204020203" pitchFamily="34" charset="0"/>
              </a:rPr>
              <a:t>Scale</a:t>
            </a:r>
            <a:br>
              <a:rPr lang="en-US" sz="900">
                <a:solidFill>
                  <a:schemeClr val="bg1"/>
                </a:solidFill>
                <a:cs typeface="Segoe UI Light" panose="020B0502040204020203" pitchFamily="34" charset="0"/>
              </a:rPr>
            </a:br>
            <a:r>
              <a:rPr lang="en-US" sz="900">
                <a:solidFill>
                  <a:schemeClr val="bg1"/>
                </a:solidFill>
                <a:cs typeface="Segoe UI Light" panose="020B0502040204020203" pitchFamily="34" charset="0"/>
              </a:rPr>
              <a:t>objectives </a:t>
            </a:r>
            <a:br>
              <a:rPr lang="en-US" sz="900">
                <a:solidFill>
                  <a:schemeClr val="bg1"/>
                </a:solidFill>
                <a:cs typeface="Segoe UI Light" panose="020B0502040204020203" pitchFamily="34" charset="0"/>
              </a:rPr>
            </a:br>
            <a:r>
              <a:rPr lang="en-US" sz="900">
                <a:solidFill>
                  <a:schemeClr val="bg1"/>
                </a:solidFill>
                <a:cs typeface="Segoe UI Light" panose="020B0502040204020203" pitchFamily="34" charset="0"/>
              </a:rPr>
              <a:t>met?</a:t>
            </a:r>
          </a:p>
        </p:txBody>
      </p:sp>
      <p:sp>
        <p:nvSpPr>
          <p:cNvPr id="228" name="Rectangle 227">
            <a:extLst>
              <a:ext uri="{FF2B5EF4-FFF2-40B4-BE49-F238E27FC236}">
                <a16:creationId xmlns:a16="http://schemas.microsoft.com/office/drawing/2014/main" id="{ED36155E-D84E-4BC2-9413-148118691C90}"/>
              </a:ext>
            </a:extLst>
          </p:cNvPr>
          <p:cNvSpPr/>
          <p:nvPr/>
        </p:nvSpPr>
        <p:spPr>
          <a:xfrm>
            <a:off x="10431971" y="2105474"/>
            <a:ext cx="1442072" cy="399606"/>
          </a:xfrm>
          <a:prstGeom prst="rect">
            <a:avLst/>
          </a:prstGeom>
          <a:solidFill>
            <a:schemeClr val="accent4"/>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Change scope and re-qualify</a:t>
            </a:r>
          </a:p>
        </p:txBody>
      </p:sp>
      <p:sp>
        <p:nvSpPr>
          <p:cNvPr id="229" name="Rectangle 228">
            <a:extLst>
              <a:ext uri="{FF2B5EF4-FFF2-40B4-BE49-F238E27FC236}">
                <a16:creationId xmlns:a16="http://schemas.microsoft.com/office/drawing/2014/main" id="{EE4A0D56-967C-4CE5-BF05-5196D73809B2}"/>
              </a:ext>
            </a:extLst>
          </p:cNvPr>
          <p:cNvSpPr/>
          <p:nvPr/>
        </p:nvSpPr>
        <p:spPr>
          <a:xfrm>
            <a:off x="10431971" y="4858667"/>
            <a:ext cx="1442072" cy="529761"/>
          </a:xfrm>
          <a:prstGeom prst="rect">
            <a:avLst/>
          </a:prstGeom>
          <a:solidFill>
            <a:schemeClr val="accent4"/>
          </a:solidFill>
          <a:ln w="6350">
            <a:noFill/>
          </a:ln>
        </p:spPr>
        <p:txBody>
          <a:bodyPr wrap="square" lIns="45720" rIns="45720" anchor="ctr" anchorCtr="0">
            <a:noAutofit/>
          </a:bodyPr>
          <a:lstStyle/>
          <a:p>
            <a:pPr algn="ctr">
              <a:spcBef>
                <a:spcPts val="800"/>
              </a:spcBef>
              <a:defRPr/>
            </a:pPr>
            <a:r>
              <a:rPr lang="en-US" sz="900">
                <a:solidFill>
                  <a:schemeClr val="bg1"/>
                </a:solidFill>
                <a:cs typeface="Segoe UI Light" panose="020B0502040204020203" pitchFamily="34" charset="0"/>
              </a:rPr>
              <a:t>Seller will notify You</a:t>
            </a:r>
          </a:p>
        </p:txBody>
      </p:sp>
      <p:sp>
        <p:nvSpPr>
          <p:cNvPr id="231" name="Oval 230">
            <a:extLst>
              <a:ext uri="{FF2B5EF4-FFF2-40B4-BE49-F238E27FC236}">
                <a16:creationId xmlns:a16="http://schemas.microsoft.com/office/drawing/2014/main" id="{41C1CAB4-4F37-4720-9FEB-198CBDA6C552}"/>
              </a:ext>
            </a:extLst>
          </p:cNvPr>
          <p:cNvSpPr/>
          <p:nvPr/>
        </p:nvSpPr>
        <p:spPr>
          <a:xfrm>
            <a:off x="9559091" y="6141114"/>
            <a:ext cx="698251" cy="50990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700" b="1" spc="-20">
                <a:solidFill>
                  <a:schemeClr val="bg1"/>
                </a:solidFill>
                <a:cs typeface="Segoe UI Light" panose="020B0502040204020203" pitchFamily="34" charset="0"/>
              </a:rPr>
              <a:t>END</a:t>
            </a:r>
          </a:p>
        </p:txBody>
      </p:sp>
      <p:cxnSp>
        <p:nvCxnSpPr>
          <p:cNvPr id="234" name="Straight Arrow Connector 233">
            <a:extLst>
              <a:ext uri="{FF2B5EF4-FFF2-40B4-BE49-F238E27FC236}">
                <a16:creationId xmlns:a16="http://schemas.microsoft.com/office/drawing/2014/main" id="{35268E16-F388-4E9F-8947-DFB9E7C8D730}"/>
              </a:ext>
            </a:extLst>
          </p:cNvPr>
          <p:cNvCxnSpPr>
            <a:cxnSpLocks/>
            <a:stCxn id="79" idx="2"/>
            <a:endCxn id="211" idx="0"/>
          </p:cNvCxnSpPr>
          <p:nvPr/>
        </p:nvCxnSpPr>
        <p:spPr>
          <a:xfrm>
            <a:off x="5694756" y="3652070"/>
            <a:ext cx="0" cy="209218"/>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956ABC83-62C8-4E1E-A3BC-4AEC8AE8393B}"/>
              </a:ext>
            </a:extLst>
          </p:cNvPr>
          <p:cNvCxnSpPr>
            <a:cxnSpLocks/>
            <a:stCxn id="219" idx="2"/>
            <a:endCxn id="79" idx="0"/>
          </p:cNvCxnSpPr>
          <p:nvPr/>
        </p:nvCxnSpPr>
        <p:spPr>
          <a:xfrm rot="5400000">
            <a:off x="7246947" y="1085389"/>
            <a:ext cx="274773" cy="3379153"/>
          </a:xfrm>
          <a:prstGeom prst="bentConnector3">
            <a:avLst>
              <a:gd name="adj1" fmla="val 29678"/>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22" name="Diamond 221">
            <a:extLst>
              <a:ext uri="{FF2B5EF4-FFF2-40B4-BE49-F238E27FC236}">
                <a16:creationId xmlns:a16="http://schemas.microsoft.com/office/drawing/2014/main" id="{B3CEAFD2-F42B-4284-AF38-5E1D214AF666}"/>
              </a:ext>
            </a:extLst>
          </p:cNvPr>
          <p:cNvSpPr/>
          <p:nvPr/>
        </p:nvSpPr>
        <p:spPr>
          <a:xfrm>
            <a:off x="8526268" y="5669789"/>
            <a:ext cx="1101248" cy="678347"/>
          </a:xfrm>
          <a:prstGeom prst="diamond">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800">
                <a:solidFill>
                  <a:schemeClr val="bg1"/>
                </a:solidFill>
                <a:cs typeface="Segoe UI Light" panose="020B0502040204020203" pitchFamily="34" charset="0"/>
              </a:rPr>
              <a:t>Scale</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success </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conditions</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met?</a:t>
            </a:r>
          </a:p>
        </p:txBody>
      </p:sp>
      <p:sp>
        <p:nvSpPr>
          <p:cNvPr id="264" name="TextBox 263">
            <a:extLst>
              <a:ext uri="{FF2B5EF4-FFF2-40B4-BE49-F238E27FC236}">
                <a16:creationId xmlns:a16="http://schemas.microsoft.com/office/drawing/2014/main" id="{09507011-C45C-40BA-9AAC-B48D8AE457B2}"/>
              </a:ext>
            </a:extLst>
          </p:cNvPr>
          <p:cNvSpPr txBox="1"/>
          <p:nvPr/>
        </p:nvSpPr>
        <p:spPr>
          <a:xfrm>
            <a:off x="9730554" y="2126831"/>
            <a:ext cx="182381" cy="141158"/>
          </a:xfrm>
          <a:prstGeom prst="rect">
            <a:avLst/>
          </a:prstGeom>
          <a:noFill/>
        </p:spPr>
        <p:txBody>
          <a:bodyPr wrap="non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Segoe UI Light" panose="020B0502040204020203" pitchFamily="34" charset="0"/>
              </a:rPr>
              <a:t>NO</a:t>
            </a:r>
          </a:p>
        </p:txBody>
      </p:sp>
      <p:sp>
        <p:nvSpPr>
          <p:cNvPr id="267" name="TextBox 266">
            <a:extLst>
              <a:ext uri="{FF2B5EF4-FFF2-40B4-BE49-F238E27FC236}">
                <a16:creationId xmlns:a16="http://schemas.microsoft.com/office/drawing/2014/main" id="{5FBED2CE-F8EF-417C-AC54-2C6EDAA6B919}"/>
              </a:ext>
            </a:extLst>
          </p:cNvPr>
          <p:cNvSpPr txBox="1"/>
          <p:nvPr/>
        </p:nvSpPr>
        <p:spPr>
          <a:xfrm>
            <a:off x="8854257" y="2816641"/>
            <a:ext cx="192514" cy="141158"/>
          </a:xfrm>
          <a:prstGeom prst="rect">
            <a:avLst/>
          </a:prstGeom>
          <a:noFill/>
        </p:spPr>
        <p:txBody>
          <a:bodyPr wrap="non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ea typeface="+mn-ea"/>
                <a:cs typeface="Segoe UI Light" panose="020B0502040204020203" pitchFamily="34" charset="0"/>
              </a:rPr>
              <a:t>YES</a:t>
            </a:r>
          </a:p>
        </p:txBody>
      </p:sp>
      <p:sp>
        <p:nvSpPr>
          <p:cNvPr id="282" name="TextBox 281">
            <a:extLst>
              <a:ext uri="{FF2B5EF4-FFF2-40B4-BE49-F238E27FC236}">
                <a16:creationId xmlns:a16="http://schemas.microsoft.com/office/drawing/2014/main" id="{35DB086A-5081-47EF-BCCD-01CA8DA580AA}"/>
              </a:ext>
            </a:extLst>
          </p:cNvPr>
          <p:cNvSpPr txBox="1"/>
          <p:nvPr/>
        </p:nvSpPr>
        <p:spPr>
          <a:xfrm>
            <a:off x="9735938" y="5826866"/>
            <a:ext cx="171612" cy="139133"/>
          </a:xfrm>
          <a:prstGeom prst="rect">
            <a:avLst/>
          </a:prstGeom>
          <a:noFill/>
        </p:spPr>
        <p:txBody>
          <a:bodyPr wrap="squar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Segoe UI Light" panose="020B0502040204020203" pitchFamily="34" charset="0"/>
              </a:rPr>
              <a:t>NO</a:t>
            </a:r>
          </a:p>
        </p:txBody>
      </p:sp>
      <p:sp>
        <p:nvSpPr>
          <p:cNvPr id="283" name="TextBox 282">
            <a:extLst>
              <a:ext uri="{FF2B5EF4-FFF2-40B4-BE49-F238E27FC236}">
                <a16:creationId xmlns:a16="http://schemas.microsoft.com/office/drawing/2014/main" id="{97F9FD87-E7AF-4E1A-8886-C477A55FF771}"/>
              </a:ext>
            </a:extLst>
          </p:cNvPr>
          <p:cNvSpPr txBox="1"/>
          <p:nvPr/>
        </p:nvSpPr>
        <p:spPr>
          <a:xfrm>
            <a:off x="8726882" y="5408553"/>
            <a:ext cx="192514" cy="141158"/>
          </a:xfrm>
          <a:prstGeom prst="rect">
            <a:avLst/>
          </a:prstGeom>
          <a:noFill/>
        </p:spPr>
        <p:txBody>
          <a:bodyPr wrap="non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ea typeface="+mn-ea"/>
                <a:cs typeface="Segoe UI Light" panose="020B0502040204020203" pitchFamily="34" charset="0"/>
              </a:rPr>
              <a:t>YES</a:t>
            </a:r>
          </a:p>
        </p:txBody>
      </p:sp>
      <p:sp>
        <p:nvSpPr>
          <p:cNvPr id="70" name="Rectangle 69">
            <a:extLst>
              <a:ext uri="{FF2B5EF4-FFF2-40B4-BE49-F238E27FC236}">
                <a16:creationId xmlns:a16="http://schemas.microsoft.com/office/drawing/2014/main" id="{1CEC32D1-C7D1-4FBA-8A54-916AD9B7F6D5}"/>
              </a:ext>
            </a:extLst>
          </p:cNvPr>
          <p:cNvSpPr/>
          <p:nvPr/>
        </p:nvSpPr>
        <p:spPr>
          <a:xfrm>
            <a:off x="4161269" y="6545417"/>
            <a:ext cx="3164328" cy="138499"/>
          </a:xfrm>
          <a:prstGeom prst="rect">
            <a:avLst/>
          </a:prstGeom>
        </p:spPr>
        <p:txBody>
          <a:bodyPr wrap="none" lIns="0" tIns="0" rIns="0" bIns="0">
            <a:spAutoFit/>
          </a:bodyPr>
          <a:lstStyle/>
          <a:p>
            <a:r>
              <a:rPr lang="en-US" sz="900" dirty="0"/>
              <a:t>*Customer can enter Program in the beginning of every phase</a:t>
            </a:r>
          </a:p>
        </p:txBody>
      </p:sp>
      <p:cxnSp>
        <p:nvCxnSpPr>
          <p:cNvPr id="144" name="Straight Arrow Connector 259">
            <a:extLst>
              <a:ext uri="{FF2B5EF4-FFF2-40B4-BE49-F238E27FC236}">
                <a16:creationId xmlns:a16="http://schemas.microsoft.com/office/drawing/2014/main" id="{2BA2F523-7B61-44F7-86D9-2ED4C887925F}"/>
              </a:ext>
            </a:extLst>
          </p:cNvPr>
          <p:cNvCxnSpPr>
            <a:cxnSpLocks/>
            <a:stCxn id="166" idx="3"/>
            <a:endCxn id="200" idx="1"/>
          </p:cNvCxnSpPr>
          <p:nvPr/>
        </p:nvCxnSpPr>
        <p:spPr>
          <a:xfrm>
            <a:off x="7228101" y="5124029"/>
            <a:ext cx="1298169" cy="1532"/>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4060CF42-6533-42B4-A6A5-660FDCE86DB0}"/>
              </a:ext>
            </a:extLst>
          </p:cNvPr>
          <p:cNvSpPr/>
          <p:nvPr/>
        </p:nvSpPr>
        <p:spPr>
          <a:xfrm>
            <a:off x="4161269" y="4845527"/>
            <a:ext cx="3066832" cy="557004"/>
          </a:xfrm>
          <a:prstGeom prst="rect">
            <a:avLst/>
          </a:prstGeom>
          <a:solidFill>
            <a:schemeClr val="tx1"/>
          </a:solidFill>
          <a:ln w="6350">
            <a:noFill/>
          </a:ln>
        </p:spPr>
        <p:txBody>
          <a:bodyPr wrap="square" lIns="45720" rIns="45720" anchor="ctr" anchorCtr="0">
            <a:noAutofit/>
          </a:bodyPr>
          <a:lstStyle/>
          <a:p>
            <a:pPr algn="ctr">
              <a:spcBef>
                <a:spcPts val="800"/>
              </a:spcBef>
              <a:defRPr/>
            </a:pPr>
            <a:r>
              <a:rPr lang="en-US" sz="1000" b="1" dirty="0">
                <a:solidFill>
                  <a:schemeClr val="bg1"/>
                </a:solidFill>
                <a:cs typeface="Segoe UI Light" panose="020B0502040204020203" pitchFamily="34" charset="0"/>
              </a:rPr>
              <a:t>Have Microsoft Seller submit nomination</a:t>
            </a:r>
            <a:br>
              <a:rPr lang="en-US" sz="1000" b="1" dirty="0">
                <a:solidFill>
                  <a:schemeClr val="bg1"/>
                </a:solidFill>
                <a:cs typeface="Segoe UI Light" panose="020B0502040204020203" pitchFamily="34" charset="0"/>
              </a:rPr>
            </a:br>
            <a:r>
              <a:rPr lang="en-US" sz="1000" b="1" dirty="0">
                <a:solidFill>
                  <a:schemeClr val="bg1"/>
                </a:solidFill>
                <a:cs typeface="Segoe UI Light" panose="020B0502040204020203" pitchFamily="34" charset="0"/>
              </a:rPr>
              <a:t>on LH program site </a:t>
            </a:r>
          </a:p>
        </p:txBody>
      </p:sp>
      <p:cxnSp>
        <p:nvCxnSpPr>
          <p:cNvPr id="175" name="Straight Arrow Connector 174">
            <a:extLst>
              <a:ext uri="{FF2B5EF4-FFF2-40B4-BE49-F238E27FC236}">
                <a16:creationId xmlns:a16="http://schemas.microsoft.com/office/drawing/2014/main" id="{71F0F937-AAD0-4649-8D5C-A83B8C8A94C6}"/>
              </a:ext>
            </a:extLst>
          </p:cNvPr>
          <p:cNvCxnSpPr>
            <a:cxnSpLocks/>
            <a:stCxn id="211" idx="2"/>
            <a:endCxn id="166" idx="0"/>
          </p:cNvCxnSpPr>
          <p:nvPr/>
        </p:nvCxnSpPr>
        <p:spPr>
          <a:xfrm flipH="1">
            <a:off x="5694685" y="4593439"/>
            <a:ext cx="71" cy="252088"/>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00" name="Diamond 199">
            <a:extLst>
              <a:ext uri="{FF2B5EF4-FFF2-40B4-BE49-F238E27FC236}">
                <a16:creationId xmlns:a16="http://schemas.microsoft.com/office/drawing/2014/main" id="{728B2697-2C91-49C1-BB92-DA534D7E7FE1}"/>
              </a:ext>
            </a:extLst>
          </p:cNvPr>
          <p:cNvSpPr/>
          <p:nvPr/>
        </p:nvSpPr>
        <p:spPr>
          <a:xfrm>
            <a:off x="8526270" y="4793259"/>
            <a:ext cx="1101248" cy="664604"/>
          </a:xfrm>
          <a:prstGeom prst="diamond">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5000"/>
              </a:lnSpc>
            </a:pPr>
            <a:r>
              <a:rPr lang="en-US" sz="800">
                <a:solidFill>
                  <a:schemeClr val="bg1"/>
                </a:solidFill>
                <a:cs typeface="Segoe UI Light" panose="020B0502040204020203" pitchFamily="34" charset="0"/>
              </a:rPr>
              <a:t>Nomination</a:t>
            </a:r>
            <a:br>
              <a:rPr lang="en-US" sz="800">
                <a:solidFill>
                  <a:schemeClr val="bg1"/>
                </a:solidFill>
                <a:cs typeface="Segoe UI Light" panose="020B0502040204020203" pitchFamily="34" charset="0"/>
              </a:rPr>
            </a:br>
            <a:r>
              <a:rPr lang="en-US" sz="800">
                <a:solidFill>
                  <a:schemeClr val="bg1"/>
                </a:solidFill>
                <a:cs typeface="Segoe UI Light" panose="020B0502040204020203" pitchFamily="34" charset="0"/>
              </a:rPr>
              <a:t>Approved?</a:t>
            </a:r>
          </a:p>
        </p:txBody>
      </p:sp>
      <p:cxnSp>
        <p:nvCxnSpPr>
          <p:cNvPr id="332" name="Straight Arrow Connector 259">
            <a:extLst>
              <a:ext uri="{FF2B5EF4-FFF2-40B4-BE49-F238E27FC236}">
                <a16:creationId xmlns:a16="http://schemas.microsoft.com/office/drawing/2014/main" id="{802D6F3E-1BD8-4445-B128-B851C494F8CD}"/>
              </a:ext>
            </a:extLst>
          </p:cNvPr>
          <p:cNvCxnSpPr>
            <a:cxnSpLocks/>
            <a:stCxn id="213" idx="3"/>
            <a:endCxn id="219" idx="1"/>
          </p:cNvCxnSpPr>
          <p:nvPr/>
        </p:nvCxnSpPr>
        <p:spPr>
          <a:xfrm flipV="1">
            <a:off x="7228101" y="2305277"/>
            <a:ext cx="1295184" cy="1"/>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50" name="Straight Arrow Connector 259">
            <a:extLst>
              <a:ext uri="{FF2B5EF4-FFF2-40B4-BE49-F238E27FC236}">
                <a16:creationId xmlns:a16="http://schemas.microsoft.com/office/drawing/2014/main" id="{4167A9C3-0D48-48B0-88E1-82766E9F3C8E}"/>
              </a:ext>
            </a:extLst>
          </p:cNvPr>
          <p:cNvCxnSpPr>
            <a:cxnSpLocks/>
            <a:stCxn id="200" idx="3"/>
            <a:endCxn id="229" idx="1"/>
          </p:cNvCxnSpPr>
          <p:nvPr/>
        </p:nvCxnSpPr>
        <p:spPr>
          <a:xfrm flipV="1">
            <a:off x="9627518" y="5123548"/>
            <a:ext cx="804453" cy="2013"/>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530" name="TextBox 529">
            <a:extLst>
              <a:ext uri="{FF2B5EF4-FFF2-40B4-BE49-F238E27FC236}">
                <a16:creationId xmlns:a16="http://schemas.microsoft.com/office/drawing/2014/main" id="{7EF83109-1230-4708-8412-ED910A14CD7C}"/>
              </a:ext>
            </a:extLst>
          </p:cNvPr>
          <p:cNvSpPr txBox="1"/>
          <p:nvPr/>
        </p:nvSpPr>
        <p:spPr>
          <a:xfrm>
            <a:off x="9693198" y="4936177"/>
            <a:ext cx="257093" cy="13913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ea typeface="+mn-ea"/>
                <a:cs typeface="Segoe UI Light" panose="020B0502040204020203" pitchFamily="34" charset="0"/>
              </a:rPr>
              <a:t>NO</a:t>
            </a:r>
          </a:p>
        </p:txBody>
      </p:sp>
      <p:cxnSp>
        <p:nvCxnSpPr>
          <p:cNvPr id="533" name="Straight Arrow Connector 259">
            <a:extLst>
              <a:ext uri="{FF2B5EF4-FFF2-40B4-BE49-F238E27FC236}">
                <a16:creationId xmlns:a16="http://schemas.microsoft.com/office/drawing/2014/main" id="{DDA0B9D7-D68D-45B0-9FCA-7599A9210C0A}"/>
              </a:ext>
            </a:extLst>
          </p:cNvPr>
          <p:cNvCxnSpPr>
            <a:cxnSpLocks/>
            <a:stCxn id="200" idx="2"/>
            <a:endCxn id="210" idx="0"/>
          </p:cNvCxnSpPr>
          <p:nvPr/>
        </p:nvCxnSpPr>
        <p:spPr>
          <a:xfrm rot="5400000">
            <a:off x="7144373" y="4003876"/>
            <a:ext cx="478535" cy="3386508"/>
          </a:xfrm>
          <a:prstGeom prst="bentConnector3">
            <a:avLst>
              <a:gd name="adj1" fmla="val 19368"/>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B6DDCBA8-333F-46FB-B13C-912620BD0B2A}"/>
              </a:ext>
            </a:extLst>
          </p:cNvPr>
          <p:cNvCxnSpPr>
            <a:cxnSpLocks/>
            <a:stCxn id="222" idx="3"/>
            <a:endCxn id="226" idx="1"/>
          </p:cNvCxnSpPr>
          <p:nvPr/>
        </p:nvCxnSpPr>
        <p:spPr>
          <a:xfrm>
            <a:off x="9627516" y="6008963"/>
            <a:ext cx="804454" cy="7257"/>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7" name="Straight Arrow Connector 259">
            <a:extLst>
              <a:ext uri="{FF2B5EF4-FFF2-40B4-BE49-F238E27FC236}">
                <a16:creationId xmlns:a16="http://schemas.microsoft.com/office/drawing/2014/main" id="{EC455450-37CB-4DA0-B7AE-41374C0A4403}"/>
              </a:ext>
            </a:extLst>
          </p:cNvPr>
          <p:cNvCxnSpPr>
            <a:cxnSpLocks/>
            <a:stCxn id="210" idx="3"/>
            <a:endCxn id="222" idx="1"/>
          </p:cNvCxnSpPr>
          <p:nvPr/>
        </p:nvCxnSpPr>
        <p:spPr>
          <a:xfrm flipV="1">
            <a:off x="7219502" y="6008963"/>
            <a:ext cx="1306766" cy="211504"/>
          </a:xfrm>
          <a:prstGeom prst="bentConnector3">
            <a:avLst>
              <a:gd name="adj1" fmla="val 50000"/>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F127D0A1-1126-486D-806F-6F1AA80A7C80}"/>
              </a:ext>
            </a:extLst>
          </p:cNvPr>
          <p:cNvSpPr txBox="1"/>
          <p:nvPr/>
        </p:nvSpPr>
        <p:spPr>
          <a:xfrm>
            <a:off x="9125975" y="6435893"/>
            <a:ext cx="192514" cy="141158"/>
          </a:xfrm>
          <a:prstGeom prst="rect">
            <a:avLst/>
          </a:prstGeom>
          <a:noFill/>
        </p:spPr>
        <p:txBody>
          <a:bodyPr wrap="non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gradFill>
                  <a:gsLst>
                    <a:gs pos="83000">
                      <a:schemeClr val="tx2"/>
                    </a:gs>
                    <a:gs pos="100000">
                      <a:schemeClr val="accent2"/>
                    </a:gs>
                  </a:gsLst>
                  <a:lin ang="5400000" scaled="1"/>
                </a:gradFill>
                <a:effectLst/>
                <a:uLnTx/>
                <a:uFillTx/>
                <a:cs typeface="Segoe UI Light" panose="020B0502040204020203"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ea typeface="+mn-ea"/>
                <a:cs typeface="Segoe UI Light" panose="020B0502040204020203" pitchFamily="34" charset="0"/>
              </a:rPr>
              <a:t>YES</a:t>
            </a:r>
          </a:p>
        </p:txBody>
      </p:sp>
      <p:cxnSp>
        <p:nvCxnSpPr>
          <p:cNvPr id="561" name="Straight Arrow Connector 560">
            <a:extLst>
              <a:ext uri="{FF2B5EF4-FFF2-40B4-BE49-F238E27FC236}">
                <a16:creationId xmlns:a16="http://schemas.microsoft.com/office/drawing/2014/main" id="{6D1F3C8D-0A7D-428B-A802-816013BDC00F}"/>
              </a:ext>
            </a:extLst>
          </p:cNvPr>
          <p:cNvCxnSpPr>
            <a:cxnSpLocks/>
            <a:stCxn id="219" idx="3"/>
            <a:endCxn id="228" idx="1"/>
          </p:cNvCxnSpPr>
          <p:nvPr/>
        </p:nvCxnSpPr>
        <p:spPr>
          <a:xfrm>
            <a:off x="9624533" y="2305277"/>
            <a:ext cx="807438" cy="0"/>
          </a:xfrm>
          <a:prstGeom prst="straightConnector1">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1FE5A50B-5438-4D98-AAC5-FACE25CACD1A}"/>
              </a:ext>
            </a:extLst>
          </p:cNvPr>
          <p:cNvGrpSpPr/>
          <p:nvPr/>
        </p:nvGrpSpPr>
        <p:grpSpPr>
          <a:xfrm>
            <a:off x="1247775" y="1156455"/>
            <a:ext cx="2606040" cy="4962452"/>
            <a:chOff x="1247775" y="376124"/>
            <a:chExt cx="2779776" cy="5742783"/>
          </a:xfrm>
        </p:grpSpPr>
        <p:sp>
          <p:nvSpPr>
            <p:cNvPr id="72" name="TextBox 71">
              <a:extLst>
                <a:ext uri="{FF2B5EF4-FFF2-40B4-BE49-F238E27FC236}">
                  <a16:creationId xmlns:a16="http://schemas.microsoft.com/office/drawing/2014/main" id="{3DD6AB57-CDD3-4305-A1CB-6C58BC6F6307}"/>
                </a:ext>
              </a:extLst>
            </p:cNvPr>
            <p:cNvSpPr txBox="1"/>
            <p:nvPr/>
          </p:nvSpPr>
          <p:spPr>
            <a:xfrm>
              <a:off x="1247775" y="376124"/>
              <a:ext cx="2779776" cy="246221"/>
            </a:xfrm>
            <a:prstGeom prst="rect">
              <a:avLst/>
            </a:prstGeom>
          </p:spPr>
          <p:txBody>
            <a:bodyPr wrap="square" lIns="0" tIns="0" rIns="0" bIns="0" anchor="ctr">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cs typeface="Segoe UI Light" panose="020B0502040204020203" pitchFamily="34" charset="0"/>
                </a:defRPr>
              </a:lvl1pPr>
            </a:lstStyle>
            <a:p>
              <a:r>
                <a:rPr lang="en-US" b="1" dirty="0">
                  <a:solidFill>
                    <a:schemeClr val="accent4"/>
                  </a:solidFill>
                </a:rPr>
                <a:t>Scale Checklist</a:t>
              </a:r>
            </a:p>
          </p:txBody>
        </p:sp>
        <p:sp>
          <p:nvSpPr>
            <p:cNvPr id="73" name="Rectangle 72">
              <a:extLst>
                <a:ext uri="{FF2B5EF4-FFF2-40B4-BE49-F238E27FC236}">
                  <a16:creationId xmlns:a16="http://schemas.microsoft.com/office/drawing/2014/main" id="{81E56EC8-6252-4F18-B74B-2213477147E6}"/>
                </a:ext>
              </a:extLst>
            </p:cNvPr>
            <p:cNvSpPr/>
            <p:nvPr/>
          </p:nvSpPr>
          <p:spPr>
            <a:xfrm>
              <a:off x="1247775" y="876301"/>
              <a:ext cx="2778726" cy="5242606"/>
            </a:xfrm>
            <a:prstGeom prst="rect">
              <a:avLst/>
            </a:prstGeom>
          </p:spPr>
          <p:txBody>
            <a:bodyPr wrap="square" lIns="0" tIns="0" rIns="91440" bIns="0" anchor="t" anchorCtr="0">
              <a:noAutofit/>
            </a:bodyPr>
            <a:lstStyle/>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Production Pilot Checklist </a:t>
              </a:r>
              <a:br>
                <a:rPr lang="en-US" sz="1200" dirty="0">
                  <a:cs typeface="Segoe UI Light" panose="020B0502040204020203" pitchFamily="34" charset="0"/>
                </a:rPr>
              </a:br>
              <a:r>
                <a:rPr lang="en-US" sz="1200" dirty="0">
                  <a:cs typeface="Segoe UI Light" panose="020B0502040204020203" pitchFamily="34" charset="0"/>
                </a:rPr>
                <a:t>(prior page)</a:t>
              </a:r>
            </a:p>
            <a:p>
              <a:pPr marL="342900" indent="-342900">
                <a:spcBef>
                  <a:spcPts val="600"/>
                </a:spcBef>
                <a:buClr>
                  <a:schemeClr val="bg2">
                    <a:lumMod val="25000"/>
                  </a:schemeClr>
                </a:buClr>
                <a:buSzPct val="140000"/>
                <a:buFont typeface="Wingdings 2" panose="05020102010507070707" pitchFamily="18" charset="2"/>
                <a:buChar char="£"/>
                <a:defRPr/>
              </a:pPr>
              <a:endParaRPr lang="en-US" sz="1200" dirty="0">
                <a:cs typeface="Segoe UI Light" panose="020B0502040204020203" pitchFamily="34" charset="0"/>
              </a:endParaRPr>
            </a:p>
            <a:p>
              <a:pPr marL="342900" indent="-342900">
                <a:spcBef>
                  <a:spcPts val="600"/>
                </a:spcBef>
                <a:buClr>
                  <a:schemeClr val="bg2">
                    <a:lumMod val="25000"/>
                  </a:schemeClr>
                </a:buClr>
                <a:buSzPct val="140000"/>
                <a:buFont typeface="Wingdings 2" panose="05020102010507070707" pitchFamily="18" charset="2"/>
                <a:buChar char="£"/>
                <a:defRPr/>
              </a:pPr>
              <a:endParaRPr lang="en-US" sz="1200" dirty="0">
                <a:cs typeface="Segoe UI Light" panose="020B0502040204020203" pitchFamily="34" charset="0"/>
              </a:endParaRP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Check for Scale criteria (500+ MAU in production) as part of SOW</a:t>
              </a:r>
            </a:p>
            <a:p>
              <a:pPr marL="342900" indent="-342900">
                <a:spcBef>
                  <a:spcPts val="600"/>
                </a:spcBef>
                <a:buClr>
                  <a:schemeClr val="bg2">
                    <a:lumMod val="25000"/>
                  </a:schemeClr>
                </a:buClr>
                <a:buSzPct val="140000"/>
                <a:buFont typeface="Wingdings 2" panose="05020102010507070707" pitchFamily="18" charset="2"/>
                <a:buChar char="£"/>
                <a:defRPr/>
              </a:pPr>
              <a:r>
                <a:rPr lang="en-US" sz="1200" dirty="0">
                  <a:cs typeface="Segoe UI Light" panose="020B0502040204020203" pitchFamily="34" charset="0"/>
                </a:rPr>
                <a:t>Work with Microsoft Seller to secure Scale incentive funds</a:t>
              </a:r>
            </a:p>
            <a:p>
              <a:pPr marL="342900" indent="-342900">
                <a:spcBef>
                  <a:spcPts val="600"/>
                </a:spcBef>
                <a:buClr>
                  <a:schemeClr val="bg2">
                    <a:lumMod val="25000"/>
                  </a:schemeClr>
                </a:buClr>
                <a:buSzPct val="140000"/>
                <a:buFont typeface="Wingdings 2" panose="05020102010507070707" pitchFamily="18" charset="2"/>
                <a:buChar char="£"/>
                <a:defRPr/>
              </a:pPr>
              <a:endParaRPr lang="en-US" sz="1200" dirty="0">
                <a:cs typeface="Segoe UI Light" panose="020B0502040204020203" pitchFamily="34" charset="0"/>
              </a:endParaRPr>
            </a:p>
          </p:txBody>
        </p:sp>
      </p:grpSp>
      <p:sp>
        <p:nvSpPr>
          <p:cNvPr id="74" name="Rectangle 73">
            <a:extLst>
              <a:ext uri="{FF2B5EF4-FFF2-40B4-BE49-F238E27FC236}">
                <a16:creationId xmlns:a16="http://schemas.microsoft.com/office/drawing/2014/main" id="{178E4C14-D8C1-4B4F-9AA2-CB43FABCBC1F}"/>
              </a:ext>
            </a:extLst>
          </p:cNvPr>
          <p:cNvSpPr/>
          <p:nvPr/>
        </p:nvSpPr>
        <p:spPr bwMode="auto">
          <a:xfrm flipH="1">
            <a:off x="646833" y="1008012"/>
            <a:ext cx="505458" cy="57047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i="1">
                <a:solidFill>
                  <a:schemeClr val="accent4"/>
                </a:solidFill>
                <a:ea typeface="Segoe UI" pitchFamily="34" charset="0"/>
                <a:cs typeface="Segoe UI" pitchFamily="34" charset="0"/>
              </a:rPr>
              <a:t>Scale</a:t>
            </a:r>
          </a:p>
        </p:txBody>
      </p:sp>
      <p:sp>
        <p:nvSpPr>
          <p:cNvPr id="75" name="Rectangle 74">
            <a:extLst>
              <a:ext uri="{FF2B5EF4-FFF2-40B4-BE49-F238E27FC236}">
                <a16:creationId xmlns:a16="http://schemas.microsoft.com/office/drawing/2014/main" id="{1FC1818D-34C4-4C46-BB24-070613A3C5EB}"/>
              </a:ext>
            </a:extLst>
          </p:cNvPr>
          <p:cNvSpPr/>
          <p:nvPr/>
        </p:nvSpPr>
        <p:spPr bwMode="auto">
          <a:xfrm>
            <a:off x="584200" y="1008011"/>
            <a:ext cx="3247167" cy="5704727"/>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a:extLst>
              <a:ext uri="{FF2B5EF4-FFF2-40B4-BE49-F238E27FC236}">
                <a16:creationId xmlns:a16="http://schemas.microsoft.com/office/drawing/2014/main" id="{40CBF7F2-39A5-4E74-AC05-90C515D78AC9}"/>
              </a:ext>
            </a:extLst>
          </p:cNvPr>
          <p:cNvSpPr/>
          <p:nvPr/>
        </p:nvSpPr>
        <p:spPr bwMode="auto">
          <a:xfrm>
            <a:off x="582020" y="1008011"/>
            <a:ext cx="52548" cy="5704726"/>
          </a:xfrm>
          <a:prstGeom prst="rect">
            <a:avLst/>
          </a:prstGeom>
          <a:solidFill>
            <a:schemeClr val="accent4"/>
          </a:solidFill>
          <a:ln w="63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7" name="network_3" title="Icon of a server connected to a network">
            <a:extLst>
              <a:ext uri="{FF2B5EF4-FFF2-40B4-BE49-F238E27FC236}">
                <a16:creationId xmlns:a16="http://schemas.microsoft.com/office/drawing/2014/main" id="{E2E83C55-9824-4894-9D08-C1AC508E6485}"/>
              </a:ext>
            </a:extLst>
          </p:cNvPr>
          <p:cNvSpPr>
            <a:spLocks noChangeAspect="1" noEditPoints="1"/>
          </p:cNvSpPr>
          <p:nvPr/>
        </p:nvSpPr>
        <p:spPr bwMode="auto">
          <a:xfrm>
            <a:off x="701583" y="1111329"/>
            <a:ext cx="369420" cy="382205"/>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Plus Sign 77">
            <a:extLst>
              <a:ext uri="{FF2B5EF4-FFF2-40B4-BE49-F238E27FC236}">
                <a16:creationId xmlns:a16="http://schemas.microsoft.com/office/drawing/2014/main" id="{445BDF58-4EB6-475E-BBA9-754B43CD0F59}"/>
              </a:ext>
            </a:extLst>
          </p:cNvPr>
          <p:cNvSpPr/>
          <p:nvPr/>
        </p:nvSpPr>
        <p:spPr bwMode="auto">
          <a:xfrm>
            <a:off x="2269397" y="2168279"/>
            <a:ext cx="320141" cy="315772"/>
          </a:xfrm>
          <a:prstGeom prst="mathPlus">
            <a:avLst>
              <a:gd name="adj1" fmla="val 1447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D88FADC5-50EB-4C38-B16F-CE1D7E2AF9BD}"/>
              </a:ext>
            </a:extLst>
          </p:cNvPr>
          <p:cNvSpPr/>
          <p:nvPr/>
        </p:nvSpPr>
        <p:spPr>
          <a:xfrm>
            <a:off x="4165639" y="2912352"/>
            <a:ext cx="3058234" cy="7397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nchorCtr="0">
            <a:noAutofit/>
          </a:bodyPr>
          <a:lstStyle/>
          <a:p>
            <a:pPr>
              <a:spcBef>
                <a:spcPts val="300"/>
              </a:spcBef>
              <a:defRPr/>
            </a:pPr>
            <a:r>
              <a:rPr lang="en-US" sz="1000" b="1" dirty="0">
                <a:solidFill>
                  <a:schemeClr val="bg1"/>
                </a:solidFill>
                <a:cs typeface="Segoe UI Light" panose="020B0502040204020203" pitchFamily="34" charset="0"/>
              </a:rPr>
              <a:t>Align with Microsoft Seller on the Opportunity</a:t>
            </a:r>
          </a:p>
          <a:p>
            <a:pPr>
              <a:spcBef>
                <a:spcPts val="300"/>
              </a:spcBef>
              <a:defRPr/>
            </a:pPr>
            <a:r>
              <a:rPr lang="en-US" sz="1000" dirty="0">
                <a:solidFill>
                  <a:schemeClr val="bg1"/>
                </a:solidFill>
                <a:cs typeface="Segoe UI Light" panose="020B0502040204020203" pitchFamily="34" charset="0"/>
              </a:rPr>
              <a:t>Work with your PDM to learn how to align with a Microsoft Seller</a:t>
            </a:r>
          </a:p>
        </p:txBody>
      </p:sp>
      <p:sp>
        <p:nvSpPr>
          <p:cNvPr id="21" name="Title 20">
            <a:extLst>
              <a:ext uri="{FF2B5EF4-FFF2-40B4-BE49-F238E27FC236}">
                <a16:creationId xmlns:a16="http://schemas.microsoft.com/office/drawing/2014/main" id="{A1E62BFC-6C99-4A26-902A-99327C03D8C6}"/>
              </a:ext>
            </a:extLst>
          </p:cNvPr>
          <p:cNvSpPr>
            <a:spLocks noGrp="1"/>
          </p:cNvSpPr>
          <p:nvPr>
            <p:ph type="title"/>
          </p:nvPr>
        </p:nvSpPr>
        <p:spPr>
          <a:xfrm>
            <a:off x="588263" y="457200"/>
            <a:ext cx="11018520" cy="430887"/>
          </a:xfrm>
        </p:spPr>
        <p:txBody>
          <a:bodyPr/>
          <a:lstStyle/>
          <a:p>
            <a:r>
              <a:rPr lang="en-US" dirty="0"/>
              <a:t>Leverage MSFT’s programmatic benefits and scale up a WVD solution</a:t>
            </a:r>
          </a:p>
        </p:txBody>
      </p:sp>
      <p:cxnSp>
        <p:nvCxnSpPr>
          <p:cNvPr id="80" name="Straight Arrow Connector 259">
            <a:extLst>
              <a:ext uri="{FF2B5EF4-FFF2-40B4-BE49-F238E27FC236}">
                <a16:creationId xmlns:a16="http://schemas.microsoft.com/office/drawing/2014/main" id="{7A0355E5-A01F-4860-BACE-559072BA12AB}"/>
              </a:ext>
            </a:extLst>
          </p:cNvPr>
          <p:cNvCxnSpPr>
            <a:cxnSpLocks/>
            <a:stCxn id="222" idx="2"/>
            <a:endCxn id="231" idx="2"/>
          </p:cNvCxnSpPr>
          <p:nvPr/>
        </p:nvCxnSpPr>
        <p:spPr>
          <a:xfrm rot="16200000" flipH="1">
            <a:off x="9294026" y="6131001"/>
            <a:ext cx="47930" cy="482199"/>
          </a:xfrm>
          <a:prstGeom prst="bentConnector2">
            <a:avLst/>
          </a:prstGeom>
          <a:ln w="952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2420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F285797-AF6B-4FA8-B78C-BEB91A87ACC9}"/>
              </a:ext>
            </a:extLst>
          </p:cNvPr>
          <p:cNvGraphicFramePr>
            <a:graphicFrameLocks noChangeAspect="1"/>
          </p:cNvGraphicFramePr>
          <p:nvPr>
            <p:custDataLst>
              <p:tags r:id="rId2"/>
            </p:custDataLst>
            <p:extLst>
              <p:ext uri="{D42A27DB-BD31-4B8C-83A1-F6EECF244321}">
                <p14:modId xmlns:p14="http://schemas.microsoft.com/office/powerpoint/2010/main" val="1429825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2"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id="{4F285797-AF6B-4FA8-B78C-BEB91A87ACC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46EFFCD5-AC74-43CB-B4E8-DB69AABFB937}"/>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graphicFrame>
        <p:nvGraphicFramePr>
          <p:cNvPr id="3" name="Table 3">
            <a:extLst>
              <a:ext uri="{FF2B5EF4-FFF2-40B4-BE49-F238E27FC236}">
                <a16:creationId xmlns:a16="http://schemas.microsoft.com/office/drawing/2014/main" id="{DC87FEA4-3387-4C58-879A-36D23A078C68}"/>
              </a:ext>
            </a:extLst>
          </p:cNvPr>
          <p:cNvGraphicFramePr>
            <a:graphicFrameLocks noGrp="1"/>
          </p:cNvGraphicFramePr>
          <p:nvPr>
            <p:extLst>
              <p:ext uri="{D42A27DB-BD31-4B8C-83A1-F6EECF244321}">
                <p14:modId xmlns:p14="http://schemas.microsoft.com/office/powerpoint/2010/main" val="2253000282"/>
              </p:ext>
            </p:extLst>
          </p:nvPr>
        </p:nvGraphicFramePr>
        <p:xfrm>
          <a:off x="588263" y="1115229"/>
          <a:ext cx="11018520" cy="5515733"/>
        </p:xfrm>
        <a:graphic>
          <a:graphicData uri="http://schemas.openxmlformats.org/drawingml/2006/table">
            <a:tbl>
              <a:tblPr firstRow="1" bandRow="1">
                <a:tableStyleId>{073A0DAA-6AF3-43AB-8588-CEC1D06C72B9}</a:tableStyleId>
              </a:tblPr>
              <a:tblGrid>
                <a:gridCol w="2114843">
                  <a:extLst>
                    <a:ext uri="{9D8B030D-6E8A-4147-A177-3AD203B41FA5}">
                      <a16:colId xmlns:a16="http://schemas.microsoft.com/office/drawing/2014/main" val="712056625"/>
                    </a:ext>
                  </a:extLst>
                </a:gridCol>
                <a:gridCol w="8903677">
                  <a:extLst>
                    <a:ext uri="{9D8B030D-6E8A-4147-A177-3AD203B41FA5}">
                      <a16:colId xmlns:a16="http://schemas.microsoft.com/office/drawing/2014/main" val="573254522"/>
                    </a:ext>
                  </a:extLst>
                </a:gridCol>
              </a:tblGrid>
              <a:tr h="259012">
                <a:tc>
                  <a:txBody>
                    <a:bodyPr/>
                    <a:lstStyle/>
                    <a:p>
                      <a:pPr algn="l"/>
                      <a:r>
                        <a:rPr lang="en-US" sz="1400">
                          <a:solidFill>
                            <a:schemeClr val="bg1"/>
                          </a:solidFill>
                        </a:rPr>
                        <a:t>Question </a:t>
                      </a:r>
                    </a:p>
                  </a:txBody>
                  <a:tcPr marL="73152" marR="73152" marT="36576" marB="36576">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l"/>
                      <a:r>
                        <a:rPr lang="en-US" sz="1400">
                          <a:solidFill>
                            <a:schemeClr val="bg1"/>
                          </a:solidFill>
                        </a:rPr>
                        <a:t> Answer</a:t>
                      </a:r>
                    </a:p>
                  </a:txBody>
                  <a:tcPr marL="73152" marR="73152" marT="36576" marB="36576">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3322080968"/>
                  </a:ext>
                </a:extLst>
              </a:tr>
              <a:tr h="490273">
                <a:tc>
                  <a:txBody>
                    <a:bodyPr/>
                    <a:lstStyle/>
                    <a:p>
                      <a:pPr algn="l"/>
                      <a:r>
                        <a:rPr lang="en-US" sz="1000" b="1" dirty="0">
                          <a:solidFill>
                            <a:schemeClr val="tx1"/>
                          </a:solidFill>
                        </a:rPr>
                        <a:t>How is Lighthouse Program partner centric?</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a:r>
                        <a:rPr lang="en-US" sz="1000" dirty="0">
                          <a:solidFill>
                            <a:schemeClr val="tx1"/>
                          </a:solidFill>
                        </a:rPr>
                        <a:t>Microsoft believes strongly that most WVD deployments require significant Partner expertise. Hence, the Lighthouse Program provides rich benefits to both Customer and Partner to make WVD solution a success. Microsoft is strongly committed to a robust partner ecosystem throughout WVD adoption.</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687020624"/>
                  </a:ext>
                </a:extLst>
              </a:tr>
              <a:tr h="490273">
                <a:tc>
                  <a:txBody>
                    <a:bodyPr/>
                    <a:lstStyle/>
                    <a:p>
                      <a:pPr algn="l"/>
                      <a:r>
                        <a:rPr lang="en-US" sz="1000" b="1">
                          <a:solidFill>
                            <a:schemeClr val="tx1"/>
                          </a:solidFill>
                        </a:rPr>
                        <a:t>Is Microsoft competing with Citrix &amp; VMWare with WVD?</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b="1" dirty="0">
                          <a:solidFill>
                            <a:schemeClr val="tx1"/>
                          </a:solidFill>
                        </a:rPr>
                        <a:t>No</a:t>
                      </a:r>
                      <a:r>
                        <a:rPr lang="en-US" sz="1000" dirty="0">
                          <a:solidFill>
                            <a:schemeClr val="tx1"/>
                          </a:solidFill>
                        </a:rPr>
                        <a:t>. The choice of management plane (WVD Native, Citrix Cloud + WVD, VMware + WVD) should be decided based on customer needs. </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66037082"/>
                  </a:ext>
                </a:extLst>
              </a:tr>
              <a:tr h="629030">
                <a:tc>
                  <a:txBody>
                    <a:bodyPr/>
                    <a:lstStyle/>
                    <a:p>
                      <a:pPr algn="l"/>
                      <a:r>
                        <a:rPr lang="en-US" sz="1000" b="1" dirty="0">
                          <a:solidFill>
                            <a:schemeClr val="tx1"/>
                          </a:solidFill>
                        </a:rPr>
                        <a:t>Should I wait till WVD Service runs local in my customer’s Datacenter before engaging customers?</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b="1">
                          <a:solidFill>
                            <a:schemeClr val="tx1"/>
                          </a:solidFill>
                        </a:rPr>
                        <a:t>No. </a:t>
                      </a:r>
                      <a:r>
                        <a:rPr lang="en-US" sz="1000" b="0">
                          <a:solidFill>
                            <a:schemeClr val="tx1"/>
                          </a:solidFill>
                        </a:rPr>
                        <a:t>WVD will go GA across all geos on the same date – which means customers anywhere in the world can run their production solutions, open support cases via CSS etc. There will be a temporary latency for users in countries where the WVD service is not available in local DC. This temporary latency will go away as we roll out service in all regional DCs over 6+ months. </a:t>
                      </a:r>
                      <a:r>
                        <a:rPr lang="en-US" sz="1000" b="1">
                          <a:solidFill>
                            <a:schemeClr val="tx1"/>
                          </a:solidFill>
                        </a:rPr>
                        <a:t>Given the long deployment cycle of WVD POCs/Pilots – we need to start pilots ASAP</a:t>
                      </a:r>
                      <a:r>
                        <a:rPr lang="en-US" sz="1000" b="0">
                          <a:solidFill>
                            <a:schemeClr val="tx1"/>
                          </a:solidFill>
                        </a:rPr>
                        <a:t>. By the time, the customer is ready for scale production, the service will be available locally in most of the geos. EU will be available in October; Japan in December.</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35045379"/>
                  </a:ext>
                </a:extLst>
              </a:tr>
              <a:tr h="906543">
                <a:tc>
                  <a:txBody>
                    <a:bodyPr/>
                    <a:lstStyle/>
                    <a:p>
                      <a:pPr algn="l"/>
                      <a:r>
                        <a:rPr lang="en-US" sz="1000" b="1">
                          <a:solidFill>
                            <a:schemeClr val="tx1"/>
                          </a:solidFill>
                        </a:rPr>
                        <a:t>Why did Microsoft partner with Lakeside &amp; </a:t>
                      </a:r>
                      <a:r>
                        <a:rPr lang="en-US" sz="1000" b="1" err="1">
                          <a:solidFill>
                            <a:schemeClr val="tx1"/>
                          </a:solidFill>
                        </a:rPr>
                        <a:t>Liquidware</a:t>
                      </a:r>
                      <a:r>
                        <a:rPr lang="en-US" sz="1000" b="1">
                          <a:solidFill>
                            <a:schemeClr val="tx1"/>
                          </a:solidFill>
                        </a:rPr>
                        <a:t> ?</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indent="-114300" algn="l">
                        <a:buFont typeface="Arial" panose="020B0604020202020204" pitchFamily="34" charset="0"/>
                        <a:buChar char="•"/>
                      </a:pPr>
                      <a:r>
                        <a:rPr lang="en-US" sz="1000" dirty="0">
                          <a:solidFill>
                            <a:schemeClr val="tx1"/>
                          </a:solidFill>
                        </a:rPr>
                        <a:t>Desktop/User application assessments are critical for WVD customer adoption. </a:t>
                      </a:r>
                      <a:r>
                        <a:rPr lang="en-US" sz="1000" b="1" dirty="0">
                          <a:solidFill>
                            <a:schemeClr val="tx1"/>
                          </a:solidFill>
                        </a:rPr>
                        <a:t>Lakeside provides a very robust desktop assessment solution (</a:t>
                      </a:r>
                      <a:r>
                        <a:rPr lang="en-US" sz="1000" b="1" dirty="0" err="1">
                          <a:solidFill>
                            <a:schemeClr val="tx1"/>
                          </a:solidFill>
                        </a:rPr>
                        <a:t>Systrack</a:t>
                      </a:r>
                      <a:r>
                        <a:rPr lang="en-US" sz="1000" b="1" dirty="0">
                          <a:solidFill>
                            <a:schemeClr val="tx1"/>
                          </a:solidFill>
                        </a:rPr>
                        <a:t>)</a:t>
                      </a:r>
                      <a:r>
                        <a:rPr lang="en-US" sz="1000" dirty="0">
                          <a:solidFill>
                            <a:schemeClr val="tx1"/>
                          </a:solidFill>
                        </a:rPr>
                        <a:t>. Lakeside provides free licenses for WVD Lighthouse customers. In addition, Lakeside provides performance monitoring capabilities.</a:t>
                      </a:r>
                    </a:p>
                    <a:p>
                      <a:pPr marL="114300" indent="-114300" algn="l">
                        <a:buFont typeface="Arial" panose="020B0604020202020204" pitchFamily="34" charset="0"/>
                        <a:buChar char="•"/>
                      </a:pPr>
                      <a:r>
                        <a:rPr lang="en-US" sz="1000" dirty="0">
                          <a:solidFill>
                            <a:schemeClr val="tx1"/>
                          </a:solidFill>
                        </a:rPr>
                        <a:t>User profile migration from on-premises ( UPD, Citrix UPM, Roaming profiles </a:t>
                      </a:r>
                      <a:r>
                        <a:rPr lang="en-US" sz="1000" dirty="0" err="1">
                          <a:solidFill>
                            <a:schemeClr val="tx1"/>
                          </a:solidFill>
                        </a:rPr>
                        <a:t>etc</a:t>
                      </a:r>
                      <a:r>
                        <a:rPr lang="en-US" sz="1000" dirty="0">
                          <a:solidFill>
                            <a:schemeClr val="tx1"/>
                          </a:solidFill>
                        </a:rPr>
                        <a:t>) to WVD/</a:t>
                      </a:r>
                      <a:r>
                        <a:rPr lang="en-US" sz="1000" dirty="0" err="1">
                          <a:solidFill>
                            <a:schemeClr val="tx1"/>
                          </a:solidFill>
                        </a:rPr>
                        <a:t>FSLogix</a:t>
                      </a:r>
                      <a:r>
                        <a:rPr lang="en-US" sz="1000" dirty="0">
                          <a:solidFill>
                            <a:schemeClr val="tx1"/>
                          </a:solidFill>
                        </a:rPr>
                        <a:t> is a critical piece of WVD deployment. </a:t>
                      </a:r>
                      <a:r>
                        <a:rPr lang="en-US" sz="1000" b="1" dirty="0" err="1">
                          <a:solidFill>
                            <a:schemeClr val="tx1"/>
                          </a:solidFill>
                        </a:rPr>
                        <a:t>Liquidware</a:t>
                      </a:r>
                      <a:r>
                        <a:rPr lang="en-US" sz="1000" b="1" dirty="0">
                          <a:solidFill>
                            <a:schemeClr val="tx1"/>
                          </a:solidFill>
                        </a:rPr>
                        <a:t> provides a robust tool (Profile Unity) to do these user profile migrations</a:t>
                      </a:r>
                      <a:r>
                        <a:rPr lang="en-US" sz="1000" dirty="0">
                          <a:solidFill>
                            <a:schemeClr val="tx1"/>
                          </a:solidFill>
                        </a:rPr>
                        <a:t>. </a:t>
                      </a:r>
                      <a:r>
                        <a:rPr lang="en-US" sz="1000" dirty="0" err="1">
                          <a:solidFill>
                            <a:schemeClr val="tx1"/>
                          </a:solidFill>
                        </a:rPr>
                        <a:t>Liquidware</a:t>
                      </a:r>
                      <a:r>
                        <a:rPr lang="en-US" sz="1000" dirty="0">
                          <a:solidFill>
                            <a:schemeClr val="tx1"/>
                          </a:solidFill>
                        </a:rPr>
                        <a:t> provides free licenses for WVD Lighthouse customers. In addition, </a:t>
                      </a:r>
                      <a:r>
                        <a:rPr lang="en-US" sz="1000" dirty="0" err="1">
                          <a:solidFill>
                            <a:schemeClr val="tx1"/>
                          </a:solidFill>
                        </a:rPr>
                        <a:t>Liquidware</a:t>
                      </a:r>
                      <a:r>
                        <a:rPr lang="en-US" sz="1000" dirty="0">
                          <a:solidFill>
                            <a:schemeClr val="tx1"/>
                          </a:solidFill>
                        </a:rPr>
                        <a:t> provides robust app layering solution capabilities.</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23409227"/>
                  </a:ext>
                </a:extLst>
              </a:tr>
              <a:tr h="351517">
                <a:tc>
                  <a:txBody>
                    <a:bodyPr/>
                    <a:lstStyle/>
                    <a:p>
                      <a:pPr algn="l"/>
                      <a:r>
                        <a:rPr lang="en-US" sz="1000" b="1">
                          <a:solidFill>
                            <a:schemeClr val="tx1"/>
                          </a:solidFill>
                        </a:rPr>
                        <a:t>How does ASR (Azure Site Recovery) tool fit in?</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indent="-114300" algn="l">
                        <a:buFont typeface="Arial" panose="020B0604020202020204" pitchFamily="34" charset="0"/>
                        <a:buChar char="•"/>
                      </a:pPr>
                      <a:r>
                        <a:rPr lang="en-US" sz="1000" b="1">
                          <a:solidFill>
                            <a:schemeClr val="tx1"/>
                          </a:solidFill>
                        </a:rPr>
                        <a:t>ASR is our primary tool of choice for VM migrations </a:t>
                      </a:r>
                      <a:r>
                        <a:rPr lang="en-US" sz="1000">
                          <a:solidFill>
                            <a:schemeClr val="tx1"/>
                          </a:solidFill>
                        </a:rPr>
                        <a:t>(different from user profile migrations described below) in WVD. ASR works for both Server and Client (Win 7, Win 10) migrations. Also, Disaster Recovery (DR) is a key customer use case for WVD.</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4738348"/>
                  </a:ext>
                </a:extLst>
              </a:tr>
              <a:tr h="629030">
                <a:tc>
                  <a:txBody>
                    <a:bodyPr/>
                    <a:lstStyle/>
                    <a:p>
                      <a:pPr algn="l"/>
                      <a:r>
                        <a:rPr lang="en-US" sz="1000" b="1">
                          <a:solidFill>
                            <a:schemeClr val="tx1"/>
                          </a:solidFill>
                        </a:rPr>
                        <a:t>What are the key use cases where WVD Native is NOT optimal – that Citrix/VMware + WVD can solve? </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rPr>
                        <a:t>Customer wants a single management plane for managing </a:t>
                      </a:r>
                      <a:r>
                        <a:rPr lang="en-US" sz="1000" b="1">
                          <a:solidFill>
                            <a:schemeClr val="tx1"/>
                          </a:solidFill>
                        </a:rPr>
                        <a:t>hybrid</a:t>
                      </a:r>
                      <a:r>
                        <a:rPr lang="en-US" sz="1000">
                          <a:solidFill>
                            <a:schemeClr val="tx1"/>
                          </a:solidFill>
                        </a:rPr>
                        <a:t> solution ( On-premises + Cloud, WVD + AWS + GCP combination). WVD is an Azure solution.</a:t>
                      </a:r>
                    </a:p>
                    <a:p>
                      <a:pPr marL="114300" marR="0" lvl="0" indent="-1143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rPr>
                        <a:t>Customer has user applications </a:t>
                      </a:r>
                      <a:r>
                        <a:rPr lang="en-US" sz="1050">
                          <a:solidFill>
                            <a:schemeClr val="tx1"/>
                          </a:solidFill>
                        </a:rPr>
                        <a:t>that</a:t>
                      </a:r>
                      <a:r>
                        <a:rPr lang="en-US" sz="1000">
                          <a:solidFill>
                            <a:schemeClr val="tx1"/>
                          </a:solidFill>
                        </a:rPr>
                        <a:t> need </a:t>
                      </a:r>
                      <a:r>
                        <a:rPr lang="en-US" sz="1000" b="1">
                          <a:solidFill>
                            <a:schemeClr val="tx1"/>
                          </a:solidFill>
                        </a:rPr>
                        <a:t>Linux Server OS </a:t>
                      </a:r>
                      <a:r>
                        <a:rPr lang="en-US" sz="1000" b="0">
                          <a:solidFill>
                            <a:schemeClr val="tx1"/>
                          </a:solidFill>
                        </a:rPr>
                        <a:t>( WVD Native will soon support Linux Clients via SDK)</a:t>
                      </a:r>
                    </a:p>
                    <a:p>
                      <a:pPr marL="114300" marR="0" lvl="0" indent="-1143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a:solidFill>
                            <a:schemeClr val="tx1"/>
                          </a:solidFill>
                        </a:rPr>
                        <a:t>Citrix/VMware provide additional value-add on image management and device management that might be needed by some customers</a:t>
                      </a:r>
                    </a:p>
                    <a:p>
                      <a:pPr marL="114300" marR="0" lvl="0" indent="-1143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a:solidFill>
                            <a:schemeClr val="tx1"/>
                          </a:solidFill>
                        </a:rPr>
                        <a:t>Note: Teams support on WVD Native coming soon.</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3234396"/>
                  </a:ext>
                </a:extLst>
              </a:tr>
              <a:tr h="351517">
                <a:tc>
                  <a:txBody>
                    <a:bodyPr/>
                    <a:lstStyle/>
                    <a:p>
                      <a:pPr algn="l"/>
                      <a:r>
                        <a:rPr lang="en-US" sz="1000" b="1">
                          <a:solidFill>
                            <a:schemeClr val="tx1"/>
                          </a:solidFill>
                        </a:rPr>
                        <a:t>Does Microsoft have a WVD GBB team?</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b="1">
                          <a:solidFill>
                            <a:schemeClr val="tx1"/>
                          </a:solidFill>
                        </a:rPr>
                        <a:t>Yes</a:t>
                      </a:r>
                      <a:r>
                        <a:rPr lang="en-US" sz="1000">
                          <a:solidFill>
                            <a:schemeClr val="tx1"/>
                          </a:solidFill>
                        </a:rPr>
                        <a:t>. Please work with Microsoft Seller to engage WVD GBBs on strategic deals where the customer has strong executive commitment to move forward.</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9905865"/>
                  </a:ext>
                </a:extLst>
              </a:tr>
              <a:tr h="351517">
                <a:tc>
                  <a:txBody>
                    <a:bodyPr/>
                    <a:lstStyle/>
                    <a:p>
                      <a:pPr algn="l"/>
                      <a:r>
                        <a:rPr lang="en-US" sz="1000" b="1">
                          <a:solidFill>
                            <a:schemeClr val="tx1"/>
                          </a:solidFill>
                        </a:rPr>
                        <a:t>What does the WVD Design and Deployment Helpdesk do?</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a:solidFill>
                            <a:schemeClr val="tx1"/>
                          </a:solidFill>
                        </a:rPr>
                        <a:t>WVD Design and Deployment Help Desk </a:t>
                      </a:r>
                      <a:r>
                        <a:rPr lang="en-US" sz="1000" b="1">
                          <a:solidFill>
                            <a:schemeClr val="tx1"/>
                          </a:solidFill>
                        </a:rPr>
                        <a:t>accelerates the time to market </a:t>
                      </a:r>
                      <a:r>
                        <a:rPr lang="en-US" sz="1000">
                          <a:solidFill>
                            <a:schemeClr val="tx1"/>
                          </a:solidFill>
                        </a:rPr>
                        <a:t>by providing deep technical support, answering questions on WVD design, architecture, and deployment. Please note product/service support is provided by CSS. </a:t>
                      </a: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83655367"/>
                  </a:ext>
                </a:extLst>
              </a:tr>
              <a:tr h="351517">
                <a:tc>
                  <a:txBody>
                    <a:bodyPr/>
                    <a:lstStyle/>
                    <a:p>
                      <a:pPr algn="l"/>
                      <a:r>
                        <a:rPr lang="en-US" sz="1000" b="1">
                          <a:solidFill>
                            <a:schemeClr val="tx1"/>
                          </a:solidFill>
                        </a:rPr>
                        <a:t>Who is the primary point of contact for the program for additional Q/A?</a:t>
                      </a:r>
                    </a:p>
                  </a:txBody>
                  <a:tcPr marL="73152" marR="73152" marT="36576" marB="36576"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a:solidFill>
                            <a:schemeClr val="tx1"/>
                          </a:solidFill>
                          <a:hlinkClick r:id="rId8"/>
                        </a:rPr>
                        <a:t>narena@microsoft.com</a:t>
                      </a:r>
                      <a:endParaRPr lang="en-US" sz="1000" dirty="0">
                        <a:solidFill>
                          <a:schemeClr val="tx1"/>
                        </a:solidFill>
                      </a:endParaRPr>
                    </a:p>
                  </a:txBody>
                  <a:tcPr marL="73152" marR="73152"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41724482"/>
                  </a:ext>
                </a:extLst>
              </a:tr>
            </a:tbl>
          </a:graphicData>
        </a:graphic>
      </p:graphicFrame>
      <p:sp>
        <p:nvSpPr>
          <p:cNvPr id="6" name="Title 5">
            <a:extLst>
              <a:ext uri="{FF2B5EF4-FFF2-40B4-BE49-F238E27FC236}">
                <a16:creationId xmlns:a16="http://schemas.microsoft.com/office/drawing/2014/main" id="{4EEA2B60-EE74-4F3E-9FFB-DD10762AFBC6}"/>
              </a:ext>
            </a:extLst>
          </p:cNvPr>
          <p:cNvSpPr>
            <a:spLocks noGrp="1"/>
          </p:cNvSpPr>
          <p:nvPr>
            <p:ph type="title"/>
          </p:nvPr>
        </p:nvSpPr>
        <p:spPr>
          <a:xfrm>
            <a:off x="588263" y="457200"/>
            <a:ext cx="11018520" cy="430887"/>
          </a:xfrm>
        </p:spPr>
        <p:txBody>
          <a:bodyPr/>
          <a:lstStyle/>
          <a:p>
            <a:r>
              <a:rPr lang="en-US"/>
              <a:t>WVD Lighthouse Program FAQ</a:t>
            </a:r>
          </a:p>
        </p:txBody>
      </p:sp>
    </p:spTree>
    <p:extLst>
      <p:ext uri="{BB962C8B-B14F-4D97-AF65-F5344CB8AC3E}">
        <p14:creationId xmlns:p14="http://schemas.microsoft.com/office/powerpoint/2010/main" val="39138091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DA8160-7B4B-4485-88E7-EA5930157BFE}"/>
              </a:ext>
            </a:extLst>
          </p:cNvPr>
          <p:cNvGraphicFramePr>
            <a:graphicFrameLocks noChangeAspect="1"/>
          </p:cNvGraphicFramePr>
          <p:nvPr>
            <p:custDataLst>
              <p:tags r:id="rId2"/>
            </p:custDataLst>
            <p:extLst>
              <p:ext uri="{D42A27DB-BD31-4B8C-83A1-F6EECF244321}">
                <p14:modId xmlns:p14="http://schemas.microsoft.com/office/powerpoint/2010/main" val="2232897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6"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id="{B0DA8160-7B4B-4485-88E7-EA5930157BF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C77DC64-D639-48BD-9735-9BEB503307C0}"/>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36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3" name="Title 2">
            <a:extLst>
              <a:ext uri="{FF2B5EF4-FFF2-40B4-BE49-F238E27FC236}">
                <a16:creationId xmlns:a16="http://schemas.microsoft.com/office/drawing/2014/main" id="{EA6FA350-51EB-42F4-8E7D-11026E1A998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6128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0975F65-CAB9-4909-9969-F54796AD40EE}"/>
              </a:ext>
            </a:extLst>
          </p:cNvPr>
          <p:cNvGraphicFramePr>
            <a:graphicFrameLocks noChangeAspect="1"/>
          </p:cNvGraphicFramePr>
          <p:nvPr>
            <p:custDataLst>
              <p:tags r:id="rId2"/>
            </p:custDataLst>
            <p:extLst>
              <p:ext uri="{D42A27DB-BD31-4B8C-83A1-F6EECF244321}">
                <p14:modId xmlns:p14="http://schemas.microsoft.com/office/powerpoint/2010/main" val="38002376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 name="think-cell Slide" r:id="rId6" imgW="503" imgH="503" progId="TCLayout.ActiveDocument.1">
                  <p:embed/>
                </p:oleObj>
              </mc:Choice>
              <mc:Fallback>
                <p:oleObj name="think-cell Slide" r:id="rId6" imgW="503" imgH="503" progId="TCLayout.ActiveDocument.1">
                  <p:embed/>
                  <p:pic>
                    <p:nvPicPr>
                      <p:cNvPr id="3" name="Object 2" hidden="1">
                        <a:extLst>
                          <a:ext uri="{FF2B5EF4-FFF2-40B4-BE49-F238E27FC236}">
                            <a16:creationId xmlns:a16="http://schemas.microsoft.com/office/drawing/2014/main" id="{D0975F65-CAB9-4909-9969-F54796AD40E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92BEF49-89B2-40F2-AF87-C0360EF24F71}"/>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b="1"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F483B812-4885-407F-B3D7-E3EA4132FA67}"/>
              </a:ext>
            </a:extLst>
          </p:cNvPr>
          <p:cNvSpPr>
            <a:spLocks noGrp="1"/>
          </p:cNvSpPr>
          <p:nvPr>
            <p:ph type="title"/>
          </p:nvPr>
        </p:nvSpPr>
        <p:spPr>
          <a:xfrm>
            <a:off x="588264" y="457200"/>
            <a:ext cx="11018520" cy="430887"/>
          </a:xfrm>
        </p:spPr>
        <p:txBody>
          <a:bodyPr/>
          <a:lstStyle/>
          <a:p>
            <a:pPr defTabSz="896094" fontAlgn="base">
              <a:spcAft>
                <a:spcPts val="600"/>
              </a:spcAft>
              <a:defRPr/>
            </a:pPr>
            <a:r>
              <a:rPr lang="en-US" b="1" kern="0" dirty="0">
                <a:solidFill>
                  <a:schemeClr val="tx1"/>
                </a:solidFill>
                <a:ea typeface="Segoe UI" pitchFamily="34" charset="0"/>
              </a:rPr>
              <a:t>Replace/Migrate on-prem virtual desktop deployments</a:t>
            </a:r>
          </a:p>
        </p:txBody>
      </p:sp>
      <p:sp>
        <p:nvSpPr>
          <p:cNvPr id="347" name="TextBox 346">
            <a:extLst>
              <a:ext uri="{FF2B5EF4-FFF2-40B4-BE49-F238E27FC236}">
                <a16:creationId xmlns:a16="http://schemas.microsoft.com/office/drawing/2014/main" id="{D4613497-FADB-4EE7-87AC-94CDE6F756A2}"/>
              </a:ext>
            </a:extLst>
          </p:cNvPr>
          <p:cNvSpPr txBox="1"/>
          <p:nvPr/>
        </p:nvSpPr>
        <p:spPr>
          <a:xfrm>
            <a:off x="588264" y="1999303"/>
            <a:ext cx="2969112" cy="4623597"/>
          </a:xfrm>
          <a:prstGeom prst="rect">
            <a:avLst/>
          </a:prstGeom>
          <a:noFill/>
          <a:ln w="6350">
            <a:solidFill>
              <a:schemeClr val="bg1">
                <a:lumMod val="75000"/>
              </a:schemeClr>
            </a:solidFill>
          </a:ln>
        </p:spPr>
        <p:txBody>
          <a:bodyPr wrap="square" lIns="91440" tIns="45720" rIns="91440" bIns="45720" rtlCol="0" anchor="t">
            <a:noAutofit/>
          </a:bodyPr>
          <a:lstStyle/>
          <a:p>
            <a:pPr>
              <a:spcAft>
                <a:spcPts val="600"/>
              </a:spcAft>
            </a:pPr>
            <a:r>
              <a:rPr lang="en-US" sz="1400" b="1" i="1" dirty="0"/>
              <a:t>Target customer:</a:t>
            </a:r>
          </a:p>
          <a:p>
            <a:pPr>
              <a:spcAft>
                <a:spcPts val="600"/>
              </a:spcAft>
            </a:pPr>
            <a:r>
              <a:rPr lang="en-US" sz="1200" dirty="0"/>
              <a:t>Enterprise customers running Windows Server RDSH on-prem</a:t>
            </a:r>
          </a:p>
          <a:p>
            <a:pPr>
              <a:spcAft>
                <a:spcPts val="600"/>
              </a:spcAft>
            </a:pPr>
            <a:r>
              <a:rPr lang="en-US" sz="1400" b="1" i="1" dirty="0"/>
              <a:t>Triggers: </a:t>
            </a:r>
          </a:p>
          <a:p>
            <a:pPr>
              <a:spcAft>
                <a:spcPts val="600"/>
              </a:spcAft>
            </a:pPr>
            <a:r>
              <a:rPr lang="en-US" sz="1200" dirty="0"/>
              <a:t>Cloud migration/DC consolidation</a:t>
            </a:r>
          </a:p>
          <a:p>
            <a:pPr>
              <a:spcAft>
                <a:spcPts val="600"/>
              </a:spcAft>
            </a:pPr>
            <a:r>
              <a:rPr lang="en-US" sz="1200" dirty="0"/>
              <a:t>Geo expansion</a:t>
            </a:r>
          </a:p>
          <a:p>
            <a:pPr>
              <a:spcAft>
                <a:spcPts val="600"/>
              </a:spcAft>
            </a:pPr>
            <a:r>
              <a:rPr lang="en-US" sz="1200" dirty="0"/>
              <a:t>Rapid customer growth</a:t>
            </a:r>
          </a:p>
          <a:p>
            <a:pPr>
              <a:spcAft>
                <a:spcPts val="600"/>
              </a:spcAft>
            </a:pPr>
            <a:r>
              <a:rPr lang="en-US" sz="1200" dirty="0"/>
              <a:t>Approaching HW asset refresh</a:t>
            </a:r>
          </a:p>
        </p:txBody>
      </p:sp>
      <p:sp>
        <p:nvSpPr>
          <p:cNvPr id="353" name="TextBox 352">
            <a:extLst>
              <a:ext uri="{FF2B5EF4-FFF2-40B4-BE49-F238E27FC236}">
                <a16:creationId xmlns:a16="http://schemas.microsoft.com/office/drawing/2014/main" id="{E8C2A862-4D36-48B2-B0AC-42F007E88B2C}"/>
              </a:ext>
            </a:extLst>
          </p:cNvPr>
          <p:cNvSpPr txBox="1"/>
          <p:nvPr/>
        </p:nvSpPr>
        <p:spPr>
          <a:xfrm>
            <a:off x="588265" y="1510514"/>
            <a:ext cx="2969112" cy="475488"/>
          </a:xfrm>
          <a:prstGeom prst="rect">
            <a:avLst/>
          </a:prstGeom>
          <a:solidFill>
            <a:schemeClr val="tx2"/>
          </a:solidFill>
          <a:ln w="6350">
            <a:solidFill>
              <a:schemeClr val="tx2"/>
            </a:solidFill>
          </a:ln>
        </p:spPr>
        <p:txBody>
          <a:bodyPr wrap="square" lIns="91440" tIns="45720" rIns="91440" bIns="45720" rtlCol="0" anchor="ctr">
            <a:noAutofit/>
          </a:bodyPr>
          <a:lstStyle/>
          <a:p>
            <a:pPr algn="ctr">
              <a:lnSpc>
                <a:spcPct val="90000"/>
              </a:lnSpc>
            </a:pPr>
            <a:r>
              <a:rPr lang="en-US" sz="1600" b="1" dirty="0">
                <a:solidFill>
                  <a:schemeClr val="bg1"/>
                </a:solidFill>
              </a:rPr>
              <a:t>Customer Situation</a:t>
            </a:r>
          </a:p>
        </p:txBody>
      </p:sp>
      <p:sp>
        <p:nvSpPr>
          <p:cNvPr id="355" name="TextBox 354">
            <a:extLst>
              <a:ext uri="{FF2B5EF4-FFF2-40B4-BE49-F238E27FC236}">
                <a16:creationId xmlns:a16="http://schemas.microsoft.com/office/drawing/2014/main" id="{50AD2DC9-86AD-4CC2-8327-1C90B16B184E}"/>
              </a:ext>
            </a:extLst>
          </p:cNvPr>
          <p:cNvSpPr txBox="1"/>
          <p:nvPr/>
        </p:nvSpPr>
        <p:spPr>
          <a:xfrm>
            <a:off x="4041945" y="1986002"/>
            <a:ext cx="4051364" cy="4637570"/>
          </a:xfrm>
          <a:prstGeom prst="rect">
            <a:avLst/>
          </a:prstGeom>
          <a:noFill/>
          <a:ln w="6350">
            <a:solidFill>
              <a:schemeClr val="bg1">
                <a:lumMod val="75000"/>
              </a:schemeClr>
            </a:solidFill>
          </a:ln>
        </p:spPr>
        <p:txBody>
          <a:bodyPr wrap="square" lIns="91440" tIns="45720" rIns="91440" bIns="45720" rtlCol="0" anchor="t">
            <a:noAutofit/>
          </a:bodyPr>
          <a:lstStyle/>
          <a:p>
            <a:pPr marL="573088">
              <a:spcBef>
                <a:spcPts val="600"/>
              </a:spcBef>
              <a:spcAft>
                <a:spcPts val="600"/>
              </a:spcAft>
            </a:pPr>
            <a:r>
              <a:rPr lang="en-US" sz="1200" u="sng" dirty="0"/>
              <a:t>Azure</a:t>
            </a:r>
            <a:br>
              <a:rPr lang="en-US" sz="1200" u="sng" dirty="0"/>
            </a:br>
            <a:r>
              <a:rPr lang="en-US" sz="1200" dirty="0"/>
              <a:t>Cloud efficiency and flexibility</a:t>
            </a:r>
          </a:p>
          <a:p>
            <a:pPr marL="573088">
              <a:spcBef>
                <a:spcPts val="600"/>
              </a:spcBef>
              <a:spcAft>
                <a:spcPts val="600"/>
              </a:spcAft>
            </a:pPr>
            <a:r>
              <a:rPr lang="en-US" sz="1200" u="sng" dirty="0"/>
              <a:t>Superior Economics</a:t>
            </a:r>
            <a:br>
              <a:rPr lang="en-US" sz="1200" u="sng" dirty="0"/>
            </a:br>
            <a:r>
              <a:rPr lang="en-US" sz="1200" dirty="0"/>
              <a:t>Windows Server VMs charged at Linux rate</a:t>
            </a:r>
            <a:br>
              <a:rPr lang="en-US" sz="1200" dirty="0"/>
            </a:br>
            <a:r>
              <a:rPr lang="en-US" sz="1200" dirty="0"/>
              <a:t>RDS CAL savings with Windows 10 Multi-Session deployment</a:t>
            </a:r>
          </a:p>
          <a:p>
            <a:pPr marL="573088" lvl="0" defTabSz="932742">
              <a:spcBef>
                <a:spcPts val="400"/>
              </a:spcBef>
              <a:spcAft>
                <a:spcPts val="600"/>
              </a:spcAft>
              <a:defRPr/>
            </a:pPr>
            <a:r>
              <a:rPr lang="en-US" sz="1200" u="sng" dirty="0"/>
              <a:t>Simplified Management</a:t>
            </a:r>
            <a:r>
              <a:rPr lang="en-US" sz="1200" dirty="0"/>
              <a:t> </a:t>
            </a:r>
            <a:br>
              <a:rPr lang="en-US" sz="1200" dirty="0"/>
            </a:br>
            <a:r>
              <a:rPr lang="en-US" sz="1200" dirty="0"/>
              <a:t>Management service included with the licenses you already own</a:t>
            </a:r>
            <a:br>
              <a:rPr lang="en-US" sz="1200" dirty="0"/>
            </a:br>
            <a:r>
              <a:rPr lang="en-US" sz="1200" dirty="0"/>
              <a:t>One service for both desktop and RemoteApp</a:t>
            </a:r>
          </a:p>
          <a:p>
            <a:pPr marL="573088" lvl="0" defTabSz="932742">
              <a:spcBef>
                <a:spcPts val="400"/>
              </a:spcBef>
              <a:spcAft>
                <a:spcPts val="600"/>
              </a:spcAft>
              <a:defRPr/>
            </a:pPr>
            <a:r>
              <a:rPr lang="en-US" sz="1200" u="sng" dirty="0"/>
              <a:t>Enhanced security</a:t>
            </a:r>
            <a:br>
              <a:rPr lang="en-US" sz="1200" u="sng" dirty="0"/>
            </a:br>
            <a:r>
              <a:rPr lang="en-US" sz="1200" dirty="0"/>
              <a:t>Azure AD integration, reverse connect technology, and role-based access control</a:t>
            </a:r>
          </a:p>
          <a:p>
            <a:pPr marL="171450" lvl="1" indent="-171450">
              <a:spcBef>
                <a:spcPts val="600"/>
              </a:spcBef>
            </a:pPr>
            <a:endParaRPr lang="en-US" sz="1200" dirty="0"/>
          </a:p>
          <a:p>
            <a:pPr>
              <a:spcBef>
                <a:spcPts val="600"/>
              </a:spcBef>
            </a:pPr>
            <a:endParaRPr lang="en-US" sz="1400" dirty="0"/>
          </a:p>
        </p:txBody>
      </p:sp>
      <p:sp>
        <p:nvSpPr>
          <p:cNvPr id="356" name="TextBox 355">
            <a:extLst>
              <a:ext uri="{FF2B5EF4-FFF2-40B4-BE49-F238E27FC236}">
                <a16:creationId xmlns:a16="http://schemas.microsoft.com/office/drawing/2014/main" id="{7A973149-88BC-4924-9A7A-4226EFBF8FB2}"/>
              </a:ext>
            </a:extLst>
          </p:cNvPr>
          <p:cNvSpPr txBox="1"/>
          <p:nvPr/>
        </p:nvSpPr>
        <p:spPr>
          <a:xfrm>
            <a:off x="4041945" y="1510516"/>
            <a:ext cx="4051363" cy="475488"/>
          </a:xfrm>
          <a:prstGeom prst="rect">
            <a:avLst/>
          </a:prstGeom>
          <a:solidFill>
            <a:schemeClr val="accent4"/>
          </a:solidFill>
          <a:ln w="6350">
            <a:solidFill>
              <a:schemeClr val="accent4"/>
            </a:solidFill>
          </a:ln>
        </p:spPr>
        <p:txBody>
          <a:bodyPr wrap="square" lIns="91440" tIns="45720" rIns="91440" bIns="45720" rtlCol="0" anchor="ctr">
            <a:noAutofit/>
          </a:bodyPr>
          <a:lstStyle/>
          <a:p>
            <a:pPr algn="ctr">
              <a:lnSpc>
                <a:spcPct val="90000"/>
              </a:lnSpc>
            </a:pPr>
            <a:r>
              <a:rPr lang="en-US" sz="1600" b="1" dirty="0">
                <a:solidFill>
                  <a:schemeClr val="bg1"/>
                </a:solidFill>
              </a:rPr>
              <a:t>Customer Benefits</a:t>
            </a:r>
          </a:p>
        </p:txBody>
      </p:sp>
      <p:sp>
        <p:nvSpPr>
          <p:cNvPr id="358" name="TextBox 357">
            <a:extLst>
              <a:ext uri="{FF2B5EF4-FFF2-40B4-BE49-F238E27FC236}">
                <a16:creationId xmlns:a16="http://schemas.microsoft.com/office/drawing/2014/main" id="{6D0594E2-F9AF-4C49-B073-42325EF8EF8D}"/>
              </a:ext>
            </a:extLst>
          </p:cNvPr>
          <p:cNvSpPr txBox="1"/>
          <p:nvPr/>
        </p:nvSpPr>
        <p:spPr>
          <a:xfrm>
            <a:off x="8631487" y="1992581"/>
            <a:ext cx="3236521" cy="4637570"/>
          </a:xfrm>
          <a:prstGeom prst="rect">
            <a:avLst/>
          </a:prstGeom>
          <a:noFill/>
          <a:ln w="6350">
            <a:solidFill>
              <a:schemeClr val="bg1">
                <a:lumMod val="75000"/>
              </a:schemeClr>
            </a:solidFill>
          </a:ln>
        </p:spPr>
        <p:txBody>
          <a:bodyPr wrap="square" lIns="91440" tIns="64008" rIns="91440" bIns="45720" rtlCol="0" anchor="t">
            <a:noAutofit/>
          </a:bodyPr>
          <a:lstStyle/>
          <a:p>
            <a:pPr marL="342900" indent="-342900">
              <a:lnSpc>
                <a:spcPct val="90000"/>
              </a:lnSpc>
              <a:spcAft>
                <a:spcPts val="600"/>
              </a:spcAft>
              <a:buFont typeface="+mj-lt"/>
              <a:buAutoNum type="arabicPeriod"/>
            </a:pPr>
            <a:r>
              <a:rPr lang="en-US" sz="1300" dirty="0"/>
              <a:t>Gather customer’s Windows Server RDSH licensing position, including WS License and RDS CAL</a:t>
            </a:r>
          </a:p>
          <a:p>
            <a:pPr marL="342900" indent="-342900">
              <a:lnSpc>
                <a:spcPct val="90000"/>
              </a:lnSpc>
              <a:spcAft>
                <a:spcPts val="600"/>
              </a:spcAft>
              <a:buFont typeface="+mj-lt"/>
              <a:buAutoNum type="arabicPeriod"/>
            </a:pPr>
            <a:r>
              <a:rPr lang="en-US" sz="1300" dirty="0"/>
              <a:t>Explain to customer challenges with on-prem solutions:</a:t>
            </a:r>
          </a:p>
          <a:p>
            <a:pPr marL="573088" lvl="1" indent="-231775">
              <a:lnSpc>
                <a:spcPct val="90000"/>
              </a:lnSpc>
              <a:spcAft>
                <a:spcPts val="600"/>
              </a:spcAft>
              <a:buFont typeface="+mj-lt"/>
              <a:buAutoNum type="alphaLcParenR"/>
            </a:pPr>
            <a:r>
              <a:rPr lang="en-US" sz="1200" dirty="0"/>
              <a:t>High cost and inflexibility associated with upfront Capex commitment, Windows Server VMs deployment, managing underlying infrastructure and requirement of RDS CAL</a:t>
            </a:r>
          </a:p>
          <a:p>
            <a:pPr marL="573088" lvl="1" indent="-231775">
              <a:lnSpc>
                <a:spcPct val="90000"/>
              </a:lnSpc>
              <a:spcAft>
                <a:spcPts val="600"/>
              </a:spcAft>
              <a:buFont typeface="+mj-lt"/>
              <a:buAutoNum type="alphaLcParenR"/>
            </a:pPr>
            <a:r>
              <a:rPr lang="en-US" sz="1200" dirty="0"/>
              <a:t>Separate services for desktop and app virtualization increase management complexity</a:t>
            </a:r>
          </a:p>
          <a:p>
            <a:pPr marL="573088" lvl="1" indent="-231775">
              <a:lnSpc>
                <a:spcPct val="90000"/>
              </a:lnSpc>
              <a:spcAft>
                <a:spcPts val="600"/>
              </a:spcAft>
              <a:buFont typeface="+mj-lt"/>
              <a:buAutoNum type="alphaLcParenR"/>
            </a:pPr>
            <a:r>
              <a:rPr lang="en-US" sz="1200" dirty="0"/>
              <a:t>High effort to setup, configure, and monitor security</a:t>
            </a:r>
            <a:endParaRPr lang="en-US" sz="1400" dirty="0"/>
          </a:p>
          <a:p>
            <a:pPr marL="342900" indent="-342900">
              <a:lnSpc>
                <a:spcPct val="90000"/>
              </a:lnSpc>
              <a:spcAft>
                <a:spcPts val="600"/>
              </a:spcAft>
              <a:buFont typeface="+mj-lt"/>
              <a:buAutoNum type="arabicPeriod"/>
            </a:pPr>
            <a:r>
              <a:rPr lang="en-US" sz="1300" dirty="0"/>
              <a:t>Use Solution Configurator tool to estimate WVD economics benefits </a:t>
            </a:r>
          </a:p>
          <a:p>
            <a:pPr marL="342900" indent="-342900">
              <a:lnSpc>
                <a:spcPct val="90000"/>
              </a:lnSpc>
              <a:spcAft>
                <a:spcPts val="600"/>
              </a:spcAft>
              <a:buFont typeface="+mj-lt"/>
              <a:buAutoNum type="arabicPeriod"/>
            </a:pPr>
            <a:r>
              <a:rPr lang="en-US" sz="1300" dirty="0"/>
              <a:t>Evaluate Solution Definition: (WS-based or Win 10 Multi Session) and choice of management plane</a:t>
            </a:r>
          </a:p>
          <a:p>
            <a:pPr marL="342900" indent="-342900">
              <a:lnSpc>
                <a:spcPct val="90000"/>
              </a:lnSpc>
              <a:spcAft>
                <a:spcPts val="600"/>
              </a:spcAft>
              <a:buFont typeface="+mj-lt"/>
              <a:buAutoNum type="arabicPeriod"/>
            </a:pPr>
            <a:r>
              <a:rPr lang="en-US" sz="1300" dirty="0"/>
              <a:t>Learn about Lighthouse Program benefits and resources</a:t>
            </a:r>
          </a:p>
          <a:p>
            <a:pPr marL="342900" indent="-342900">
              <a:lnSpc>
                <a:spcPct val="90000"/>
              </a:lnSpc>
              <a:spcAft>
                <a:spcPts val="600"/>
              </a:spcAft>
              <a:buFont typeface="+mj-lt"/>
              <a:buAutoNum type="arabicPeriod"/>
            </a:pPr>
            <a:endParaRPr lang="en-US" sz="1600" dirty="0"/>
          </a:p>
          <a:p>
            <a:pPr marL="342900" indent="-342900">
              <a:lnSpc>
                <a:spcPct val="90000"/>
              </a:lnSpc>
              <a:spcAft>
                <a:spcPts val="600"/>
              </a:spcAft>
              <a:buFont typeface="+mj-lt"/>
              <a:buAutoNum type="arabicPeriod"/>
            </a:pPr>
            <a:endParaRPr lang="en-US" sz="1600" dirty="0"/>
          </a:p>
        </p:txBody>
      </p:sp>
      <p:sp>
        <p:nvSpPr>
          <p:cNvPr id="359" name="TextBox 358">
            <a:extLst>
              <a:ext uri="{FF2B5EF4-FFF2-40B4-BE49-F238E27FC236}">
                <a16:creationId xmlns:a16="http://schemas.microsoft.com/office/drawing/2014/main" id="{4BBCF505-16DE-445F-AC31-AA51CB54E90A}"/>
              </a:ext>
            </a:extLst>
          </p:cNvPr>
          <p:cNvSpPr txBox="1"/>
          <p:nvPr/>
        </p:nvSpPr>
        <p:spPr>
          <a:xfrm>
            <a:off x="8631487" y="1510516"/>
            <a:ext cx="3236521" cy="475488"/>
          </a:xfrm>
          <a:prstGeom prst="rect">
            <a:avLst/>
          </a:prstGeom>
          <a:solidFill>
            <a:schemeClr val="accent1"/>
          </a:solidFill>
          <a:ln w="6350">
            <a:solidFill>
              <a:schemeClr val="accent1"/>
            </a:solidFill>
          </a:ln>
        </p:spPr>
        <p:txBody>
          <a:bodyPr wrap="square" lIns="91440" tIns="45720" rIns="91440" bIns="45720" rtlCol="0" anchor="ctr">
            <a:noAutofit/>
          </a:bodyPr>
          <a:lstStyle/>
          <a:p>
            <a:pPr algn="ctr">
              <a:lnSpc>
                <a:spcPct val="90000"/>
              </a:lnSpc>
            </a:pPr>
            <a:r>
              <a:rPr lang="en-US" sz="1600" b="1" dirty="0">
                <a:solidFill>
                  <a:schemeClr val="bg1"/>
                </a:solidFill>
              </a:rPr>
              <a:t>Next Steps</a:t>
            </a:r>
          </a:p>
        </p:txBody>
      </p:sp>
      <p:grpSp>
        <p:nvGrpSpPr>
          <p:cNvPr id="8" name="Group 7">
            <a:extLst>
              <a:ext uri="{FF2B5EF4-FFF2-40B4-BE49-F238E27FC236}">
                <a16:creationId xmlns:a16="http://schemas.microsoft.com/office/drawing/2014/main" id="{E5819877-E782-4AFB-A783-30E7FC316C5D}"/>
              </a:ext>
            </a:extLst>
          </p:cNvPr>
          <p:cNvGrpSpPr/>
          <p:nvPr/>
        </p:nvGrpSpPr>
        <p:grpSpPr>
          <a:xfrm>
            <a:off x="667512" y="5212740"/>
            <a:ext cx="2698899" cy="1281971"/>
            <a:chOff x="667512" y="5048285"/>
            <a:chExt cx="2698899" cy="1281971"/>
          </a:xfrm>
        </p:grpSpPr>
        <p:sp>
          <p:nvSpPr>
            <p:cNvPr id="504" name="Rectangle 503">
              <a:extLst>
                <a:ext uri="{FF2B5EF4-FFF2-40B4-BE49-F238E27FC236}">
                  <a16:creationId xmlns:a16="http://schemas.microsoft.com/office/drawing/2014/main" id="{D3E7B367-1BAB-4FC4-B782-AFB1CC0367D3}"/>
                </a:ext>
              </a:extLst>
            </p:cNvPr>
            <p:cNvSpPr/>
            <p:nvPr/>
          </p:nvSpPr>
          <p:spPr bwMode="auto">
            <a:xfrm>
              <a:off x="667512" y="5048285"/>
              <a:ext cx="2698899" cy="1281971"/>
            </a:xfrm>
            <a:prstGeom prst="rect">
              <a:avLst/>
            </a:prstGeom>
            <a:noFill/>
            <a:ln w="6350">
              <a:solidFill>
                <a:schemeClr val="bg1">
                  <a:lumMod val="75000"/>
                </a:schemeClr>
              </a:solidFill>
            </a:ln>
          </p:spPr>
          <p:txBody>
            <a:bodyPr wrap="square" lIns="91440" tIns="45720" rIns="91440" bIns="45720" rtlCol="0" anchor="t">
              <a:noAutofit/>
            </a:bodyPr>
            <a:lstStyle/>
            <a:p>
              <a:pPr>
                <a:spcAft>
                  <a:spcPts val="600"/>
                </a:spcAft>
              </a:pPr>
              <a:endParaRPr lang="en-US" sz="1400" dirty="0">
                <a:solidFill>
                  <a:schemeClr val="tx1"/>
                </a:solidFill>
              </a:endParaRPr>
            </a:p>
          </p:txBody>
        </p:sp>
        <p:sp>
          <p:nvSpPr>
            <p:cNvPr id="506" name="TextBox 505">
              <a:extLst>
                <a:ext uri="{FF2B5EF4-FFF2-40B4-BE49-F238E27FC236}">
                  <a16:creationId xmlns:a16="http://schemas.microsoft.com/office/drawing/2014/main" id="{8AFEB7DE-8BC5-4A86-BFE8-F659EC514052}"/>
                </a:ext>
              </a:extLst>
            </p:cNvPr>
            <p:cNvSpPr txBox="1"/>
            <p:nvPr/>
          </p:nvSpPr>
          <p:spPr>
            <a:xfrm>
              <a:off x="1072133" y="6149339"/>
              <a:ext cx="553056" cy="147746"/>
            </a:xfrm>
            <a:prstGeom prst="rect">
              <a:avLst/>
            </a:prstGeom>
            <a:noFill/>
          </p:spPr>
          <p:txBody>
            <a:bodyPr wrap="none" lIns="0" tIns="0" rIns="0" bIns="0" rtlCol="0">
              <a:noAutofit/>
            </a:bodyPr>
            <a:lstStyle/>
            <a:p>
              <a:pPr algn="ctr"/>
              <a:r>
                <a:rPr lang="en-US" sz="1050" b="1" i="1" dirty="0">
                  <a:solidFill>
                    <a:schemeClr val="tx2"/>
                  </a:solidFill>
                </a:rPr>
                <a:t>RDSH VMs</a:t>
              </a:r>
            </a:p>
          </p:txBody>
        </p:sp>
        <p:sp>
          <p:nvSpPr>
            <p:cNvPr id="507" name="TextBox 506">
              <a:extLst>
                <a:ext uri="{FF2B5EF4-FFF2-40B4-BE49-F238E27FC236}">
                  <a16:creationId xmlns:a16="http://schemas.microsoft.com/office/drawing/2014/main" id="{9E1060E5-13F6-49F4-A0B9-92309EB8466A}"/>
                </a:ext>
              </a:extLst>
            </p:cNvPr>
            <p:cNvSpPr txBox="1"/>
            <p:nvPr/>
          </p:nvSpPr>
          <p:spPr>
            <a:xfrm>
              <a:off x="2575228" y="5255379"/>
              <a:ext cx="653014" cy="323165"/>
            </a:xfrm>
            <a:prstGeom prst="rect">
              <a:avLst/>
            </a:prstGeom>
            <a:noFill/>
          </p:spPr>
          <p:txBody>
            <a:bodyPr wrap="square" lIns="0" tIns="0" rIns="0" bIns="0" rtlCol="0">
              <a:spAutoFit/>
            </a:bodyPr>
            <a:lstStyle/>
            <a:p>
              <a:r>
                <a:rPr lang="en-US" sz="1050" b="1" i="1" dirty="0">
                  <a:solidFill>
                    <a:schemeClr val="tx2"/>
                  </a:solidFill>
                </a:rPr>
                <a:t>File Server VMs</a:t>
              </a:r>
            </a:p>
          </p:txBody>
        </p:sp>
        <p:sp>
          <p:nvSpPr>
            <p:cNvPr id="508" name="TextBox 507">
              <a:extLst>
                <a:ext uri="{FF2B5EF4-FFF2-40B4-BE49-F238E27FC236}">
                  <a16:creationId xmlns:a16="http://schemas.microsoft.com/office/drawing/2014/main" id="{14CDB84E-A2A2-496C-8D09-D8C5254CAD9F}"/>
                </a:ext>
              </a:extLst>
            </p:cNvPr>
            <p:cNvSpPr txBox="1"/>
            <p:nvPr/>
          </p:nvSpPr>
          <p:spPr>
            <a:xfrm>
              <a:off x="2575227" y="5919052"/>
              <a:ext cx="756253" cy="323165"/>
            </a:xfrm>
            <a:prstGeom prst="rect">
              <a:avLst/>
            </a:prstGeom>
            <a:noFill/>
          </p:spPr>
          <p:txBody>
            <a:bodyPr wrap="square" lIns="0" tIns="0" rIns="0" bIns="0" rtlCol="0">
              <a:spAutoFit/>
            </a:bodyPr>
            <a:lstStyle/>
            <a:p>
              <a:r>
                <a:rPr lang="en-US" sz="1050" b="1" i="1" dirty="0">
                  <a:solidFill>
                    <a:schemeClr val="tx2"/>
                  </a:solidFill>
                </a:rPr>
                <a:t>License Server VMs</a:t>
              </a:r>
            </a:p>
          </p:txBody>
        </p:sp>
        <p:grpSp>
          <p:nvGrpSpPr>
            <p:cNvPr id="509" name="Group 508">
              <a:extLst>
                <a:ext uri="{FF2B5EF4-FFF2-40B4-BE49-F238E27FC236}">
                  <a16:creationId xmlns:a16="http://schemas.microsoft.com/office/drawing/2014/main" id="{0D081B66-D743-4035-A87E-2DDA882AAC7F}"/>
                </a:ext>
              </a:extLst>
            </p:cNvPr>
            <p:cNvGrpSpPr/>
            <p:nvPr/>
          </p:nvGrpSpPr>
          <p:grpSpPr>
            <a:xfrm>
              <a:off x="2244692" y="5802743"/>
              <a:ext cx="209711" cy="435072"/>
              <a:chOff x="6249988" y="5192712"/>
              <a:chExt cx="290513" cy="547689"/>
            </a:xfrm>
          </p:grpSpPr>
          <p:sp>
            <p:nvSpPr>
              <p:cNvPr id="510" name="AutoShape 87">
                <a:extLst>
                  <a:ext uri="{FF2B5EF4-FFF2-40B4-BE49-F238E27FC236}">
                    <a16:creationId xmlns:a16="http://schemas.microsoft.com/office/drawing/2014/main" id="{56488F97-DCF0-4353-8D2B-791EA5037F35}"/>
                  </a:ext>
                </a:extLst>
              </p:cNvPr>
              <p:cNvSpPr>
                <a:spLocks noChangeAspect="1" noChangeArrowheads="1" noTextEdit="1"/>
              </p:cNvSpPr>
              <p:nvPr/>
            </p:nvSpPr>
            <p:spPr bwMode="auto">
              <a:xfrm>
                <a:off x="6249988" y="5194300"/>
                <a:ext cx="2889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89">
                <a:extLst>
                  <a:ext uri="{FF2B5EF4-FFF2-40B4-BE49-F238E27FC236}">
                    <a16:creationId xmlns:a16="http://schemas.microsoft.com/office/drawing/2014/main" id="{10B4AD33-3706-466C-8491-37617AEFAC01}"/>
                  </a:ext>
                </a:extLst>
              </p:cNvPr>
              <p:cNvSpPr>
                <a:spLocks/>
              </p:cNvSpPr>
              <p:nvPr/>
            </p:nvSpPr>
            <p:spPr bwMode="auto">
              <a:xfrm>
                <a:off x="6251576" y="5192712"/>
                <a:ext cx="287338" cy="547688"/>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Rectangle 90">
                <a:extLst>
                  <a:ext uri="{FF2B5EF4-FFF2-40B4-BE49-F238E27FC236}">
                    <a16:creationId xmlns:a16="http://schemas.microsoft.com/office/drawing/2014/main" id="{48C73C50-6528-4C87-9CC7-9DEB0ED8F71A}"/>
                  </a:ext>
                </a:extLst>
              </p:cNvPr>
              <p:cNvSpPr>
                <a:spLocks noChangeArrowheads="1"/>
              </p:cNvSpPr>
              <p:nvPr/>
            </p:nvSpPr>
            <p:spPr bwMode="auto">
              <a:xfrm>
                <a:off x="6249988" y="5249863"/>
                <a:ext cx="260350" cy="4763"/>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91">
                <a:extLst>
                  <a:ext uri="{FF2B5EF4-FFF2-40B4-BE49-F238E27FC236}">
                    <a16:creationId xmlns:a16="http://schemas.microsoft.com/office/drawing/2014/main" id="{3050C745-547E-4F77-960B-110C01E39783}"/>
                  </a:ext>
                </a:extLst>
              </p:cNvPr>
              <p:cNvSpPr>
                <a:spLocks/>
              </p:cNvSpPr>
              <p:nvPr/>
            </p:nvSpPr>
            <p:spPr bwMode="auto">
              <a:xfrm>
                <a:off x="6402388" y="5243513"/>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Rectangle 92">
                <a:extLst>
                  <a:ext uri="{FF2B5EF4-FFF2-40B4-BE49-F238E27FC236}">
                    <a16:creationId xmlns:a16="http://schemas.microsoft.com/office/drawing/2014/main" id="{2AF31C18-4015-4BD4-9ED6-C90D43237498}"/>
                  </a:ext>
                </a:extLst>
              </p:cNvPr>
              <p:cNvSpPr>
                <a:spLocks noChangeArrowheads="1"/>
              </p:cNvSpPr>
              <p:nvPr/>
            </p:nvSpPr>
            <p:spPr bwMode="auto">
              <a:xfrm>
                <a:off x="6249988" y="5314950"/>
                <a:ext cx="260350" cy="3175"/>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93">
                <a:extLst>
                  <a:ext uri="{FF2B5EF4-FFF2-40B4-BE49-F238E27FC236}">
                    <a16:creationId xmlns:a16="http://schemas.microsoft.com/office/drawing/2014/main" id="{E20F51BF-B452-43A9-BA38-8FE257C95FE1}"/>
                  </a:ext>
                </a:extLst>
              </p:cNvPr>
              <p:cNvSpPr>
                <a:spLocks/>
              </p:cNvSpPr>
              <p:nvPr/>
            </p:nvSpPr>
            <p:spPr bwMode="auto">
              <a:xfrm>
                <a:off x="6402388" y="5307013"/>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Rectangle 94">
                <a:extLst>
                  <a:ext uri="{FF2B5EF4-FFF2-40B4-BE49-F238E27FC236}">
                    <a16:creationId xmlns:a16="http://schemas.microsoft.com/office/drawing/2014/main" id="{F8889F59-C484-47FA-B1B4-61967891BE7B}"/>
                  </a:ext>
                </a:extLst>
              </p:cNvPr>
              <p:cNvSpPr>
                <a:spLocks noChangeArrowheads="1"/>
              </p:cNvSpPr>
              <p:nvPr/>
            </p:nvSpPr>
            <p:spPr bwMode="auto">
              <a:xfrm>
                <a:off x="6249988" y="5378450"/>
                <a:ext cx="260350" cy="3175"/>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95">
                <a:extLst>
                  <a:ext uri="{FF2B5EF4-FFF2-40B4-BE49-F238E27FC236}">
                    <a16:creationId xmlns:a16="http://schemas.microsoft.com/office/drawing/2014/main" id="{E6F80A94-6941-4D37-AD84-1302E1A5E075}"/>
                  </a:ext>
                </a:extLst>
              </p:cNvPr>
              <p:cNvSpPr>
                <a:spLocks/>
              </p:cNvSpPr>
              <p:nvPr/>
            </p:nvSpPr>
            <p:spPr bwMode="auto">
              <a:xfrm>
                <a:off x="6402388" y="5370513"/>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Rectangle 96">
                <a:extLst>
                  <a:ext uri="{FF2B5EF4-FFF2-40B4-BE49-F238E27FC236}">
                    <a16:creationId xmlns:a16="http://schemas.microsoft.com/office/drawing/2014/main" id="{40421556-D7FA-4459-832D-D4D5103D8727}"/>
                  </a:ext>
                </a:extLst>
              </p:cNvPr>
              <p:cNvSpPr>
                <a:spLocks noChangeArrowheads="1"/>
              </p:cNvSpPr>
              <p:nvPr/>
            </p:nvSpPr>
            <p:spPr bwMode="auto">
              <a:xfrm>
                <a:off x="6249988" y="5440363"/>
                <a:ext cx="260350" cy="6350"/>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97">
                <a:extLst>
                  <a:ext uri="{FF2B5EF4-FFF2-40B4-BE49-F238E27FC236}">
                    <a16:creationId xmlns:a16="http://schemas.microsoft.com/office/drawing/2014/main" id="{72F24FF1-F132-4D77-B744-A9B010AE8269}"/>
                  </a:ext>
                </a:extLst>
              </p:cNvPr>
              <p:cNvSpPr>
                <a:spLocks/>
              </p:cNvSpPr>
              <p:nvPr/>
            </p:nvSpPr>
            <p:spPr bwMode="auto">
              <a:xfrm>
                <a:off x="6402388" y="5432425"/>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Oval 98">
                <a:extLst>
                  <a:ext uri="{FF2B5EF4-FFF2-40B4-BE49-F238E27FC236}">
                    <a16:creationId xmlns:a16="http://schemas.microsoft.com/office/drawing/2014/main" id="{BE90D8D6-3AFB-4CDE-B28A-C540599755B9}"/>
                  </a:ext>
                </a:extLst>
              </p:cNvPr>
              <p:cNvSpPr>
                <a:spLocks noChangeArrowheads="1"/>
              </p:cNvSpPr>
              <p:nvPr/>
            </p:nvSpPr>
            <p:spPr bwMode="auto">
              <a:xfrm>
                <a:off x="6378576" y="5618163"/>
                <a:ext cx="33338" cy="33338"/>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99">
                <a:extLst>
                  <a:ext uri="{FF2B5EF4-FFF2-40B4-BE49-F238E27FC236}">
                    <a16:creationId xmlns:a16="http://schemas.microsoft.com/office/drawing/2014/main" id="{34A4E80B-2E9E-4848-B290-59EE970DD485}"/>
                  </a:ext>
                </a:extLst>
              </p:cNvPr>
              <p:cNvSpPr>
                <a:spLocks/>
              </p:cNvSpPr>
              <p:nvPr/>
            </p:nvSpPr>
            <p:spPr bwMode="auto">
              <a:xfrm>
                <a:off x="6251576" y="5719763"/>
                <a:ext cx="287338" cy="2063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Rectangle 100">
                <a:extLst>
                  <a:ext uri="{FF2B5EF4-FFF2-40B4-BE49-F238E27FC236}">
                    <a16:creationId xmlns:a16="http://schemas.microsoft.com/office/drawing/2014/main" id="{CF70A906-4374-48AB-BC6E-314557CB656A}"/>
                  </a:ext>
                </a:extLst>
              </p:cNvPr>
              <p:cNvSpPr>
                <a:spLocks noChangeArrowheads="1"/>
              </p:cNvSpPr>
              <p:nvPr/>
            </p:nvSpPr>
            <p:spPr bwMode="auto">
              <a:xfrm>
                <a:off x="6251576" y="5684838"/>
                <a:ext cx="287338" cy="34925"/>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26" name="Group 525">
              <a:extLst>
                <a:ext uri="{FF2B5EF4-FFF2-40B4-BE49-F238E27FC236}">
                  <a16:creationId xmlns:a16="http://schemas.microsoft.com/office/drawing/2014/main" id="{B4D61BDC-3F77-4F29-B097-6563FFDED580}"/>
                </a:ext>
              </a:extLst>
            </p:cNvPr>
            <p:cNvGrpSpPr/>
            <p:nvPr/>
          </p:nvGrpSpPr>
          <p:grpSpPr>
            <a:xfrm>
              <a:off x="2216655" y="5191431"/>
              <a:ext cx="265785" cy="396943"/>
              <a:chOff x="6237875" y="4492313"/>
              <a:chExt cx="335108" cy="454790"/>
            </a:xfrm>
            <a:solidFill>
              <a:schemeClr val="accent2">
                <a:alpha val="60000"/>
              </a:schemeClr>
            </a:solidFill>
          </p:grpSpPr>
          <p:sp>
            <p:nvSpPr>
              <p:cNvPr id="527" name="Freeform: Shape 526">
                <a:extLst>
                  <a:ext uri="{FF2B5EF4-FFF2-40B4-BE49-F238E27FC236}">
                    <a16:creationId xmlns:a16="http://schemas.microsoft.com/office/drawing/2014/main" id="{60C2F7C1-9157-4078-9E57-D343F8AFE071}"/>
                  </a:ext>
                </a:extLst>
              </p:cNvPr>
              <p:cNvSpPr/>
              <p:nvPr/>
            </p:nvSpPr>
            <p:spPr>
              <a:xfrm>
                <a:off x="6237875" y="4492313"/>
                <a:ext cx="335108" cy="95745"/>
              </a:xfrm>
              <a:custGeom>
                <a:avLst/>
                <a:gdLst>
                  <a:gd name="connsiteX0" fmla="*/ 335108 w 335108"/>
                  <a:gd name="connsiteY0" fmla="*/ 47873 h 95745"/>
                  <a:gd name="connsiteX1" fmla="*/ 167554 w 335108"/>
                  <a:gd name="connsiteY1" fmla="*/ 95745 h 95745"/>
                  <a:gd name="connsiteX2" fmla="*/ 0 w 335108"/>
                  <a:gd name="connsiteY2" fmla="*/ 47873 h 95745"/>
                  <a:gd name="connsiteX3" fmla="*/ 167554 w 335108"/>
                  <a:gd name="connsiteY3" fmla="*/ 0 h 95745"/>
                  <a:gd name="connsiteX4" fmla="*/ 335108 w 335108"/>
                  <a:gd name="connsiteY4" fmla="*/ 47873 h 95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08" h="95745">
                    <a:moveTo>
                      <a:pt x="335108" y="47873"/>
                    </a:moveTo>
                    <a:cubicBezTo>
                      <a:pt x="335108" y="74312"/>
                      <a:pt x="260092" y="95745"/>
                      <a:pt x="167554" y="95745"/>
                    </a:cubicBezTo>
                    <a:cubicBezTo>
                      <a:pt x="75016" y="95745"/>
                      <a:pt x="0" y="74312"/>
                      <a:pt x="0" y="47873"/>
                    </a:cubicBezTo>
                    <a:cubicBezTo>
                      <a:pt x="0" y="21433"/>
                      <a:pt x="75016" y="0"/>
                      <a:pt x="167554" y="0"/>
                    </a:cubicBezTo>
                    <a:cubicBezTo>
                      <a:pt x="260092" y="0"/>
                      <a:pt x="335108" y="21433"/>
                      <a:pt x="335108" y="47873"/>
                    </a:cubicBezTo>
                    <a:close/>
                  </a:path>
                </a:pathLst>
              </a:custGeom>
              <a:solidFill>
                <a:schemeClr val="bg1">
                  <a:lumMod val="85000"/>
                </a:schemeClr>
              </a:solidFill>
              <a:ln w="5953"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59FE3238-7670-4E98-A5C0-6FCF9B1C8437}"/>
                  </a:ext>
                </a:extLst>
              </p:cNvPr>
              <p:cNvSpPr/>
              <p:nvPr/>
            </p:nvSpPr>
            <p:spPr>
              <a:xfrm>
                <a:off x="6237875" y="4564122"/>
                <a:ext cx="335108" cy="143618"/>
              </a:xfrm>
              <a:custGeom>
                <a:avLst/>
                <a:gdLst>
                  <a:gd name="connsiteX0" fmla="*/ 287236 w 335108"/>
                  <a:gd name="connsiteY0" fmla="*/ 95745 h 143617"/>
                  <a:gd name="connsiteX1" fmla="*/ 275267 w 335108"/>
                  <a:gd name="connsiteY1" fmla="*/ 83777 h 143617"/>
                  <a:gd name="connsiteX2" fmla="*/ 287236 w 335108"/>
                  <a:gd name="connsiteY2" fmla="*/ 71809 h 143617"/>
                  <a:gd name="connsiteX3" fmla="*/ 299204 w 335108"/>
                  <a:gd name="connsiteY3" fmla="*/ 83777 h 143617"/>
                  <a:gd name="connsiteX4" fmla="*/ 287236 w 335108"/>
                  <a:gd name="connsiteY4" fmla="*/ 95745 h 143617"/>
                  <a:gd name="connsiteX5" fmla="*/ 167554 w 335108"/>
                  <a:gd name="connsiteY5" fmla="*/ 47873 h 143617"/>
                  <a:gd name="connsiteX6" fmla="*/ 0 w 335108"/>
                  <a:gd name="connsiteY6" fmla="*/ 0 h 143617"/>
                  <a:gd name="connsiteX7" fmla="*/ 0 w 335108"/>
                  <a:gd name="connsiteY7" fmla="*/ 95745 h 143617"/>
                  <a:gd name="connsiteX8" fmla="*/ 167554 w 335108"/>
                  <a:gd name="connsiteY8" fmla="*/ 143618 h 143617"/>
                  <a:gd name="connsiteX9" fmla="*/ 335108 w 335108"/>
                  <a:gd name="connsiteY9" fmla="*/ 95745 h 143617"/>
                  <a:gd name="connsiteX10" fmla="*/ 335108 w 335108"/>
                  <a:gd name="connsiteY10" fmla="*/ 0 h 143617"/>
                  <a:gd name="connsiteX11" fmla="*/ 167554 w 335108"/>
                  <a:gd name="connsiteY11" fmla="*/ 47873 h 14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08" h="143617">
                    <a:moveTo>
                      <a:pt x="287236" y="95745"/>
                    </a:moveTo>
                    <a:cubicBezTo>
                      <a:pt x="280055" y="95745"/>
                      <a:pt x="275267" y="90958"/>
                      <a:pt x="275267" y="83777"/>
                    </a:cubicBezTo>
                    <a:cubicBezTo>
                      <a:pt x="275267" y="76596"/>
                      <a:pt x="280055" y="71809"/>
                      <a:pt x="287236" y="71809"/>
                    </a:cubicBezTo>
                    <a:cubicBezTo>
                      <a:pt x="294416" y="71809"/>
                      <a:pt x="299204" y="76596"/>
                      <a:pt x="299204" y="83777"/>
                    </a:cubicBezTo>
                    <a:cubicBezTo>
                      <a:pt x="299204" y="90958"/>
                      <a:pt x="294416" y="95745"/>
                      <a:pt x="287236" y="95745"/>
                    </a:cubicBezTo>
                    <a:close/>
                    <a:moveTo>
                      <a:pt x="167554" y="47873"/>
                    </a:moveTo>
                    <a:cubicBezTo>
                      <a:pt x="75399" y="47873"/>
                      <a:pt x="0" y="26330"/>
                      <a:pt x="0" y="0"/>
                    </a:cubicBezTo>
                    <a:lnTo>
                      <a:pt x="0" y="95745"/>
                    </a:lnTo>
                    <a:cubicBezTo>
                      <a:pt x="0" y="122075"/>
                      <a:pt x="75399" y="143618"/>
                      <a:pt x="167554" y="143618"/>
                    </a:cubicBezTo>
                    <a:cubicBezTo>
                      <a:pt x="259709" y="143618"/>
                      <a:pt x="335108" y="122075"/>
                      <a:pt x="335108" y="95745"/>
                    </a:cubicBezTo>
                    <a:lnTo>
                      <a:pt x="335108" y="0"/>
                    </a:lnTo>
                    <a:cubicBezTo>
                      <a:pt x="335108" y="26330"/>
                      <a:pt x="259709" y="47873"/>
                      <a:pt x="167554" y="47873"/>
                    </a:cubicBezTo>
                    <a:close/>
                  </a:path>
                </a:pathLst>
              </a:custGeom>
              <a:solidFill>
                <a:schemeClr val="bg1">
                  <a:lumMod val="85000"/>
                </a:schemeClr>
              </a:solidFill>
              <a:ln w="5953"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487082B-7990-47A3-8342-F5D946F88450}"/>
                  </a:ext>
                </a:extLst>
              </p:cNvPr>
              <p:cNvSpPr/>
              <p:nvPr/>
            </p:nvSpPr>
            <p:spPr>
              <a:xfrm>
                <a:off x="6237875" y="4683803"/>
                <a:ext cx="335108" cy="143618"/>
              </a:xfrm>
              <a:custGeom>
                <a:avLst/>
                <a:gdLst>
                  <a:gd name="connsiteX0" fmla="*/ 287236 w 335108"/>
                  <a:gd name="connsiteY0" fmla="*/ 95745 h 143617"/>
                  <a:gd name="connsiteX1" fmla="*/ 275267 w 335108"/>
                  <a:gd name="connsiteY1" fmla="*/ 83777 h 143617"/>
                  <a:gd name="connsiteX2" fmla="*/ 287236 w 335108"/>
                  <a:gd name="connsiteY2" fmla="*/ 71809 h 143617"/>
                  <a:gd name="connsiteX3" fmla="*/ 299204 w 335108"/>
                  <a:gd name="connsiteY3" fmla="*/ 83777 h 143617"/>
                  <a:gd name="connsiteX4" fmla="*/ 287236 w 335108"/>
                  <a:gd name="connsiteY4" fmla="*/ 95745 h 143617"/>
                  <a:gd name="connsiteX5" fmla="*/ 167554 w 335108"/>
                  <a:gd name="connsiteY5" fmla="*/ 47873 h 143617"/>
                  <a:gd name="connsiteX6" fmla="*/ 0 w 335108"/>
                  <a:gd name="connsiteY6" fmla="*/ 0 h 143617"/>
                  <a:gd name="connsiteX7" fmla="*/ 0 w 335108"/>
                  <a:gd name="connsiteY7" fmla="*/ 95745 h 143617"/>
                  <a:gd name="connsiteX8" fmla="*/ 167554 w 335108"/>
                  <a:gd name="connsiteY8" fmla="*/ 143618 h 143617"/>
                  <a:gd name="connsiteX9" fmla="*/ 335108 w 335108"/>
                  <a:gd name="connsiteY9" fmla="*/ 95745 h 143617"/>
                  <a:gd name="connsiteX10" fmla="*/ 335108 w 335108"/>
                  <a:gd name="connsiteY10" fmla="*/ 0 h 143617"/>
                  <a:gd name="connsiteX11" fmla="*/ 167554 w 335108"/>
                  <a:gd name="connsiteY11" fmla="*/ 47873 h 14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08" h="143617">
                    <a:moveTo>
                      <a:pt x="287236" y="95745"/>
                    </a:moveTo>
                    <a:cubicBezTo>
                      <a:pt x="280055" y="95745"/>
                      <a:pt x="275267" y="90958"/>
                      <a:pt x="275267" y="83777"/>
                    </a:cubicBezTo>
                    <a:cubicBezTo>
                      <a:pt x="275267" y="76596"/>
                      <a:pt x="280055" y="71809"/>
                      <a:pt x="287236" y="71809"/>
                    </a:cubicBezTo>
                    <a:cubicBezTo>
                      <a:pt x="294416" y="71809"/>
                      <a:pt x="299204" y="76596"/>
                      <a:pt x="299204" y="83777"/>
                    </a:cubicBezTo>
                    <a:cubicBezTo>
                      <a:pt x="299204" y="90958"/>
                      <a:pt x="294416" y="95745"/>
                      <a:pt x="287236" y="95745"/>
                    </a:cubicBezTo>
                    <a:close/>
                    <a:moveTo>
                      <a:pt x="167554" y="47873"/>
                    </a:moveTo>
                    <a:cubicBezTo>
                      <a:pt x="75399" y="47873"/>
                      <a:pt x="0" y="26330"/>
                      <a:pt x="0" y="0"/>
                    </a:cubicBezTo>
                    <a:lnTo>
                      <a:pt x="0" y="95745"/>
                    </a:lnTo>
                    <a:cubicBezTo>
                      <a:pt x="0" y="122075"/>
                      <a:pt x="75399" y="143618"/>
                      <a:pt x="167554" y="143618"/>
                    </a:cubicBezTo>
                    <a:cubicBezTo>
                      <a:pt x="259709" y="143618"/>
                      <a:pt x="335108" y="122075"/>
                      <a:pt x="335108" y="95745"/>
                    </a:cubicBezTo>
                    <a:lnTo>
                      <a:pt x="335108" y="0"/>
                    </a:lnTo>
                    <a:cubicBezTo>
                      <a:pt x="335108" y="26330"/>
                      <a:pt x="259709" y="47873"/>
                      <a:pt x="167554" y="47873"/>
                    </a:cubicBezTo>
                    <a:close/>
                  </a:path>
                </a:pathLst>
              </a:custGeom>
              <a:solidFill>
                <a:schemeClr val="bg1">
                  <a:lumMod val="85000"/>
                </a:schemeClr>
              </a:solidFill>
              <a:ln w="5953"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085E9BDF-E29D-45F5-826C-2FA15BDACB83}"/>
                  </a:ext>
                </a:extLst>
              </p:cNvPr>
              <p:cNvSpPr/>
              <p:nvPr/>
            </p:nvSpPr>
            <p:spPr>
              <a:xfrm>
                <a:off x="6237875" y="4803485"/>
                <a:ext cx="335108" cy="143618"/>
              </a:xfrm>
              <a:custGeom>
                <a:avLst/>
                <a:gdLst>
                  <a:gd name="connsiteX0" fmla="*/ 287236 w 335108"/>
                  <a:gd name="connsiteY0" fmla="*/ 95745 h 143617"/>
                  <a:gd name="connsiteX1" fmla="*/ 275267 w 335108"/>
                  <a:gd name="connsiteY1" fmla="*/ 83777 h 143617"/>
                  <a:gd name="connsiteX2" fmla="*/ 287236 w 335108"/>
                  <a:gd name="connsiteY2" fmla="*/ 71809 h 143617"/>
                  <a:gd name="connsiteX3" fmla="*/ 299204 w 335108"/>
                  <a:gd name="connsiteY3" fmla="*/ 83777 h 143617"/>
                  <a:gd name="connsiteX4" fmla="*/ 287236 w 335108"/>
                  <a:gd name="connsiteY4" fmla="*/ 95745 h 143617"/>
                  <a:gd name="connsiteX5" fmla="*/ 167554 w 335108"/>
                  <a:gd name="connsiteY5" fmla="*/ 47873 h 143617"/>
                  <a:gd name="connsiteX6" fmla="*/ 0 w 335108"/>
                  <a:gd name="connsiteY6" fmla="*/ 0 h 143617"/>
                  <a:gd name="connsiteX7" fmla="*/ 0 w 335108"/>
                  <a:gd name="connsiteY7" fmla="*/ 95745 h 143617"/>
                  <a:gd name="connsiteX8" fmla="*/ 167554 w 335108"/>
                  <a:gd name="connsiteY8" fmla="*/ 143618 h 143617"/>
                  <a:gd name="connsiteX9" fmla="*/ 335108 w 335108"/>
                  <a:gd name="connsiteY9" fmla="*/ 95745 h 143617"/>
                  <a:gd name="connsiteX10" fmla="*/ 335108 w 335108"/>
                  <a:gd name="connsiteY10" fmla="*/ 0 h 143617"/>
                  <a:gd name="connsiteX11" fmla="*/ 167554 w 335108"/>
                  <a:gd name="connsiteY11" fmla="*/ 47873 h 14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08" h="143617">
                    <a:moveTo>
                      <a:pt x="287236" y="95745"/>
                    </a:moveTo>
                    <a:cubicBezTo>
                      <a:pt x="280055" y="95745"/>
                      <a:pt x="275267" y="90958"/>
                      <a:pt x="275267" y="83777"/>
                    </a:cubicBezTo>
                    <a:cubicBezTo>
                      <a:pt x="275267" y="76596"/>
                      <a:pt x="280055" y="71809"/>
                      <a:pt x="287236" y="71809"/>
                    </a:cubicBezTo>
                    <a:cubicBezTo>
                      <a:pt x="294416" y="71809"/>
                      <a:pt x="299204" y="76596"/>
                      <a:pt x="299204" y="83777"/>
                    </a:cubicBezTo>
                    <a:cubicBezTo>
                      <a:pt x="299204" y="90958"/>
                      <a:pt x="294416" y="95745"/>
                      <a:pt x="287236" y="95745"/>
                    </a:cubicBezTo>
                    <a:close/>
                    <a:moveTo>
                      <a:pt x="167554" y="47873"/>
                    </a:moveTo>
                    <a:cubicBezTo>
                      <a:pt x="75399" y="47873"/>
                      <a:pt x="0" y="26330"/>
                      <a:pt x="0" y="0"/>
                    </a:cubicBezTo>
                    <a:lnTo>
                      <a:pt x="0" y="95745"/>
                    </a:lnTo>
                    <a:cubicBezTo>
                      <a:pt x="0" y="122075"/>
                      <a:pt x="75399" y="143618"/>
                      <a:pt x="167554" y="143618"/>
                    </a:cubicBezTo>
                    <a:cubicBezTo>
                      <a:pt x="259709" y="143618"/>
                      <a:pt x="335108" y="122075"/>
                      <a:pt x="335108" y="95745"/>
                    </a:cubicBezTo>
                    <a:lnTo>
                      <a:pt x="335108" y="0"/>
                    </a:lnTo>
                    <a:cubicBezTo>
                      <a:pt x="335108" y="26330"/>
                      <a:pt x="259709" y="47873"/>
                      <a:pt x="167554" y="47873"/>
                    </a:cubicBezTo>
                    <a:close/>
                  </a:path>
                </a:pathLst>
              </a:custGeom>
              <a:solidFill>
                <a:schemeClr val="bg1">
                  <a:lumMod val="85000"/>
                </a:schemeClr>
              </a:solidFill>
              <a:ln w="5953" cap="flat">
                <a:noFill/>
                <a:prstDash val="solid"/>
                <a:miter/>
              </a:ln>
            </p:spPr>
            <p:txBody>
              <a:bodyPr rtlCol="0" anchor="ctr"/>
              <a:lstStyle/>
              <a:p>
                <a:endParaRPr lang="en-US"/>
              </a:p>
            </p:txBody>
          </p:sp>
        </p:grpSp>
        <p:grpSp>
          <p:nvGrpSpPr>
            <p:cNvPr id="531" name="Group 530">
              <a:extLst>
                <a:ext uri="{FF2B5EF4-FFF2-40B4-BE49-F238E27FC236}">
                  <a16:creationId xmlns:a16="http://schemas.microsoft.com/office/drawing/2014/main" id="{F3819B9C-40AA-4922-80A6-C8E28DF8F461}"/>
                </a:ext>
              </a:extLst>
            </p:cNvPr>
            <p:cNvGrpSpPr/>
            <p:nvPr/>
          </p:nvGrpSpPr>
          <p:grpSpPr>
            <a:xfrm>
              <a:off x="2065919" y="5119991"/>
              <a:ext cx="222810" cy="245192"/>
              <a:chOff x="1061642" y="4387215"/>
              <a:chExt cx="365760" cy="365760"/>
            </a:xfrm>
          </p:grpSpPr>
          <p:sp>
            <p:nvSpPr>
              <p:cNvPr id="532" name="Oval 531">
                <a:extLst>
                  <a:ext uri="{FF2B5EF4-FFF2-40B4-BE49-F238E27FC236}">
                    <a16:creationId xmlns:a16="http://schemas.microsoft.com/office/drawing/2014/main" id="{05BE078E-8F67-4EC5-A281-FE92DD4AC0C9}"/>
                  </a:ext>
                </a:extLst>
              </p:cNvPr>
              <p:cNvSpPr/>
              <p:nvPr/>
            </p:nvSpPr>
            <p:spPr bwMode="auto">
              <a:xfrm>
                <a:off x="1061642" y="4387215"/>
                <a:ext cx="365760" cy="365760"/>
              </a:xfrm>
              <a:prstGeom prst="ellipse">
                <a:avLst/>
              </a:prstGeom>
              <a:solidFill>
                <a:schemeClr val="bg1"/>
              </a:solidFill>
              <a:ln w="63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pic>
            <p:nvPicPr>
              <p:cNvPr id="533" name="Picture 532">
                <a:extLst>
                  <a:ext uri="{FF2B5EF4-FFF2-40B4-BE49-F238E27FC236}">
                    <a16:creationId xmlns:a16="http://schemas.microsoft.com/office/drawing/2014/main" id="{074D5A4A-8736-4E75-A728-5B8F8FAED644}"/>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23459" y="4468080"/>
                <a:ext cx="246888" cy="246888"/>
              </a:xfrm>
              <a:prstGeom prst="rect">
                <a:avLst/>
              </a:prstGeom>
            </p:spPr>
          </p:pic>
        </p:grpSp>
        <p:grpSp>
          <p:nvGrpSpPr>
            <p:cNvPr id="534" name="Group 533">
              <a:extLst>
                <a:ext uri="{FF2B5EF4-FFF2-40B4-BE49-F238E27FC236}">
                  <a16:creationId xmlns:a16="http://schemas.microsoft.com/office/drawing/2014/main" id="{09AC5DDC-6295-4F1B-A4CC-22691417319F}"/>
                </a:ext>
              </a:extLst>
            </p:cNvPr>
            <p:cNvGrpSpPr/>
            <p:nvPr/>
          </p:nvGrpSpPr>
          <p:grpSpPr>
            <a:xfrm>
              <a:off x="1183335" y="5336765"/>
              <a:ext cx="330650" cy="767879"/>
              <a:chOff x="43989" y="4511543"/>
              <a:chExt cx="460376" cy="971549"/>
            </a:xfrm>
          </p:grpSpPr>
          <p:sp>
            <p:nvSpPr>
              <p:cNvPr id="535" name="AutoShape 38">
                <a:extLst>
                  <a:ext uri="{FF2B5EF4-FFF2-40B4-BE49-F238E27FC236}">
                    <a16:creationId xmlns:a16="http://schemas.microsoft.com/office/drawing/2014/main" id="{B0212DA8-C5D6-4D2C-8763-D30256694AD8}"/>
                  </a:ext>
                </a:extLst>
              </p:cNvPr>
              <p:cNvSpPr>
                <a:spLocks noChangeAspect="1" noChangeArrowheads="1" noTextEdit="1"/>
              </p:cNvSpPr>
              <p:nvPr/>
            </p:nvSpPr>
            <p:spPr bwMode="auto">
              <a:xfrm>
                <a:off x="45577" y="4511543"/>
                <a:ext cx="458788"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36" name="Freeform 40">
                <a:extLst>
                  <a:ext uri="{FF2B5EF4-FFF2-40B4-BE49-F238E27FC236}">
                    <a16:creationId xmlns:a16="http://schemas.microsoft.com/office/drawing/2014/main" id="{1CE3716E-3E03-4D18-813B-B2FC95577372}"/>
                  </a:ext>
                </a:extLst>
              </p:cNvPr>
              <p:cNvSpPr>
                <a:spLocks/>
              </p:cNvSpPr>
              <p:nvPr/>
            </p:nvSpPr>
            <p:spPr bwMode="auto">
              <a:xfrm>
                <a:off x="43989" y="4513130"/>
                <a:ext cx="458788" cy="969962"/>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37" name="Rectangle 41">
                <a:extLst>
                  <a:ext uri="{FF2B5EF4-FFF2-40B4-BE49-F238E27FC236}">
                    <a16:creationId xmlns:a16="http://schemas.microsoft.com/office/drawing/2014/main" id="{62C5A2E3-2DD7-41DF-A0EE-45A3FC766C68}"/>
                  </a:ext>
                </a:extLst>
              </p:cNvPr>
              <p:cNvSpPr>
                <a:spLocks noChangeArrowheads="1"/>
              </p:cNvSpPr>
              <p:nvPr/>
            </p:nvSpPr>
            <p:spPr bwMode="auto">
              <a:xfrm>
                <a:off x="61452" y="4662355"/>
                <a:ext cx="422275" cy="3175"/>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38" name="Rectangle 42">
                <a:extLst>
                  <a:ext uri="{FF2B5EF4-FFF2-40B4-BE49-F238E27FC236}">
                    <a16:creationId xmlns:a16="http://schemas.microsoft.com/office/drawing/2014/main" id="{A5EBFD9A-FACF-46EB-9C6D-9F0A778F27E7}"/>
                  </a:ext>
                </a:extLst>
              </p:cNvPr>
              <p:cNvSpPr>
                <a:spLocks noChangeArrowheads="1"/>
              </p:cNvSpPr>
              <p:nvPr/>
            </p:nvSpPr>
            <p:spPr bwMode="auto">
              <a:xfrm>
                <a:off x="61452" y="46004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39" name="Freeform 43">
                <a:extLst>
                  <a:ext uri="{FF2B5EF4-FFF2-40B4-BE49-F238E27FC236}">
                    <a16:creationId xmlns:a16="http://schemas.microsoft.com/office/drawing/2014/main" id="{4F2EA8CE-19A2-40E2-902C-6EB64B281F85}"/>
                  </a:ext>
                </a:extLst>
              </p:cNvPr>
              <p:cNvSpPr>
                <a:spLocks/>
              </p:cNvSpPr>
              <p:nvPr/>
            </p:nvSpPr>
            <p:spPr bwMode="auto">
              <a:xfrm>
                <a:off x="364665" y="4621080"/>
                <a:ext cx="92075" cy="222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0" name="Rectangle 44">
                <a:extLst>
                  <a:ext uri="{FF2B5EF4-FFF2-40B4-BE49-F238E27FC236}">
                    <a16:creationId xmlns:a16="http://schemas.microsoft.com/office/drawing/2014/main" id="{BAB233CE-C90C-4D76-A1BD-712F38DCED8A}"/>
                  </a:ext>
                </a:extLst>
              </p:cNvPr>
              <p:cNvSpPr>
                <a:spLocks noChangeArrowheads="1"/>
              </p:cNvSpPr>
              <p:nvPr/>
            </p:nvSpPr>
            <p:spPr bwMode="auto">
              <a:xfrm>
                <a:off x="61452" y="472426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1" name="Rectangle 45">
                <a:extLst>
                  <a:ext uri="{FF2B5EF4-FFF2-40B4-BE49-F238E27FC236}">
                    <a16:creationId xmlns:a16="http://schemas.microsoft.com/office/drawing/2014/main" id="{FC51DE3E-13DE-4FAB-BC32-509C5C3835AD}"/>
                  </a:ext>
                </a:extLst>
              </p:cNvPr>
              <p:cNvSpPr>
                <a:spLocks noChangeArrowheads="1"/>
              </p:cNvSpPr>
              <p:nvPr/>
            </p:nvSpPr>
            <p:spPr bwMode="auto">
              <a:xfrm>
                <a:off x="61452" y="4662355"/>
                <a:ext cx="422275" cy="3175"/>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2" name="Freeform 46">
                <a:extLst>
                  <a:ext uri="{FF2B5EF4-FFF2-40B4-BE49-F238E27FC236}">
                    <a16:creationId xmlns:a16="http://schemas.microsoft.com/office/drawing/2014/main" id="{0879174F-F3C7-47D0-917B-1A46F01C3A29}"/>
                  </a:ext>
                </a:extLst>
              </p:cNvPr>
              <p:cNvSpPr>
                <a:spLocks/>
              </p:cNvSpPr>
              <p:nvPr/>
            </p:nvSpPr>
            <p:spPr bwMode="auto">
              <a:xfrm>
                <a:off x="364665" y="4682993"/>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3" name="Rectangle 47">
                <a:extLst>
                  <a:ext uri="{FF2B5EF4-FFF2-40B4-BE49-F238E27FC236}">
                    <a16:creationId xmlns:a16="http://schemas.microsoft.com/office/drawing/2014/main" id="{126B1E13-D861-42C0-892D-F02AB159FD06}"/>
                  </a:ext>
                </a:extLst>
              </p:cNvPr>
              <p:cNvSpPr>
                <a:spLocks noChangeArrowheads="1"/>
              </p:cNvSpPr>
              <p:nvPr/>
            </p:nvSpPr>
            <p:spPr bwMode="auto">
              <a:xfrm>
                <a:off x="61452" y="47845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4" name="Rectangle 48">
                <a:extLst>
                  <a:ext uri="{FF2B5EF4-FFF2-40B4-BE49-F238E27FC236}">
                    <a16:creationId xmlns:a16="http://schemas.microsoft.com/office/drawing/2014/main" id="{39C3E892-942C-451A-8915-EF5ACE51395E}"/>
                  </a:ext>
                </a:extLst>
              </p:cNvPr>
              <p:cNvSpPr>
                <a:spLocks noChangeArrowheads="1"/>
              </p:cNvSpPr>
              <p:nvPr/>
            </p:nvSpPr>
            <p:spPr bwMode="auto">
              <a:xfrm>
                <a:off x="61452" y="472426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5" name="Freeform 49">
                <a:extLst>
                  <a:ext uri="{FF2B5EF4-FFF2-40B4-BE49-F238E27FC236}">
                    <a16:creationId xmlns:a16="http://schemas.microsoft.com/office/drawing/2014/main" id="{0BE257C0-9CD5-4B0D-AE8C-4E33DFEAFB1A}"/>
                  </a:ext>
                </a:extLst>
              </p:cNvPr>
              <p:cNvSpPr>
                <a:spLocks/>
              </p:cNvSpPr>
              <p:nvPr/>
            </p:nvSpPr>
            <p:spPr bwMode="auto">
              <a:xfrm>
                <a:off x="364665" y="4744905"/>
                <a:ext cx="92075" cy="222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6" name="Rectangle 50">
                <a:extLst>
                  <a:ext uri="{FF2B5EF4-FFF2-40B4-BE49-F238E27FC236}">
                    <a16:creationId xmlns:a16="http://schemas.microsoft.com/office/drawing/2014/main" id="{DA68A416-79D9-4DE4-B7B5-BBE991F34A46}"/>
                  </a:ext>
                </a:extLst>
              </p:cNvPr>
              <p:cNvSpPr>
                <a:spLocks noChangeArrowheads="1"/>
              </p:cNvSpPr>
              <p:nvPr/>
            </p:nvSpPr>
            <p:spPr bwMode="auto">
              <a:xfrm>
                <a:off x="61452" y="48480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7" name="Rectangle 51">
                <a:extLst>
                  <a:ext uri="{FF2B5EF4-FFF2-40B4-BE49-F238E27FC236}">
                    <a16:creationId xmlns:a16="http://schemas.microsoft.com/office/drawing/2014/main" id="{ACB06888-4DDE-49F2-A6EE-AB822DFAAA3C}"/>
                  </a:ext>
                </a:extLst>
              </p:cNvPr>
              <p:cNvSpPr>
                <a:spLocks noChangeArrowheads="1"/>
              </p:cNvSpPr>
              <p:nvPr/>
            </p:nvSpPr>
            <p:spPr bwMode="auto">
              <a:xfrm>
                <a:off x="61452" y="47845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8" name="Freeform 52">
                <a:extLst>
                  <a:ext uri="{FF2B5EF4-FFF2-40B4-BE49-F238E27FC236}">
                    <a16:creationId xmlns:a16="http://schemas.microsoft.com/office/drawing/2014/main" id="{538F5A41-E63B-4599-9D5C-980C284F55B5}"/>
                  </a:ext>
                </a:extLst>
              </p:cNvPr>
              <p:cNvSpPr>
                <a:spLocks/>
              </p:cNvSpPr>
              <p:nvPr/>
            </p:nvSpPr>
            <p:spPr bwMode="auto">
              <a:xfrm>
                <a:off x="364665" y="4806818"/>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49" name="Rectangle 53">
                <a:extLst>
                  <a:ext uri="{FF2B5EF4-FFF2-40B4-BE49-F238E27FC236}">
                    <a16:creationId xmlns:a16="http://schemas.microsoft.com/office/drawing/2014/main" id="{726D78D6-1E81-4C0F-86CC-62D49764BB9A}"/>
                  </a:ext>
                </a:extLst>
              </p:cNvPr>
              <p:cNvSpPr>
                <a:spLocks noChangeArrowheads="1"/>
              </p:cNvSpPr>
              <p:nvPr/>
            </p:nvSpPr>
            <p:spPr bwMode="auto">
              <a:xfrm>
                <a:off x="61452" y="49084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0" name="Rectangle 54">
                <a:extLst>
                  <a:ext uri="{FF2B5EF4-FFF2-40B4-BE49-F238E27FC236}">
                    <a16:creationId xmlns:a16="http://schemas.microsoft.com/office/drawing/2014/main" id="{8DE6BDD1-90F7-4560-BE3F-047923580760}"/>
                  </a:ext>
                </a:extLst>
              </p:cNvPr>
              <p:cNvSpPr>
                <a:spLocks noChangeArrowheads="1"/>
              </p:cNvSpPr>
              <p:nvPr/>
            </p:nvSpPr>
            <p:spPr bwMode="auto">
              <a:xfrm>
                <a:off x="61452" y="48480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1" name="Freeform 55">
                <a:extLst>
                  <a:ext uri="{FF2B5EF4-FFF2-40B4-BE49-F238E27FC236}">
                    <a16:creationId xmlns:a16="http://schemas.microsoft.com/office/drawing/2014/main" id="{2F7AE306-B782-4191-BBB8-0D3CA428B50E}"/>
                  </a:ext>
                </a:extLst>
              </p:cNvPr>
              <p:cNvSpPr>
                <a:spLocks/>
              </p:cNvSpPr>
              <p:nvPr/>
            </p:nvSpPr>
            <p:spPr bwMode="auto">
              <a:xfrm>
                <a:off x="364665" y="4868730"/>
                <a:ext cx="92075" cy="20637"/>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2" name="Rectangle 56">
                <a:extLst>
                  <a:ext uri="{FF2B5EF4-FFF2-40B4-BE49-F238E27FC236}">
                    <a16:creationId xmlns:a16="http://schemas.microsoft.com/office/drawing/2014/main" id="{03BFC523-135F-4061-8B31-B3E03AE0DF81}"/>
                  </a:ext>
                </a:extLst>
              </p:cNvPr>
              <p:cNvSpPr>
                <a:spLocks noChangeArrowheads="1"/>
              </p:cNvSpPr>
              <p:nvPr/>
            </p:nvSpPr>
            <p:spPr bwMode="auto">
              <a:xfrm>
                <a:off x="61452" y="49719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3" name="Rectangle 57">
                <a:extLst>
                  <a:ext uri="{FF2B5EF4-FFF2-40B4-BE49-F238E27FC236}">
                    <a16:creationId xmlns:a16="http://schemas.microsoft.com/office/drawing/2014/main" id="{92296084-174E-4CBC-8F11-978D94C11B8A}"/>
                  </a:ext>
                </a:extLst>
              </p:cNvPr>
              <p:cNvSpPr>
                <a:spLocks noChangeArrowheads="1"/>
              </p:cNvSpPr>
              <p:nvPr/>
            </p:nvSpPr>
            <p:spPr bwMode="auto">
              <a:xfrm>
                <a:off x="61452" y="49084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4" name="Freeform 58">
                <a:extLst>
                  <a:ext uri="{FF2B5EF4-FFF2-40B4-BE49-F238E27FC236}">
                    <a16:creationId xmlns:a16="http://schemas.microsoft.com/office/drawing/2014/main" id="{DAB5F5A7-FB62-4FBA-87B5-7BD167B6943C}"/>
                  </a:ext>
                </a:extLst>
              </p:cNvPr>
              <p:cNvSpPr>
                <a:spLocks/>
              </p:cNvSpPr>
              <p:nvPr/>
            </p:nvSpPr>
            <p:spPr bwMode="auto">
              <a:xfrm>
                <a:off x="364665" y="4930643"/>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5" name="Rectangle 59">
                <a:extLst>
                  <a:ext uri="{FF2B5EF4-FFF2-40B4-BE49-F238E27FC236}">
                    <a16:creationId xmlns:a16="http://schemas.microsoft.com/office/drawing/2014/main" id="{02A82C0E-E18E-4A23-8055-55F935161130}"/>
                  </a:ext>
                </a:extLst>
              </p:cNvPr>
              <p:cNvSpPr>
                <a:spLocks noChangeArrowheads="1"/>
              </p:cNvSpPr>
              <p:nvPr/>
            </p:nvSpPr>
            <p:spPr bwMode="auto">
              <a:xfrm>
                <a:off x="61452" y="50322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6" name="Rectangle 60">
                <a:extLst>
                  <a:ext uri="{FF2B5EF4-FFF2-40B4-BE49-F238E27FC236}">
                    <a16:creationId xmlns:a16="http://schemas.microsoft.com/office/drawing/2014/main" id="{6B0C7F93-99DB-4BB8-ADF4-6D4B82369D93}"/>
                  </a:ext>
                </a:extLst>
              </p:cNvPr>
              <p:cNvSpPr>
                <a:spLocks noChangeArrowheads="1"/>
              </p:cNvSpPr>
              <p:nvPr/>
            </p:nvSpPr>
            <p:spPr bwMode="auto">
              <a:xfrm>
                <a:off x="61452" y="49719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7" name="Freeform 61">
                <a:extLst>
                  <a:ext uri="{FF2B5EF4-FFF2-40B4-BE49-F238E27FC236}">
                    <a16:creationId xmlns:a16="http://schemas.microsoft.com/office/drawing/2014/main" id="{CEE45849-9166-4E6B-930C-A7C5D0C45A62}"/>
                  </a:ext>
                </a:extLst>
              </p:cNvPr>
              <p:cNvSpPr>
                <a:spLocks/>
              </p:cNvSpPr>
              <p:nvPr/>
            </p:nvSpPr>
            <p:spPr bwMode="auto">
              <a:xfrm>
                <a:off x="364665" y="4992555"/>
                <a:ext cx="92075" cy="20637"/>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8" name="Rectangle 62">
                <a:extLst>
                  <a:ext uri="{FF2B5EF4-FFF2-40B4-BE49-F238E27FC236}">
                    <a16:creationId xmlns:a16="http://schemas.microsoft.com/office/drawing/2014/main" id="{6FA6FB7A-2014-4E74-B0B0-A8683AF6663E}"/>
                  </a:ext>
                </a:extLst>
              </p:cNvPr>
              <p:cNvSpPr>
                <a:spLocks noChangeArrowheads="1"/>
              </p:cNvSpPr>
              <p:nvPr/>
            </p:nvSpPr>
            <p:spPr bwMode="auto">
              <a:xfrm>
                <a:off x="61452" y="50957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59" name="Rectangle 63">
                <a:extLst>
                  <a:ext uri="{FF2B5EF4-FFF2-40B4-BE49-F238E27FC236}">
                    <a16:creationId xmlns:a16="http://schemas.microsoft.com/office/drawing/2014/main" id="{38C091B6-70AA-4D9D-9ECC-92C3CD054EF5}"/>
                  </a:ext>
                </a:extLst>
              </p:cNvPr>
              <p:cNvSpPr>
                <a:spLocks noChangeArrowheads="1"/>
              </p:cNvSpPr>
              <p:nvPr/>
            </p:nvSpPr>
            <p:spPr bwMode="auto">
              <a:xfrm>
                <a:off x="61452" y="50322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0" name="Freeform 64">
                <a:extLst>
                  <a:ext uri="{FF2B5EF4-FFF2-40B4-BE49-F238E27FC236}">
                    <a16:creationId xmlns:a16="http://schemas.microsoft.com/office/drawing/2014/main" id="{2DEF4787-E181-4BB9-A02D-CC28FBF4E995}"/>
                  </a:ext>
                </a:extLst>
              </p:cNvPr>
              <p:cNvSpPr>
                <a:spLocks/>
              </p:cNvSpPr>
              <p:nvPr/>
            </p:nvSpPr>
            <p:spPr bwMode="auto">
              <a:xfrm>
                <a:off x="364665" y="5054468"/>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1" name="Rectangle 65">
                <a:extLst>
                  <a:ext uri="{FF2B5EF4-FFF2-40B4-BE49-F238E27FC236}">
                    <a16:creationId xmlns:a16="http://schemas.microsoft.com/office/drawing/2014/main" id="{D2D3356E-8B08-4BDF-971B-D3FE03D30BA2}"/>
                  </a:ext>
                </a:extLst>
              </p:cNvPr>
              <p:cNvSpPr>
                <a:spLocks noChangeArrowheads="1"/>
              </p:cNvSpPr>
              <p:nvPr/>
            </p:nvSpPr>
            <p:spPr bwMode="auto">
              <a:xfrm>
                <a:off x="61452" y="515606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2" name="Rectangle 66">
                <a:extLst>
                  <a:ext uri="{FF2B5EF4-FFF2-40B4-BE49-F238E27FC236}">
                    <a16:creationId xmlns:a16="http://schemas.microsoft.com/office/drawing/2014/main" id="{D8F63107-323C-441B-85BD-5337A329CF51}"/>
                  </a:ext>
                </a:extLst>
              </p:cNvPr>
              <p:cNvSpPr>
                <a:spLocks noChangeArrowheads="1"/>
              </p:cNvSpPr>
              <p:nvPr/>
            </p:nvSpPr>
            <p:spPr bwMode="auto">
              <a:xfrm>
                <a:off x="61452" y="50957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3" name="Freeform 67">
                <a:extLst>
                  <a:ext uri="{FF2B5EF4-FFF2-40B4-BE49-F238E27FC236}">
                    <a16:creationId xmlns:a16="http://schemas.microsoft.com/office/drawing/2014/main" id="{DA471CEC-3523-4687-9532-CE682DEE75D5}"/>
                  </a:ext>
                </a:extLst>
              </p:cNvPr>
              <p:cNvSpPr>
                <a:spLocks/>
              </p:cNvSpPr>
              <p:nvPr/>
            </p:nvSpPr>
            <p:spPr bwMode="auto">
              <a:xfrm>
                <a:off x="364665" y="5116380"/>
                <a:ext cx="92075" cy="20637"/>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4" name="Freeform 68">
                <a:extLst>
                  <a:ext uri="{FF2B5EF4-FFF2-40B4-BE49-F238E27FC236}">
                    <a16:creationId xmlns:a16="http://schemas.microsoft.com/office/drawing/2014/main" id="{A9D5C666-C86E-49D4-9A57-8430BD317701}"/>
                  </a:ext>
                </a:extLst>
              </p:cNvPr>
              <p:cNvSpPr>
                <a:spLocks noEditPoints="1"/>
              </p:cNvSpPr>
              <p:nvPr/>
            </p:nvSpPr>
            <p:spPr bwMode="auto">
              <a:xfrm>
                <a:off x="56690" y="4600443"/>
                <a:ext cx="430213" cy="839787"/>
              </a:xfrm>
              <a:custGeom>
                <a:avLst/>
                <a:gdLst>
                  <a:gd name="T0" fmla="*/ 271 w 271"/>
                  <a:gd name="T1" fmla="*/ 529 h 529"/>
                  <a:gd name="T2" fmla="*/ 0 w 271"/>
                  <a:gd name="T3" fmla="*/ 529 h 529"/>
                  <a:gd name="T4" fmla="*/ 0 w 271"/>
                  <a:gd name="T5" fmla="*/ 0 h 529"/>
                  <a:gd name="T6" fmla="*/ 271 w 271"/>
                  <a:gd name="T7" fmla="*/ 0 h 529"/>
                  <a:gd name="T8" fmla="*/ 271 w 271"/>
                  <a:gd name="T9" fmla="*/ 529 h 529"/>
                  <a:gd name="T10" fmla="*/ 4 w 271"/>
                  <a:gd name="T11" fmla="*/ 526 h 529"/>
                  <a:gd name="T12" fmla="*/ 266 w 271"/>
                  <a:gd name="T13" fmla="*/ 526 h 529"/>
                  <a:gd name="T14" fmla="*/ 266 w 271"/>
                  <a:gd name="T15" fmla="*/ 3 h 529"/>
                  <a:gd name="T16" fmla="*/ 4 w 271"/>
                  <a:gd name="T17" fmla="*/ 3 h 529"/>
                  <a:gd name="T18" fmla="*/ 4 w 271"/>
                  <a:gd name="T19" fmla="*/ 52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1" h="529">
                    <a:moveTo>
                      <a:pt x="271" y="529"/>
                    </a:moveTo>
                    <a:lnTo>
                      <a:pt x="0" y="529"/>
                    </a:lnTo>
                    <a:lnTo>
                      <a:pt x="0" y="0"/>
                    </a:lnTo>
                    <a:lnTo>
                      <a:pt x="271" y="0"/>
                    </a:lnTo>
                    <a:lnTo>
                      <a:pt x="271" y="529"/>
                    </a:lnTo>
                    <a:close/>
                    <a:moveTo>
                      <a:pt x="4" y="526"/>
                    </a:moveTo>
                    <a:lnTo>
                      <a:pt x="266" y="526"/>
                    </a:lnTo>
                    <a:lnTo>
                      <a:pt x="266" y="3"/>
                    </a:lnTo>
                    <a:lnTo>
                      <a:pt x="4" y="3"/>
                    </a:lnTo>
                    <a:lnTo>
                      <a:pt x="4" y="52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5" name="Freeform 69">
                <a:extLst>
                  <a:ext uri="{FF2B5EF4-FFF2-40B4-BE49-F238E27FC236}">
                    <a16:creationId xmlns:a16="http://schemas.microsoft.com/office/drawing/2014/main" id="{53B99C8E-2A52-4876-ACA0-065B06993433}"/>
                  </a:ext>
                </a:extLst>
              </p:cNvPr>
              <p:cNvSpPr>
                <a:spLocks/>
              </p:cNvSpPr>
              <p:nvPr/>
            </p:nvSpPr>
            <p:spPr bwMode="auto">
              <a:xfrm>
                <a:off x="56690" y="4575043"/>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6" name="Freeform 70">
                <a:extLst>
                  <a:ext uri="{FF2B5EF4-FFF2-40B4-BE49-F238E27FC236}">
                    <a16:creationId xmlns:a16="http://schemas.microsoft.com/office/drawing/2014/main" id="{D46E4A40-1ED1-4855-A438-7B024C6247EF}"/>
                  </a:ext>
                </a:extLst>
              </p:cNvPr>
              <p:cNvSpPr>
                <a:spLocks/>
              </p:cNvSpPr>
              <p:nvPr/>
            </p:nvSpPr>
            <p:spPr bwMode="auto">
              <a:xfrm>
                <a:off x="56690" y="4560755"/>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7" name="Freeform 71">
                <a:extLst>
                  <a:ext uri="{FF2B5EF4-FFF2-40B4-BE49-F238E27FC236}">
                    <a16:creationId xmlns:a16="http://schemas.microsoft.com/office/drawing/2014/main" id="{CCCCAAE6-8A01-42BE-B991-A1E3F14B6B25}"/>
                  </a:ext>
                </a:extLst>
              </p:cNvPr>
              <p:cNvSpPr>
                <a:spLocks/>
              </p:cNvSpPr>
              <p:nvPr/>
            </p:nvSpPr>
            <p:spPr bwMode="auto">
              <a:xfrm>
                <a:off x="56690" y="4548055"/>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8" name="Freeform 72">
                <a:extLst>
                  <a:ext uri="{FF2B5EF4-FFF2-40B4-BE49-F238E27FC236}">
                    <a16:creationId xmlns:a16="http://schemas.microsoft.com/office/drawing/2014/main" id="{08208830-94E9-4BAF-BA96-4F902F7611A6}"/>
                  </a:ext>
                </a:extLst>
              </p:cNvPr>
              <p:cNvSpPr>
                <a:spLocks/>
              </p:cNvSpPr>
              <p:nvPr/>
            </p:nvSpPr>
            <p:spPr bwMode="auto">
              <a:xfrm>
                <a:off x="56690" y="4535355"/>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69" name="Freeform 73">
                <a:extLst>
                  <a:ext uri="{FF2B5EF4-FFF2-40B4-BE49-F238E27FC236}">
                    <a16:creationId xmlns:a16="http://schemas.microsoft.com/office/drawing/2014/main" id="{3E666A84-44CC-4E84-9DC9-A013136C926B}"/>
                  </a:ext>
                </a:extLst>
              </p:cNvPr>
              <p:cNvSpPr>
                <a:spLocks/>
              </p:cNvSpPr>
              <p:nvPr/>
            </p:nvSpPr>
            <p:spPr bwMode="auto">
              <a:xfrm>
                <a:off x="340852" y="4575043"/>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0" name="Freeform 74">
                <a:extLst>
                  <a:ext uri="{FF2B5EF4-FFF2-40B4-BE49-F238E27FC236}">
                    <a16:creationId xmlns:a16="http://schemas.microsoft.com/office/drawing/2014/main" id="{12C3A820-8976-41D0-A0B3-5D2E39C845AA}"/>
                  </a:ext>
                </a:extLst>
              </p:cNvPr>
              <p:cNvSpPr>
                <a:spLocks/>
              </p:cNvSpPr>
              <p:nvPr/>
            </p:nvSpPr>
            <p:spPr bwMode="auto">
              <a:xfrm>
                <a:off x="340852" y="4560755"/>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1" name="Freeform 75">
                <a:extLst>
                  <a:ext uri="{FF2B5EF4-FFF2-40B4-BE49-F238E27FC236}">
                    <a16:creationId xmlns:a16="http://schemas.microsoft.com/office/drawing/2014/main" id="{D13B4197-F086-40FD-B037-FD28272B6880}"/>
                  </a:ext>
                </a:extLst>
              </p:cNvPr>
              <p:cNvSpPr>
                <a:spLocks/>
              </p:cNvSpPr>
              <p:nvPr/>
            </p:nvSpPr>
            <p:spPr bwMode="auto">
              <a:xfrm>
                <a:off x="340852" y="4548055"/>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2" name="Freeform 76">
                <a:extLst>
                  <a:ext uri="{FF2B5EF4-FFF2-40B4-BE49-F238E27FC236}">
                    <a16:creationId xmlns:a16="http://schemas.microsoft.com/office/drawing/2014/main" id="{7A014EF2-1D40-4D53-AFEC-19CC855CF464}"/>
                  </a:ext>
                </a:extLst>
              </p:cNvPr>
              <p:cNvSpPr>
                <a:spLocks/>
              </p:cNvSpPr>
              <p:nvPr/>
            </p:nvSpPr>
            <p:spPr bwMode="auto">
              <a:xfrm>
                <a:off x="340852" y="4535355"/>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3" name="Rectangle 77">
                <a:extLst>
                  <a:ext uri="{FF2B5EF4-FFF2-40B4-BE49-F238E27FC236}">
                    <a16:creationId xmlns:a16="http://schemas.microsoft.com/office/drawing/2014/main" id="{1D4FD60A-BE11-4903-A927-DCE09AAB0368}"/>
                  </a:ext>
                </a:extLst>
              </p:cNvPr>
              <p:cNvSpPr>
                <a:spLocks noChangeArrowheads="1"/>
              </p:cNvSpPr>
              <p:nvPr/>
            </p:nvSpPr>
            <p:spPr bwMode="auto">
              <a:xfrm>
                <a:off x="61452" y="5202105"/>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4" name="Freeform 78">
                <a:extLst>
                  <a:ext uri="{FF2B5EF4-FFF2-40B4-BE49-F238E27FC236}">
                    <a16:creationId xmlns:a16="http://schemas.microsoft.com/office/drawing/2014/main" id="{A7ECFC5A-3422-48AF-8D2A-110FC775D533}"/>
                  </a:ext>
                </a:extLst>
              </p:cNvPr>
              <p:cNvSpPr>
                <a:spLocks/>
              </p:cNvSpPr>
              <p:nvPr/>
            </p:nvSpPr>
            <p:spPr bwMode="auto">
              <a:xfrm>
                <a:off x="191627" y="5190993"/>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5" name="Rectangle 79">
                <a:extLst>
                  <a:ext uri="{FF2B5EF4-FFF2-40B4-BE49-F238E27FC236}">
                    <a16:creationId xmlns:a16="http://schemas.microsoft.com/office/drawing/2014/main" id="{D63C9721-B522-4F6E-A29F-B9F7C2202BF4}"/>
                  </a:ext>
                </a:extLst>
              </p:cNvPr>
              <p:cNvSpPr>
                <a:spLocks noChangeArrowheads="1"/>
              </p:cNvSpPr>
              <p:nvPr/>
            </p:nvSpPr>
            <p:spPr bwMode="auto">
              <a:xfrm>
                <a:off x="61452" y="5265605"/>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6" name="Freeform 80">
                <a:extLst>
                  <a:ext uri="{FF2B5EF4-FFF2-40B4-BE49-F238E27FC236}">
                    <a16:creationId xmlns:a16="http://schemas.microsoft.com/office/drawing/2014/main" id="{E77BD1DA-317B-4E9E-ADB6-D447739984F0}"/>
                  </a:ext>
                </a:extLst>
              </p:cNvPr>
              <p:cNvSpPr>
                <a:spLocks/>
              </p:cNvSpPr>
              <p:nvPr/>
            </p:nvSpPr>
            <p:spPr bwMode="auto">
              <a:xfrm>
                <a:off x="191627" y="5254493"/>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7" name="Rectangle 81">
                <a:extLst>
                  <a:ext uri="{FF2B5EF4-FFF2-40B4-BE49-F238E27FC236}">
                    <a16:creationId xmlns:a16="http://schemas.microsoft.com/office/drawing/2014/main" id="{B3E2AA3E-17E3-4421-B35A-FB6EFCFFEC2B}"/>
                  </a:ext>
                </a:extLst>
              </p:cNvPr>
              <p:cNvSpPr>
                <a:spLocks noChangeArrowheads="1"/>
              </p:cNvSpPr>
              <p:nvPr/>
            </p:nvSpPr>
            <p:spPr bwMode="auto">
              <a:xfrm>
                <a:off x="61452" y="53306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8" name="Freeform 82">
                <a:extLst>
                  <a:ext uri="{FF2B5EF4-FFF2-40B4-BE49-F238E27FC236}">
                    <a16:creationId xmlns:a16="http://schemas.microsoft.com/office/drawing/2014/main" id="{678812BC-ADF1-4C27-BC81-5DF38D240649}"/>
                  </a:ext>
                </a:extLst>
              </p:cNvPr>
              <p:cNvSpPr>
                <a:spLocks/>
              </p:cNvSpPr>
              <p:nvPr/>
            </p:nvSpPr>
            <p:spPr bwMode="auto">
              <a:xfrm>
                <a:off x="191627" y="5319580"/>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79" name="Rectangle 83">
                <a:extLst>
                  <a:ext uri="{FF2B5EF4-FFF2-40B4-BE49-F238E27FC236}">
                    <a16:creationId xmlns:a16="http://schemas.microsoft.com/office/drawing/2014/main" id="{A5F04FEE-2A9D-4085-8121-99F5E877D280}"/>
                  </a:ext>
                </a:extLst>
              </p:cNvPr>
              <p:cNvSpPr>
                <a:spLocks noChangeArrowheads="1"/>
              </p:cNvSpPr>
              <p:nvPr/>
            </p:nvSpPr>
            <p:spPr bwMode="auto">
              <a:xfrm>
                <a:off x="61452" y="53941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80" name="Freeform 84">
                <a:extLst>
                  <a:ext uri="{FF2B5EF4-FFF2-40B4-BE49-F238E27FC236}">
                    <a16:creationId xmlns:a16="http://schemas.microsoft.com/office/drawing/2014/main" id="{2AEAF9E0-4610-4FF2-81D2-25D5709CF841}"/>
                  </a:ext>
                </a:extLst>
              </p:cNvPr>
              <p:cNvSpPr>
                <a:spLocks/>
              </p:cNvSpPr>
              <p:nvPr/>
            </p:nvSpPr>
            <p:spPr bwMode="auto">
              <a:xfrm>
                <a:off x="191627" y="5383080"/>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grpSp>
        <p:grpSp>
          <p:nvGrpSpPr>
            <p:cNvPr id="12" name="Group 11">
              <a:extLst>
                <a:ext uri="{FF2B5EF4-FFF2-40B4-BE49-F238E27FC236}">
                  <a16:creationId xmlns:a16="http://schemas.microsoft.com/office/drawing/2014/main" id="{E9C66F37-DD5D-4DC5-A40F-E8DDEBE940BE}"/>
                </a:ext>
              </a:extLst>
            </p:cNvPr>
            <p:cNvGrpSpPr/>
            <p:nvPr/>
          </p:nvGrpSpPr>
          <p:grpSpPr>
            <a:xfrm>
              <a:off x="847445" y="5140704"/>
              <a:ext cx="526270" cy="538713"/>
              <a:chOff x="989054" y="4678201"/>
              <a:chExt cx="751082" cy="751081"/>
            </a:xfrm>
          </p:grpSpPr>
          <p:sp>
            <p:nvSpPr>
              <p:cNvPr id="581" name="Oval 580">
                <a:extLst>
                  <a:ext uri="{FF2B5EF4-FFF2-40B4-BE49-F238E27FC236}">
                    <a16:creationId xmlns:a16="http://schemas.microsoft.com/office/drawing/2014/main" id="{46DEFCB9-FE38-4BEB-8CA7-A1D0527F297C}"/>
                  </a:ext>
                </a:extLst>
              </p:cNvPr>
              <p:cNvSpPr/>
              <p:nvPr/>
            </p:nvSpPr>
            <p:spPr bwMode="auto">
              <a:xfrm>
                <a:off x="1026232" y="4715383"/>
                <a:ext cx="676726" cy="676726"/>
              </a:xfrm>
              <a:prstGeom prst="ellipse">
                <a:avLst/>
              </a:prstGeom>
              <a:solidFill>
                <a:schemeClr val="bg1"/>
              </a:solidFill>
              <a:ln w="63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noAutofit/>
              </a:bodyPr>
              <a:lstStyle/>
              <a:p>
                <a:pPr algn="ctr"/>
                <a:endParaRPr lang="en-US" sz="2800" b="1" dirty="0">
                  <a:solidFill>
                    <a:schemeClr val="tx2"/>
                  </a:solidFill>
                </a:endParaRPr>
              </a:p>
            </p:txBody>
          </p:sp>
          <p:sp>
            <p:nvSpPr>
              <p:cNvPr id="582" name="Oval 581">
                <a:extLst>
                  <a:ext uri="{FF2B5EF4-FFF2-40B4-BE49-F238E27FC236}">
                    <a16:creationId xmlns:a16="http://schemas.microsoft.com/office/drawing/2014/main" id="{537C3577-B1C8-4A87-B631-966D4FAEF264}"/>
                  </a:ext>
                </a:extLst>
              </p:cNvPr>
              <p:cNvSpPr/>
              <p:nvPr/>
            </p:nvSpPr>
            <p:spPr bwMode="auto">
              <a:xfrm>
                <a:off x="989054" y="4678201"/>
                <a:ext cx="751082" cy="751081"/>
              </a:xfrm>
              <a:prstGeom prst="ellipse">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ArchUp">
                  <a:avLst>
                    <a:gd name="adj" fmla="val 8893503"/>
                  </a:avLst>
                </a:prstTxWarp>
                <a:noAutofit/>
              </a:bodyPr>
              <a:lstStyle/>
              <a:p>
                <a:pPr algn="ctr"/>
                <a:r>
                  <a:rPr lang="en-US" sz="800" b="1" dirty="0">
                    <a:solidFill>
                      <a:schemeClr val="tx2"/>
                    </a:solidFill>
                  </a:rPr>
                  <a:t>WINDOWS SERVER LICENSE</a:t>
                </a:r>
                <a:endParaRPr lang="en-US" sz="2800" b="1" dirty="0">
                  <a:solidFill>
                    <a:schemeClr val="tx2"/>
                  </a:solidFill>
                </a:endParaRPr>
              </a:p>
            </p:txBody>
          </p:sp>
          <p:pic>
            <p:nvPicPr>
              <p:cNvPr id="583" name="Picture 582">
                <a:extLst>
                  <a:ext uri="{FF2B5EF4-FFF2-40B4-BE49-F238E27FC236}">
                    <a16:creationId xmlns:a16="http://schemas.microsoft.com/office/drawing/2014/main" id="{9EB04920-1D66-4B89-8C6C-E9F53CC5D324}"/>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79262" y="4917795"/>
                <a:ext cx="372668" cy="392027"/>
              </a:xfrm>
              <a:prstGeom prst="rect">
                <a:avLst/>
              </a:prstGeom>
            </p:spPr>
          </p:pic>
        </p:grpSp>
        <p:sp>
          <p:nvSpPr>
            <p:cNvPr id="584" name="Plus Sign 583">
              <a:extLst>
                <a:ext uri="{FF2B5EF4-FFF2-40B4-BE49-F238E27FC236}">
                  <a16:creationId xmlns:a16="http://schemas.microsoft.com/office/drawing/2014/main" id="{B25A1930-BEEB-49F5-B088-2E25F564B2FB}"/>
                </a:ext>
              </a:extLst>
            </p:cNvPr>
            <p:cNvSpPr/>
            <p:nvPr/>
          </p:nvSpPr>
          <p:spPr bwMode="auto">
            <a:xfrm>
              <a:off x="1724357" y="5602805"/>
              <a:ext cx="214274" cy="235798"/>
            </a:xfrm>
            <a:prstGeom prst="mathPlus">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85" name="Group 584">
              <a:extLst>
                <a:ext uri="{FF2B5EF4-FFF2-40B4-BE49-F238E27FC236}">
                  <a16:creationId xmlns:a16="http://schemas.microsoft.com/office/drawing/2014/main" id="{351D596A-5AE5-4672-A050-BBFCCC144006}"/>
                </a:ext>
              </a:extLst>
            </p:cNvPr>
            <p:cNvGrpSpPr/>
            <p:nvPr/>
          </p:nvGrpSpPr>
          <p:grpSpPr>
            <a:xfrm>
              <a:off x="2065919" y="5690521"/>
              <a:ext cx="222810" cy="245192"/>
              <a:chOff x="1061642" y="4387215"/>
              <a:chExt cx="365760" cy="365760"/>
            </a:xfrm>
          </p:grpSpPr>
          <p:sp>
            <p:nvSpPr>
              <p:cNvPr id="586" name="Oval 585">
                <a:extLst>
                  <a:ext uri="{FF2B5EF4-FFF2-40B4-BE49-F238E27FC236}">
                    <a16:creationId xmlns:a16="http://schemas.microsoft.com/office/drawing/2014/main" id="{A6B061AF-FCF6-4CE4-B127-731D9750B755}"/>
                  </a:ext>
                </a:extLst>
              </p:cNvPr>
              <p:cNvSpPr/>
              <p:nvPr/>
            </p:nvSpPr>
            <p:spPr bwMode="auto">
              <a:xfrm>
                <a:off x="1061642" y="4387215"/>
                <a:ext cx="365760" cy="365760"/>
              </a:xfrm>
              <a:prstGeom prst="ellipse">
                <a:avLst/>
              </a:prstGeom>
              <a:solidFill>
                <a:schemeClr val="bg1"/>
              </a:solidFill>
              <a:ln w="63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pic>
            <p:nvPicPr>
              <p:cNvPr id="587" name="Picture 586">
                <a:extLst>
                  <a:ext uri="{FF2B5EF4-FFF2-40B4-BE49-F238E27FC236}">
                    <a16:creationId xmlns:a16="http://schemas.microsoft.com/office/drawing/2014/main" id="{DBEEB513-1528-459A-8D80-73F47FB154A1}"/>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23459" y="4468080"/>
                <a:ext cx="246888" cy="246888"/>
              </a:xfrm>
              <a:prstGeom prst="rect">
                <a:avLst/>
              </a:prstGeom>
            </p:spPr>
          </p:pic>
        </p:grpSp>
      </p:grpSp>
      <p:grpSp>
        <p:nvGrpSpPr>
          <p:cNvPr id="5" name="Group 4">
            <a:extLst>
              <a:ext uri="{FF2B5EF4-FFF2-40B4-BE49-F238E27FC236}">
                <a16:creationId xmlns:a16="http://schemas.microsoft.com/office/drawing/2014/main" id="{8AACF82C-4C57-46D1-A72C-E192D7432121}"/>
              </a:ext>
            </a:extLst>
          </p:cNvPr>
          <p:cNvGrpSpPr/>
          <p:nvPr/>
        </p:nvGrpSpPr>
        <p:grpSpPr>
          <a:xfrm>
            <a:off x="11076252" y="234427"/>
            <a:ext cx="791756" cy="914736"/>
            <a:chOff x="10817632" y="234427"/>
            <a:chExt cx="791756" cy="914736"/>
          </a:xfrm>
        </p:grpSpPr>
        <p:sp>
          <p:nvSpPr>
            <p:cNvPr id="680" name="Isosceles Triangle 679">
              <a:extLst>
                <a:ext uri="{FF2B5EF4-FFF2-40B4-BE49-F238E27FC236}">
                  <a16:creationId xmlns:a16="http://schemas.microsoft.com/office/drawing/2014/main" id="{5FEF9EAB-7F23-4233-A504-6333A517F8E9}"/>
                </a:ext>
              </a:extLst>
            </p:cNvPr>
            <p:cNvSpPr/>
            <p:nvPr/>
          </p:nvSpPr>
          <p:spPr bwMode="auto">
            <a:xfrm flipV="1">
              <a:off x="11103285" y="993912"/>
              <a:ext cx="220450" cy="155251"/>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681" name="Oval 680">
              <a:extLst>
                <a:ext uri="{FF2B5EF4-FFF2-40B4-BE49-F238E27FC236}">
                  <a16:creationId xmlns:a16="http://schemas.microsoft.com/office/drawing/2014/main" id="{17B7D3CC-99AA-43AD-A078-036D3102C9F4}"/>
                </a:ext>
              </a:extLst>
            </p:cNvPr>
            <p:cNvSpPr/>
            <p:nvPr/>
          </p:nvSpPr>
          <p:spPr bwMode="auto">
            <a:xfrm>
              <a:off x="10817632" y="234427"/>
              <a:ext cx="791756" cy="791778"/>
            </a:xfrm>
            <a:prstGeom prst="ellipse">
              <a:avLst/>
            </a:prstGeom>
            <a:solidFill>
              <a:schemeClr val="bg1"/>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683" name="Business applications" title="Icon of a chart showing three peaks that get higher in succession, a dotted arrow line points forward and up">
              <a:extLst>
                <a:ext uri="{FF2B5EF4-FFF2-40B4-BE49-F238E27FC236}">
                  <a16:creationId xmlns:a16="http://schemas.microsoft.com/office/drawing/2014/main" id="{14390B37-6F6D-4C70-AA56-66E07B060168}"/>
                </a:ext>
              </a:extLst>
            </p:cNvPr>
            <p:cNvSpPr>
              <a:spLocks noChangeAspect="1" noEditPoints="1"/>
            </p:cNvSpPr>
            <p:nvPr/>
          </p:nvSpPr>
          <p:spPr bwMode="auto">
            <a:xfrm>
              <a:off x="10983714" y="414874"/>
              <a:ext cx="459593" cy="377704"/>
            </a:xfrm>
            <a:custGeom>
              <a:avLst/>
              <a:gdLst>
                <a:gd name="T0" fmla="*/ 196 w 449"/>
                <a:gd name="T1" fmla="*/ 369 h 369"/>
                <a:gd name="T2" fmla="*/ 0 w 449"/>
                <a:gd name="T3" fmla="*/ 369 h 369"/>
                <a:gd name="T4" fmla="*/ 99 w 449"/>
                <a:gd name="T5" fmla="*/ 240 h 369"/>
                <a:gd name="T6" fmla="*/ 196 w 449"/>
                <a:gd name="T7" fmla="*/ 369 h 369"/>
                <a:gd name="T8" fmla="*/ 442 w 449"/>
                <a:gd name="T9" fmla="*/ 67 h 369"/>
                <a:gd name="T10" fmla="*/ 229 w 449"/>
                <a:gd name="T11" fmla="*/ 369 h 369"/>
                <a:gd name="T12" fmla="*/ 449 w 449"/>
                <a:gd name="T13" fmla="*/ 369 h 369"/>
                <a:gd name="T14" fmla="*/ 442 w 449"/>
                <a:gd name="T15" fmla="*/ 67 h 369"/>
                <a:gd name="T16" fmla="*/ 240 w 449"/>
                <a:gd name="T17" fmla="*/ 168 h 369"/>
                <a:gd name="T18" fmla="*/ 101 w 449"/>
                <a:gd name="T19" fmla="*/ 369 h 369"/>
                <a:gd name="T20" fmla="*/ 379 w 449"/>
                <a:gd name="T21" fmla="*/ 369 h 369"/>
                <a:gd name="T22" fmla="*/ 240 w 449"/>
                <a:gd name="T23" fmla="*/ 168 h 369"/>
                <a:gd name="T24" fmla="*/ 398 w 449"/>
                <a:gd name="T25" fmla="*/ 48 h 369"/>
                <a:gd name="T26" fmla="*/ 398 w 449"/>
                <a:gd name="T27" fmla="*/ 48 h 369"/>
                <a:gd name="T28" fmla="*/ 371 w 449"/>
                <a:gd name="T29" fmla="*/ 77 h 369"/>
                <a:gd name="T30" fmla="*/ 382 w 449"/>
                <a:gd name="T31" fmla="*/ 65 h 369"/>
                <a:gd name="T32" fmla="*/ 349 w 449"/>
                <a:gd name="T33" fmla="*/ 102 h 369"/>
                <a:gd name="T34" fmla="*/ 360 w 449"/>
                <a:gd name="T35" fmla="*/ 90 h 369"/>
                <a:gd name="T36" fmla="*/ 328 w 449"/>
                <a:gd name="T37" fmla="*/ 126 h 369"/>
                <a:gd name="T38" fmla="*/ 338 w 449"/>
                <a:gd name="T39" fmla="*/ 114 h 369"/>
                <a:gd name="T40" fmla="*/ 305 w 449"/>
                <a:gd name="T41" fmla="*/ 150 h 369"/>
                <a:gd name="T42" fmla="*/ 316 w 449"/>
                <a:gd name="T43" fmla="*/ 138 h 369"/>
                <a:gd name="T44" fmla="*/ 283 w 449"/>
                <a:gd name="T45" fmla="*/ 175 h 369"/>
                <a:gd name="T46" fmla="*/ 294 w 449"/>
                <a:gd name="T47" fmla="*/ 163 h 369"/>
                <a:gd name="T48" fmla="*/ 261 w 449"/>
                <a:gd name="T49" fmla="*/ 199 h 369"/>
                <a:gd name="T50" fmla="*/ 273 w 449"/>
                <a:gd name="T51" fmla="*/ 187 h 369"/>
                <a:gd name="T52" fmla="*/ 239 w 449"/>
                <a:gd name="T53" fmla="*/ 223 h 369"/>
                <a:gd name="T54" fmla="*/ 250 w 449"/>
                <a:gd name="T55" fmla="*/ 211 h 369"/>
                <a:gd name="T56" fmla="*/ 217 w 449"/>
                <a:gd name="T57" fmla="*/ 248 h 369"/>
                <a:gd name="T58" fmla="*/ 229 w 449"/>
                <a:gd name="T59" fmla="*/ 236 h 369"/>
                <a:gd name="T60" fmla="*/ 195 w 449"/>
                <a:gd name="T61" fmla="*/ 273 h 369"/>
                <a:gd name="T62" fmla="*/ 206 w 449"/>
                <a:gd name="T63" fmla="*/ 260 h 369"/>
                <a:gd name="T64" fmla="*/ 174 w 449"/>
                <a:gd name="T65" fmla="*/ 296 h 369"/>
                <a:gd name="T66" fmla="*/ 185 w 449"/>
                <a:gd name="T67" fmla="*/ 284 h 369"/>
                <a:gd name="T68" fmla="*/ 151 w 449"/>
                <a:gd name="T69" fmla="*/ 321 h 369"/>
                <a:gd name="T70" fmla="*/ 162 w 449"/>
                <a:gd name="T71" fmla="*/ 309 h 369"/>
                <a:gd name="T72" fmla="*/ 130 w 449"/>
                <a:gd name="T73" fmla="*/ 346 h 369"/>
                <a:gd name="T74" fmla="*/ 141 w 449"/>
                <a:gd name="T75" fmla="*/ 333 h 369"/>
                <a:gd name="T76" fmla="*/ 107 w 449"/>
                <a:gd name="T77" fmla="*/ 369 h 369"/>
                <a:gd name="T78" fmla="*/ 119 w 449"/>
                <a:gd name="T79" fmla="*/ 358 h 369"/>
                <a:gd name="T80" fmla="*/ 438 w 449"/>
                <a:gd name="T81" fmla="*/ 28 h 369"/>
                <a:gd name="T82" fmla="*/ 438 w 449"/>
                <a:gd name="T83" fmla="*/ 28 h 369"/>
                <a:gd name="T84" fmla="*/ 444 w 449"/>
                <a:gd name="T85" fmla="*/ 25 h 369"/>
                <a:gd name="T86" fmla="*/ 444 w 449"/>
                <a:gd name="T87" fmla="*/ 0 h 369"/>
                <a:gd name="T88" fmla="*/ 419 w 449"/>
                <a:gd name="T89" fmla="*/ 0 h 369"/>
                <a:gd name="T90" fmla="*/ 444 w 449"/>
                <a:gd name="T91" fmla="*/ 0 h 369"/>
                <a:gd name="T92" fmla="*/ 395 w 449"/>
                <a:gd name="T93" fmla="*/ 5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9" h="369">
                  <a:moveTo>
                    <a:pt x="196" y="369"/>
                  </a:moveTo>
                  <a:lnTo>
                    <a:pt x="0" y="369"/>
                  </a:lnTo>
                  <a:lnTo>
                    <a:pt x="99" y="240"/>
                  </a:lnTo>
                  <a:lnTo>
                    <a:pt x="196" y="369"/>
                  </a:lnTo>
                  <a:moveTo>
                    <a:pt x="442" y="67"/>
                  </a:moveTo>
                  <a:lnTo>
                    <a:pt x="229" y="369"/>
                  </a:lnTo>
                  <a:lnTo>
                    <a:pt x="449" y="369"/>
                  </a:lnTo>
                  <a:lnTo>
                    <a:pt x="442" y="67"/>
                  </a:lnTo>
                  <a:moveTo>
                    <a:pt x="240" y="168"/>
                  </a:moveTo>
                  <a:lnTo>
                    <a:pt x="101" y="369"/>
                  </a:lnTo>
                  <a:lnTo>
                    <a:pt x="379" y="369"/>
                  </a:lnTo>
                  <a:lnTo>
                    <a:pt x="240" y="168"/>
                  </a:lnTo>
                  <a:moveTo>
                    <a:pt x="398" y="48"/>
                  </a:moveTo>
                  <a:lnTo>
                    <a:pt x="398" y="48"/>
                  </a:lnTo>
                  <a:moveTo>
                    <a:pt x="371" y="77"/>
                  </a:moveTo>
                  <a:lnTo>
                    <a:pt x="382" y="65"/>
                  </a:lnTo>
                  <a:moveTo>
                    <a:pt x="349" y="102"/>
                  </a:moveTo>
                  <a:lnTo>
                    <a:pt x="360" y="90"/>
                  </a:lnTo>
                  <a:moveTo>
                    <a:pt x="328" y="126"/>
                  </a:moveTo>
                  <a:lnTo>
                    <a:pt x="338" y="114"/>
                  </a:lnTo>
                  <a:moveTo>
                    <a:pt x="305" y="150"/>
                  </a:moveTo>
                  <a:lnTo>
                    <a:pt x="316" y="138"/>
                  </a:lnTo>
                  <a:moveTo>
                    <a:pt x="283" y="175"/>
                  </a:moveTo>
                  <a:lnTo>
                    <a:pt x="294" y="163"/>
                  </a:lnTo>
                  <a:moveTo>
                    <a:pt x="261" y="199"/>
                  </a:moveTo>
                  <a:lnTo>
                    <a:pt x="273" y="187"/>
                  </a:lnTo>
                  <a:moveTo>
                    <a:pt x="239" y="223"/>
                  </a:moveTo>
                  <a:lnTo>
                    <a:pt x="250" y="211"/>
                  </a:lnTo>
                  <a:moveTo>
                    <a:pt x="217" y="248"/>
                  </a:moveTo>
                  <a:lnTo>
                    <a:pt x="229" y="236"/>
                  </a:lnTo>
                  <a:moveTo>
                    <a:pt x="195" y="273"/>
                  </a:moveTo>
                  <a:lnTo>
                    <a:pt x="206" y="260"/>
                  </a:lnTo>
                  <a:moveTo>
                    <a:pt x="174" y="296"/>
                  </a:moveTo>
                  <a:lnTo>
                    <a:pt x="185" y="284"/>
                  </a:lnTo>
                  <a:moveTo>
                    <a:pt x="151" y="321"/>
                  </a:moveTo>
                  <a:lnTo>
                    <a:pt x="162" y="309"/>
                  </a:lnTo>
                  <a:moveTo>
                    <a:pt x="130" y="346"/>
                  </a:moveTo>
                  <a:lnTo>
                    <a:pt x="141" y="333"/>
                  </a:lnTo>
                  <a:moveTo>
                    <a:pt x="107" y="369"/>
                  </a:moveTo>
                  <a:lnTo>
                    <a:pt x="119" y="358"/>
                  </a:lnTo>
                  <a:moveTo>
                    <a:pt x="438" y="28"/>
                  </a:moveTo>
                  <a:lnTo>
                    <a:pt x="438" y="28"/>
                  </a:lnTo>
                  <a:moveTo>
                    <a:pt x="444" y="25"/>
                  </a:moveTo>
                  <a:lnTo>
                    <a:pt x="444" y="0"/>
                  </a:lnTo>
                  <a:lnTo>
                    <a:pt x="419" y="0"/>
                  </a:lnTo>
                  <a:moveTo>
                    <a:pt x="444" y="0"/>
                  </a:moveTo>
                  <a:lnTo>
                    <a:pt x="395" y="50"/>
                  </a:lnTo>
                </a:path>
              </a:pathLst>
            </a:custGeom>
            <a:noFill/>
            <a:ln w="158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335" name="Group 334">
            <a:extLst>
              <a:ext uri="{FF2B5EF4-FFF2-40B4-BE49-F238E27FC236}">
                <a16:creationId xmlns:a16="http://schemas.microsoft.com/office/drawing/2014/main" id="{5A7D0BF9-BE12-4B2A-A9C6-CC635FCE7C2A}"/>
              </a:ext>
            </a:extLst>
          </p:cNvPr>
          <p:cNvGrpSpPr/>
          <p:nvPr/>
        </p:nvGrpSpPr>
        <p:grpSpPr>
          <a:xfrm>
            <a:off x="3620635" y="2230438"/>
            <a:ext cx="328240" cy="3960589"/>
            <a:chOff x="4213213" y="1746528"/>
            <a:chExt cx="328240" cy="3960589"/>
          </a:xfrm>
        </p:grpSpPr>
        <p:cxnSp>
          <p:nvCxnSpPr>
            <p:cNvPr id="337" name="Straight Connector 336">
              <a:extLst>
                <a:ext uri="{FF2B5EF4-FFF2-40B4-BE49-F238E27FC236}">
                  <a16:creationId xmlns:a16="http://schemas.microsoft.com/office/drawing/2014/main" id="{3BE4EE6A-A329-42B0-885B-91D856C1CFAA}"/>
                </a:ext>
              </a:extLst>
            </p:cNvPr>
            <p:cNvCxnSpPr>
              <a:cxnSpLocks/>
            </p:cNvCxnSpPr>
            <p:nvPr/>
          </p:nvCxnSpPr>
          <p:spPr>
            <a:xfrm>
              <a:off x="4377333" y="1746528"/>
              <a:ext cx="0" cy="3960589"/>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38" name="Group 337">
              <a:extLst>
                <a:ext uri="{FF2B5EF4-FFF2-40B4-BE49-F238E27FC236}">
                  <a16:creationId xmlns:a16="http://schemas.microsoft.com/office/drawing/2014/main" id="{89E8CA58-86B4-4C39-B394-537187EE0286}"/>
                </a:ext>
              </a:extLst>
            </p:cNvPr>
            <p:cNvGrpSpPr/>
            <p:nvPr/>
          </p:nvGrpSpPr>
          <p:grpSpPr>
            <a:xfrm>
              <a:off x="4213213" y="3562702"/>
              <a:ext cx="328240" cy="328240"/>
              <a:chOff x="4194453" y="3536025"/>
              <a:chExt cx="365760" cy="365760"/>
            </a:xfrm>
          </p:grpSpPr>
          <p:sp>
            <p:nvSpPr>
              <p:cNvPr id="339" name="Oval 338">
                <a:extLst>
                  <a:ext uri="{FF2B5EF4-FFF2-40B4-BE49-F238E27FC236}">
                    <a16:creationId xmlns:a16="http://schemas.microsoft.com/office/drawing/2014/main" id="{9FCFF490-DFF1-4CC0-89C9-CC40B0A37020}"/>
                  </a:ext>
                </a:extLst>
              </p:cNvPr>
              <p:cNvSpPr/>
              <p:nvPr/>
            </p:nvSpPr>
            <p:spPr bwMode="auto">
              <a:xfrm>
                <a:off x="4194453" y="3536025"/>
                <a:ext cx="365760" cy="36576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Isosceles Triangle 339">
                <a:extLst>
                  <a:ext uri="{FF2B5EF4-FFF2-40B4-BE49-F238E27FC236}">
                    <a16:creationId xmlns:a16="http://schemas.microsoft.com/office/drawing/2014/main" id="{A0D83718-4A8A-499E-BCC4-39DC492A4FA6}"/>
                  </a:ext>
                </a:extLst>
              </p:cNvPr>
              <p:cNvSpPr/>
              <p:nvPr/>
            </p:nvSpPr>
            <p:spPr bwMode="auto">
              <a:xfrm rot="5400000">
                <a:off x="4279634" y="3661399"/>
                <a:ext cx="234578" cy="11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41" name="Group 340">
            <a:extLst>
              <a:ext uri="{FF2B5EF4-FFF2-40B4-BE49-F238E27FC236}">
                <a16:creationId xmlns:a16="http://schemas.microsoft.com/office/drawing/2014/main" id="{5AB1B86A-512F-47F7-9871-26E1867D5F09}"/>
              </a:ext>
            </a:extLst>
          </p:cNvPr>
          <p:cNvGrpSpPr/>
          <p:nvPr/>
        </p:nvGrpSpPr>
        <p:grpSpPr>
          <a:xfrm>
            <a:off x="8198279" y="2254641"/>
            <a:ext cx="328240" cy="3960589"/>
            <a:chOff x="7946273" y="1746528"/>
            <a:chExt cx="328240" cy="3960589"/>
          </a:xfrm>
        </p:grpSpPr>
        <p:cxnSp>
          <p:nvCxnSpPr>
            <p:cNvPr id="342" name="Straight Connector 341">
              <a:extLst>
                <a:ext uri="{FF2B5EF4-FFF2-40B4-BE49-F238E27FC236}">
                  <a16:creationId xmlns:a16="http://schemas.microsoft.com/office/drawing/2014/main" id="{E7D1DAEB-0CEB-4F77-85D3-6943EDD9DDE6}"/>
                </a:ext>
              </a:extLst>
            </p:cNvPr>
            <p:cNvCxnSpPr>
              <a:cxnSpLocks/>
            </p:cNvCxnSpPr>
            <p:nvPr/>
          </p:nvCxnSpPr>
          <p:spPr>
            <a:xfrm>
              <a:off x="8110393" y="1746528"/>
              <a:ext cx="0" cy="3960589"/>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43" name="Group 342">
              <a:extLst>
                <a:ext uri="{FF2B5EF4-FFF2-40B4-BE49-F238E27FC236}">
                  <a16:creationId xmlns:a16="http://schemas.microsoft.com/office/drawing/2014/main" id="{25625EE6-7CFA-4F46-B7E4-FD325621E19C}"/>
                </a:ext>
              </a:extLst>
            </p:cNvPr>
            <p:cNvGrpSpPr/>
            <p:nvPr/>
          </p:nvGrpSpPr>
          <p:grpSpPr>
            <a:xfrm>
              <a:off x="7946273" y="3562702"/>
              <a:ext cx="328240" cy="328240"/>
              <a:chOff x="4194453" y="3536025"/>
              <a:chExt cx="365760" cy="365760"/>
            </a:xfrm>
          </p:grpSpPr>
          <p:sp>
            <p:nvSpPr>
              <p:cNvPr id="344" name="Oval 343">
                <a:extLst>
                  <a:ext uri="{FF2B5EF4-FFF2-40B4-BE49-F238E27FC236}">
                    <a16:creationId xmlns:a16="http://schemas.microsoft.com/office/drawing/2014/main" id="{0E7363B4-81FF-40D5-B4CA-60EAE3418AA4}"/>
                  </a:ext>
                </a:extLst>
              </p:cNvPr>
              <p:cNvSpPr/>
              <p:nvPr/>
            </p:nvSpPr>
            <p:spPr bwMode="auto">
              <a:xfrm>
                <a:off x="4194453" y="3536025"/>
                <a:ext cx="365760" cy="36576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Isosceles Triangle 344">
                <a:extLst>
                  <a:ext uri="{FF2B5EF4-FFF2-40B4-BE49-F238E27FC236}">
                    <a16:creationId xmlns:a16="http://schemas.microsoft.com/office/drawing/2014/main" id="{9B2727C1-3877-4CBA-A533-9248DA48633F}"/>
                  </a:ext>
                </a:extLst>
              </p:cNvPr>
              <p:cNvSpPr/>
              <p:nvPr/>
            </p:nvSpPr>
            <p:spPr bwMode="auto">
              <a:xfrm rot="5400000">
                <a:off x="4279634" y="3661399"/>
                <a:ext cx="234578" cy="11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B5C2071F-1BAC-42A5-A859-32EAD8A06A60}"/>
              </a:ext>
            </a:extLst>
          </p:cNvPr>
          <p:cNvGrpSpPr/>
          <p:nvPr/>
        </p:nvGrpSpPr>
        <p:grpSpPr>
          <a:xfrm>
            <a:off x="4734385" y="5212740"/>
            <a:ext cx="2698899" cy="1281971"/>
            <a:chOff x="667512" y="5048285"/>
            <a:chExt cx="2698899" cy="1281971"/>
          </a:xfrm>
        </p:grpSpPr>
        <p:sp>
          <p:nvSpPr>
            <p:cNvPr id="199" name="Rectangle 198">
              <a:extLst>
                <a:ext uri="{FF2B5EF4-FFF2-40B4-BE49-F238E27FC236}">
                  <a16:creationId xmlns:a16="http://schemas.microsoft.com/office/drawing/2014/main" id="{8B713FFF-F9DE-4C09-9A46-7449005799A0}"/>
                </a:ext>
              </a:extLst>
            </p:cNvPr>
            <p:cNvSpPr/>
            <p:nvPr/>
          </p:nvSpPr>
          <p:spPr bwMode="auto">
            <a:xfrm>
              <a:off x="667512" y="5048285"/>
              <a:ext cx="2698899" cy="1281971"/>
            </a:xfrm>
            <a:prstGeom prst="rect">
              <a:avLst/>
            </a:prstGeom>
            <a:noFill/>
            <a:ln w="6350">
              <a:solidFill>
                <a:schemeClr val="bg1">
                  <a:lumMod val="75000"/>
                </a:schemeClr>
              </a:solidFill>
            </a:ln>
          </p:spPr>
          <p:txBody>
            <a:bodyPr wrap="square" lIns="91440" tIns="45720" rIns="91440" bIns="45720" rtlCol="0" anchor="t">
              <a:noAutofit/>
            </a:bodyPr>
            <a:lstStyle/>
            <a:p>
              <a:pPr>
                <a:spcAft>
                  <a:spcPts val="600"/>
                </a:spcAft>
              </a:pPr>
              <a:endParaRPr lang="en-US" sz="1400" dirty="0">
                <a:solidFill>
                  <a:schemeClr val="tx1"/>
                </a:solidFill>
              </a:endParaRPr>
            </a:p>
          </p:txBody>
        </p:sp>
        <p:sp>
          <p:nvSpPr>
            <p:cNvPr id="200" name="TextBox 199">
              <a:extLst>
                <a:ext uri="{FF2B5EF4-FFF2-40B4-BE49-F238E27FC236}">
                  <a16:creationId xmlns:a16="http://schemas.microsoft.com/office/drawing/2014/main" id="{26921308-ED23-4D62-8203-AA71C9CAD669}"/>
                </a:ext>
              </a:extLst>
            </p:cNvPr>
            <p:cNvSpPr txBox="1"/>
            <p:nvPr/>
          </p:nvSpPr>
          <p:spPr>
            <a:xfrm>
              <a:off x="1072133" y="6149339"/>
              <a:ext cx="553056" cy="147746"/>
            </a:xfrm>
            <a:prstGeom prst="rect">
              <a:avLst/>
            </a:prstGeom>
            <a:noFill/>
          </p:spPr>
          <p:txBody>
            <a:bodyPr wrap="none" lIns="0" tIns="0" rIns="0" bIns="0" rtlCol="0">
              <a:noAutofit/>
            </a:bodyPr>
            <a:lstStyle/>
            <a:p>
              <a:pPr algn="ctr"/>
              <a:r>
                <a:rPr lang="en-US" sz="1050" b="1" i="1" dirty="0">
                  <a:solidFill>
                    <a:schemeClr val="tx2"/>
                  </a:solidFill>
                </a:rPr>
                <a:t>RDSH VMs</a:t>
              </a:r>
            </a:p>
          </p:txBody>
        </p:sp>
        <p:sp>
          <p:nvSpPr>
            <p:cNvPr id="201" name="TextBox 200">
              <a:extLst>
                <a:ext uri="{FF2B5EF4-FFF2-40B4-BE49-F238E27FC236}">
                  <a16:creationId xmlns:a16="http://schemas.microsoft.com/office/drawing/2014/main" id="{E960F2C7-7D4F-48BC-8C8B-0A169329DFDB}"/>
                </a:ext>
              </a:extLst>
            </p:cNvPr>
            <p:cNvSpPr txBox="1"/>
            <p:nvPr/>
          </p:nvSpPr>
          <p:spPr>
            <a:xfrm>
              <a:off x="2575228" y="5255379"/>
              <a:ext cx="653014" cy="323165"/>
            </a:xfrm>
            <a:prstGeom prst="rect">
              <a:avLst/>
            </a:prstGeom>
            <a:noFill/>
          </p:spPr>
          <p:txBody>
            <a:bodyPr wrap="square" lIns="0" tIns="0" rIns="0" bIns="0" rtlCol="0">
              <a:spAutoFit/>
            </a:bodyPr>
            <a:lstStyle/>
            <a:p>
              <a:r>
                <a:rPr lang="en-US" sz="1050" b="1" i="1" dirty="0">
                  <a:solidFill>
                    <a:schemeClr val="tx2"/>
                  </a:solidFill>
                </a:rPr>
                <a:t>File Server VMs</a:t>
              </a:r>
            </a:p>
          </p:txBody>
        </p:sp>
        <p:sp>
          <p:nvSpPr>
            <p:cNvPr id="202" name="TextBox 201">
              <a:extLst>
                <a:ext uri="{FF2B5EF4-FFF2-40B4-BE49-F238E27FC236}">
                  <a16:creationId xmlns:a16="http://schemas.microsoft.com/office/drawing/2014/main" id="{0EB8D2E0-4073-406E-9574-14F14C537A7C}"/>
                </a:ext>
              </a:extLst>
            </p:cNvPr>
            <p:cNvSpPr txBox="1"/>
            <p:nvPr/>
          </p:nvSpPr>
          <p:spPr>
            <a:xfrm>
              <a:off x="2575227" y="5919052"/>
              <a:ext cx="756253" cy="323165"/>
            </a:xfrm>
            <a:prstGeom prst="rect">
              <a:avLst/>
            </a:prstGeom>
            <a:noFill/>
          </p:spPr>
          <p:txBody>
            <a:bodyPr wrap="square" lIns="0" tIns="0" rIns="0" bIns="0" rtlCol="0">
              <a:spAutoFit/>
            </a:bodyPr>
            <a:lstStyle/>
            <a:p>
              <a:r>
                <a:rPr lang="en-US" sz="1050" b="1" i="1" dirty="0">
                  <a:solidFill>
                    <a:schemeClr val="tx2"/>
                  </a:solidFill>
                </a:rPr>
                <a:t>License Server VMs</a:t>
              </a:r>
            </a:p>
          </p:txBody>
        </p:sp>
        <p:grpSp>
          <p:nvGrpSpPr>
            <p:cNvPr id="203" name="Group 202">
              <a:extLst>
                <a:ext uri="{FF2B5EF4-FFF2-40B4-BE49-F238E27FC236}">
                  <a16:creationId xmlns:a16="http://schemas.microsoft.com/office/drawing/2014/main" id="{6A7B548E-B490-4A38-A009-CEC0CBD28041}"/>
                </a:ext>
              </a:extLst>
            </p:cNvPr>
            <p:cNvGrpSpPr/>
            <p:nvPr/>
          </p:nvGrpSpPr>
          <p:grpSpPr>
            <a:xfrm>
              <a:off x="2244692" y="5802743"/>
              <a:ext cx="209711" cy="435072"/>
              <a:chOff x="6249988" y="5192712"/>
              <a:chExt cx="290513" cy="547689"/>
            </a:xfrm>
          </p:grpSpPr>
          <p:sp>
            <p:nvSpPr>
              <p:cNvPr id="267" name="AutoShape 87">
                <a:extLst>
                  <a:ext uri="{FF2B5EF4-FFF2-40B4-BE49-F238E27FC236}">
                    <a16:creationId xmlns:a16="http://schemas.microsoft.com/office/drawing/2014/main" id="{D0D60910-9179-4883-85E3-42CCC62DFF10}"/>
                  </a:ext>
                </a:extLst>
              </p:cNvPr>
              <p:cNvSpPr>
                <a:spLocks noChangeAspect="1" noChangeArrowheads="1" noTextEdit="1"/>
              </p:cNvSpPr>
              <p:nvPr/>
            </p:nvSpPr>
            <p:spPr bwMode="auto">
              <a:xfrm>
                <a:off x="6249988" y="5194300"/>
                <a:ext cx="2889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89">
                <a:extLst>
                  <a:ext uri="{FF2B5EF4-FFF2-40B4-BE49-F238E27FC236}">
                    <a16:creationId xmlns:a16="http://schemas.microsoft.com/office/drawing/2014/main" id="{FC6B3F3C-39DE-4925-A768-60F318BD50EB}"/>
                  </a:ext>
                </a:extLst>
              </p:cNvPr>
              <p:cNvSpPr>
                <a:spLocks/>
              </p:cNvSpPr>
              <p:nvPr/>
            </p:nvSpPr>
            <p:spPr bwMode="auto">
              <a:xfrm>
                <a:off x="6251576" y="5192712"/>
                <a:ext cx="287338" cy="547688"/>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90">
                <a:extLst>
                  <a:ext uri="{FF2B5EF4-FFF2-40B4-BE49-F238E27FC236}">
                    <a16:creationId xmlns:a16="http://schemas.microsoft.com/office/drawing/2014/main" id="{E8D757D3-90B8-4A04-A534-A9421B02DA42}"/>
                  </a:ext>
                </a:extLst>
              </p:cNvPr>
              <p:cNvSpPr>
                <a:spLocks noChangeArrowheads="1"/>
              </p:cNvSpPr>
              <p:nvPr/>
            </p:nvSpPr>
            <p:spPr bwMode="auto">
              <a:xfrm>
                <a:off x="6249988" y="5249863"/>
                <a:ext cx="260350" cy="4763"/>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91">
                <a:extLst>
                  <a:ext uri="{FF2B5EF4-FFF2-40B4-BE49-F238E27FC236}">
                    <a16:creationId xmlns:a16="http://schemas.microsoft.com/office/drawing/2014/main" id="{A1BCE730-FA40-47F6-867F-9413CB7D3EC8}"/>
                  </a:ext>
                </a:extLst>
              </p:cNvPr>
              <p:cNvSpPr>
                <a:spLocks/>
              </p:cNvSpPr>
              <p:nvPr/>
            </p:nvSpPr>
            <p:spPr bwMode="auto">
              <a:xfrm>
                <a:off x="6402388" y="5243513"/>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92">
                <a:extLst>
                  <a:ext uri="{FF2B5EF4-FFF2-40B4-BE49-F238E27FC236}">
                    <a16:creationId xmlns:a16="http://schemas.microsoft.com/office/drawing/2014/main" id="{7F8216F0-AB19-4EBC-9B6E-3D66D737F77A}"/>
                  </a:ext>
                </a:extLst>
              </p:cNvPr>
              <p:cNvSpPr>
                <a:spLocks noChangeArrowheads="1"/>
              </p:cNvSpPr>
              <p:nvPr/>
            </p:nvSpPr>
            <p:spPr bwMode="auto">
              <a:xfrm>
                <a:off x="6249988" y="5314950"/>
                <a:ext cx="260350" cy="3175"/>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93">
                <a:extLst>
                  <a:ext uri="{FF2B5EF4-FFF2-40B4-BE49-F238E27FC236}">
                    <a16:creationId xmlns:a16="http://schemas.microsoft.com/office/drawing/2014/main" id="{D968A933-D3F2-4977-95CE-C5F28FD73C92}"/>
                  </a:ext>
                </a:extLst>
              </p:cNvPr>
              <p:cNvSpPr>
                <a:spLocks/>
              </p:cNvSpPr>
              <p:nvPr/>
            </p:nvSpPr>
            <p:spPr bwMode="auto">
              <a:xfrm>
                <a:off x="6402388" y="5307013"/>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94">
                <a:extLst>
                  <a:ext uri="{FF2B5EF4-FFF2-40B4-BE49-F238E27FC236}">
                    <a16:creationId xmlns:a16="http://schemas.microsoft.com/office/drawing/2014/main" id="{D8F21BEF-28E4-4F48-BC3C-58DBFC738001}"/>
                  </a:ext>
                </a:extLst>
              </p:cNvPr>
              <p:cNvSpPr>
                <a:spLocks noChangeArrowheads="1"/>
              </p:cNvSpPr>
              <p:nvPr/>
            </p:nvSpPr>
            <p:spPr bwMode="auto">
              <a:xfrm>
                <a:off x="6249988" y="5378450"/>
                <a:ext cx="260350" cy="3175"/>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95">
                <a:extLst>
                  <a:ext uri="{FF2B5EF4-FFF2-40B4-BE49-F238E27FC236}">
                    <a16:creationId xmlns:a16="http://schemas.microsoft.com/office/drawing/2014/main" id="{F7FB764F-67BE-43AA-A5BD-B980FC21A2CF}"/>
                  </a:ext>
                </a:extLst>
              </p:cNvPr>
              <p:cNvSpPr>
                <a:spLocks/>
              </p:cNvSpPr>
              <p:nvPr/>
            </p:nvSpPr>
            <p:spPr bwMode="auto">
              <a:xfrm>
                <a:off x="6402388" y="5370513"/>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96">
                <a:extLst>
                  <a:ext uri="{FF2B5EF4-FFF2-40B4-BE49-F238E27FC236}">
                    <a16:creationId xmlns:a16="http://schemas.microsoft.com/office/drawing/2014/main" id="{2C143333-09D7-4A60-97A9-6938959EF1BE}"/>
                  </a:ext>
                </a:extLst>
              </p:cNvPr>
              <p:cNvSpPr>
                <a:spLocks noChangeArrowheads="1"/>
              </p:cNvSpPr>
              <p:nvPr/>
            </p:nvSpPr>
            <p:spPr bwMode="auto">
              <a:xfrm>
                <a:off x="6249988" y="5440363"/>
                <a:ext cx="260350" cy="6350"/>
              </a:xfrm>
              <a:prstGeom prst="rect">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97">
                <a:extLst>
                  <a:ext uri="{FF2B5EF4-FFF2-40B4-BE49-F238E27FC236}">
                    <a16:creationId xmlns:a16="http://schemas.microsoft.com/office/drawing/2014/main" id="{0BAD660D-B83F-4E60-9469-65BBFD027CEE}"/>
                  </a:ext>
                </a:extLst>
              </p:cNvPr>
              <p:cNvSpPr>
                <a:spLocks/>
              </p:cNvSpPr>
              <p:nvPr/>
            </p:nvSpPr>
            <p:spPr bwMode="auto">
              <a:xfrm>
                <a:off x="6402388" y="5432425"/>
                <a:ext cx="138113" cy="19050"/>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98">
                <a:extLst>
                  <a:ext uri="{FF2B5EF4-FFF2-40B4-BE49-F238E27FC236}">
                    <a16:creationId xmlns:a16="http://schemas.microsoft.com/office/drawing/2014/main" id="{92B40F33-F2AE-430C-B124-3E43146AD205}"/>
                  </a:ext>
                </a:extLst>
              </p:cNvPr>
              <p:cNvSpPr>
                <a:spLocks noChangeArrowheads="1"/>
              </p:cNvSpPr>
              <p:nvPr/>
            </p:nvSpPr>
            <p:spPr bwMode="auto">
              <a:xfrm>
                <a:off x="6378576" y="5618163"/>
                <a:ext cx="33338" cy="33338"/>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99">
                <a:extLst>
                  <a:ext uri="{FF2B5EF4-FFF2-40B4-BE49-F238E27FC236}">
                    <a16:creationId xmlns:a16="http://schemas.microsoft.com/office/drawing/2014/main" id="{0BDAA9F7-F835-4765-A041-BC2676F7FD9C}"/>
                  </a:ext>
                </a:extLst>
              </p:cNvPr>
              <p:cNvSpPr>
                <a:spLocks/>
              </p:cNvSpPr>
              <p:nvPr/>
            </p:nvSpPr>
            <p:spPr bwMode="auto">
              <a:xfrm>
                <a:off x="6251576" y="5719763"/>
                <a:ext cx="287338" cy="2063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100">
                <a:extLst>
                  <a:ext uri="{FF2B5EF4-FFF2-40B4-BE49-F238E27FC236}">
                    <a16:creationId xmlns:a16="http://schemas.microsoft.com/office/drawing/2014/main" id="{8D29DE46-CB6D-4BB5-B712-29337E7E8EEF}"/>
                  </a:ext>
                </a:extLst>
              </p:cNvPr>
              <p:cNvSpPr>
                <a:spLocks noChangeArrowheads="1"/>
              </p:cNvSpPr>
              <p:nvPr/>
            </p:nvSpPr>
            <p:spPr bwMode="auto">
              <a:xfrm>
                <a:off x="6251576" y="5684838"/>
                <a:ext cx="287338" cy="34925"/>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4" name="Group 203">
              <a:extLst>
                <a:ext uri="{FF2B5EF4-FFF2-40B4-BE49-F238E27FC236}">
                  <a16:creationId xmlns:a16="http://schemas.microsoft.com/office/drawing/2014/main" id="{AAD0C9C8-092B-43F1-8C6C-8C3ED952F050}"/>
                </a:ext>
              </a:extLst>
            </p:cNvPr>
            <p:cNvGrpSpPr/>
            <p:nvPr/>
          </p:nvGrpSpPr>
          <p:grpSpPr>
            <a:xfrm>
              <a:off x="2216655" y="5191431"/>
              <a:ext cx="265785" cy="396943"/>
              <a:chOff x="6237875" y="4492313"/>
              <a:chExt cx="335108" cy="454790"/>
            </a:xfrm>
            <a:solidFill>
              <a:schemeClr val="accent2">
                <a:alpha val="60000"/>
              </a:schemeClr>
            </a:solidFill>
          </p:grpSpPr>
          <p:sp>
            <p:nvSpPr>
              <p:cNvPr id="263" name="Freeform: Shape 262">
                <a:extLst>
                  <a:ext uri="{FF2B5EF4-FFF2-40B4-BE49-F238E27FC236}">
                    <a16:creationId xmlns:a16="http://schemas.microsoft.com/office/drawing/2014/main" id="{DBF42DD9-6AA3-47D3-ABBD-82816103C661}"/>
                  </a:ext>
                </a:extLst>
              </p:cNvPr>
              <p:cNvSpPr/>
              <p:nvPr/>
            </p:nvSpPr>
            <p:spPr>
              <a:xfrm>
                <a:off x="6237875" y="4492313"/>
                <a:ext cx="335108" cy="95745"/>
              </a:xfrm>
              <a:custGeom>
                <a:avLst/>
                <a:gdLst>
                  <a:gd name="connsiteX0" fmla="*/ 335108 w 335108"/>
                  <a:gd name="connsiteY0" fmla="*/ 47873 h 95745"/>
                  <a:gd name="connsiteX1" fmla="*/ 167554 w 335108"/>
                  <a:gd name="connsiteY1" fmla="*/ 95745 h 95745"/>
                  <a:gd name="connsiteX2" fmla="*/ 0 w 335108"/>
                  <a:gd name="connsiteY2" fmla="*/ 47873 h 95745"/>
                  <a:gd name="connsiteX3" fmla="*/ 167554 w 335108"/>
                  <a:gd name="connsiteY3" fmla="*/ 0 h 95745"/>
                  <a:gd name="connsiteX4" fmla="*/ 335108 w 335108"/>
                  <a:gd name="connsiteY4" fmla="*/ 47873 h 95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08" h="95745">
                    <a:moveTo>
                      <a:pt x="335108" y="47873"/>
                    </a:moveTo>
                    <a:cubicBezTo>
                      <a:pt x="335108" y="74312"/>
                      <a:pt x="260092" y="95745"/>
                      <a:pt x="167554" y="95745"/>
                    </a:cubicBezTo>
                    <a:cubicBezTo>
                      <a:pt x="75016" y="95745"/>
                      <a:pt x="0" y="74312"/>
                      <a:pt x="0" y="47873"/>
                    </a:cubicBezTo>
                    <a:cubicBezTo>
                      <a:pt x="0" y="21433"/>
                      <a:pt x="75016" y="0"/>
                      <a:pt x="167554" y="0"/>
                    </a:cubicBezTo>
                    <a:cubicBezTo>
                      <a:pt x="260092" y="0"/>
                      <a:pt x="335108" y="21433"/>
                      <a:pt x="335108" y="47873"/>
                    </a:cubicBezTo>
                    <a:close/>
                  </a:path>
                </a:pathLst>
              </a:custGeom>
              <a:solidFill>
                <a:schemeClr val="bg1">
                  <a:lumMod val="85000"/>
                </a:schemeClr>
              </a:solidFill>
              <a:ln w="5953"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D80BCDB-A2B9-4315-B9C0-FD60CB542149}"/>
                  </a:ext>
                </a:extLst>
              </p:cNvPr>
              <p:cNvSpPr/>
              <p:nvPr/>
            </p:nvSpPr>
            <p:spPr>
              <a:xfrm>
                <a:off x="6237875" y="4564122"/>
                <a:ext cx="335108" cy="143618"/>
              </a:xfrm>
              <a:custGeom>
                <a:avLst/>
                <a:gdLst>
                  <a:gd name="connsiteX0" fmla="*/ 287236 w 335108"/>
                  <a:gd name="connsiteY0" fmla="*/ 95745 h 143617"/>
                  <a:gd name="connsiteX1" fmla="*/ 275267 w 335108"/>
                  <a:gd name="connsiteY1" fmla="*/ 83777 h 143617"/>
                  <a:gd name="connsiteX2" fmla="*/ 287236 w 335108"/>
                  <a:gd name="connsiteY2" fmla="*/ 71809 h 143617"/>
                  <a:gd name="connsiteX3" fmla="*/ 299204 w 335108"/>
                  <a:gd name="connsiteY3" fmla="*/ 83777 h 143617"/>
                  <a:gd name="connsiteX4" fmla="*/ 287236 w 335108"/>
                  <a:gd name="connsiteY4" fmla="*/ 95745 h 143617"/>
                  <a:gd name="connsiteX5" fmla="*/ 167554 w 335108"/>
                  <a:gd name="connsiteY5" fmla="*/ 47873 h 143617"/>
                  <a:gd name="connsiteX6" fmla="*/ 0 w 335108"/>
                  <a:gd name="connsiteY6" fmla="*/ 0 h 143617"/>
                  <a:gd name="connsiteX7" fmla="*/ 0 w 335108"/>
                  <a:gd name="connsiteY7" fmla="*/ 95745 h 143617"/>
                  <a:gd name="connsiteX8" fmla="*/ 167554 w 335108"/>
                  <a:gd name="connsiteY8" fmla="*/ 143618 h 143617"/>
                  <a:gd name="connsiteX9" fmla="*/ 335108 w 335108"/>
                  <a:gd name="connsiteY9" fmla="*/ 95745 h 143617"/>
                  <a:gd name="connsiteX10" fmla="*/ 335108 w 335108"/>
                  <a:gd name="connsiteY10" fmla="*/ 0 h 143617"/>
                  <a:gd name="connsiteX11" fmla="*/ 167554 w 335108"/>
                  <a:gd name="connsiteY11" fmla="*/ 47873 h 14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08" h="143617">
                    <a:moveTo>
                      <a:pt x="287236" y="95745"/>
                    </a:moveTo>
                    <a:cubicBezTo>
                      <a:pt x="280055" y="95745"/>
                      <a:pt x="275267" y="90958"/>
                      <a:pt x="275267" y="83777"/>
                    </a:cubicBezTo>
                    <a:cubicBezTo>
                      <a:pt x="275267" y="76596"/>
                      <a:pt x="280055" y="71809"/>
                      <a:pt x="287236" y="71809"/>
                    </a:cubicBezTo>
                    <a:cubicBezTo>
                      <a:pt x="294416" y="71809"/>
                      <a:pt x="299204" y="76596"/>
                      <a:pt x="299204" y="83777"/>
                    </a:cubicBezTo>
                    <a:cubicBezTo>
                      <a:pt x="299204" y="90958"/>
                      <a:pt x="294416" y="95745"/>
                      <a:pt x="287236" y="95745"/>
                    </a:cubicBezTo>
                    <a:close/>
                    <a:moveTo>
                      <a:pt x="167554" y="47873"/>
                    </a:moveTo>
                    <a:cubicBezTo>
                      <a:pt x="75399" y="47873"/>
                      <a:pt x="0" y="26330"/>
                      <a:pt x="0" y="0"/>
                    </a:cubicBezTo>
                    <a:lnTo>
                      <a:pt x="0" y="95745"/>
                    </a:lnTo>
                    <a:cubicBezTo>
                      <a:pt x="0" y="122075"/>
                      <a:pt x="75399" y="143618"/>
                      <a:pt x="167554" y="143618"/>
                    </a:cubicBezTo>
                    <a:cubicBezTo>
                      <a:pt x="259709" y="143618"/>
                      <a:pt x="335108" y="122075"/>
                      <a:pt x="335108" y="95745"/>
                    </a:cubicBezTo>
                    <a:lnTo>
                      <a:pt x="335108" y="0"/>
                    </a:lnTo>
                    <a:cubicBezTo>
                      <a:pt x="335108" y="26330"/>
                      <a:pt x="259709" y="47873"/>
                      <a:pt x="167554" y="47873"/>
                    </a:cubicBezTo>
                    <a:close/>
                  </a:path>
                </a:pathLst>
              </a:custGeom>
              <a:solidFill>
                <a:schemeClr val="bg1">
                  <a:lumMod val="85000"/>
                </a:schemeClr>
              </a:solidFill>
              <a:ln w="5953"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5E7E38B-3DF9-40FE-B0EC-F0C0D8FC8D3A}"/>
                  </a:ext>
                </a:extLst>
              </p:cNvPr>
              <p:cNvSpPr/>
              <p:nvPr/>
            </p:nvSpPr>
            <p:spPr>
              <a:xfrm>
                <a:off x="6237875" y="4683803"/>
                <a:ext cx="335108" cy="143618"/>
              </a:xfrm>
              <a:custGeom>
                <a:avLst/>
                <a:gdLst>
                  <a:gd name="connsiteX0" fmla="*/ 287236 w 335108"/>
                  <a:gd name="connsiteY0" fmla="*/ 95745 h 143617"/>
                  <a:gd name="connsiteX1" fmla="*/ 275267 w 335108"/>
                  <a:gd name="connsiteY1" fmla="*/ 83777 h 143617"/>
                  <a:gd name="connsiteX2" fmla="*/ 287236 w 335108"/>
                  <a:gd name="connsiteY2" fmla="*/ 71809 h 143617"/>
                  <a:gd name="connsiteX3" fmla="*/ 299204 w 335108"/>
                  <a:gd name="connsiteY3" fmla="*/ 83777 h 143617"/>
                  <a:gd name="connsiteX4" fmla="*/ 287236 w 335108"/>
                  <a:gd name="connsiteY4" fmla="*/ 95745 h 143617"/>
                  <a:gd name="connsiteX5" fmla="*/ 167554 w 335108"/>
                  <a:gd name="connsiteY5" fmla="*/ 47873 h 143617"/>
                  <a:gd name="connsiteX6" fmla="*/ 0 w 335108"/>
                  <a:gd name="connsiteY6" fmla="*/ 0 h 143617"/>
                  <a:gd name="connsiteX7" fmla="*/ 0 w 335108"/>
                  <a:gd name="connsiteY7" fmla="*/ 95745 h 143617"/>
                  <a:gd name="connsiteX8" fmla="*/ 167554 w 335108"/>
                  <a:gd name="connsiteY8" fmla="*/ 143618 h 143617"/>
                  <a:gd name="connsiteX9" fmla="*/ 335108 w 335108"/>
                  <a:gd name="connsiteY9" fmla="*/ 95745 h 143617"/>
                  <a:gd name="connsiteX10" fmla="*/ 335108 w 335108"/>
                  <a:gd name="connsiteY10" fmla="*/ 0 h 143617"/>
                  <a:gd name="connsiteX11" fmla="*/ 167554 w 335108"/>
                  <a:gd name="connsiteY11" fmla="*/ 47873 h 14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08" h="143617">
                    <a:moveTo>
                      <a:pt x="287236" y="95745"/>
                    </a:moveTo>
                    <a:cubicBezTo>
                      <a:pt x="280055" y="95745"/>
                      <a:pt x="275267" y="90958"/>
                      <a:pt x="275267" y="83777"/>
                    </a:cubicBezTo>
                    <a:cubicBezTo>
                      <a:pt x="275267" y="76596"/>
                      <a:pt x="280055" y="71809"/>
                      <a:pt x="287236" y="71809"/>
                    </a:cubicBezTo>
                    <a:cubicBezTo>
                      <a:pt x="294416" y="71809"/>
                      <a:pt x="299204" y="76596"/>
                      <a:pt x="299204" y="83777"/>
                    </a:cubicBezTo>
                    <a:cubicBezTo>
                      <a:pt x="299204" y="90958"/>
                      <a:pt x="294416" y="95745"/>
                      <a:pt x="287236" y="95745"/>
                    </a:cubicBezTo>
                    <a:close/>
                    <a:moveTo>
                      <a:pt x="167554" y="47873"/>
                    </a:moveTo>
                    <a:cubicBezTo>
                      <a:pt x="75399" y="47873"/>
                      <a:pt x="0" y="26330"/>
                      <a:pt x="0" y="0"/>
                    </a:cubicBezTo>
                    <a:lnTo>
                      <a:pt x="0" y="95745"/>
                    </a:lnTo>
                    <a:cubicBezTo>
                      <a:pt x="0" y="122075"/>
                      <a:pt x="75399" y="143618"/>
                      <a:pt x="167554" y="143618"/>
                    </a:cubicBezTo>
                    <a:cubicBezTo>
                      <a:pt x="259709" y="143618"/>
                      <a:pt x="335108" y="122075"/>
                      <a:pt x="335108" y="95745"/>
                    </a:cubicBezTo>
                    <a:lnTo>
                      <a:pt x="335108" y="0"/>
                    </a:lnTo>
                    <a:cubicBezTo>
                      <a:pt x="335108" y="26330"/>
                      <a:pt x="259709" y="47873"/>
                      <a:pt x="167554" y="47873"/>
                    </a:cubicBezTo>
                    <a:close/>
                  </a:path>
                </a:pathLst>
              </a:custGeom>
              <a:solidFill>
                <a:schemeClr val="bg1">
                  <a:lumMod val="85000"/>
                </a:schemeClr>
              </a:solidFill>
              <a:ln w="5953"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3862AFB-8943-4B59-A1B4-50672F4A3031}"/>
                  </a:ext>
                </a:extLst>
              </p:cNvPr>
              <p:cNvSpPr/>
              <p:nvPr/>
            </p:nvSpPr>
            <p:spPr>
              <a:xfrm>
                <a:off x="6237875" y="4803485"/>
                <a:ext cx="335108" cy="143618"/>
              </a:xfrm>
              <a:custGeom>
                <a:avLst/>
                <a:gdLst>
                  <a:gd name="connsiteX0" fmla="*/ 287236 w 335108"/>
                  <a:gd name="connsiteY0" fmla="*/ 95745 h 143617"/>
                  <a:gd name="connsiteX1" fmla="*/ 275267 w 335108"/>
                  <a:gd name="connsiteY1" fmla="*/ 83777 h 143617"/>
                  <a:gd name="connsiteX2" fmla="*/ 287236 w 335108"/>
                  <a:gd name="connsiteY2" fmla="*/ 71809 h 143617"/>
                  <a:gd name="connsiteX3" fmla="*/ 299204 w 335108"/>
                  <a:gd name="connsiteY3" fmla="*/ 83777 h 143617"/>
                  <a:gd name="connsiteX4" fmla="*/ 287236 w 335108"/>
                  <a:gd name="connsiteY4" fmla="*/ 95745 h 143617"/>
                  <a:gd name="connsiteX5" fmla="*/ 167554 w 335108"/>
                  <a:gd name="connsiteY5" fmla="*/ 47873 h 143617"/>
                  <a:gd name="connsiteX6" fmla="*/ 0 w 335108"/>
                  <a:gd name="connsiteY6" fmla="*/ 0 h 143617"/>
                  <a:gd name="connsiteX7" fmla="*/ 0 w 335108"/>
                  <a:gd name="connsiteY7" fmla="*/ 95745 h 143617"/>
                  <a:gd name="connsiteX8" fmla="*/ 167554 w 335108"/>
                  <a:gd name="connsiteY8" fmla="*/ 143618 h 143617"/>
                  <a:gd name="connsiteX9" fmla="*/ 335108 w 335108"/>
                  <a:gd name="connsiteY9" fmla="*/ 95745 h 143617"/>
                  <a:gd name="connsiteX10" fmla="*/ 335108 w 335108"/>
                  <a:gd name="connsiteY10" fmla="*/ 0 h 143617"/>
                  <a:gd name="connsiteX11" fmla="*/ 167554 w 335108"/>
                  <a:gd name="connsiteY11" fmla="*/ 47873 h 14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08" h="143617">
                    <a:moveTo>
                      <a:pt x="287236" y="95745"/>
                    </a:moveTo>
                    <a:cubicBezTo>
                      <a:pt x="280055" y="95745"/>
                      <a:pt x="275267" y="90958"/>
                      <a:pt x="275267" y="83777"/>
                    </a:cubicBezTo>
                    <a:cubicBezTo>
                      <a:pt x="275267" y="76596"/>
                      <a:pt x="280055" y="71809"/>
                      <a:pt x="287236" y="71809"/>
                    </a:cubicBezTo>
                    <a:cubicBezTo>
                      <a:pt x="294416" y="71809"/>
                      <a:pt x="299204" y="76596"/>
                      <a:pt x="299204" y="83777"/>
                    </a:cubicBezTo>
                    <a:cubicBezTo>
                      <a:pt x="299204" y="90958"/>
                      <a:pt x="294416" y="95745"/>
                      <a:pt x="287236" y="95745"/>
                    </a:cubicBezTo>
                    <a:close/>
                    <a:moveTo>
                      <a:pt x="167554" y="47873"/>
                    </a:moveTo>
                    <a:cubicBezTo>
                      <a:pt x="75399" y="47873"/>
                      <a:pt x="0" y="26330"/>
                      <a:pt x="0" y="0"/>
                    </a:cubicBezTo>
                    <a:lnTo>
                      <a:pt x="0" y="95745"/>
                    </a:lnTo>
                    <a:cubicBezTo>
                      <a:pt x="0" y="122075"/>
                      <a:pt x="75399" y="143618"/>
                      <a:pt x="167554" y="143618"/>
                    </a:cubicBezTo>
                    <a:cubicBezTo>
                      <a:pt x="259709" y="143618"/>
                      <a:pt x="335108" y="122075"/>
                      <a:pt x="335108" y="95745"/>
                    </a:cubicBezTo>
                    <a:lnTo>
                      <a:pt x="335108" y="0"/>
                    </a:lnTo>
                    <a:cubicBezTo>
                      <a:pt x="335108" y="26330"/>
                      <a:pt x="259709" y="47873"/>
                      <a:pt x="167554" y="47873"/>
                    </a:cubicBezTo>
                    <a:close/>
                  </a:path>
                </a:pathLst>
              </a:custGeom>
              <a:solidFill>
                <a:schemeClr val="bg1">
                  <a:lumMod val="85000"/>
                </a:schemeClr>
              </a:solidFill>
              <a:ln w="5953" cap="flat">
                <a:noFill/>
                <a:prstDash val="solid"/>
                <a:miter/>
              </a:ln>
            </p:spPr>
            <p:txBody>
              <a:bodyPr rtlCol="0" anchor="ctr"/>
              <a:lstStyle/>
              <a:p>
                <a:endParaRPr lang="en-US"/>
              </a:p>
            </p:txBody>
          </p:sp>
        </p:grpSp>
        <p:grpSp>
          <p:nvGrpSpPr>
            <p:cNvPr id="205" name="Group 204">
              <a:extLst>
                <a:ext uri="{FF2B5EF4-FFF2-40B4-BE49-F238E27FC236}">
                  <a16:creationId xmlns:a16="http://schemas.microsoft.com/office/drawing/2014/main" id="{33CA1BF4-C5E3-44B7-84D4-8BED096D2859}"/>
                </a:ext>
              </a:extLst>
            </p:cNvPr>
            <p:cNvGrpSpPr/>
            <p:nvPr/>
          </p:nvGrpSpPr>
          <p:grpSpPr>
            <a:xfrm>
              <a:off x="2065919" y="5119991"/>
              <a:ext cx="222810" cy="245192"/>
              <a:chOff x="1061642" y="4387215"/>
              <a:chExt cx="365760" cy="365760"/>
            </a:xfrm>
          </p:grpSpPr>
          <p:sp>
            <p:nvSpPr>
              <p:cNvPr id="261" name="Oval 260">
                <a:extLst>
                  <a:ext uri="{FF2B5EF4-FFF2-40B4-BE49-F238E27FC236}">
                    <a16:creationId xmlns:a16="http://schemas.microsoft.com/office/drawing/2014/main" id="{56C46274-8A10-4C92-9593-96540956AB77}"/>
                  </a:ext>
                </a:extLst>
              </p:cNvPr>
              <p:cNvSpPr/>
              <p:nvPr/>
            </p:nvSpPr>
            <p:spPr bwMode="auto">
              <a:xfrm>
                <a:off x="1061642" y="4387215"/>
                <a:ext cx="365760" cy="365760"/>
              </a:xfrm>
              <a:prstGeom prst="ellipse">
                <a:avLst/>
              </a:prstGeom>
              <a:solidFill>
                <a:schemeClr val="bg1"/>
              </a:solidFill>
              <a:ln w="63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pic>
            <p:nvPicPr>
              <p:cNvPr id="262" name="Picture 261">
                <a:extLst>
                  <a:ext uri="{FF2B5EF4-FFF2-40B4-BE49-F238E27FC236}">
                    <a16:creationId xmlns:a16="http://schemas.microsoft.com/office/drawing/2014/main" id="{895C8778-3F42-442A-8DFE-E989E0128C70}"/>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23459" y="4468080"/>
                <a:ext cx="246888" cy="246888"/>
              </a:xfrm>
              <a:prstGeom prst="rect">
                <a:avLst/>
              </a:prstGeom>
            </p:spPr>
          </p:pic>
        </p:grpSp>
        <p:grpSp>
          <p:nvGrpSpPr>
            <p:cNvPr id="206" name="Group 205">
              <a:extLst>
                <a:ext uri="{FF2B5EF4-FFF2-40B4-BE49-F238E27FC236}">
                  <a16:creationId xmlns:a16="http://schemas.microsoft.com/office/drawing/2014/main" id="{74689E13-D2A2-4E51-A663-BD5E2EE0DAF1}"/>
                </a:ext>
              </a:extLst>
            </p:cNvPr>
            <p:cNvGrpSpPr/>
            <p:nvPr/>
          </p:nvGrpSpPr>
          <p:grpSpPr>
            <a:xfrm>
              <a:off x="1183335" y="5336765"/>
              <a:ext cx="330650" cy="767879"/>
              <a:chOff x="43989" y="4511543"/>
              <a:chExt cx="460376" cy="971549"/>
            </a:xfrm>
          </p:grpSpPr>
          <p:sp>
            <p:nvSpPr>
              <p:cNvPr id="215" name="AutoShape 38">
                <a:extLst>
                  <a:ext uri="{FF2B5EF4-FFF2-40B4-BE49-F238E27FC236}">
                    <a16:creationId xmlns:a16="http://schemas.microsoft.com/office/drawing/2014/main" id="{AA00F032-2275-4AA6-98BD-70D01B807AA8}"/>
                  </a:ext>
                </a:extLst>
              </p:cNvPr>
              <p:cNvSpPr>
                <a:spLocks noChangeAspect="1" noChangeArrowheads="1" noTextEdit="1"/>
              </p:cNvSpPr>
              <p:nvPr/>
            </p:nvSpPr>
            <p:spPr bwMode="auto">
              <a:xfrm>
                <a:off x="45577" y="4511543"/>
                <a:ext cx="458788"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16" name="Freeform 40">
                <a:extLst>
                  <a:ext uri="{FF2B5EF4-FFF2-40B4-BE49-F238E27FC236}">
                    <a16:creationId xmlns:a16="http://schemas.microsoft.com/office/drawing/2014/main" id="{58D4C6B3-FC33-4CF3-9AC9-A2166888C181}"/>
                  </a:ext>
                </a:extLst>
              </p:cNvPr>
              <p:cNvSpPr>
                <a:spLocks/>
              </p:cNvSpPr>
              <p:nvPr/>
            </p:nvSpPr>
            <p:spPr bwMode="auto">
              <a:xfrm>
                <a:off x="43989" y="4513130"/>
                <a:ext cx="458788" cy="969962"/>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7" name="Rectangle 41">
                <a:extLst>
                  <a:ext uri="{FF2B5EF4-FFF2-40B4-BE49-F238E27FC236}">
                    <a16:creationId xmlns:a16="http://schemas.microsoft.com/office/drawing/2014/main" id="{565600A5-D627-4704-8361-82C6709C6661}"/>
                  </a:ext>
                </a:extLst>
              </p:cNvPr>
              <p:cNvSpPr>
                <a:spLocks noChangeArrowheads="1"/>
              </p:cNvSpPr>
              <p:nvPr/>
            </p:nvSpPr>
            <p:spPr bwMode="auto">
              <a:xfrm>
                <a:off x="61452" y="4662355"/>
                <a:ext cx="422275" cy="3175"/>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8" name="Rectangle 42">
                <a:extLst>
                  <a:ext uri="{FF2B5EF4-FFF2-40B4-BE49-F238E27FC236}">
                    <a16:creationId xmlns:a16="http://schemas.microsoft.com/office/drawing/2014/main" id="{7BD921D0-608E-47B6-867A-DD9C2BC041B7}"/>
                  </a:ext>
                </a:extLst>
              </p:cNvPr>
              <p:cNvSpPr>
                <a:spLocks noChangeArrowheads="1"/>
              </p:cNvSpPr>
              <p:nvPr/>
            </p:nvSpPr>
            <p:spPr bwMode="auto">
              <a:xfrm>
                <a:off x="61452" y="46004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9" name="Freeform 43">
                <a:extLst>
                  <a:ext uri="{FF2B5EF4-FFF2-40B4-BE49-F238E27FC236}">
                    <a16:creationId xmlns:a16="http://schemas.microsoft.com/office/drawing/2014/main" id="{D72758AD-2EA7-47BB-AED2-84AF88CB8B33}"/>
                  </a:ext>
                </a:extLst>
              </p:cNvPr>
              <p:cNvSpPr>
                <a:spLocks/>
              </p:cNvSpPr>
              <p:nvPr/>
            </p:nvSpPr>
            <p:spPr bwMode="auto">
              <a:xfrm>
                <a:off x="364665" y="4621080"/>
                <a:ext cx="92075" cy="222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0" name="Rectangle 44">
                <a:extLst>
                  <a:ext uri="{FF2B5EF4-FFF2-40B4-BE49-F238E27FC236}">
                    <a16:creationId xmlns:a16="http://schemas.microsoft.com/office/drawing/2014/main" id="{54052A22-EE7F-4510-968D-EF2645DF363D}"/>
                  </a:ext>
                </a:extLst>
              </p:cNvPr>
              <p:cNvSpPr>
                <a:spLocks noChangeArrowheads="1"/>
              </p:cNvSpPr>
              <p:nvPr/>
            </p:nvSpPr>
            <p:spPr bwMode="auto">
              <a:xfrm>
                <a:off x="61452" y="472426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1" name="Rectangle 45">
                <a:extLst>
                  <a:ext uri="{FF2B5EF4-FFF2-40B4-BE49-F238E27FC236}">
                    <a16:creationId xmlns:a16="http://schemas.microsoft.com/office/drawing/2014/main" id="{F4F28052-D30E-41B4-AE0C-103899607EB1}"/>
                  </a:ext>
                </a:extLst>
              </p:cNvPr>
              <p:cNvSpPr>
                <a:spLocks noChangeArrowheads="1"/>
              </p:cNvSpPr>
              <p:nvPr/>
            </p:nvSpPr>
            <p:spPr bwMode="auto">
              <a:xfrm>
                <a:off x="61452" y="4662355"/>
                <a:ext cx="422275" cy="3175"/>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2" name="Freeform 46">
                <a:extLst>
                  <a:ext uri="{FF2B5EF4-FFF2-40B4-BE49-F238E27FC236}">
                    <a16:creationId xmlns:a16="http://schemas.microsoft.com/office/drawing/2014/main" id="{A06D9C90-53DB-40E7-B45E-532D7EC9A7CF}"/>
                  </a:ext>
                </a:extLst>
              </p:cNvPr>
              <p:cNvSpPr>
                <a:spLocks/>
              </p:cNvSpPr>
              <p:nvPr/>
            </p:nvSpPr>
            <p:spPr bwMode="auto">
              <a:xfrm>
                <a:off x="364665" y="4682993"/>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3" name="Rectangle 47">
                <a:extLst>
                  <a:ext uri="{FF2B5EF4-FFF2-40B4-BE49-F238E27FC236}">
                    <a16:creationId xmlns:a16="http://schemas.microsoft.com/office/drawing/2014/main" id="{1297B0D6-7A98-48FF-BE35-F90B218C1E50}"/>
                  </a:ext>
                </a:extLst>
              </p:cNvPr>
              <p:cNvSpPr>
                <a:spLocks noChangeArrowheads="1"/>
              </p:cNvSpPr>
              <p:nvPr/>
            </p:nvSpPr>
            <p:spPr bwMode="auto">
              <a:xfrm>
                <a:off x="61452" y="47845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4" name="Rectangle 48">
                <a:extLst>
                  <a:ext uri="{FF2B5EF4-FFF2-40B4-BE49-F238E27FC236}">
                    <a16:creationId xmlns:a16="http://schemas.microsoft.com/office/drawing/2014/main" id="{80FDC84D-9635-4B1D-B5C1-3562D85CAEC3}"/>
                  </a:ext>
                </a:extLst>
              </p:cNvPr>
              <p:cNvSpPr>
                <a:spLocks noChangeArrowheads="1"/>
              </p:cNvSpPr>
              <p:nvPr/>
            </p:nvSpPr>
            <p:spPr bwMode="auto">
              <a:xfrm>
                <a:off x="61452" y="472426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5" name="Freeform 49">
                <a:extLst>
                  <a:ext uri="{FF2B5EF4-FFF2-40B4-BE49-F238E27FC236}">
                    <a16:creationId xmlns:a16="http://schemas.microsoft.com/office/drawing/2014/main" id="{BBAC0E05-1D10-4F54-844B-F27F0F0FF2F7}"/>
                  </a:ext>
                </a:extLst>
              </p:cNvPr>
              <p:cNvSpPr>
                <a:spLocks/>
              </p:cNvSpPr>
              <p:nvPr/>
            </p:nvSpPr>
            <p:spPr bwMode="auto">
              <a:xfrm>
                <a:off x="364665" y="4744905"/>
                <a:ext cx="92075" cy="222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6" name="Rectangle 50">
                <a:extLst>
                  <a:ext uri="{FF2B5EF4-FFF2-40B4-BE49-F238E27FC236}">
                    <a16:creationId xmlns:a16="http://schemas.microsoft.com/office/drawing/2014/main" id="{B94D7F71-FC89-4BF6-9960-FC827F152B1C}"/>
                  </a:ext>
                </a:extLst>
              </p:cNvPr>
              <p:cNvSpPr>
                <a:spLocks noChangeArrowheads="1"/>
              </p:cNvSpPr>
              <p:nvPr/>
            </p:nvSpPr>
            <p:spPr bwMode="auto">
              <a:xfrm>
                <a:off x="61452" y="48480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7" name="Rectangle 51">
                <a:extLst>
                  <a:ext uri="{FF2B5EF4-FFF2-40B4-BE49-F238E27FC236}">
                    <a16:creationId xmlns:a16="http://schemas.microsoft.com/office/drawing/2014/main" id="{08C4BD8A-CE85-454B-AA5A-97EB41631889}"/>
                  </a:ext>
                </a:extLst>
              </p:cNvPr>
              <p:cNvSpPr>
                <a:spLocks noChangeArrowheads="1"/>
              </p:cNvSpPr>
              <p:nvPr/>
            </p:nvSpPr>
            <p:spPr bwMode="auto">
              <a:xfrm>
                <a:off x="61452" y="47845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8" name="Freeform 52">
                <a:extLst>
                  <a:ext uri="{FF2B5EF4-FFF2-40B4-BE49-F238E27FC236}">
                    <a16:creationId xmlns:a16="http://schemas.microsoft.com/office/drawing/2014/main" id="{3D143BD8-26DF-4AC4-8B3F-E87C532E0E37}"/>
                  </a:ext>
                </a:extLst>
              </p:cNvPr>
              <p:cNvSpPr>
                <a:spLocks/>
              </p:cNvSpPr>
              <p:nvPr/>
            </p:nvSpPr>
            <p:spPr bwMode="auto">
              <a:xfrm>
                <a:off x="364665" y="4806818"/>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29" name="Rectangle 53">
                <a:extLst>
                  <a:ext uri="{FF2B5EF4-FFF2-40B4-BE49-F238E27FC236}">
                    <a16:creationId xmlns:a16="http://schemas.microsoft.com/office/drawing/2014/main" id="{609692E2-2AB7-416C-90F5-F9E02CD5B908}"/>
                  </a:ext>
                </a:extLst>
              </p:cNvPr>
              <p:cNvSpPr>
                <a:spLocks noChangeArrowheads="1"/>
              </p:cNvSpPr>
              <p:nvPr/>
            </p:nvSpPr>
            <p:spPr bwMode="auto">
              <a:xfrm>
                <a:off x="61452" y="49084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0" name="Rectangle 54">
                <a:extLst>
                  <a:ext uri="{FF2B5EF4-FFF2-40B4-BE49-F238E27FC236}">
                    <a16:creationId xmlns:a16="http://schemas.microsoft.com/office/drawing/2014/main" id="{0659AAB3-AD90-46D3-A96E-31831A57EC2D}"/>
                  </a:ext>
                </a:extLst>
              </p:cNvPr>
              <p:cNvSpPr>
                <a:spLocks noChangeArrowheads="1"/>
              </p:cNvSpPr>
              <p:nvPr/>
            </p:nvSpPr>
            <p:spPr bwMode="auto">
              <a:xfrm>
                <a:off x="61452" y="48480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1" name="Freeform 55">
                <a:extLst>
                  <a:ext uri="{FF2B5EF4-FFF2-40B4-BE49-F238E27FC236}">
                    <a16:creationId xmlns:a16="http://schemas.microsoft.com/office/drawing/2014/main" id="{0B9A5258-65AF-461C-87C0-6F9214808BA2}"/>
                  </a:ext>
                </a:extLst>
              </p:cNvPr>
              <p:cNvSpPr>
                <a:spLocks/>
              </p:cNvSpPr>
              <p:nvPr/>
            </p:nvSpPr>
            <p:spPr bwMode="auto">
              <a:xfrm>
                <a:off x="364665" y="4868730"/>
                <a:ext cx="92075" cy="20637"/>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2" name="Rectangle 56">
                <a:extLst>
                  <a:ext uri="{FF2B5EF4-FFF2-40B4-BE49-F238E27FC236}">
                    <a16:creationId xmlns:a16="http://schemas.microsoft.com/office/drawing/2014/main" id="{FB285B7C-EAB6-4C63-A988-134CC1FA4424}"/>
                  </a:ext>
                </a:extLst>
              </p:cNvPr>
              <p:cNvSpPr>
                <a:spLocks noChangeArrowheads="1"/>
              </p:cNvSpPr>
              <p:nvPr/>
            </p:nvSpPr>
            <p:spPr bwMode="auto">
              <a:xfrm>
                <a:off x="61452" y="49719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3" name="Rectangle 57">
                <a:extLst>
                  <a:ext uri="{FF2B5EF4-FFF2-40B4-BE49-F238E27FC236}">
                    <a16:creationId xmlns:a16="http://schemas.microsoft.com/office/drawing/2014/main" id="{14F8C550-5AA9-4F89-A276-98A00DA40F3E}"/>
                  </a:ext>
                </a:extLst>
              </p:cNvPr>
              <p:cNvSpPr>
                <a:spLocks noChangeArrowheads="1"/>
              </p:cNvSpPr>
              <p:nvPr/>
            </p:nvSpPr>
            <p:spPr bwMode="auto">
              <a:xfrm>
                <a:off x="61452" y="49084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4" name="Freeform 58">
                <a:extLst>
                  <a:ext uri="{FF2B5EF4-FFF2-40B4-BE49-F238E27FC236}">
                    <a16:creationId xmlns:a16="http://schemas.microsoft.com/office/drawing/2014/main" id="{F1D9E8AC-1104-4E83-88F8-DED98E4CCDFA}"/>
                  </a:ext>
                </a:extLst>
              </p:cNvPr>
              <p:cNvSpPr>
                <a:spLocks/>
              </p:cNvSpPr>
              <p:nvPr/>
            </p:nvSpPr>
            <p:spPr bwMode="auto">
              <a:xfrm>
                <a:off x="364665" y="4930643"/>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5" name="Rectangle 59">
                <a:extLst>
                  <a:ext uri="{FF2B5EF4-FFF2-40B4-BE49-F238E27FC236}">
                    <a16:creationId xmlns:a16="http://schemas.microsoft.com/office/drawing/2014/main" id="{8C568B71-5C45-45C8-87DB-D48395440875}"/>
                  </a:ext>
                </a:extLst>
              </p:cNvPr>
              <p:cNvSpPr>
                <a:spLocks noChangeArrowheads="1"/>
              </p:cNvSpPr>
              <p:nvPr/>
            </p:nvSpPr>
            <p:spPr bwMode="auto">
              <a:xfrm>
                <a:off x="61452" y="50322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6" name="Rectangle 60">
                <a:extLst>
                  <a:ext uri="{FF2B5EF4-FFF2-40B4-BE49-F238E27FC236}">
                    <a16:creationId xmlns:a16="http://schemas.microsoft.com/office/drawing/2014/main" id="{B879D98D-C674-4E00-BD6B-3E0FF5137D2B}"/>
                  </a:ext>
                </a:extLst>
              </p:cNvPr>
              <p:cNvSpPr>
                <a:spLocks noChangeArrowheads="1"/>
              </p:cNvSpPr>
              <p:nvPr/>
            </p:nvSpPr>
            <p:spPr bwMode="auto">
              <a:xfrm>
                <a:off x="61452" y="497191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7" name="Freeform 61">
                <a:extLst>
                  <a:ext uri="{FF2B5EF4-FFF2-40B4-BE49-F238E27FC236}">
                    <a16:creationId xmlns:a16="http://schemas.microsoft.com/office/drawing/2014/main" id="{70031E2E-EC3F-4D42-8A73-4C07543A1F31}"/>
                  </a:ext>
                </a:extLst>
              </p:cNvPr>
              <p:cNvSpPr>
                <a:spLocks/>
              </p:cNvSpPr>
              <p:nvPr/>
            </p:nvSpPr>
            <p:spPr bwMode="auto">
              <a:xfrm>
                <a:off x="364665" y="4992555"/>
                <a:ext cx="92075" cy="20637"/>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8" name="Rectangle 62">
                <a:extLst>
                  <a:ext uri="{FF2B5EF4-FFF2-40B4-BE49-F238E27FC236}">
                    <a16:creationId xmlns:a16="http://schemas.microsoft.com/office/drawing/2014/main" id="{17B5D7B3-B0E0-43A8-9CE7-F9A3BE3C11CF}"/>
                  </a:ext>
                </a:extLst>
              </p:cNvPr>
              <p:cNvSpPr>
                <a:spLocks noChangeArrowheads="1"/>
              </p:cNvSpPr>
              <p:nvPr/>
            </p:nvSpPr>
            <p:spPr bwMode="auto">
              <a:xfrm>
                <a:off x="61452" y="50957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9" name="Rectangle 63">
                <a:extLst>
                  <a:ext uri="{FF2B5EF4-FFF2-40B4-BE49-F238E27FC236}">
                    <a16:creationId xmlns:a16="http://schemas.microsoft.com/office/drawing/2014/main" id="{8E9C3328-D409-4D96-A154-D5A3A3AEA74F}"/>
                  </a:ext>
                </a:extLst>
              </p:cNvPr>
              <p:cNvSpPr>
                <a:spLocks noChangeArrowheads="1"/>
              </p:cNvSpPr>
              <p:nvPr/>
            </p:nvSpPr>
            <p:spPr bwMode="auto">
              <a:xfrm>
                <a:off x="61452" y="50322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0" name="Freeform 64">
                <a:extLst>
                  <a:ext uri="{FF2B5EF4-FFF2-40B4-BE49-F238E27FC236}">
                    <a16:creationId xmlns:a16="http://schemas.microsoft.com/office/drawing/2014/main" id="{3CA09FD9-869A-4FF9-9DBE-F314E41E1AB7}"/>
                  </a:ext>
                </a:extLst>
              </p:cNvPr>
              <p:cNvSpPr>
                <a:spLocks/>
              </p:cNvSpPr>
              <p:nvPr/>
            </p:nvSpPr>
            <p:spPr bwMode="auto">
              <a:xfrm>
                <a:off x="364665" y="5054468"/>
                <a:ext cx="92075" cy="22225"/>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1" name="Rectangle 65">
                <a:extLst>
                  <a:ext uri="{FF2B5EF4-FFF2-40B4-BE49-F238E27FC236}">
                    <a16:creationId xmlns:a16="http://schemas.microsoft.com/office/drawing/2014/main" id="{10814773-7ECF-4DBC-9283-650505C4F9B4}"/>
                  </a:ext>
                </a:extLst>
              </p:cNvPr>
              <p:cNvSpPr>
                <a:spLocks noChangeArrowheads="1"/>
              </p:cNvSpPr>
              <p:nvPr/>
            </p:nvSpPr>
            <p:spPr bwMode="auto">
              <a:xfrm>
                <a:off x="61452" y="5156068"/>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2" name="Rectangle 66">
                <a:extLst>
                  <a:ext uri="{FF2B5EF4-FFF2-40B4-BE49-F238E27FC236}">
                    <a16:creationId xmlns:a16="http://schemas.microsoft.com/office/drawing/2014/main" id="{FB931C2F-89D8-4B57-8270-AEBEA617838B}"/>
                  </a:ext>
                </a:extLst>
              </p:cNvPr>
              <p:cNvSpPr>
                <a:spLocks noChangeArrowheads="1"/>
              </p:cNvSpPr>
              <p:nvPr/>
            </p:nvSpPr>
            <p:spPr bwMode="auto">
              <a:xfrm>
                <a:off x="61452" y="509574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3" name="Freeform 67">
                <a:extLst>
                  <a:ext uri="{FF2B5EF4-FFF2-40B4-BE49-F238E27FC236}">
                    <a16:creationId xmlns:a16="http://schemas.microsoft.com/office/drawing/2014/main" id="{5360E05A-6BF8-4BBC-A878-7F6D1947CAF6}"/>
                  </a:ext>
                </a:extLst>
              </p:cNvPr>
              <p:cNvSpPr>
                <a:spLocks/>
              </p:cNvSpPr>
              <p:nvPr/>
            </p:nvSpPr>
            <p:spPr bwMode="auto">
              <a:xfrm>
                <a:off x="364665" y="5116380"/>
                <a:ext cx="92075" cy="20637"/>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chemeClr val="bg1">
                  <a:lumMod val="75000"/>
                  <a:alpha val="80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4" name="Freeform 68">
                <a:extLst>
                  <a:ext uri="{FF2B5EF4-FFF2-40B4-BE49-F238E27FC236}">
                    <a16:creationId xmlns:a16="http://schemas.microsoft.com/office/drawing/2014/main" id="{7569A53C-C03E-49BF-8E3B-192AD687102E}"/>
                  </a:ext>
                </a:extLst>
              </p:cNvPr>
              <p:cNvSpPr>
                <a:spLocks noEditPoints="1"/>
              </p:cNvSpPr>
              <p:nvPr/>
            </p:nvSpPr>
            <p:spPr bwMode="auto">
              <a:xfrm>
                <a:off x="56690" y="4600443"/>
                <a:ext cx="430213" cy="839787"/>
              </a:xfrm>
              <a:custGeom>
                <a:avLst/>
                <a:gdLst>
                  <a:gd name="T0" fmla="*/ 271 w 271"/>
                  <a:gd name="T1" fmla="*/ 529 h 529"/>
                  <a:gd name="T2" fmla="*/ 0 w 271"/>
                  <a:gd name="T3" fmla="*/ 529 h 529"/>
                  <a:gd name="T4" fmla="*/ 0 w 271"/>
                  <a:gd name="T5" fmla="*/ 0 h 529"/>
                  <a:gd name="T6" fmla="*/ 271 w 271"/>
                  <a:gd name="T7" fmla="*/ 0 h 529"/>
                  <a:gd name="T8" fmla="*/ 271 w 271"/>
                  <a:gd name="T9" fmla="*/ 529 h 529"/>
                  <a:gd name="T10" fmla="*/ 4 w 271"/>
                  <a:gd name="T11" fmla="*/ 526 h 529"/>
                  <a:gd name="T12" fmla="*/ 266 w 271"/>
                  <a:gd name="T13" fmla="*/ 526 h 529"/>
                  <a:gd name="T14" fmla="*/ 266 w 271"/>
                  <a:gd name="T15" fmla="*/ 3 h 529"/>
                  <a:gd name="T16" fmla="*/ 4 w 271"/>
                  <a:gd name="T17" fmla="*/ 3 h 529"/>
                  <a:gd name="T18" fmla="*/ 4 w 271"/>
                  <a:gd name="T19" fmla="*/ 52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1" h="529">
                    <a:moveTo>
                      <a:pt x="271" y="529"/>
                    </a:moveTo>
                    <a:lnTo>
                      <a:pt x="0" y="529"/>
                    </a:lnTo>
                    <a:lnTo>
                      <a:pt x="0" y="0"/>
                    </a:lnTo>
                    <a:lnTo>
                      <a:pt x="271" y="0"/>
                    </a:lnTo>
                    <a:lnTo>
                      <a:pt x="271" y="529"/>
                    </a:lnTo>
                    <a:close/>
                    <a:moveTo>
                      <a:pt x="4" y="526"/>
                    </a:moveTo>
                    <a:lnTo>
                      <a:pt x="266" y="526"/>
                    </a:lnTo>
                    <a:lnTo>
                      <a:pt x="266" y="3"/>
                    </a:lnTo>
                    <a:lnTo>
                      <a:pt x="4" y="3"/>
                    </a:lnTo>
                    <a:lnTo>
                      <a:pt x="4" y="52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5" name="Freeform 69">
                <a:extLst>
                  <a:ext uri="{FF2B5EF4-FFF2-40B4-BE49-F238E27FC236}">
                    <a16:creationId xmlns:a16="http://schemas.microsoft.com/office/drawing/2014/main" id="{A18D8376-23C8-4519-A002-1FDF377A3D17}"/>
                  </a:ext>
                </a:extLst>
              </p:cNvPr>
              <p:cNvSpPr>
                <a:spLocks/>
              </p:cNvSpPr>
              <p:nvPr/>
            </p:nvSpPr>
            <p:spPr bwMode="auto">
              <a:xfrm>
                <a:off x="56690" y="4575043"/>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6" name="Freeform 70">
                <a:extLst>
                  <a:ext uri="{FF2B5EF4-FFF2-40B4-BE49-F238E27FC236}">
                    <a16:creationId xmlns:a16="http://schemas.microsoft.com/office/drawing/2014/main" id="{CF7A77B5-34F6-4B8F-89BC-34955111B13F}"/>
                  </a:ext>
                </a:extLst>
              </p:cNvPr>
              <p:cNvSpPr>
                <a:spLocks/>
              </p:cNvSpPr>
              <p:nvPr/>
            </p:nvSpPr>
            <p:spPr bwMode="auto">
              <a:xfrm>
                <a:off x="56690" y="4560755"/>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7" name="Freeform 71">
                <a:extLst>
                  <a:ext uri="{FF2B5EF4-FFF2-40B4-BE49-F238E27FC236}">
                    <a16:creationId xmlns:a16="http://schemas.microsoft.com/office/drawing/2014/main" id="{F585F5BE-C672-4B23-9A8B-B5F0921B85A8}"/>
                  </a:ext>
                </a:extLst>
              </p:cNvPr>
              <p:cNvSpPr>
                <a:spLocks/>
              </p:cNvSpPr>
              <p:nvPr/>
            </p:nvSpPr>
            <p:spPr bwMode="auto">
              <a:xfrm>
                <a:off x="56690" y="4548055"/>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8" name="Freeform 72">
                <a:extLst>
                  <a:ext uri="{FF2B5EF4-FFF2-40B4-BE49-F238E27FC236}">
                    <a16:creationId xmlns:a16="http://schemas.microsoft.com/office/drawing/2014/main" id="{C04FC85C-B021-4F00-917E-BD961A674804}"/>
                  </a:ext>
                </a:extLst>
              </p:cNvPr>
              <p:cNvSpPr>
                <a:spLocks/>
              </p:cNvSpPr>
              <p:nvPr/>
            </p:nvSpPr>
            <p:spPr bwMode="auto">
              <a:xfrm>
                <a:off x="56690" y="4535355"/>
                <a:ext cx="146050" cy="4762"/>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9" name="Freeform 73">
                <a:extLst>
                  <a:ext uri="{FF2B5EF4-FFF2-40B4-BE49-F238E27FC236}">
                    <a16:creationId xmlns:a16="http://schemas.microsoft.com/office/drawing/2014/main" id="{25F32AAD-A8E7-4C0C-B701-FB0A54B35741}"/>
                  </a:ext>
                </a:extLst>
              </p:cNvPr>
              <p:cNvSpPr>
                <a:spLocks/>
              </p:cNvSpPr>
              <p:nvPr/>
            </p:nvSpPr>
            <p:spPr bwMode="auto">
              <a:xfrm>
                <a:off x="340852" y="4575043"/>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0" name="Freeform 74">
                <a:extLst>
                  <a:ext uri="{FF2B5EF4-FFF2-40B4-BE49-F238E27FC236}">
                    <a16:creationId xmlns:a16="http://schemas.microsoft.com/office/drawing/2014/main" id="{788C3E27-E545-4128-BFF5-797E76FFFF17}"/>
                  </a:ext>
                </a:extLst>
              </p:cNvPr>
              <p:cNvSpPr>
                <a:spLocks/>
              </p:cNvSpPr>
              <p:nvPr/>
            </p:nvSpPr>
            <p:spPr bwMode="auto">
              <a:xfrm>
                <a:off x="340852" y="4560755"/>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1" name="Freeform 75">
                <a:extLst>
                  <a:ext uri="{FF2B5EF4-FFF2-40B4-BE49-F238E27FC236}">
                    <a16:creationId xmlns:a16="http://schemas.microsoft.com/office/drawing/2014/main" id="{688ED4C0-2BDA-447B-B88C-DC283205E69F}"/>
                  </a:ext>
                </a:extLst>
              </p:cNvPr>
              <p:cNvSpPr>
                <a:spLocks/>
              </p:cNvSpPr>
              <p:nvPr/>
            </p:nvSpPr>
            <p:spPr bwMode="auto">
              <a:xfrm>
                <a:off x="340852" y="4548055"/>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2" name="Freeform 76">
                <a:extLst>
                  <a:ext uri="{FF2B5EF4-FFF2-40B4-BE49-F238E27FC236}">
                    <a16:creationId xmlns:a16="http://schemas.microsoft.com/office/drawing/2014/main" id="{01FC7259-53A5-429D-BC43-314F7EE6101E}"/>
                  </a:ext>
                </a:extLst>
              </p:cNvPr>
              <p:cNvSpPr>
                <a:spLocks/>
              </p:cNvSpPr>
              <p:nvPr/>
            </p:nvSpPr>
            <p:spPr bwMode="auto">
              <a:xfrm>
                <a:off x="340852" y="4535355"/>
                <a:ext cx="146050" cy="4762"/>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3" name="Rectangle 77">
                <a:extLst>
                  <a:ext uri="{FF2B5EF4-FFF2-40B4-BE49-F238E27FC236}">
                    <a16:creationId xmlns:a16="http://schemas.microsoft.com/office/drawing/2014/main" id="{F11323D7-8F7F-48E7-9716-2037C858147F}"/>
                  </a:ext>
                </a:extLst>
              </p:cNvPr>
              <p:cNvSpPr>
                <a:spLocks noChangeArrowheads="1"/>
              </p:cNvSpPr>
              <p:nvPr/>
            </p:nvSpPr>
            <p:spPr bwMode="auto">
              <a:xfrm>
                <a:off x="61452" y="5202105"/>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4" name="Freeform 78">
                <a:extLst>
                  <a:ext uri="{FF2B5EF4-FFF2-40B4-BE49-F238E27FC236}">
                    <a16:creationId xmlns:a16="http://schemas.microsoft.com/office/drawing/2014/main" id="{9D0C12F0-6946-4F77-8AE7-631EA816B371}"/>
                  </a:ext>
                </a:extLst>
              </p:cNvPr>
              <p:cNvSpPr>
                <a:spLocks/>
              </p:cNvSpPr>
              <p:nvPr/>
            </p:nvSpPr>
            <p:spPr bwMode="auto">
              <a:xfrm>
                <a:off x="191627" y="5190993"/>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5" name="Rectangle 79">
                <a:extLst>
                  <a:ext uri="{FF2B5EF4-FFF2-40B4-BE49-F238E27FC236}">
                    <a16:creationId xmlns:a16="http://schemas.microsoft.com/office/drawing/2014/main" id="{B7C20A58-0C06-4565-B4B5-1B4BB7D736F2}"/>
                  </a:ext>
                </a:extLst>
              </p:cNvPr>
              <p:cNvSpPr>
                <a:spLocks noChangeArrowheads="1"/>
              </p:cNvSpPr>
              <p:nvPr/>
            </p:nvSpPr>
            <p:spPr bwMode="auto">
              <a:xfrm>
                <a:off x="61452" y="5265605"/>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6" name="Freeform 80">
                <a:extLst>
                  <a:ext uri="{FF2B5EF4-FFF2-40B4-BE49-F238E27FC236}">
                    <a16:creationId xmlns:a16="http://schemas.microsoft.com/office/drawing/2014/main" id="{936D5B17-7524-4433-A318-BDDC37A5E17D}"/>
                  </a:ext>
                </a:extLst>
              </p:cNvPr>
              <p:cNvSpPr>
                <a:spLocks/>
              </p:cNvSpPr>
              <p:nvPr/>
            </p:nvSpPr>
            <p:spPr bwMode="auto">
              <a:xfrm>
                <a:off x="191627" y="5254493"/>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7" name="Rectangle 81">
                <a:extLst>
                  <a:ext uri="{FF2B5EF4-FFF2-40B4-BE49-F238E27FC236}">
                    <a16:creationId xmlns:a16="http://schemas.microsoft.com/office/drawing/2014/main" id="{55765930-900E-4B4D-AF9D-4FE3E3C74ED5}"/>
                  </a:ext>
                </a:extLst>
              </p:cNvPr>
              <p:cNvSpPr>
                <a:spLocks noChangeArrowheads="1"/>
              </p:cNvSpPr>
              <p:nvPr/>
            </p:nvSpPr>
            <p:spPr bwMode="auto">
              <a:xfrm>
                <a:off x="61452" y="53306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8" name="Freeform 82">
                <a:extLst>
                  <a:ext uri="{FF2B5EF4-FFF2-40B4-BE49-F238E27FC236}">
                    <a16:creationId xmlns:a16="http://schemas.microsoft.com/office/drawing/2014/main" id="{07AA248F-6D7D-47F0-B3DA-D9ADCCA476FE}"/>
                  </a:ext>
                </a:extLst>
              </p:cNvPr>
              <p:cNvSpPr>
                <a:spLocks/>
              </p:cNvSpPr>
              <p:nvPr/>
            </p:nvSpPr>
            <p:spPr bwMode="auto">
              <a:xfrm>
                <a:off x="191627" y="5319580"/>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9" name="Rectangle 83">
                <a:extLst>
                  <a:ext uri="{FF2B5EF4-FFF2-40B4-BE49-F238E27FC236}">
                    <a16:creationId xmlns:a16="http://schemas.microsoft.com/office/drawing/2014/main" id="{F9965F12-C511-47F2-B367-A858CBC94A17}"/>
                  </a:ext>
                </a:extLst>
              </p:cNvPr>
              <p:cNvSpPr>
                <a:spLocks noChangeArrowheads="1"/>
              </p:cNvSpPr>
              <p:nvPr/>
            </p:nvSpPr>
            <p:spPr bwMode="auto">
              <a:xfrm>
                <a:off x="61452" y="5394193"/>
                <a:ext cx="422275" cy="476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60" name="Freeform 84">
                <a:extLst>
                  <a:ext uri="{FF2B5EF4-FFF2-40B4-BE49-F238E27FC236}">
                    <a16:creationId xmlns:a16="http://schemas.microsoft.com/office/drawing/2014/main" id="{D5A377C1-A706-48B7-A23B-AE89380FA3F1}"/>
                  </a:ext>
                </a:extLst>
              </p:cNvPr>
              <p:cNvSpPr>
                <a:spLocks/>
              </p:cNvSpPr>
              <p:nvPr/>
            </p:nvSpPr>
            <p:spPr bwMode="auto">
              <a:xfrm>
                <a:off x="191627" y="5383080"/>
                <a:ext cx="160338" cy="25400"/>
              </a:xfrm>
              <a:custGeom>
                <a:avLst/>
                <a:gdLst>
                  <a:gd name="T0" fmla="*/ 7 w 101"/>
                  <a:gd name="T1" fmla="*/ 16 h 16"/>
                  <a:gd name="T2" fmla="*/ 0 w 101"/>
                  <a:gd name="T3" fmla="*/ 8 h 16"/>
                  <a:gd name="T4" fmla="*/ 7 w 101"/>
                  <a:gd name="T5" fmla="*/ 0 h 16"/>
                  <a:gd name="T6" fmla="*/ 94 w 101"/>
                  <a:gd name="T7" fmla="*/ 0 h 16"/>
                  <a:gd name="T8" fmla="*/ 101 w 101"/>
                  <a:gd name="T9" fmla="*/ 8 h 16"/>
                  <a:gd name="T10" fmla="*/ 94 w 101"/>
                  <a:gd name="T11" fmla="*/ 16 h 16"/>
                  <a:gd name="T12" fmla="*/ 7 w 10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7" y="16"/>
                    </a:moveTo>
                    <a:lnTo>
                      <a:pt x="0" y="8"/>
                    </a:lnTo>
                    <a:lnTo>
                      <a:pt x="7" y="0"/>
                    </a:lnTo>
                    <a:lnTo>
                      <a:pt x="94" y="0"/>
                    </a:lnTo>
                    <a:lnTo>
                      <a:pt x="101" y="8"/>
                    </a:lnTo>
                    <a:lnTo>
                      <a:pt x="94" y="16"/>
                    </a:lnTo>
                    <a:lnTo>
                      <a:pt x="7" y="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grpSp>
        <p:grpSp>
          <p:nvGrpSpPr>
            <p:cNvPr id="207" name="Group 206">
              <a:extLst>
                <a:ext uri="{FF2B5EF4-FFF2-40B4-BE49-F238E27FC236}">
                  <a16:creationId xmlns:a16="http://schemas.microsoft.com/office/drawing/2014/main" id="{FD169A1D-3910-432B-959C-1948A6E45ACE}"/>
                </a:ext>
              </a:extLst>
            </p:cNvPr>
            <p:cNvGrpSpPr/>
            <p:nvPr/>
          </p:nvGrpSpPr>
          <p:grpSpPr>
            <a:xfrm>
              <a:off x="847445" y="5140704"/>
              <a:ext cx="526270" cy="538713"/>
              <a:chOff x="989054" y="4678201"/>
              <a:chExt cx="751082" cy="751081"/>
            </a:xfrm>
          </p:grpSpPr>
          <p:sp>
            <p:nvSpPr>
              <p:cNvPr id="212" name="Oval 211">
                <a:extLst>
                  <a:ext uri="{FF2B5EF4-FFF2-40B4-BE49-F238E27FC236}">
                    <a16:creationId xmlns:a16="http://schemas.microsoft.com/office/drawing/2014/main" id="{E4838BF7-7D53-48A0-A258-34F162C5FF23}"/>
                  </a:ext>
                </a:extLst>
              </p:cNvPr>
              <p:cNvSpPr/>
              <p:nvPr/>
            </p:nvSpPr>
            <p:spPr bwMode="auto">
              <a:xfrm>
                <a:off x="1026232" y="4715383"/>
                <a:ext cx="676726" cy="676726"/>
              </a:xfrm>
              <a:prstGeom prst="ellipse">
                <a:avLst/>
              </a:prstGeom>
              <a:solidFill>
                <a:schemeClr val="bg1"/>
              </a:solidFill>
              <a:ln w="63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noAutofit/>
              </a:bodyPr>
              <a:lstStyle/>
              <a:p>
                <a:pPr algn="ctr"/>
                <a:endParaRPr lang="en-US" sz="2800" b="1" dirty="0">
                  <a:solidFill>
                    <a:schemeClr val="tx2"/>
                  </a:solidFill>
                </a:endParaRPr>
              </a:p>
            </p:txBody>
          </p:sp>
          <p:sp>
            <p:nvSpPr>
              <p:cNvPr id="213" name="Oval 212">
                <a:extLst>
                  <a:ext uri="{FF2B5EF4-FFF2-40B4-BE49-F238E27FC236}">
                    <a16:creationId xmlns:a16="http://schemas.microsoft.com/office/drawing/2014/main" id="{AA39EE60-9E88-443C-9169-B6598B07C453}"/>
                  </a:ext>
                </a:extLst>
              </p:cNvPr>
              <p:cNvSpPr/>
              <p:nvPr/>
            </p:nvSpPr>
            <p:spPr bwMode="auto">
              <a:xfrm>
                <a:off x="989054" y="4678201"/>
                <a:ext cx="751082" cy="751081"/>
              </a:xfrm>
              <a:prstGeom prst="ellipse">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ArchUp">
                  <a:avLst>
                    <a:gd name="adj" fmla="val 8893503"/>
                  </a:avLst>
                </a:prstTxWarp>
                <a:noAutofit/>
              </a:bodyPr>
              <a:lstStyle/>
              <a:p>
                <a:pPr algn="ctr"/>
                <a:r>
                  <a:rPr lang="en-US" sz="800" b="1" dirty="0">
                    <a:solidFill>
                      <a:schemeClr val="tx2"/>
                    </a:solidFill>
                  </a:rPr>
                  <a:t>WINDOWS SERVER LICENSE</a:t>
                </a:r>
                <a:endParaRPr lang="en-US" sz="2800" b="1" dirty="0">
                  <a:solidFill>
                    <a:schemeClr val="tx2"/>
                  </a:solidFill>
                </a:endParaRPr>
              </a:p>
            </p:txBody>
          </p:sp>
          <p:pic>
            <p:nvPicPr>
              <p:cNvPr id="214" name="Picture 213">
                <a:extLst>
                  <a:ext uri="{FF2B5EF4-FFF2-40B4-BE49-F238E27FC236}">
                    <a16:creationId xmlns:a16="http://schemas.microsoft.com/office/drawing/2014/main" id="{D7F774E8-8A72-4917-969D-1C521FF81856}"/>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79262" y="4917795"/>
                <a:ext cx="372668" cy="392027"/>
              </a:xfrm>
              <a:prstGeom prst="rect">
                <a:avLst/>
              </a:prstGeom>
            </p:spPr>
          </p:pic>
        </p:grpSp>
        <p:sp>
          <p:nvSpPr>
            <p:cNvPr id="208" name="Plus Sign 207">
              <a:extLst>
                <a:ext uri="{FF2B5EF4-FFF2-40B4-BE49-F238E27FC236}">
                  <a16:creationId xmlns:a16="http://schemas.microsoft.com/office/drawing/2014/main" id="{3ABEC4BC-F899-4E64-B9C5-94A577AADDB0}"/>
                </a:ext>
              </a:extLst>
            </p:cNvPr>
            <p:cNvSpPr/>
            <p:nvPr/>
          </p:nvSpPr>
          <p:spPr bwMode="auto">
            <a:xfrm>
              <a:off x="1724357" y="5602805"/>
              <a:ext cx="214274" cy="235798"/>
            </a:xfrm>
            <a:prstGeom prst="mathPlus">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9" name="Group 208">
              <a:extLst>
                <a:ext uri="{FF2B5EF4-FFF2-40B4-BE49-F238E27FC236}">
                  <a16:creationId xmlns:a16="http://schemas.microsoft.com/office/drawing/2014/main" id="{958E594C-6A6D-48BC-A7B8-CBDEEF41BECF}"/>
                </a:ext>
              </a:extLst>
            </p:cNvPr>
            <p:cNvGrpSpPr/>
            <p:nvPr/>
          </p:nvGrpSpPr>
          <p:grpSpPr>
            <a:xfrm>
              <a:off x="2065919" y="5690521"/>
              <a:ext cx="222810" cy="245192"/>
              <a:chOff x="1061642" y="4387215"/>
              <a:chExt cx="365760" cy="365760"/>
            </a:xfrm>
          </p:grpSpPr>
          <p:sp>
            <p:nvSpPr>
              <p:cNvPr id="210" name="Oval 209">
                <a:extLst>
                  <a:ext uri="{FF2B5EF4-FFF2-40B4-BE49-F238E27FC236}">
                    <a16:creationId xmlns:a16="http://schemas.microsoft.com/office/drawing/2014/main" id="{12AC1A6F-1E36-4D75-8228-4CBDF086274C}"/>
                  </a:ext>
                </a:extLst>
              </p:cNvPr>
              <p:cNvSpPr/>
              <p:nvPr/>
            </p:nvSpPr>
            <p:spPr bwMode="auto">
              <a:xfrm>
                <a:off x="1061642" y="4387215"/>
                <a:ext cx="365760" cy="365760"/>
              </a:xfrm>
              <a:prstGeom prst="ellipse">
                <a:avLst/>
              </a:prstGeom>
              <a:solidFill>
                <a:schemeClr val="bg1"/>
              </a:solidFill>
              <a:ln w="63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pic>
            <p:nvPicPr>
              <p:cNvPr id="211" name="Picture 210">
                <a:extLst>
                  <a:ext uri="{FF2B5EF4-FFF2-40B4-BE49-F238E27FC236}">
                    <a16:creationId xmlns:a16="http://schemas.microsoft.com/office/drawing/2014/main" id="{269B06A3-132D-426C-B30A-5F0914BF7F97}"/>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23459" y="4468080"/>
                <a:ext cx="246888" cy="246888"/>
              </a:xfrm>
              <a:prstGeom prst="rect">
                <a:avLst/>
              </a:prstGeom>
            </p:spPr>
          </p:pic>
        </p:grpSp>
      </p:grpSp>
      <p:sp>
        <p:nvSpPr>
          <p:cNvPr id="523" name="Graphic 50">
            <a:extLst>
              <a:ext uri="{FF2B5EF4-FFF2-40B4-BE49-F238E27FC236}">
                <a16:creationId xmlns:a16="http://schemas.microsoft.com/office/drawing/2014/main" id="{9FA4A3D0-7877-49AB-BAAC-1C446E94296B}"/>
              </a:ext>
            </a:extLst>
          </p:cNvPr>
          <p:cNvSpPr/>
          <p:nvPr/>
        </p:nvSpPr>
        <p:spPr>
          <a:xfrm>
            <a:off x="4918108" y="5331471"/>
            <a:ext cx="551116" cy="516329"/>
          </a:xfrm>
          <a:prstGeom prst="mathMultiply">
            <a:avLst>
              <a:gd name="adj1" fmla="val 6238"/>
            </a:avLst>
          </a:prstGeom>
          <a:solidFill>
            <a:srgbClr val="FF0000"/>
          </a:solidFill>
          <a:ln w="29766" cap="flat">
            <a:noFill/>
            <a:prstDash val="solid"/>
            <a:miter/>
          </a:ln>
        </p:spPr>
        <p:txBody>
          <a:bodyPr rtlCol="0" anchor="ctr"/>
          <a:lstStyle/>
          <a:p>
            <a:endParaRPr lang="en-US"/>
          </a:p>
        </p:txBody>
      </p:sp>
      <p:grpSp>
        <p:nvGrpSpPr>
          <p:cNvPr id="280" name="Group 279">
            <a:extLst>
              <a:ext uri="{FF2B5EF4-FFF2-40B4-BE49-F238E27FC236}">
                <a16:creationId xmlns:a16="http://schemas.microsoft.com/office/drawing/2014/main" id="{70B1CF9D-6200-4634-818A-FA7F96005065}"/>
              </a:ext>
            </a:extLst>
          </p:cNvPr>
          <p:cNvGrpSpPr/>
          <p:nvPr/>
        </p:nvGrpSpPr>
        <p:grpSpPr>
          <a:xfrm>
            <a:off x="4184951" y="2047559"/>
            <a:ext cx="373893" cy="414164"/>
            <a:chOff x="2266365" y="4401648"/>
            <a:chExt cx="1241795" cy="1412971"/>
          </a:xfrm>
        </p:grpSpPr>
        <p:sp>
          <p:nvSpPr>
            <p:cNvPr id="281" name="Oval 280">
              <a:extLst>
                <a:ext uri="{FF2B5EF4-FFF2-40B4-BE49-F238E27FC236}">
                  <a16:creationId xmlns:a16="http://schemas.microsoft.com/office/drawing/2014/main" id="{1172A3DD-756F-4BB9-8922-82682871BDEE}"/>
                </a:ext>
              </a:extLst>
            </p:cNvPr>
            <p:cNvSpPr>
              <a:spLocks noChangeArrowheads="1"/>
            </p:cNvSpPr>
            <p:nvPr/>
          </p:nvSpPr>
          <p:spPr bwMode="auto">
            <a:xfrm>
              <a:off x="2528285" y="4894661"/>
              <a:ext cx="120806" cy="120806"/>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82" name="Oval 281">
              <a:extLst>
                <a:ext uri="{FF2B5EF4-FFF2-40B4-BE49-F238E27FC236}">
                  <a16:creationId xmlns:a16="http://schemas.microsoft.com/office/drawing/2014/main" id="{845D3169-B176-473E-8154-59603D5642C8}"/>
                </a:ext>
              </a:extLst>
            </p:cNvPr>
            <p:cNvSpPr>
              <a:spLocks noChangeArrowheads="1"/>
            </p:cNvSpPr>
            <p:nvPr/>
          </p:nvSpPr>
          <p:spPr bwMode="auto">
            <a:xfrm>
              <a:off x="2486096" y="5303131"/>
              <a:ext cx="109409" cy="108954"/>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83" name="Freeform 297">
              <a:extLst>
                <a:ext uri="{FF2B5EF4-FFF2-40B4-BE49-F238E27FC236}">
                  <a16:creationId xmlns:a16="http://schemas.microsoft.com/office/drawing/2014/main" id="{F237E8FC-E170-42A2-B90B-73AB9C01B179}"/>
                </a:ext>
              </a:extLst>
            </p:cNvPr>
            <p:cNvSpPr>
              <a:spLocks/>
            </p:cNvSpPr>
            <p:nvPr/>
          </p:nvSpPr>
          <p:spPr bwMode="auto">
            <a:xfrm>
              <a:off x="2266365" y="4702751"/>
              <a:ext cx="1241795" cy="624997"/>
            </a:xfrm>
            <a:custGeom>
              <a:avLst/>
              <a:gdLst>
                <a:gd name="T0" fmla="*/ 8736 w 9707"/>
                <a:gd name="T1" fmla="*/ 2947 h 4889"/>
                <a:gd name="T2" fmla="*/ 8401 w 9707"/>
                <a:gd name="T3" fmla="*/ 3007 h 4889"/>
                <a:gd name="T4" fmla="*/ 8466 w 9707"/>
                <a:gd name="T5" fmla="*/ 2445 h 4889"/>
                <a:gd name="T6" fmla="*/ 6022 w 9707"/>
                <a:gd name="T7" fmla="*/ 0 h 4889"/>
                <a:gd name="T8" fmla="*/ 3593 w 9707"/>
                <a:gd name="T9" fmla="*/ 2175 h 4889"/>
                <a:gd name="T10" fmla="*/ 2721 w 9707"/>
                <a:gd name="T11" fmla="*/ 1895 h 4889"/>
                <a:gd name="T12" fmla="*/ 1225 w 9707"/>
                <a:gd name="T13" fmla="*/ 3339 h 4889"/>
                <a:gd name="T14" fmla="*/ 826 w 9707"/>
                <a:gd name="T15" fmla="*/ 3237 h 4889"/>
                <a:gd name="T16" fmla="*/ 0 w 9707"/>
                <a:gd name="T17" fmla="*/ 4063 h 4889"/>
                <a:gd name="T18" fmla="*/ 826 w 9707"/>
                <a:gd name="T19" fmla="*/ 4889 h 4889"/>
                <a:gd name="T20" fmla="*/ 8736 w 9707"/>
                <a:gd name="T21" fmla="*/ 4889 h 4889"/>
                <a:gd name="T22" fmla="*/ 9707 w 9707"/>
                <a:gd name="T23" fmla="*/ 3918 h 4889"/>
                <a:gd name="T24" fmla="*/ 8736 w 9707"/>
                <a:gd name="T25" fmla="*/ 2947 h 4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07" h="4889">
                  <a:moveTo>
                    <a:pt x="8736" y="2947"/>
                  </a:moveTo>
                  <a:cubicBezTo>
                    <a:pt x="8618" y="2947"/>
                    <a:pt x="8505" y="2968"/>
                    <a:pt x="8401" y="3007"/>
                  </a:cubicBezTo>
                  <a:cubicBezTo>
                    <a:pt x="8443" y="2826"/>
                    <a:pt x="8466" y="2638"/>
                    <a:pt x="8466" y="2445"/>
                  </a:cubicBezTo>
                  <a:cubicBezTo>
                    <a:pt x="8466" y="1095"/>
                    <a:pt x="7372" y="0"/>
                    <a:pt x="6022" y="0"/>
                  </a:cubicBezTo>
                  <a:cubicBezTo>
                    <a:pt x="4763" y="0"/>
                    <a:pt x="3727" y="952"/>
                    <a:pt x="3593" y="2175"/>
                  </a:cubicBezTo>
                  <a:cubicBezTo>
                    <a:pt x="3347" y="1999"/>
                    <a:pt x="3046" y="1895"/>
                    <a:pt x="2721" y="1895"/>
                  </a:cubicBezTo>
                  <a:cubicBezTo>
                    <a:pt x="1912" y="1895"/>
                    <a:pt x="1253" y="2537"/>
                    <a:pt x="1225" y="3339"/>
                  </a:cubicBezTo>
                  <a:cubicBezTo>
                    <a:pt x="1107" y="3274"/>
                    <a:pt x="971" y="3237"/>
                    <a:pt x="826" y="3237"/>
                  </a:cubicBezTo>
                  <a:cubicBezTo>
                    <a:pt x="370" y="3237"/>
                    <a:pt x="0" y="3607"/>
                    <a:pt x="0" y="4063"/>
                  </a:cubicBezTo>
                  <a:cubicBezTo>
                    <a:pt x="0" y="4519"/>
                    <a:pt x="370" y="4889"/>
                    <a:pt x="826" y="4889"/>
                  </a:cubicBezTo>
                  <a:cubicBezTo>
                    <a:pt x="1172" y="4889"/>
                    <a:pt x="8274" y="4889"/>
                    <a:pt x="8736" y="4889"/>
                  </a:cubicBezTo>
                  <a:cubicBezTo>
                    <a:pt x="9272" y="4889"/>
                    <a:pt x="9707" y="4454"/>
                    <a:pt x="9707" y="3918"/>
                  </a:cubicBezTo>
                  <a:cubicBezTo>
                    <a:pt x="9707" y="3382"/>
                    <a:pt x="9272" y="2947"/>
                    <a:pt x="8736" y="2947"/>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84" name="Oval 283">
              <a:extLst>
                <a:ext uri="{FF2B5EF4-FFF2-40B4-BE49-F238E27FC236}">
                  <a16:creationId xmlns:a16="http://schemas.microsoft.com/office/drawing/2014/main" id="{3060F72E-3601-4CEB-8CEF-9F8C9E843F8B}"/>
                </a:ext>
              </a:extLst>
            </p:cNvPr>
            <p:cNvSpPr>
              <a:spLocks noChangeArrowheads="1"/>
            </p:cNvSpPr>
            <p:nvPr/>
          </p:nvSpPr>
          <p:spPr bwMode="auto">
            <a:xfrm>
              <a:off x="2781501" y="5443083"/>
              <a:ext cx="371080" cy="371536"/>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85" name="Oval 284">
              <a:extLst>
                <a:ext uri="{FF2B5EF4-FFF2-40B4-BE49-F238E27FC236}">
                  <a16:creationId xmlns:a16="http://schemas.microsoft.com/office/drawing/2014/main" id="{82876EE7-43FC-46A1-A91E-1B163278FA91}"/>
                </a:ext>
              </a:extLst>
            </p:cNvPr>
            <p:cNvSpPr>
              <a:spLocks noChangeArrowheads="1"/>
            </p:cNvSpPr>
            <p:nvPr/>
          </p:nvSpPr>
          <p:spPr bwMode="auto">
            <a:xfrm>
              <a:off x="2589656" y="4673378"/>
              <a:ext cx="161835" cy="161379"/>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86" name="Oval 285">
              <a:extLst>
                <a:ext uri="{FF2B5EF4-FFF2-40B4-BE49-F238E27FC236}">
                  <a16:creationId xmlns:a16="http://schemas.microsoft.com/office/drawing/2014/main" id="{8C985385-BCF3-4128-BFB5-FC7F8575CB1E}"/>
                </a:ext>
              </a:extLst>
            </p:cNvPr>
            <p:cNvSpPr>
              <a:spLocks noChangeArrowheads="1"/>
            </p:cNvSpPr>
            <p:nvPr/>
          </p:nvSpPr>
          <p:spPr bwMode="auto">
            <a:xfrm>
              <a:off x="2554542" y="5474931"/>
              <a:ext cx="144056" cy="143600"/>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grpSp>
          <p:nvGrpSpPr>
            <p:cNvPr id="287" name="Group 286">
              <a:extLst>
                <a:ext uri="{FF2B5EF4-FFF2-40B4-BE49-F238E27FC236}">
                  <a16:creationId xmlns:a16="http://schemas.microsoft.com/office/drawing/2014/main" id="{6065E182-0BAC-4161-80D4-1FA810D76854}"/>
                </a:ext>
              </a:extLst>
            </p:cNvPr>
            <p:cNvGrpSpPr/>
            <p:nvPr/>
          </p:nvGrpSpPr>
          <p:grpSpPr>
            <a:xfrm>
              <a:off x="3014928" y="5033031"/>
              <a:ext cx="459519" cy="459064"/>
              <a:chOff x="3112464" y="5057415"/>
              <a:chExt cx="459519" cy="459064"/>
            </a:xfrm>
          </p:grpSpPr>
          <p:sp>
            <p:nvSpPr>
              <p:cNvPr id="305" name="Oval 304">
                <a:extLst>
                  <a:ext uri="{FF2B5EF4-FFF2-40B4-BE49-F238E27FC236}">
                    <a16:creationId xmlns:a16="http://schemas.microsoft.com/office/drawing/2014/main" id="{A24814DD-485C-4E27-B5A7-D4DBCBAABA8F}"/>
                  </a:ext>
                </a:extLst>
              </p:cNvPr>
              <p:cNvSpPr>
                <a:spLocks noChangeArrowheads="1"/>
              </p:cNvSpPr>
              <p:nvPr/>
            </p:nvSpPr>
            <p:spPr bwMode="auto">
              <a:xfrm>
                <a:off x="3112464" y="5057415"/>
                <a:ext cx="459519" cy="459064"/>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6" name="Freeform 309">
                <a:extLst>
                  <a:ext uri="{FF2B5EF4-FFF2-40B4-BE49-F238E27FC236}">
                    <a16:creationId xmlns:a16="http://schemas.microsoft.com/office/drawing/2014/main" id="{937F8A63-FF79-42B4-BA75-C6B14047B88A}"/>
                  </a:ext>
                </a:extLst>
              </p:cNvPr>
              <p:cNvSpPr>
                <a:spLocks/>
              </p:cNvSpPr>
              <p:nvPr/>
            </p:nvSpPr>
            <p:spPr bwMode="auto">
              <a:xfrm>
                <a:off x="3247858" y="5139928"/>
                <a:ext cx="186908" cy="226113"/>
              </a:xfrm>
              <a:custGeom>
                <a:avLst/>
                <a:gdLst>
                  <a:gd name="T0" fmla="*/ 1051 w 1051"/>
                  <a:gd name="T1" fmla="*/ 543 h 1273"/>
                  <a:gd name="T2" fmla="*/ 490 w 1051"/>
                  <a:gd name="T3" fmla="*/ 23 h 1273"/>
                  <a:gd name="T4" fmla="*/ 9 w 1051"/>
                  <a:gd name="T5" fmla="*/ 515 h 1273"/>
                  <a:gd name="T6" fmla="*/ 168 w 1051"/>
                  <a:gd name="T7" fmla="*/ 918 h 1273"/>
                  <a:gd name="T8" fmla="*/ 311 w 1051"/>
                  <a:gd name="T9" fmla="*/ 1263 h 1273"/>
                  <a:gd name="T10" fmla="*/ 311 w 1051"/>
                  <a:gd name="T11" fmla="*/ 1273 h 1273"/>
                  <a:gd name="T12" fmla="*/ 749 w 1051"/>
                  <a:gd name="T13" fmla="*/ 1273 h 1273"/>
                  <a:gd name="T14" fmla="*/ 749 w 1051"/>
                  <a:gd name="T15" fmla="*/ 1263 h 1273"/>
                  <a:gd name="T16" fmla="*/ 898 w 1051"/>
                  <a:gd name="T17" fmla="*/ 912 h 1273"/>
                  <a:gd name="T18" fmla="*/ 1051 w 1051"/>
                  <a:gd name="T19" fmla="*/ 54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1" h="1273">
                    <a:moveTo>
                      <a:pt x="1051" y="543"/>
                    </a:moveTo>
                    <a:cubicBezTo>
                      <a:pt x="1051" y="242"/>
                      <a:pt x="796" y="0"/>
                      <a:pt x="490" y="23"/>
                    </a:cubicBezTo>
                    <a:cubicBezTo>
                      <a:pt x="230" y="43"/>
                      <a:pt x="23" y="255"/>
                      <a:pt x="9" y="515"/>
                    </a:cubicBezTo>
                    <a:cubicBezTo>
                      <a:pt x="0" y="673"/>
                      <a:pt x="63" y="818"/>
                      <a:pt x="168" y="918"/>
                    </a:cubicBezTo>
                    <a:cubicBezTo>
                      <a:pt x="261" y="1008"/>
                      <a:pt x="311" y="1134"/>
                      <a:pt x="311" y="1263"/>
                    </a:cubicBezTo>
                    <a:cubicBezTo>
                      <a:pt x="311" y="1273"/>
                      <a:pt x="311" y="1273"/>
                      <a:pt x="311" y="1273"/>
                    </a:cubicBezTo>
                    <a:cubicBezTo>
                      <a:pt x="749" y="1273"/>
                      <a:pt x="749" y="1273"/>
                      <a:pt x="749" y="1273"/>
                    </a:cubicBezTo>
                    <a:cubicBezTo>
                      <a:pt x="749" y="1263"/>
                      <a:pt x="749" y="1263"/>
                      <a:pt x="749" y="1263"/>
                    </a:cubicBezTo>
                    <a:cubicBezTo>
                      <a:pt x="749" y="1131"/>
                      <a:pt x="804" y="1006"/>
                      <a:pt x="898" y="912"/>
                    </a:cubicBezTo>
                    <a:cubicBezTo>
                      <a:pt x="993" y="818"/>
                      <a:pt x="1051" y="688"/>
                      <a:pt x="1051" y="5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7" name="Freeform 310">
                <a:extLst>
                  <a:ext uri="{FF2B5EF4-FFF2-40B4-BE49-F238E27FC236}">
                    <a16:creationId xmlns:a16="http://schemas.microsoft.com/office/drawing/2014/main" id="{2438C2D1-6FC0-49C7-8C0D-6EF43D4A0434}"/>
                  </a:ext>
                </a:extLst>
              </p:cNvPr>
              <p:cNvSpPr>
                <a:spLocks noEditPoints="1"/>
              </p:cNvSpPr>
              <p:nvPr/>
            </p:nvSpPr>
            <p:spPr bwMode="auto">
              <a:xfrm>
                <a:off x="3293445" y="5214235"/>
                <a:ext cx="41028" cy="174599"/>
              </a:xfrm>
              <a:custGeom>
                <a:avLst/>
                <a:gdLst>
                  <a:gd name="T0" fmla="*/ 204 w 230"/>
                  <a:gd name="T1" fmla="*/ 235 h 983"/>
                  <a:gd name="T2" fmla="*/ 203 w 230"/>
                  <a:gd name="T3" fmla="*/ 194 h 983"/>
                  <a:gd name="T4" fmla="*/ 203 w 230"/>
                  <a:gd name="T5" fmla="*/ 194 h 983"/>
                  <a:gd name="T6" fmla="*/ 200 w 230"/>
                  <a:gd name="T7" fmla="*/ 100 h 983"/>
                  <a:gd name="T8" fmla="*/ 100 w 230"/>
                  <a:gd name="T9" fmla="*/ 0 h 983"/>
                  <a:gd name="T10" fmla="*/ 0 w 230"/>
                  <a:gd name="T11" fmla="*/ 100 h 983"/>
                  <a:gd name="T12" fmla="*/ 0 w 230"/>
                  <a:gd name="T13" fmla="*/ 104 h 983"/>
                  <a:gd name="T14" fmla="*/ 61 w 230"/>
                  <a:gd name="T15" fmla="*/ 197 h 983"/>
                  <a:gd name="T16" fmla="*/ 64 w 230"/>
                  <a:gd name="T17" fmla="*/ 198 h 983"/>
                  <a:gd name="T18" fmla="*/ 164 w 230"/>
                  <a:gd name="T19" fmla="*/ 228 h 983"/>
                  <a:gd name="T20" fmla="*/ 190 w 230"/>
                  <a:gd name="T21" fmla="*/ 983 h 983"/>
                  <a:gd name="T22" fmla="*/ 230 w 230"/>
                  <a:gd name="T23" fmla="*/ 982 h 983"/>
                  <a:gd name="T24" fmla="*/ 204 w 230"/>
                  <a:gd name="T25" fmla="*/ 235 h 983"/>
                  <a:gd name="T26" fmla="*/ 204 w 230"/>
                  <a:gd name="T27" fmla="*/ 235 h 983"/>
                  <a:gd name="T28" fmla="*/ 79 w 230"/>
                  <a:gd name="T29" fmla="*/ 161 h 983"/>
                  <a:gd name="T30" fmla="*/ 77 w 230"/>
                  <a:gd name="T31" fmla="*/ 159 h 983"/>
                  <a:gd name="T32" fmla="*/ 40 w 230"/>
                  <a:gd name="T33" fmla="*/ 104 h 983"/>
                  <a:gd name="T34" fmla="*/ 40 w 230"/>
                  <a:gd name="T35" fmla="*/ 100 h 983"/>
                  <a:gd name="T36" fmla="*/ 100 w 230"/>
                  <a:gd name="T37" fmla="*/ 41 h 983"/>
                  <a:gd name="T38" fmla="*/ 159 w 230"/>
                  <a:gd name="T39" fmla="*/ 101 h 983"/>
                  <a:gd name="T40" fmla="*/ 162 w 230"/>
                  <a:gd name="T41" fmla="*/ 187 h 983"/>
                  <a:gd name="T42" fmla="*/ 79 w 230"/>
                  <a:gd name="T43" fmla="*/ 161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 h="983">
                    <a:moveTo>
                      <a:pt x="204" y="235"/>
                    </a:moveTo>
                    <a:cubicBezTo>
                      <a:pt x="203" y="194"/>
                      <a:pt x="203" y="194"/>
                      <a:pt x="203" y="194"/>
                    </a:cubicBezTo>
                    <a:cubicBezTo>
                      <a:pt x="203" y="194"/>
                      <a:pt x="203" y="194"/>
                      <a:pt x="203" y="194"/>
                    </a:cubicBezTo>
                    <a:cubicBezTo>
                      <a:pt x="200" y="100"/>
                      <a:pt x="200" y="100"/>
                      <a:pt x="200" y="100"/>
                    </a:cubicBezTo>
                    <a:cubicBezTo>
                      <a:pt x="200" y="45"/>
                      <a:pt x="155" y="0"/>
                      <a:pt x="100" y="0"/>
                    </a:cubicBezTo>
                    <a:cubicBezTo>
                      <a:pt x="45" y="0"/>
                      <a:pt x="0" y="45"/>
                      <a:pt x="0" y="100"/>
                    </a:cubicBezTo>
                    <a:cubicBezTo>
                      <a:pt x="0" y="104"/>
                      <a:pt x="0" y="104"/>
                      <a:pt x="0" y="104"/>
                    </a:cubicBezTo>
                    <a:cubicBezTo>
                      <a:pt x="0" y="145"/>
                      <a:pt x="24" y="181"/>
                      <a:pt x="61" y="197"/>
                    </a:cubicBezTo>
                    <a:cubicBezTo>
                      <a:pt x="64" y="198"/>
                      <a:pt x="64" y="198"/>
                      <a:pt x="64" y="198"/>
                    </a:cubicBezTo>
                    <a:cubicBezTo>
                      <a:pt x="96" y="211"/>
                      <a:pt x="130" y="221"/>
                      <a:pt x="164" y="228"/>
                    </a:cubicBezTo>
                    <a:cubicBezTo>
                      <a:pt x="190" y="983"/>
                      <a:pt x="190" y="983"/>
                      <a:pt x="190" y="983"/>
                    </a:cubicBezTo>
                    <a:cubicBezTo>
                      <a:pt x="230" y="982"/>
                      <a:pt x="230" y="982"/>
                      <a:pt x="230" y="982"/>
                    </a:cubicBezTo>
                    <a:cubicBezTo>
                      <a:pt x="204" y="235"/>
                      <a:pt x="204" y="235"/>
                      <a:pt x="204" y="235"/>
                    </a:cubicBezTo>
                    <a:cubicBezTo>
                      <a:pt x="204" y="235"/>
                      <a:pt x="204" y="235"/>
                      <a:pt x="204" y="235"/>
                    </a:cubicBezTo>
                    <a:close/>
                    <a:moveTo>
                      <a:pt x="79" y="161"/>
                    </a:moveTo>
                    <a:cubicBezTo>
                      <a:pt x="77" y="159"/>
                      <a:pt x="77" y="159"/>
                      <a:pt x="77" y="159"/>
                    </a:cubicBezTo>
                    <a:cubicBezTo>
                      <a:pt x="55" y="150"/>
                      <a:pt x="40" y="129"/>
                      <a:pt x="40" y="104"/>
                    </a:cubicBezTo>
                    <a:cubicBezTo>
                      <a:pt x="40" y="100"/>
                      <a:pt x="40" y="100"/>
                      <a:pt x="40" y="100"/>
                    </a:cubicBezTo>
                    <a:cubicBezTo>
                      <a:pt x="40" y="67"/>
                      <a:pt x="67" y="41"/>
                      <a:pt x="100" y="41"/>
                    </a:cubicBezTo>
                    <a:cubicBezTo>
                      <a:pt x="133" y="41"/>
                      <a:pt x="159" y="67"/>
                      <a:pt x="159" y="101"/>
                    </a:cubicBezTo>
                    <a:cubicBezTo>
                      <a:pt x="162" y="187"/>
                      <a:pt x="162" y="187"/>
                      <a:pt x="162" y="187"/>
                    </a:cubicBezTo>
                    <a:cubicBezTo>
                      <a:pt x="134" y="180"/>
                      <a:pt x="106" y="172"/>
                      <a:pt x="79" y="16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8" name="Freeform 311">
                <a:extLst>
                  <a:ext uri="{FF2B5EF4-FFF2-40B4-BE49-F238E27FC236}">
                    <a16:creationId xmlns:a16="http://schemas.microsoft.com/office/drawing/2014/main" id="{9DB89850-64CD-4325-94E8-3FB31B43E7C9}"/>
                  </a:ext>
                </a:extLst>
              </p:cNvPr>
              <p:cNvSpPr>
                <a:spLocks/>
              </p:cNvSpPr>
              <p:nvPr/>
            </p:nvSpPr>
            <p:spPr bwMode="auto">
              <a:xfrm>
                <a:off x="3334930" y="5214235"/>
                <a:ext cx="56072" cy="174599"/>
              </a:xfrm>
              <a:custGeom>
                <a:avLst/>
                <a:gdLst>
                  <a:gd name="T0" fmla="*/ 215 w 315"/>
                  <a:gd name="T1" fmla="*/ 0 h 983"/>
                  <a:gd name="T2" fmla="*/ 214 w 315"/>
                  <a:gd name="T3" fmla="*/ 0 h 983"/>
                  <a:gd name="T4" fmla="*/ 114 w 315"/>
                  <a:gd name="T5" fmla="*/ 100 h 983"/>
                  <a:gd name="T6" fmla="*/ 111 w 315"/>
                  <a:gd name="T7" fmla="*/ 195 h 983"/>
                  <a:gd name="T8" fmla="*/ 0 w 315"/>
                  <a:gd name="T9" fmla="*/ 197 h 983"/>
                  <a:gd name="T10" fmla="*/ 2 w 315"/>
                  <a:gd name="T11" fmla="*/ 238 h 983"/>
                  <a:gd name="T12" fmla="*/ 109 w 315"/>
                  <a:gd name="T13" fmla="*/ 235 h 983"/>
                  <a:gd name="T14" fmla="*/ 84 w 315"/>
                  <a:gd name="T15" fmla="*/ 982 h 983"/>
                  <a:gd name="T16" fmla="*/ 124 w 315"/>
                  <a:gd name="T17" fmla="*/ 983 h 983"/>
                  <a:gd name="T18" fmla="*/ 150 w 315"/>
                  <a:gd name="T19" fmla="*/ 229 h 983"/>
                  <a:gd name="T20" fmla="*/ 151 w 315"/>
                  <a:gd name="T21" fmla="*/ 187 h 983"/>
                  <a:gd name="T22" fmla="*/ 154 w 315"/>
                  <a:gd name="T23" fmla="*/ 100 h 983"/>
                  <a:gd name="T24" fmla="*/ 214 w 315"/>
                  <a:gd name="T25" fmla="*/ 41 h 983"/>
                  <a:gd name="T26" fmla="*/ 215 w 315"/>
                  <a:gd name="T27" fmla="*/ 41 h 983"/>
                  <a:gd name="T28" fmla="*/ 275 w 315"/>
                  <a:gd name="T29" fmla="*/ 100 h 983"/>
                  <a:gd name="T30" fmla="*/ 275 w 315"/>
                  <a:gd name="T31" fmla="*/ 105 h 983"/>
                  <a:gd name="T32" fmla="*/ 239 w 315"/>
                  <a:gd name="T33" fmla="*/ 160 h 983"/>
                  <a:gd name="T34" fmla="*/ 185 w 315"/>
                  <a:gd name="T35" fmla="*/ 179 h 983"/>
                  <a:gd name="T36" fmla="*/ 183 w 315"/>
                  <a:gd name="T37" fmla="*/ 221 h 983"/>
                  <a:gd name="T38" fmla="*/ 254 w 315"/>
                  <a:gd name="T39" fmla="*/ 197 h 983"/>
                  <a:gd name="T40" fmla="*/ 315 w 315"/>
                  <a:gd name="T41" fmla="*/ 105 h 983"/>
                  <a:gd name="T42" fmla="*/ 315 w 315"/>
                  <a:gd name="T43" fmla="*/ 100 h 983"/>
                  <a:gd name="T44" fmla="*/ 215 w 315"/>
                  <a:gd name="T45"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5" h="983">
                    <a:moveTo>
                      <a:pt x="215" y="0"/>
                    </a:moveTo>
                    <a:cubicBezTo>
                      <a:pt x="214" y="0"/>
                      <a:pt x="214" y="0"/>
                      <a:pt x="214" y="0"/>
                    </a:cubicBezTo>
                    <a:cubicBezTo>
                      <a:pt x="159" y="0"/>
                      <a:pt x="114" y="45"/>
                      <a:pt x="114" y="100"/>
                    </a:cubicBezTo>
                    <a:cubicBezTo>
                      <a:pt x="111" y="195"/>
                      <a:pt x="111" y="195"/>
                      <a:pt x="111" y="195"/>
                    </a:cubicBezTo>
                    <a:cubicBezTo>
                      <a:pt x="74" y="199"/>
                      <a:pt x="37" y="200"/>
                      <a:pt x="0" y="197"/>
                    </a:cubicBezTo>
                    <a:cubicBezTo>
                      <a:pt x="2" y="238"/>
                      <a:pt x="2" y="238"/>
                      <a:pt x="2" y="238"/>
                    </a:cubicBezTo>
                    <a:cubicBezTo>
                      <a:pt x="38" y="240"/>
                      <a:pt x="74" y="240"/>
                      <a:pt x="109" y="235"/>
                    </a:cubicBezTo>
                    <a:cubicBezTo>
                      <a:pt x="84" y="982"/>
                      <a:pt x="84" y="982"/>
                      <a:pt x="84" y="982"/>
                    </a:cubicBezTo>
                    <a:cubicBezTo>
                      <a:pt x="124" y="983"/>
                      <a:pt x="124" y="983"/>
                      <a:pt x="124" y="983"/>
                    </a:cubicBezTo>
                    <a:cubicBezTo>
                      <a:pt x="150" y="229"/>
                      <a:pt x="150" y="229"/>
                      <a:pt x="150" y="229"/>
                    </a:cubicBezTo>
                    <a:cubicBezTo>
                      <a:pt x="151" y="187"/>
                      <a:pt x="151" y="187"/>
                      <a:pt x="151" y="187"/>
                    </a:cubicBezTo>
                    <a:cubicBezTo>
                      <a:pt x="154" y="100"/>
                      <a:pt x="154" y="100"/>
                      <a:pt x="154" y="100"/>
                    </a:cubicBezTo>
                    <a:cubicBezTo>
                      <a:pt x="154" y="67"/>
                      <a:pt x="181" y="41"/>
                      <a:pt x="214" y="41"/>
                    </a:cubicBezTo>
                    <a:cubicBezTo>
                      <a:pt x="215" y="41"/>
                      <a:pt x="215" y="41"/>
                      <a:pt x="215" y="41"/>
                    </a:cubicBezTo>
                    <a:cubicBezTo>
                      <a:pt x="248" y="41"/>
                      <a:pt x="275" y="67"/>
                      <a:pt x="275" y="100"/>
                    </a:cubicBezTo>
                    <a:cubicBezTo>
                      <a:pt x="275" y="105"/>
                      <a:pt x="275" y="105"/>
                      <a:pt x="275" y="105"/>
                    </a:cubicBezTo>
                    <a:cubicBezTo>
                      <a:pt x="275" y="129"/>
                      <a:pt x="261" y="150"/>
                      <a:pt x="239" y="160"/>
                    </a:cubicBezTo>
                    <a:cubicBezTo>
                      <a:pt x="221" y="167"/>
                      <a:pt x="203" y="173"/>
                      <a:pt x="185" y="179"/>
                    </a:cubicBezTo>
                    <a:cubicBezTo>
                      <a:pt x="183" y="221"/>
                      <a:pt x="183" y="221"/>
                      <a:pt x="183" y="221"/>
                    </a:cubicBezTo>
                    <a:cubicBezTo>
                      <a:pt x="207" y="214"/>
                      <a:pt x="231" y="207"/>
                      <a:pt x="254" y="197"/>
                    </a:cubicBezTo>
                    <a:cubicBezTo>
                      <a:pt x="291" y="181"/>
                      <a:pt x="315" y="145"/>
                      <a:pt x="315" y="105"/>
                    </a:cubicBezTo>
                    <a:cubicBezTo>
                      <a:pt x="315" y="100"/>
                      <a:pt x="315" y="100"/>
                      <a:pt x="315" y="100"/>
                    </a:cubicBezTo>
                    <a:cubicBezTo>
                      <a:pt x="315" y="45"/>
                      <a:pt x="271" y="0"/>
                      <a:pt x="21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9" name="Freeform 312">
                <a:extLst>
                  <a:ext uri="{FF2B5EF4-FFF2-40B4-BE49-F238E27FC236}">
                    <a16:creationId xmlns:a16="http://schemas.microsoft.com/office/drawing/2014/main" id="{6FCFAED2-BF67-492D-A2CE-A4F0622CF778}"/>
                  </a:ext>
                </a:extLst>
              </p:cNvPr>
              <p:cNvSpPr>
                <a:spLocks/>
              </p:cNvSpPr>
              <p:nvPr/>
            </p:nvSpPr>
            <p:spPr bwMode="auto">
              <a:xfrm>
                <a:off x="3303474" y="5364217"/>
                <a:ext cx="78410" cy="66102"/>
              </a:xfrm>
              <a:custGeom>
                <a:avLst/>
                <a:gdLst>
                  <a:gd name="T0" fmla="*/ 0 w 443"/>
                  <a:gd name="T1" fmla="*/ 0 h 371"/>
                  <a:gd name="T2" fmla="*/ 0 w 443"/>
                  <a:gd name="T3" fmla="*/ 249 h 371"/>
                  <a:gd name="T4" fmla="*/ 65 w 443"/>
                  <a:gd name="T5" fmla="*/ 314 h 371"/>
                  <a:gd name="T6" fmla="*/ 154 w 443"/>
                  <a:gd name="T7" fmla="*/ 314 h 371"/>
                  <a:gd name="T8" fmla="*/ 154 w 443"/>
                  <a:gd name="T9" fmla="*/ 371 h 371"/>
                  <a:gd name="T10" fmla="*/ 288 w 443"/>
                  <a:gd name="T11" fmla="*/ 371 h 371"/>
                  <a:gd name="T12" fmla="*/ 288 w 443"/>
                  <a:gd name="T13" fmla="*/ 314 h 371"/>
                  <a:gd name="T14" fmla="*/ 378 w 443"/>
                  <a:gd name="T15" fmla="*/ 314 h 371"/>
                  <a:gd name="T16" fmla="*/ 443 w 443"/>
                  <a:gd name="T17" fmla="*/ 249 h 371"/>
                  <a:gd name="T18" fmla="*/ 443 w 443"/>
                  <a:gd name="T19" fmla="*/ 0 h 371"/>
                  <a:gd name="T20" fmla="*/ 0 w 443"/>
                  <a:gd name="T2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3" h="371">
                    <a:moveTo>
                      <a:pt x="0" y="0"/>
                    </a:moveTo>
                    <a:cubicBezTo>
                      <a:pt x="0" y="249"/>
                      <a:pt x="0" y="249"/>
                      <a:pt x="0" y="249"/>
                    </a:cubicBezTo>
                    <a:cubicBezTo>
                      <a:pt x="0" y="285"/>
                      <a:pt x="29" y="314"/>
                      <a:pt x="65" y="314"/>
                    </a:cubicBezTo>
                    <a:cubicBezTo>
                      <a:pt x="154" y="314"/>
                      <a:pt x="154" y="314"/>
                      <a:pt x="154" y="314"/>
                    </a:cubicBezTo>
                    <a:cubicBezTo>
                      <a:pt x="154" y="371"/>
                      <a:pt x="154" y="371"/>
                      <a:pt x="154" y="371"/>
                    </a:cubicBezTo>
                    <a:cubicBezTo>
                      <a:pt x="288" y="371"/>
                      <a:pt x="288" y="371"/>
                      <a:pt x="288" y="371"/>
                    </a:cubicBezTo>
                    <a:cubicBezTo>
                      <a:pt x="288" y="314"/>
                      <a:pt x="288" y="314"/>
                      <a:pt x="288" y="314"/>
                    </a:cubicBezTo>
                    <a:cubicBezTo>
                      <a:pt x="378" y="314"/>
                      <a:pt x="378" y="314"/>
                      <a:pt x="378" y="314"/>
                    </a:cubicBezTo>
                    <a:cubicBezTo>
                      <a:pt x="414" y="314"/>
                      <a:pt x="443" y="285"/>
                      <a:pt x="443" y="249"/>
                    </a:cubicBezTo>
                    <a:cubicBezTo>
                      <a:pt x="443" y="0"/>
                      <a:pt x="443" y="0"/>
                      <a:pt x="443" y="0"/>
                    </a:cubicBezTo>
                    <a:lnTo>
                      <a:pt x="0" y="0"/>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10" name="Rectangle 309">
                <a:extLst>
                  <a:ext uri="{FF2B5EF4-FFF2-40B4-BE49-F238E27FC236}">
                    <a16:creationId xmlns:a16="http://schemas.microsoft.com/office/drawing/2014/main" id="{40B4AC5A-9731-4B3C-9AAC-DE2B2AD93912}"/>
                  </a:ext>
                </a:extLst>
              </p:cNvPr>
              <p:cNvSpPr>
                <a:spLocks noChangeArrowheads="1"/>
              </p:cNvSpPr>
              <p:nvPr/>
            </p:nvSpPr>
            <p:spPr bwMode="auto">
              <a:xfrm>
                <a:off x="3303474" y="5376982"/>
                <a:ext cx="61999" cy="8662"/>
              </a:xfrm>
              <a:prstGeom prst="rect">
                <a:avLst/>
              </a:prstGeom>
              <a:solidFill>
                <a:srgbClr val="1070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11" name="Rectangle 310">
                <a:extLst>
                  <a:ext uri="{FF2B5EF4-FFF2-40B4-BE49-F238E27FC236}">
                    <a16:creationId xmlns:a16="http://schemas.microsoft.com/office/drawing/2014/main" id="{E42587AB-3C5C-442F-AEC0-6A1A9103369B}"/>
                  </a:ext>
                </a:extLst>
              </p:cNvPr>
              <p:cNvSpPr>
                <a:spLocks noChangeArrowheads="1"/>
              </p:cNvSpPr>
              <p:nvPr/>
            </p:nvSpPr>
            <p:spPr bwMode="auto">
              <a:xfrm>
                <a:off x="3303474" y="5396584"/>
                <a:ext cx="61999" cy="8662"/>
              </a:xfrm>
              <a:prstGeom prst="rect">
                <a:avLst/>
              </a:prstGeom>
              <a:solidFill>
                <a:srgbClr val="1070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grpSp>
        <p:sp>
          <p:nvSpPr>
            <p:cNvPr id="288" name="Freeform 331">
              <a:extLst>
                <a:ext uri="{FF2B5EF4-FFF2-40B4-BE49-F238E27FC236}">
                  <a16:creationId xmlns:a16="http://schemas.microsoft.com/office/drawing/2014/main" id="{272C720D-2116-4D4A-9DFE-C39BE342F104}"/>
                </a:ext>
              </a:extLst>
            </p:cNvPr>
            <p:cNvSpPr>
              <a:spLocks/>
            </p:cNvSpPr>
            <p:nvPr/>
          </p:nvSpPr>
          <p:spPr bwMode="auto">
            <a:xfrm>
              <a:off x="2892278" y="5532434"/>
              <a:ext cx="149526" cy="192834"/>
            </a:xfrm>
            <a:custGeom>
              <a:avLst/>
              <a:gdLst>
                <a:gd name="T0" fmla="*/ 328 w 328"/>
                <a:gd name="T1" fmla="*/ 423 h 423"/>
                <a:gd name="T2" fmla="*/ 0 w 328"/>
                <a:gd name="T3" fmla="*/ 423 h 423"/>
                <a:gd name="T4" fmla="*/ 0 w 328"/>
                <a:gd name="T5" fmla="*/ 96 h 423"/>
                <a:gd name="T6" fmla="*/ 103 w 328"/>
                <a:gd name="T7" fmla="*/ 0 h 423"/>
                <a:gd name="T8" fmla="*/ 328 w 328"/>
                <a:gd name="T9" fmla="*/ 0 h 423"/>
                <a:gd name="T10" fmla="*/ 328 w 328"/>
                <a:gd name="T11" fmla="*/ 423 h 423"/>
              </a:gdLst>
              <a:ahLst/>
              <a:cxnLst>
                <a:cxn ang="0">
                  <a:pos x="T0" y="T1"/>
                </a:cxn>
                <a:cxn ang="0">
                  <a:pos x="T2" y="T3"/>
                </a:cxn>
                <a:cxn ang="0">
                  <a:pos x="T4" y="T5"/>
                </a:cxn>
                <a:cxn ang="0">
                  <a:pos x="T6" y="T7"/>
                </a:cxn>
                <a:cxn ang="0">
                  <a:pos x="T8" y="T9"/>
                </a:cxn>
                <a:cxn ang="0">
                  <a:pos x="T10" y="T11"/>
                </a:cxn>
              </a:cxnLst>
              <a:rect l="0" t="0" r="r" b="b"/>
              <a:pathLst>
                <a:path w="328" h="423">
                  <a:moveTo>
                    <a:pt x="328" y="423"/>
                  </a:moveTo>
                  <a:lnTo>
                    <a:pt x="0" y="423"/>
                  </a:lnTo>
                  <a:lnTo>
                    <a:pt x="0" y="96"/>
                  </a:lnTo>
                  <a:lnTo>
                    <a:pt x="103" y="0"/>
                  </a:lnTo>
                  <a:lnTo>
                    <a:pt x="328" y="0"/>
                  </a:lnTo>
                  <a:lnTo>
                    <a:pt x="328" y="4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89" name="Freeform 332">
              <a:extLst>
                <a:ext uri="{FF2B5EF4-FFF2-40B4-BE49-F238E27FC236}">
                  <a16:creationId xmlns:a16="http://schemas.microsoft.com/office/drawing/2014/main" id="{25401A46-B4E3-4E38-8704-85750A5C057A}"/>
                </a:ext>
              </a:extLst>
            </p:cNvPr>
            <p:cNvSpPr>
              <a:spLocks/>
            </p:cNvSpPr>
            <p:nvPr/>
          </p:nvSpPr>
          <p:spPr bwMode="auto">
            <a:xfrm>
              <a:off x="2892278" y="5532434"/>
              <a:ext cx="46955" cy="43764"/>
            </a:xfrm>
            <a:custGeom>
              <a:avLst/>
              <a:gdLst>
                <a:gd name="T0" fmla="*/ 103 w 103"/>
                <a:gd name="T1" fmla="*/ 96 h 96"/>
                <a:gd name="T2" fmla="*/ 0 w 103"/>
                <a:gd name="T3" fmla="*/ 96 h 96"/>
                <a:gd name="T4" fmla="*/ 103 w 103"/>
                <a:gd name="T5" fmla="*/ 0 h 96"/>
                <a:gd name="T6" fmla="*/ 103 w 103"/>
                <a:gd name="T7" fmla="*/ 96 h 96"/>
              </a:gdLst>
              <a:ahLst/>
              <a:cxnLst>
                <a:cxn ang="0">
                  <a:pos x="T0" y="T1"/>
                </a:cxn>
                <a:cxn ang="0">
                  <a:pos x="T2" y="T3"/>
                </a:cxn>
                <a:cxn ang="0">
                  <a:pos x="T4" y="T5"/>
                </a:cxn>
                <a:cxn ang="0">
                  <a:pos x="T6" y="T7"/>
                </a:cxn>
              </a:cxnLst>
              <a:rect l="0" t="0" r="r" b="b"/>
              <a:pathLst>
                <a:path w="103" h="96">
                  <a:moveTo>
                    <a:pt x="103" y="96"/>
                  </a:moveTo>
                  <a:lnTo>
                    <a:pt x="0" y="96"/>
                  </a:lnTo>
                  <a:lnTo>
                    <a:pt x="103" y="0"/>
                  </a:lnTo>
                  <a:lnTo>
                    <a:pt x="103" y="96"/>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0" name="Rectangle 333">
              <a:extLst>
                <a:ext uri="{FF2B5EF4-FFF2-40B4-BE49-F238E27FC236}">
                  <a16:creationId xmlns:a16="http://schemas.microsoft.com/office/drawing/2014/main" id="{3A697960-0CF9-45FE-9B71-A9A9837D9162}"/>
                </a:ext>
              </a:extLst>
            </p:cNvPr>
            <p:cNvSpPr>
              <a:spLocks noChangeArrowheads="1"/>
            </p:cNvSpPr>
            <p:nvPr/>
          </p:nvSpPr>
          <p:spPr bwMode="auto">
            <a:xfrm>
              <a:off x="2913704" y="5594433"/>
              <a:ext cx="106674" cy="1048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1" name="Rectangle 334">
              <a:extLst>
                <a:ext uri="{FF2B5EF4-FFF2-40B4-BE49-F238E27FC236}">
                  <a16:creationId xmlns:a16="http://schemas.microsoft.com/office/drawing/2014/main" id="{9BE27AEB-A160-465F-B467-DE0A456C3DB1}"/>
                </a:ext>
              </a:extLst>
            </p:cNvPr>
            <p:cNvSpPr>
              <a:spLocks noChangeArrowheads="1"/>
            </p:cNvSpPr>
            <p:nvPr/>
          </p:nvSpPr>
          <p:spPr bwMode="auto">
            <a:xfrm>
              <a:off x="2913704" y="5614036"/>
              <a:ext cx="106674" cy="1002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2" name="Rectangle 335">
              <a:extLst>
                <a:ext uri="{FF2B5EF4-FFF2-40B4-BE49-F238E27FC236}">
                  <a16:creationId xmlns:a16="http://schemas.microsoft.com/office/drawing/2014/main" id="{B1E20381-E5F5-419A-A29E-30FE3EE14F5C}"/>
                </a:ext>
              </a:extLst>
            </p:cNvPr>
            <p:cNvSpPr>
              <a:spLocks noChangeArrowheads="1"/>
            </p:cNvSpPr>
            <p:nvPr/>
          </p:nvSpPr>
          <p:spPr bwMode="auto">
            <a:xfrm>
              <a:off x="2913704" y="5633182"/>
              <a:ext cx="106674" cy="1002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3" name="Rectangle 336">
              <a:extLst>
                <a:ext uri="{FF2B5EF4-FFF2-40B4-BE49-F238E27FC236}">
                  <a16:creationId xmlns:a16="http://schemas.microsoft.com/office/drawing/2014/main" id="{B5E736C3-1F59-4340-906A-2D5C2D63D8FA}"/>
                </a:ext>
              </a:extLst>
            </p:cNvPr>
            <p:cNvSpPr>
              <a:spLocks noChangeArrowheads="1"/>
            </p:cNvSpPr>
            <p:nvPr/>
          </p:nvSpPr>
          <p:spPr bwMode="auto">
            <a:xfrm>
              <a:off x="2913704" y="5652329"/>
              <a:ext cx="106674" cy="1002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4" name="Rectangle 337">
              <a:extLst>
                <a:ext uri="{FF2B5EF4-FFF2-40B4-BE49-F238E27FC236}">
                  <a16:creationId xmlns:a16="http://schemas.microsoft.com/office/drawing/2014/main" id="{E78383A2-45DA-4E1E-951C-0E56150A0BDC}"/>
                </a:ext>
              </a:extLst>
            </p:cNvPr>
            <p:cNvSpPr>
              <a:spLocks noChangeArrowheads="1"/>
            </p:cNvSpPr>
            <p:nvPr/>
          </p:nvSpPr>
          <p:spPr bwMode="auto">
            <a:xfrm>
              <a:off x="2913704" y="5670564"/>
              <a:ext cx="106674" cy="1002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grpSp>
          <p:nvGrpSpPr>
            <p:cNvPr id="295" name="Group 294">
              <a:extLst>
                <a:ext uri="{FF2B5EF4-FFF2-40B4-BE49-F238E27FC236}">
                  <a16:creationId xmlns:a16="http://schemas.microsoft.com/office/drawing/2014/main" id="{C67492CF-01ED-4BA8-88C3-BCD95994DDE6}"/>
                </a:ext>
              </a:extLst>
            </p:cNvPr>
            <p:cNvGrpSpPr/>
            <p:nvPr/>
          </p:nvGrpSpPr>
          <p:grpSpPr>
            <a:xfrm>
              <a:off x="3120879" y="4597927"/>
              <a:ext cx="384756" cy="384300"/>
              <a:chOff x="3571983" y="4744231"/>
              <a:chExt cx="384756" cy="384300"/>
            </a:xfrm>
          </p:grpSpPr>
          <p:sp>
            <p:nvSpPr>
              <p:cNvPr id="302" name="Oval 301">
                <a:extLst>
                  <a:ext uri="{FF2B5EF4-FFF2-40B4-BE49-F238E27FC236}">
                    <a16:creationId xmlns:a16="http://schemas.microsoft.com/office/drawing/2014/main" id="{7C8893AC-4D55-470B-AD5B-9B516BA80F26}"/>
                  </a:ext>
                </a:extLst>
              </p:cNvPr>
              <p:cNvSpPr>
                <a:spLocks noChangeArrowheads="1"/>
              </p:cNvSpPr>
              <p:nvPr/>
            </p:nvSpPr>
            <p:spPr bwMode="auto">
              <a:xfrm>
                <a:off x="3571983" y="4744231"/>
                <a:ext cx="384756" cy="384300"/>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3" name="Freeform 338">
                <a:extLst>
                  <a:ext uri="{FF2B5EF4-FFF2-40B4-BE49-F238E27FC236}">
                    <a16:creationId xmlns:a16="http://schemas.microsoft.com/office/drawing/2014/main" id="{2B7D0DED-EC36-46F4-B299-2FAEE70764E8}"/>
                  </a:ext>
                </a:extLst>
              </p:cNvPr>
              <p:cNvSpPr>
                <a:spLocks/>
              </p:cNvSpPr>
              <p:nvPr/>
            </p:nvSpPr>
            <p:spPr bwMode="auto">
              <a:xfrm>
                <a:off x="3686863" y="4844979"/>
                <a:ext cx="154997" cy="181437"/>
              </a:xfrm>
              <a:custGeom>
                <a:avLst/>
                <a:gdLst>
                  <a:gd name="T0" fmla="*/ 856 w 873"/>
                  <a:gd name="T1" fmla="*/ 952 h 1021"/>
                  <a:gd name="T2" fmla="*/ 541 w 873"/>
                  <a:gd name="T3" fmla="*/ 423 h 1021"/>
                  <a:gd name="T4" fmla="*/ 523 w 873"/>
                  <a:gd name="T5" fmla="*/ 347 h 1021"/>
                  <a:gd name="T6" fmla="*/ 523 w 873"/>
                  <a:gd name="T7" fmla="*/ 92 h 1021"/>
                  <a:gd name="T8" fmla="*/ 537 w 873"/>
                  <a:gd name="T9" fmla="*/ 92 h 1021"/>
                  <a:gd name="T10" fmla="*/ 583 w 873"/>
                  <a:gd name="T11" fmla="*/ 46 h 1021"/>
                  <a:gd name="T12" fmla="*/ 537 w 873"/>
                  <a:gd name="T13" fmla="*/ 0 h 1021"/>
                  <a:gd name="T14" fmla="*/ 335 w 873"/>
                  <a:gd name="T15" fmla="*/ 0 h 1021"/>
                  <a:gd name="T16" fmla="*/ 289 w 873"/>
                  <a:gd name="T17" fmla="*/ 46 h 1021"/>
                  <a:gd name="T18" fmla="*/ 335 w 873"/>
                  <a:gd name="T19" fmla="*/ 92 h 1021"/>
                  <a:gd name="T20" fmla="*/ 350 w 873"/>
                  <a:gd name="T21" fmla="*/ 92 h 1021"/>
                  <a:gd name="T22" fmla="*/ 350 w 873"/>
                  <a:gd name="T23" fmla="*/ 347 h 1021"/>
                  <a:gd name="T24" fmla="*/ 331 w 873"/>
                  <a:gd name="T25" fmla="*/ 423 h 1021"/>
                  <a:gd name="T26" fmla="*/ 16 w 873"/>
                  <a:gd name="T27" fmla="*/ 952 h 1021"/>
                  <a:gd name="T28" fmla="*/ 58 w 873"/>
                  <a:gd name="T29" fmla="*/ 1021 h 1021"/>
                  <a:gd name="T30" fmla="*/ 815 w 873"/>
                  <a:gd name="T31" fmla="*/ 1021 h 1021"/>
                  <a:gd name="T32" fmla="*/ 856 w 873"/>
                  <a:gd name="T33" fmla="*/ 95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3" h="1021">
                    <a:moveTo>
                      <a:pt x="856" y="952"/>
                    </a:moveTo>
                    <a:cubicBezTo>
                      <a:pt x="541" y="423"/>
                      <a:pt x="541" y="423"/>
                      <a:pt x="541" y="423"/>
                    </a:cubicBezTo>
                    <a:cubicBezTo>
                      <a:pt x="529" y="400"/>
                      <a:pt x="523" y="374"/>
                      <a:pt x="523" y="347"/>
                    </a:cubicBezTo>
                    <a:cubicBezTo>
                      <a:pt x="523" y="92"/>
                      <a:pt x="523" y="92"/>
                      <a:pt x="523" y="92"/>
                    </a:cubicBezTo>
                    <a:cubicBezTo>
                      <a:pt x="537" y="92"/>
                      <a:pt x="537" y="92"/>
                      <a:pt x="537" y="92"/>
                    </a:cubicBezTo>
                    <a:cubicBezTo>
                      <a:pt x="563" y="92"/>
                      <a:pt x="583" y="71"/>
                      <a:pt x="583" y="46"/>
                    </a:cubicBezTo>
                    <a:cubicBezTo>
                      <a:pt x="583" y="20"/>
                      <a:pt x="563" y="0"/>
                      <a:pt x="537" y="0"/>
                    </a:cubicBezTo>
                    <a:cubicBezTo>
                      <a:pt x="335" y="0"/>
                      <a:pt x="335" y="0"/>
                      <a:pt x="335" y="0"/>
                    </a:cubicBezTo>
                    <a:cubicBezTo>
                      <a:pt x="310" y="0"/>
                      <a:pt x="289" y="20"/>
                      <a:pt x="289" y="46"/>
                    </a:cubicBezTo>
                    <a:cubicBezTo>
                      <a:pt x="289" y="71"/>
                      <a:pt x="310" y="92"/>
                      <a:pt x="335" y="92"/>
                    </a:cubicBezTo>
                    <a:cubicBezTo>
                      <a:pt x="350" y="92"/>
                      <a:pt x="350" y="92"/>
                      <a:pt x="350" y="92"/>
                    </a:cubicBezTo>
                    <a:cubicBezTo>
                      <a:pt x="350" y="347"/>
                      <a:pt x="350" y="347"/>
                      <a:pt x="350" y="347"/>
                    </a:cubicBezTo>
                    <a:cubicBezTo>
                      <a:pt x="350" y="374"/>
                      <a:pt x="343" y="400"/>
                      <a:pt x="331" y="423"/>
                    </a:cubicBezTo>
                    <a:cubicBezTo>
                      <a:pt x="16" y="952"/>
                      <a:pt x="16" y="952"/>
                      <a:pt x="16" y="952"/>
                    </a:cubicBezTo>
                    <a:cubicBezTo>
                      <a:pt x="0" y="984"/>
                      <a:pt x="22" y="1021"/>
                      <a:pt x="58" y="1021"/>
                    </a:cubicBezTo>
                    <a:cubicBezTo>
                      <a:pt x="815" y="1021"/>
                      <a:pt x="815" y="1021"/>
                      <a:pt x="815" y="1021"/>
                    </a:cubicBezTo>
                    <a:cubicBezTo>
                      <a:pt x="850" y="1021"/>
                      <a:pt x="873" y="984"/>
                      <a:pt x="856" y="9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4" name="Freeform 339">
                <a:extLst>
                  <a:ext uri="{FF2B5EF4-FFF2-40B4-BE49-F238E27FC236}">
                    <a16:creationId xmlns:a16="http://schemas.microsoft.com/office/drawing/2014/main" id="{F526A946-43E3-45F6-999D-A6024BF34742}"/>
                  </a:ext>
                </a:extLst>
              </p:cNvPr>
              <p:cNvSpPr>
                <a:spLocks/>
              </p:cNvSpPr>
              <p:nvPr/>
            </p:nvSpPr>
            <p:spPr bwMode="auto">
              <a:xfrm>
                <a:off x="3751141" y="4817626"/>
                <a:ext cx="26896" cy="27352"/>
              </a:xfrm>
              <a:custGeom>
                <a:avLst/>
                <a:gdLst>
                  <a:gd name="T0" fmla="*/ 115 w 151"/>
                  <a:gd name="T1" fmla="*/ 0 h 154"/>
                  <a:gd name="T2" fmla="*/ 36 w 151"/>
                  <a:gd name="T3" fmla="*/ 0 h 154"/>
                  <a:gd name="T4" fmla="*/ 0 w 151"/>
                  <a:gd name="T5" fmla="*/ 36 h 154"/>
                  <a:gd name="T6" fmla="*/ 0 w 151"/>
                  <a:gd name="T7" fmla="*/ 154 h 154"/>
                  <a:gd name="T8" fmla="*/ 151 w 151"/>
                  <a:gd name="T9" fmla="*/ 154 h 154"/>
                  <a:gd name="T10" fmla="*/ 151 w 151"/>
                  <a:gd name="T11" fmla="*/ 36 h 154"/>
                  <a:gd name="T12" fmla="*/ 115 w 151"/>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51" h="154">
                    <a:moveTo>
                      <a:pt x="115" y="0"/>
                    </a:moveTo>
                    <a:cubicBezTo>
                      <a:pt x="36" y="0"/>
                      <a:pt x="36" y="0"/>
                      <a:pt x="36" y="0"/>
                    </a:cubicBezTo>
                    <a:cubicBezTo>
                      <a:pt x="16" y="0"/>
                      <a:pt x="0" y="16"/>
                      <a:pt x="0" y="36"/>
                    </a:cubicBezTo>
                    <a:cubicBezTo>
                      <a:pt x="0" y="154"/>
                      <a:pt x="0" y="154"/>
                      <a:pt x="0" y="154"/>
                    </a:cubicBezTo>
                    <a:cubicBezTo>
                      <a:pt x="151" y="154"/>
                      <a:pt x="151" y="154"/>
                      <a:pt x="151" y="154"/>
                    </a:cubicBezTo>
                    <a:cubicBezTo>
                      <a:pt x="151" y="36"/>
                      <a:pt x="151" y="36"/>
                      <a:pt x="151" y="36"/>
                    </a:cubicBezTo>
                    <a:cubicBezTo>
                      <a:pt x="151" y="16"/>
                      <a:pt x="135" y="0"/>
                      <a:pt x="115" y="0"/>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grpSp>
        <p:grpSp>
          <p:nvGrpSpPr>
            <p:cNvPr id="296" name="Group 295">
              <a:extLst>
                <a:ext uri="{FF2B5EF4-FFF2-40B4-BE49-F238E27FC236}">
                  <a16:creationId xmlns:a16="http://schemas.microsoft.com/office/drawing/2014/main" id="{78773D9C-93E6-4618-BEB8-FF809EB1026B}"/>
                </a:ext>
              </a:extLst>
            </p:cNvPr>
            <p:cNvGrpSpPr/>
            <p:nvPr/>
          </p:nvGrpSpPr>
          <p:grpSpPr>
            <a:xfrm>
              <a:off x="2782979" y="4401648"/>
              <a:ext cx="277626" cy="278082"/>
              <a:chOff x="3843683" y="4426032"/>
              <a:chExt cx="277626" cy="278082"/>
            </a:xfrm>
          </p:grpSpPr>
          <p:sp>
            <p:nvSpPr>
              <p:cNvPr id="297" name="Oval 296">
                <a:extLst>
                  <a:ext uri="{FF2B5EF4-FFF2-40B4-BE49-F238E27FC236}">
                    <a16:creationId xmlns:a16="http://schemas.microsoft.com/office/drawing/2014/main" id="{D5F56F30-0F9D-4F6C-88AE-98E1467830D8}"/>
                  </a:ext>
                </a:extLst>
              </p:cNvPr>
              <p:cNvSpPr>
                <a:spLocks noChangeArrowheads="1"/>
              </p:cNvSpPr>
              <p:nvPr/>
            </p:nvSpPr>
            <p:spPr bwMode="auto">
              <a:xfrm>
                <a:off x="3843683" y="4426032"/>
                <a:ext cx="277626" cy="278082"/>
              </a:xfrm>
              <a:prstGeom prst="ellipse">
                <a:avLst/>
              </a:pr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8" name="Freeform 340">
                <a:extLst>
                  <a:ext uri="{FF2B5EF4-FFF2-40B4-BE49-F238E27FC236}">
                    <a16:creationId xmlns:a16="http://schemas.microsoft.com/office/drawing/2014/main" id="{766F6178-DE96-4731-AFE3-F17852A9FA62}"/>
                  </a:ext>
                </a:extLst>
              </p:cNvPr>
              <p:cNvSpPr>
                <a:spLocks/>
              </p:cNvSpPr>
              <p:nvPr/>
            </p:nvSpPr>
            <p:spPr bwMode="auto">
              <a:xfrm>
                <a:off x="3899755" y="4513559"/>
                <a:ext cx="165482" cy="110321"/>
              </a:xfrm>
              <a:custGeom>
                <a:avLst/>
                <a:gdLst>
                  <a:gd name="T0" fmla="*/ 874 w 931"/>
                  <a:gd name="T1" fmla="*/ 621 h 621"/>
                  <a:gd name="T2" fmla="*/ 57 w 931"/>
                  <a:gd name="T3" fmla="*/ 621 h 621"/>
                  <a:gd name="T4" fmla="*/ 0 w 931"/>
                  <a:gd name="T5" fmla="*/ 564 h 621"/>
                  <a:gd name="T6" fmla="*/ 0 w 931"/>
                  <a:gd name="T7" fmla="*/ 58 h 621"/>
                  <a:gd name="T8" fmla="*/ 57 w 931"/>
                  <a:gd name="T9" fmla="*/ 0 h 621"/>
                  <a:gd name="T10" fmla="*/ 874 w 931"/>
                  <a:gd name="T11" fmla="*/ 0 h 621"/>
                  <a:gd name="T12" fmla="*/ 931 w 931"/>
                  <a:gd name="T13" fmla="*/ 58 h 621"/>
                  <a:gd name="T14" fmla="*/ 931 w 931"/>
                  <a:gd name="T15" fmla="*/ 564 h 621"/>
                  <a:gd name="T16" fmla="*/ 874 w 931"/>
                  <a:gd name="T17"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621">
                    <a:moveTo>
                      <a:pt x="874" y="621"/>
                    </a:moveTo>
                    <a:cubicBezTo>
                      <a:pt x="57" y="621"/>
                      <a:pt x="57" y="621"/>
                      <a:pt x="57" y="621"/>
                    </a:cubicBezTo>
                    <a:cubicBezTo>
                      <a:pt x="26" y="621"/>
                      <a:pt x="0" y="595"/>
                      <a:pt x="0" y="564"/>
                    </a:cubicBezTo>
                    <a:cubicBezTo>
                      <a:pt x="0" y="58"/>
                      <a:pt x="0" y="58"/>
                      <a:pt x="0" y="58"/>
                    </a:cubicBezTo>
                    <a:cubicBezTo>
                      <a:pt x="0" y="26"/>
                      <a:pt x="26" y="0"/>
                      <a:pt x="57" y="0"/>
                    </a:cubicBezTo>
                    <a:cubicBezTo>
                      <a:pt x="874" y="0"/>
                      <a:pt x="874" y="0"/>
                      <a:pt x="874" y="0"/>
                    </a:cubicBezTo>
                    <a:cubicBezTo>
                      <a:pt x="906" y="0"/>
                      <a:pt x="931" y="26"/>
                      <a:pt x="931" y="58"/>
                    </a:cubicBezTo>
                    <a:cubicBezTo>
                      <a:pt x="931" y="564"/>
                      <a:pt x="931" y="564"/>
                      <a:pt x="931" y="564"/>
                    </a:cubicBezTo>
                    <a:cubicBezTo>
                      <a:pt x="931" y="595"/>
                      <a:pt x="906" y="621"/>
                      <a:pt x="874" y="621"/>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299" name="Freeform 341">
                <a:extLst>
                  <a:ext uri="{FF2B5EF4-FFF2-40B4-BE49-F238E27FC236}">
                    <a16:creationId xmlns:a16="http://schemas.microsoft.com/office/drawing/2014/main" id="{0696603B-1801-4001-948B-6CF39C19A4FD}"/>
                  </a:ext>
                </a:extLst>
              </p:cNvPr>
              <p:cNvSpPr>
                <a:spLocks/>
              </p:cNvSpPr>
              <p:nvPr/>
            </p:nvSpPr>
            <p:spPr bwMode="auto">
              <a:xfrm>
                <a:off x="3936681" y="4537721"/>
                <a:ext cx="37837" cy="60631"/>
              </a:xfrm>
              <a:custGeom>
                <a:avLst/>
                <a:gdLst>
                  <a:gd name="T0" fmla="*/ 16 w 83"/>
                  <a:gd name="T1" fmla="*/ 133 h 133"/>
                  <a:gd name="T2" fmla="*/ 0 w 83"/>
                  <a:gd name="T3" fmla="*/ 116 h 133"/>
                  <a:gd name="T4" fmla="*/ 51 w 83"/>
                  <a:gd name="T5" fmla="*/ 66 h 133"/>
                  <a:gd name="T6" fmla="*/ 0 w 83"/>
                  <a:gd name="T7" fmla="*/ 16 h 133"/>
                  <a:gd name="T8" fmla="*/ 16 w 83"/>
                  <a:gd name="T9" fmla="*/ 0 h 133"/>
                  <a:gd name="T10" fmla="*/ 83 w 83"/>
                  <a:gd name="T11" fmla="*/ 66 h 133"/>
                  <a:gd name="T12" fmla="*/ 16 w 83"/>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83" h="133">
                    <a:moveTo>
                      <a:pt x="16" y="133"/>
                    </a:moveTo>
                    <a:lnTo>
                      <a:pt x="0" y="116"/>
                    </a:lnTo>
                    <a:lnTo>
                      <a:pt x="51" y="66"/>
                    </a:lnTo>
                    <a:lnTo>
                      <a:pt x="0" y="16"/>
                    </a:lnTo>
                    <a:lnTo>
                      <a:pt x="16" y="0"/>
                    </a:lnTo>
                    <a:lnTo>
                      <a:pt x="83" y="66"/>
                    </a:lnTo>
                    <a:lnTo>
                      <a:pt x="16"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0" name="Rectangle 342">
                <a:extLst>
                  <a:ext uri="{FF2B5EF4-FFF2-40B4-BE49-F238E27FC236}">
                    <a16:creationId xmlns:a16="http://schemas.microsoft.com/office/drawing/2014/main" id="{09C6CE2B-86EA-4EBD-8EEF-4FF73826DE8D}"/>
                  </a:ext>
                </a:extLst>
              </p:cNvPr>
              <p:cNvSpPr>
                <a:spLocks noChangeArrowheads="1"/>
              </p:cNvSpPr>
              <p:nvPr/>
            </p:nvSpPr>
            <p:spPr bwMode="auto">
              <a:xfrm>
                <a:off x="3986827" y="4589234"/>
                <a:ext cx="41484" cy="10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sp>
            <p:nvSpPr>
              <p:cNvPr id="301" name="Freeform 343">
                <a:extLst>
                  <a:ext uri="{FF2B5EF4-FFF2-40B4-BE49-F238E27FC236}">
                    <a16:creationId xmlns:a16="http://schemas.microsoft.com/office/drawing/2014/main" id="{9B73924F-7D29-4502-B036-14A5A63B0A4E}"/>
                  </a:ext>
                </a:extLst>
              </p:cNvPr>
              <p:cNvSpPr>
                <a:spLocks/>
              </p:cNvSpPr>
              <p:nvPr/>
            </p:nvSpPr>
            <p:spPr bwMode="auto">
              <a:xfrm>
                <a:off x="3899755" y="4506265"/>
                <a:ext cx="165482" cy="21426"/>
              </a:xfrm>
              <a:custGeom>
                <a:avLst/>
                <a:gdLst>
                  <a:gd name="T0" fmla="*/ 882 w 931"/>
                  <a:gd name="T1" fmla="*/ 0 h 119"/>
                  <a:gd name="T2" fmla="*/ 50 w 931"/>
                  <a:gd name="T3" fmla="*/ 0 h 119"/>
                  <a:gd name="T4" fmla="*/ 0 w 931"/>
                  <a:gd name="T5" fmla="*/ 50 h 119"/>
                  <a:gd name="T6" fmla="*/ 0 w 931"/>
                  <a:gd name="T7" fmla="*/ 119 h 119"/>
                  <a:gd name="T8" fmla="*/ 931 w 931"/>
                  <a:gd name="T9" fmla="*/ 119 h 119"/>
                  <a:gd name="T10" fmla="*/ 931 w 931"/>
                  <a:gd name="T11" fmla="*/ 50 h 119"/>
                  <a:gd name="T12" fmla="*/ 882 w 931"/>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931" h="119">
                    <a:moveTo>
                      <a:pt x="882" y="0"/>
                    </a:moveTo>
                    <a:cubicBezTo>
                      <a:pt x="50" y="0"/>
                      <a:pt x="50" y="0"/>
                      <a:pt x="50" y="0"/>
                    </a:cubicBezTo>
                    <a:cubicBezTo>
                      <a:pt x="22" y="0"/>
                      <a:pt x="0" y="22"/>
                      <a:pt x="0" y="50"/>
                    </a:cubicBezTo>
                    <a:cubicBezTo>
                      <a:pt x="0" y="119"/>
                      <a:pt x="0" y="119"/>
                      <a:pt x="0" y="119"/>
                    </a:cubicBezTo>
                    <a:cubicBezTo>
                      <a:pt x="931" y="119"/>
                      <a:pt x="931" y="119"/>
                      <a:pt x="931" y="119"/>
                    </a:cubicBezTo>
                    <a:cubicBezTo>
                      <a:pt x="931" y="50"/>
                      <a:pt x="931" y="50"/>
                      <a:pt x="931" y="50"/>
                    </a:cubicBezTo>
                    <a:cubicBezTo>
                      <a:pt x="931" y="22"/>
                      <a:pt x="909" y="0"/>
                      <a:pt x="88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Semilight" panose="020B0402040204020203" pitchFamily="34" charset="0"/>
                  <a:cs typeface="Segoe UI Semilight" panose="020B0402040204020203" pitchFamily="34" charset="0"/>
                </a:endParaRPr>
              </a:p>
            </p:txBody>
          </p:sp>
        </p:grpSp>
      </p:grpSp>
      <p:grpSp>
        <p:nvGrpSpPr>
          <p:cNvPr id="312" name="Group 311">
            <a:extLst>
              <a:ext uri="{FF2B5EF4-FFF2-40B4-BE49-F238E27FC236}">
                <a16:creationId xmlns:a16="http://schemas.microsoft.com/office/drawing/2014/main" id="{0DA53CF9-98D6-41B3-AF39-D70FC8FB92B4}"/>
              </a:ext>
            </a:extLst>
          </p:cNvPr>
          <p:cNvGrpSpPr>
            <a:grpSpLocks noChangeAspect="1"/>
          </p:cNvGrpSpPr>
          <p:nvPr/>
        </p:nvGrpSpPr>
        <p:grpSpPr>
          <a:xfrm>
            <a:off x="4120876" y="2693221"/>
            <a:ext cx="495248" cy="389238"/>
            <a:chOff x="2008187" y="2241223"/>
            <a:chExt cx="1068389" cy="909679"/>
          </a:xfrm>
        </p:grpSpPr>
        <p:grpSp>
          <p:nvGrpSpPr>
            <p:cNvPr id="313" name="Group 312">
              <a:extLst>
                <a:ext uri="{FF2B5EF4-FFF2-40B4-BE49-F238E27FC236}">
                  <a16:creationId xmlns:a16="http://schemas.microsoft.com/office/drawing/2014/main" id="{4D00C9EB-DEC3-4C00-B3E9-100CD5FC104A}"/>
                </a:ext>
              </a:extLst>
            </p:cNvPr>
            <p:cNvGrpSpPr/>
            <p:nvPr/>
          </p:nvGrpSpPr>
          <p:grpSpPr>
            <a:xfrm>
              <a:off x="2064334" y="2241223"/>
              <a:ext cx="1012242" cy="811309"/>
              <a:chOff x="-1341882" y="2279901"/>
              <a:chExt cx="1941915" cy="1556440"/>
            </a:xfrm>
          </p:grpSpPr>
          <p:sp>
            <p:nvSpPr>
              <p:cNvPr id="315" name="Rectangle 70">
                <a:extLst>
                  <a:ext uri="{FF2B5EF4-FFF2-40B4-BE49-F238E27FC236}">
                    <a16:creationId xmlns:a16="http://schemas.microsoft.com/office/drawing/2014/main" id="{21C924FD-CBAE-4C58-9319-14B6643F8402}"/>
                  </a:ext>
                </a:extLst>
              </p:cNvPr>
              <p:cNvSpPr>
                <a:spLocks noChangeArrowheads="1"/>
              </p:cNvSpPr>
              <p:nvPr/>
            </p:nvSpPr>
            <p:spPr bwMode="auto">
              <a:xfrm>
                <a:off x="-135529" y="2948792"/>
                <a:ext cx="175980" cy="887549"/>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6" name="Rectangle 71">
                <a:extLst>
                  <a:ext uri="{FF2B5EF4-FFF2-40B4-BE49-F238E27FC236}">
                    <a16:creationId xmlns:a16="http://schemas.microsoft.com/office/drawing/2014/main" id="{A1B888CA-C62B-44EF-B301-0CFF73C277FD}"/>
                  </a:ext>
                </a:extLst>
              </p:cNvPr>
              <p:cNvSpPr>
                <a:spLocks noChangeArrowheads="1"/>
              </p:cNvSpPr>
              <p:nvPr/>
            </p:nvSpPr>
            <p:spPr bwMode="auto">
              <a:xfrm>
                <a:off x="-135529" y="2948792"/>
                <a:ext cx="175980" cy="88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7" name="Freeform 72">
                <a:extLst>
                  <a:ext uri="{FF2B5EF4-FFF2-40B4-BE49-F238E27FC236}">
                    <a16:creationId xmlns:a16="http://schemas.microsoft.com/office/drawing/2014/main" id="{42CAD9DB-68D3-49D6-811B-9B20256691EE}"/>
                  </a:ext>
                </a:extLst>
              </p:cNvPr>
              <p:cNvSpPr>
                <a:spLocks/>
              </p:cNvSpPr>
              <p:nvPr/>
            </p:nvSpPr>
            <p:spPr bwMode="auto">
              <a:xfrm>
                <a:off x="-176335" y="2785564"/>
                <a:ext cx="257593" cy="52284"/>
              </a:xfrm>
              <a:custGeom>
                <a:avLst/>
                <a:gdLst>
                  <a:gd name="T0" fmla="*/ 186 w 207"/>
                  <a:gd name="T1" fmla="*/ 0 h 42"/>
                  <a:gd name="T2" fmla="*/ 21 w 207"/>
                  <a:gd name="T3" fmla="*/ 0 h 42"/>
                  <a:gd name="T4" fmla="*/ 0 w 207"/>
                  <a:gd name="T5" fmla="*/ 20 h 42"/>
                  <a:gd name="T6" fmla="*/ 0 w 207"/>
                  <a:gd name="T7" fmla="*/ 21 h 42"/>
                  <a:gd name="T8" fmla="*/ 21 w 207"/>
                  <a:gd name="T9" fmla="*/ 42 h 42"/>
                  <a:gd name="T10" fmla="*/ 145 w 207"/>
                  <a:gd name="T11" fmla="*/ 42 h 42"/>
                  <a:gd name="T12" fmla="*/ 174 w 207"/>
                  <a:gd name="T13" fmla="*/ 42 h 42"/>
                  <a:gd name="T14" fmla="*/ 186 w 207"/>
                  <a:gd name="T15" fmla="*/ 42 h 42"/>
                  <a:gd name="T16" fmla="*/ 207 w 207"/>
                  <a:gd name="T17" fmla="*/ 21 h 42"/>
                  <a:gd name="T18" fmla="*/ 207 w 207"/>
                  <a:gd name="T19" fmla="*/ 20 h 42"/>
                  <a:gd name="T20" fmla="*/ 186 w 207"/>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42">
                    <a:moveTo>
                      <a:pt x="186" y="0"/>
                    </a:moveTo>
                    <a:cubicBezTo>
                      <a:pt x="21" y="0"/>
                      <a:pt x="21" y="0"/>
                      <a:pt x="21" y="0"/>
                    </a:cubicBezTo>
                    <a:cubicBezTo>
                      <a:pt x="9" y="0"/>
                      <a:pt x="0" y="9"/>
                      <a:pt x="0" y="20"/>
                    </a:cubicBezTo>
                    <a:cubicBezTo>
                      <a:pt x="0" y="21"/>
                      <a:pt x="0" y="21"/>
                      <a:pt x="0" y="21"/>
                    </a:cubicBezTo>
                    <a:cubicBezTo>
                      <a:pt x="0" y="32"/>
                      <a:pt x="9" y="42"/>
                      <a:pt x="21" y="42"/>
                    </a:cubicBezTo>
                    <a:cubicBezTo>
                      <a:pt x="145" y="42"/>
                      <a:pt x="145" y="42"/>
                      <a:pt x="145" y="42"/>
                    </a:cubicBezTo>
                    <a:cubicBezTo>
                      <a:pt x="174" y="42"/>
                      <a:pt x="174" y="42"/>
                      <a:pt x="174" y="42"/>
                    </a:cubicBezTo>
                    <a:cubicBezTo>
                      <a:pt x="186" y="42"/>
                      <a:pt x="186" y="42"/>
                      <a:pt x="186" y="42"/>
                    </a:cubicBezTo>
                    <a:cubicBezTo>
                      <a:pt x="198" y="42"/>
                      <a:pt x="207" y="32"/>
                      <a:pt x="207" y="21"/>
                    </a:cubicBezTo>
                    <a:cubicBezTo>
                      <a:pt x="207" y="20"/>
                      <a:pt x="207" y="20"/>
                      <a:pt x="207" y="20"/>
                    </a:cubicBezTo>
                    <a:cubicBezTo>
                      <a:pt x="207" y="9"/>
                      <a:pt x="198"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8" name="Freeform 73">
                <a:extLst>
                  <a:ext uri="{FF2B5EF4-FFF2-40B4-BE49-F238E27FC236}">
                    <a16:creationId xmlns:a16="http://schemas.microsoft.com/office/drawing/2014/main" id="{0215E1E1-3280-44B1-828F-AFD1958FEAA6}"/>
                  </a:ext>
                </a:extLst>
              </p:cNvPr>
              <p:cNvSpPr>
                <a:spLocks/>
              </p:cNvSpPr>
              <p:nvPr/>
            </p:nvSpPr>
            <p:spPr bwMode="auto">
              <a:xfrm>
                <a:off x="-135529" y="2837847"/>
                <a:ext cx="138999" cy="77788"/>
              </a:xfrm>
              <a:custGeom>
                <a:avLst/>
                <a:gdLst>
                  <a:gd name="T0" fmla="*/ 112 w 112"/>
                  <a:gd name="T1" fmla="*/ 0 h 63"/>
                  <a:gd name="T2" fmla="*/ 0 w 112"/>
                  <a:gd name="T3" fmla="*/ 0 h 63"/>
                  <a:gd name="T4" fmla="*/ 0 w 112"/>
                  <a:gd name="T5" fmla="*/ 63 h 63"/>
                  <a:gd name="T6" fmla="*/ 112 w 112"/>
                  <a:gd name="T7" fmla="*/ 1 h 63"/>
                  <a:gd name="T8" fmla="*/ 112 w 112"/>
                  <a:gd name="T9" fmla="*/ 0 h 63"/>
                </a:gdLst>
                <a:ahLst/>
                <a:cxnLst>
                  <a:cxn ang="0">
                    <a:pos x="T0" y="T1"/>
                  </a:cxn>
                  <a:cxn ang="0">
                    <a:pos x="T2" y="T3"/>
                  </a:cxn>
                  <a:cxn ang="0">
                    <a:pos x="T4" y="T5"/>
                  </a:cxn>
                  <a:cxn ang="0">
                    <a:pos x="T6" y="T7"/>
                  </a:cxn>
                  <a:cxn ang="0">
                    <a:pos x="T8" y="T9"/>
                  </a:cxn>
                </a:cxnLst>
                <a:rect l="0" t="0" r="r" b="b"/>
                <a:pathLst>
                  <a:path w="112" h="63">
                    <a:moveTo>
                      <a:pt x="112" y="0"/>
                    </a:moveTo>
                    <a:cubicBezTo>
                      <a:pt x="0" y="0"/>
                      <a:pt x="0" y="0"/>
                      <a:pt x="0" y="0"/>
                    </a:cubicBezTo>
                    <a:cubicBezTo>
                      <a:pt x="0" y="63"/>
                      <a:pt x="0" y="63"/>
                      <a:pt x="0" y="63"/>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9" name="Freeform 74">
                <a:extLst>
                  <a:ext uri="{FF2B5EF4-FFF2-40B4-BE49-F238E27FC236}">
                    <a16:creationId xmlns:a16="http://schemas.microsoft.com/office/drawing/2014/main" id="{113E80F9-7021-41B2-95A7-D2D946B61313}"/>
                  </a:ext>
                </a:extLst>
              </p:cNvPr>
              <p:cNvSpPr>
                <a:spLocks/>
              </p:cNvSpPr>
              <p:nvPr/>
            </p:nvSpPr>
            <p:spPr bwMode="auto">
              <a:xfrm>
                <a:off x="3469" y="2837847"/>
                <a:ext cx="36982" cy="990841"/>
              </a:xfrm>
              <a:custGeom>
                <a:avLst/>
                <a:gdLst>
                  <a:gd name="T0" fmla="*/ 29 w 29"/>
                  <a:gd name="T1" fmla="*/ 0 h 801"/>
                  <a:gd name="T2" fmla="*/ 0 w 29"/>
                  <a:gd name="T3" fmla="*/ 0 h 801"/>
                  <a:gd name="T4" fmla="*/ 0 w 29"/>
                  <a:gd name="T5" fmla="*/ 0 h 801"/>
                  <a:gd name="T6" fmla="*/ 5 w 29"/>
                  <a:gd name="T7" fmla="*/ 0 h 801"/>
                  <a:gd name="T8" fmla="*/ 0 w 29"/>
                  <a:gd name="T9" fmla="*/ 1 h 801"/>
                  <a:gd name="T10" fmla="*/ 0 w 29"/>
                  <a:gd name="T11" fmla="*/ 90 h 801"/>
                  <a:gd name="T12" fmla="*/ 29 w 29"/>
                  <a:gd name="T13" fmla="*/ 90 h 801"/>
                  <a:gd name="T14" fmla="*/ 29 w 29"/>
                  <a:gd name="T15" fmla="*/ 801 h 801"/>
                  <a:gd name="T16" fmla="*/ 29 w 29"/>
                  <a:gd name="T17"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01">
                    <a:moveTo>
                      <a:pt x="29" y="0"/>
                    </a:moveTo>
                    <a:cubicBezTo>
                      <a:pt x="0" y="0"/>
                      <a:pt x="0" y="0"/>
                      <a:pt x="0" y="0"/>
                    </a:cubicBezTo>
                    <a:cubicBezTo>
                      <a:pt x="0" y="0"/>
                      <a:pt x="0" y="0"/>
                      <a:pt x="0" y="0"/>
                    </a:cubicBezTo>
                    <a:cubicBezTo>
                      <a:pt x="5" y="0"/>
                      <a:pt x="5" y="0"/>
                      <a:pt x="5" y="0"/>
                    </a:cubicBezTo>
                    <a:cubicBezTo>
                      <a:pt x="5" y="0"/>
                      <a:pt x="3" y="0"/>
                      <a:pt x="0" y="1"/>
                    </a:cubicBezTo>
                    <a:cubicBezTo>
                      <a:pt x="0" y="90"/>
                      <a:pt x="0" y="90"/>
                      <a:pt x="0" y="90"/>
                    </a:cubicBezTo>
                    <a:cubicBezTo>
                      <a:pt x="29" y="90"/>
                      <a:pt x="29" y="90"/>
                      <a:pt x="29" y="90"/>
                    </a:cubicBezTo>
                    <a:cubicBezTo>
                      <a:pt x="29" y="801"/>
                      <a:pt x="29" y="801"/>
                      <a:pt x="29" y="801"/>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0" name="Freeform 75">
                <a:extLst>
                  <a:ext uri="{FF2B5EF4-FFF2-40B4-BE49-F238E27FC236}">
                    <a16:creationId xmlns:a16="http://schemas.microsoft.com/office/drawing/2014/main" id="{C060ACED-7E65-4A0C-BD5D-026105DBC2E4}"/>
                  </a:ext>
                </a:extLst>
              </p:cNvPr>
              <p:cNvSpPr>
                <a:spLocks/>
              </p:cNvSpPr>
              <p:nvPr/>
            </p:nvSpPr>
            <p:spPr bwMode="auto">
              <a:xfrm>
                <a:off x="3469" y="2948792"/>
                <a:ext cx="36982" cy="887549"/>
              </a:xfrm>
              <a:custGeom>
                <a:avLst/>
                <a:gdLst>
                  <a:gd name="T0" fmla="*/ 29 w 29"/>
                  <a:gd name="T1" fmla="*/ 0 h 696"/>
                  <a:gd name="T2" fmla="*/ 0 w 29"/>
                  <a:gd name="T3" fmla="*/ 0 h 696"/>
                  <a:gd name="T4" fmla="*/ 0 w 29"/>
                  <a:gd name="T5" fmla="*/ 696 h 696"/>
                  <a:gd name="T6" fmla="*/ 29 w 29"/>
                  <a:gd name="T7" fmla="*/ 696 h 696"/>
                  <a:gd name="T8" fmla="*/ 29 w 29"/>
                  <a:gd name="T9" fmla="*/ 690 h 696"/>
                  <a:gd name="T10" fmla="*/ 29 w 29"/>
                  <a:gd name="T11" fmla="*/ 0 h 696"/>
                </a:gdLst>
                <a:ahLst/>
                <a:cxnLst>
                  <a:cxn ang="0">
                    <a:pos x="T0" y="T1"/>
                  </a:cxn>
                  <a:cxn ang="0">
                    <a:pos x="T2" y="T3"/>
                  </a:cxn>
                  <a:cxn ang="0">
                    <a:pos x="T4" y="T5"/>
                  </a:cxn>
                  <a:cxn ang="0">
                    <a:pos x="T6" y="T7"/>
                  </a:cxn>
                  <a:cxn ang="0">
                    <a:pos x="T8" y="T9"/>
                  </a:cxn>
                  <a:cxn ang="0">
                    <a:pos x="T10" y="T11"/>
                  </a:cxn>
                </a:cxnLst>
                <a:rect l="0" t="0" r="r" b="b"/>
                <a:pathLst>
                  <a:path w="29" h="696">
                    <a:moveTo>
                      <a:pt x="29" y="0"/>
                    </a:moveTo>
                    <a:lnTo>
                      <a:pt x="0" y="0"/>
                    </a:lnTo>
                    <a:lnTo>
                      <a:pt x="0" y="696"/>
                    </a:lnTo>
                    <a:lnTo>
                      <a:pt x="29" y="696"/>
                    </a:lnTo>
                    <a:lnTo>
                      <a:pt x="29" y="690"/>
                    </a:lnTo>
                    <a:lnTo>
                      <a:pt x="29"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1" name="Freeform 76">
                <a:extLst>
                  <a:ext uri="{FF2B5EF4-FFF2-40B4-BE49-F238E27FC236}">
                    <a16:creationId xmlns:a16="http://schemas.microsoft.com/office/drawing/2014/main" id="{1ABC4C7D-9381-4718-9293-C91236F806AE}"/>
                  </a:ext>
                </a:extLst>
              </p:cNvPr>
              <p:cNvSpPr>
                <a:spLocks/>
              </p:cNvSpPr>
              <p:nvPr/>
            </p:nvSpPr>
            <p:spPr bwMode="auto">
              <a:xfrm>
                <a:off x="3469" y="2948792"/>
                <a:ext cx="36982" cy="887549"/>
              </a:xfrm>
              <a:custGeom>
                <a:avLst/>
                <a:gdLst>
                  <a:gd name="T0" fmla="*/ 29 w 29"/>
                  <a:gd name="T1" fmla="*/ 0 h 696"/>
                  <a:gd name="T2" fmla="*/ 0 w 29"/>
                  <a:gd name="T3" fmla="*/ 0 h 696"/>
                  <a:gd name="T4" fmla="*/ 0 w 29"/>
                  <a:gd name="T5" fmla="*/ 696 h 696"/>
                  <a:gd name="T6" fmla="*/ 29 w 29"/>
                  <a:gd name="T7" fmla="*/ 696 h 696"/>
                  <a:gd name="T8" fmla="*/ 29 w 29"/>
                  <a:gd name="T9" fmla="*/ 690 h 696"/>
                  <a:gd name="T10" fmla="*/ 29 w 29"/>
                  <a:gd name="T11" fmla="*/ 0 h 696"/>
                </a:gdLst>
                <a:ahLst/>
                <a:cxnLst>
                  <a:cxn ang="0">
                    <a:pos x="T0" y="T1"/>
                  </a:cxn>
                  <a:cxn ang="0">
                    <a:pos x="T2" y="T3"/>
                  </a:cxn>
                  <a:cxn ang="0">
                    <a:pos x="T4" y="T5"/>
                  </a:cxn>
                  <a:cxn ang="0">
                    <a:pos x="T6" y="T7"/>
                  </a:cxn>
                  <a:cxn ang="0">
                    <a:pos x="T8" y="T9"/>
                  </a:cxn>
                  <a:cxn ang="0">
                    <a:pos x="T10" y="T11"/>
                  </a:cxn>
                </a:cxnLst>
                <a:rect l="0" t="0" r="r" b="b"/>
                <a:pathLst>
                  <a:path w="29" h="696">
                    <a:moveTo>
                      <a:pt x="29" y="0"/>
                    </a:moveTo>
                    <a:lnTo>
                      <a:pt x="0" y="0"/>
                    </a:lnTo>
                    <a:lnTo>
                      <a:pt x="0" y="696"/>
                    </a:lnTo>
                    <a:lnTo>
                      <a:pt x="29" y="696"/>
                    </a:lnTo>
                    <a:lnTo>
                      <a:pt x="29" y="690"/>
                    </a:lnTo>
                    <a:lnTo>
                      <a:pt x="29" y="0"/>
                    </a:lnTo>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2" name="Freeform 77">
                <a:extLst>
                  <a:ext uri="{FF2B5EF4-FFF2-40B4-BE49-F238E27FC236}">
                    <a16:creationId xmlns:a16="http://schemas.microsoft.com/office/drawing/2014/main" id="{E61FBBE7-4A37-4BBB-8985-AAABBDA26D4A}"/>
                  </a:ext>
                </a:extLst>
              </p:cNvPr>
              <p:cNvSpPr>
                <a:spLocks/>
              </p:cNvSpPr>
              <p:nvPr/>
            </p:nvSpPr>
            <p:spPr bwMode="auto">
              <a:xfrm>
                <a:off x="3469" y="2837847"/>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3" name="Rectangle 78">
                <a:extLst>
                  <a:ext uri="{FF2B5EF4-FFF2-40B4-BE49-F238E27FC236}">
                    <a16:creationId xmlns:a16="http://schemas.microsoft.com/office/drawing/2014/main" id="{9FADA5F1-13C0-42D4-99D1-EFD51DFBB62E}"/>
                  </a:ext>
                </a:extLst>
              </p:cNvPr>
              <p:cNvSpPr>
                <a:spLocks noChangeArrowheads="1"/>
              </p:cNvSpPr>
              <p:nvPr/>
            </p:nvSpPr>
            <p:spPr bwMode="auto">
              <a:xfrm>
                <a:off x="-427553" y="3137524"/>
                <a:ext cx="175980" cy="698817"/>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4" name="Rectangle 79">
                <a:extLst>
                  <a:ext uri="{FF2B5EF4-FFF2-40B4-BE49-F238E27FC236}">
                    <a16:creationId xmlns:a16="http://schemas.microsoft.com/office/drawing/2014/main" id="{CBEB59AF-478C-4044-B400-B0CF8220C32B}"/>
                  </a:ext>
                </a:extLst>
              </p:cNvPr>
              <p:cNvSpPr>
                <a:spLocks noChangeArrowheads="1"/>
              </p:cNvSpPr>
              <p:nvPr/>
            </p:nvSpPr>
            <p:spPr bwMode="auto">
              <a:xfrm>
                <a:off x="-427553" y="3137524"/>
                <a:ext cx="175980" cy="6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5" name="Freeform 80">
                <a:extLst>
                  <a:ext uri="{FF2B5EF4-FFF2-40B4-BE49-F238E27FC236}">
                    <a16:creationId xmlns:a16="http://schemas.microsoft.com/office/drawing/2014/main" id="{706DA855-431F-4942-9367-8ED11AE4C46F}"/>
                  </a:ext>
                </a:extLst>
              </p:cNvPr>
              <p:cNvSpPr>
                <a:spLocks/>
              </p:cNvSpPr>
              <p:nvPr/>
            </p:nvSpPr>
            <p:spPr bwMode="auto">
              <a:xfrm>
                <a:off x="-467084" y="2930938"/>
                <a:ext cx="256318" cy="52284"/>
              </a:xfrm>
              <a:custGeom>
                <a:avLst/>
                <a:gdLst>
                  <a:gd name="T0" fmla="*/ 186 w 206"/>
                  <a:gd name="T1" fmla="*/ 0 h 42"/>
                  <a:gd name="T2" fmla="*/ 20 w 206"/>
                  <a:gd name="T3" fmla="*/ 0 h 42"/>
                  <a:gd name="T4" fmla="*/ 0 w 206"/>
                  <a:gd name="T5" fmla="*/ 21 h 42"/>
                  <a:gd name="T6" fmla="*/ 0 w 206"/>
                  <a:gd name="T7" fmla="*/ 21 h 42"/>
                  <a:gd name="T8" fmla="*/ 20 w 206"/>
                  <a:gd name="T9" fmla="*/ 42 h 42"/>
                  <a:gd name="T10" fmla="*/ 32 w 206"/>
                  <a:gd name="T11" fmla="*/ 42 h 42"/>
                  <a:gd name="T12" fmla="*/ 145 w 206"/>
                  <a:gd name="T13" fmla="*/ 42 h 42"/>
                  <a:gd name="T14" fmla="*/ 174 w 206"/>
                  <a:gd name="T15" fmla="*/ 42 h 42"/>
                  <a:gd name="T16" fmla="*/ 186 w 206"/>
                  <a:gd name="T17" fmla="*/ 42 h 42"/>
                  <a:gd name="T18" fmla="*/ 206 w 206"/>
                  <a:gd name="T19" fmla="*/ 21 h 42"/>
                  <a:gd name="T20" fmla="*/ 206 w 206"/>
                  <a:gd name="T21" fmla="*/ 21 h 42"/>
                  <a:gd name="T22" fmla="*/ 186 w 206"/>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42">
                    <a:moveTo>
                      <a:pt x="186" y="0"/>
                    </a:moveTo>
                    <a:cubicBezTo>
                      <a:pt x="20" y="0"/>
                      <a:pt x="20" y="0"/>
                      <a:pt x="20" y="0"/>
                    </a:cubicBezTo>
                    <a:cubicBezTo>
                      <a:pt x="9" y="0"/>
                      <a:pt x="0" y="9"/>
                      <a:pt x="0" y="21"/>
                    </a:cubicBezTo>
                    <a:cubicBezTo>
                      <a:pt x="0" y="21"/>
                      <a:pt x="0" y="21"/>
                      <a:pt x="0" y="21"/>
                    </a:cubicBezTo>
                    <a:cubicBezTo>
                      <a:pt x="0" y="33"/>
                      <a:pt x="9" y="42"/>
                      <a:pt x="20" y="42"/>
                    </a:cubicBezTo>
                    <a:cubicBezTo>
                      <a:pt x="32" y="42"/>
                      <a:pt x="32" y="42"/>
                      <a:pt x="32" y="42"/>
                    </a:cubicBezTo>
                    <a:cubicBezTo>
                      <a:pt x="145" y="42"/>
                      <a:pt x="145" y="42"/>
                      <a:pt x="145" y="42"/>
                    </a:cubicBezTo>
                    <a:cubicBezTo>
                      <a:pt x="174" y="42"/>
                      <a:pt x="174" y="42"/>
                      <a:pt x="174" y="42"/>
                    </a:cubicBezTo>
                    <a:cubicBezTo>
                      <a:pt x="186" y="42"/>
                      <a:pt x="186" y="42"/>
                      <a:pt x="186" y="42"/>
                    </a:cubicBezTo>
                    <a:cubicBezTo>
                      <a:pt x="197" y="42"/>
                      <a:pt x="206" y="33"/>
                      <a:pt x="206" y="21"/>
                    </a:cubicBezTo>
                    <a:cubicBezTo>
                      <a:pt x="206" y="21"/>
                      <a:pt x="206" y="21"/>
                      <a:pt x="206" y="21"/>
                    </a:cubicBezTo>
                    <a:cubicBezTo>
                      <a:pt x="206" y="9"/>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6" name="Freeform 81">
                <a:extLst>
                  <a:ext uri="{FF2B5EF4-FFF2-40B4-BE49-F238E27FC236}">
                    <a16:creationId xmlns:a16="http://schemas.microsoft.com/office/drawing/2014/main" id="{E351470C-CABF-4204-BD61-5000FE25C871}"/>
                  </a:ext>
                </a:extLst>
              </p:cNvPr>
              <p:cNvSpPr>
                <a:spLocks/>
              </p:cNvSpPr>
              <p:nvPr/>
            </p:nvSpPr>
            <p:spPr bwMode="auto">
              <a:xfrm>
                <a:off x="-427553" y="2983222"/>
                <a:ext cx="140274" cy="76513"/>
              </a:xfrm>
              <a:custGeom>
                <a:avLst/>
                <a:gdLst>
                  <a:gd name="T0" fmla="*/ 113 w 113"/>
                  <a:gd name="T1" fmla="*/ 0 h 62"/>
                  <a:gd name="T2" fmla="*/ 0 w 113"/>
                  <a:gd name="T3" fmla="*/ 0 h 62"/>
                  <a:gd name="T4" fmla="*/ 0 w 113"/>
                  <a:gd name="T5" fmla="*/ 62 h 62"/>
                  <a:gd name="T6" fmla="*/ 113 w 113"/>
                  <a:gd name="T7" fmla="*/ 1 h 62"/>
                  <a:gd name="T8" fmla="*/ 113 w 113"/>
                  <a:gd name="T9" fmla="*/ 0 h 62"/>
                </a:gdLst>
                <a:ahLst/>
                <a:cxnLst>
                  <a:cxn ang="0">
                    <a:pos x="T0" y="T1"/>
                  </a:cxn>
                  <a:cxn ang="0">
                    <a:pos x="T2" y="T3"/>
                  </a:cxn>
                  <a:cxn ang="0">
                    <a:pos x="T4" y="T5"/>
                  </a:cxn>
                  <a:cxn ang="0">
                    <a:pos x="T6" y="T7"/>
                  </a:cxn>
                  <a:cxn ang="0">
                    <a:pos x="T8" y="T9"/>
                  </a:cxn>
                </a:cxnLst>
                <a:rect l="0" t="0" r="r" b="b"/>
                <a:pathLst>
                  <a:path w="113" h="62">
                    <a:moveTo>
                      <a:pt x="113" y="0"/>
                    </a:moveTo>
                    <a:cubicBezTo>
                      <a:pt x="0" y="0"/>
                      <a:pt x="0" y="0"/>
                      <a:pt x="0" y="0"/>
                    </a:cubicBezTo>
                    <a:cubicBezTo>
                      <a:pt x="0" y="62"/>
                      <a:pt x="0" y="62"/>
                      <a:pt x="0" y="62"/>
                    </a:cubicBezTo>
                    <a:cubicBezTo>
                      <a:pt x="31" y="17"/>
                      <a:pt x="94" y="3"/>
                      <a:pt x="113" y="1"/>
                    </a:cubicBezTo>
                    <a:cubicBezTo>
                      <a:pt x="113" y="0"/>
                      <a:pt x="113" y="0"/>
                      <a:pt x="113"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7" name="Freeform 82">
                <a:extLst>
                  <a:ext uri="{FF2B5EF4-FFF2-40B4-BE49-F238E27FC236}">
                    <a16:creationId xmlns:a16="http://schemas.microsoft.com/office/drawing/2014/main" id="{318D6FCD-F963-456A-AAC6-BA3CB8FA44E3}"/>
                  </a:ext>
                </a:extLst>
              </p:cNvPr>
              <p:cNvSpPr>
                <a:spLocks/>
              </p:cNvSpPr>
              <p:nvPr/>
            </p:nvSpPr>
            <p:spPr bwMode="auto">
              <a:xfrm>
                <a:off x="-287280" y="2983222"/>
                <a:ext cx="35706" cy="845467"/>
              </a:xfrm>
              <a:custGeom>
                <a:avLst/>
                <a:gdLst>
                  <a:gd name="T0" fmla="*/ 29 w 29"/>
                  <a:gd name="T1" fmla="*/ 0 h 684"/>
                  <a:gd name="T2" fmla="*/ 5 w 29"/>
                  <a:gd name="T3" fmla="*/ 0 h 684"/>
                  <a:gd name="T4" fmla="*/ 0 w 29"/>
                  <a:gd name="T5" fmla="*/ 1 h 684"/>
                  <a:gd name="T6" fmla="*/ 0 w 29"/>
                  <a:gd name="T7" fmla="*/ 125 h 684"/>
                  <a:gd name="T8" fmla="*/ 29 w 29"/>
                  <a:gd name="T9" fmla="*/ 125 h 684"/>
                  <a:gd name="T10" fmla="*/ 29 w 29"/>
                  <a:gd name="T11" fmla="*/ 684 h 684"/>
                  <a:gd name="T12" fmla="*/ 29 w 29"/>
                  <a:gd name="T13" fmla="*/ 0 h 684"/>
                </a:gdLst>
                <a:ahLst/>
                <a:cxnLst>
                  <a:cxn ang="0">
                    <a:pos x="T0" y="T1"/>
                  </a:cxn>
                  <a:cxn ang="0">
                    <a:pos x="T2" y="T3"/>
                  </a:cxn>
                  <a:cxn ang="0">
                    <a:pos x="T4" y="T5"/>
                  </a:cxn>
                  <a:cxn ang="0">
                    <a:pos x="T6" y="T7"/>
                  </a:cxn>
                  <a:cxn ang="0">
                    <a:pos x="T8" y="T9"/>
                  </a:cxn>
                  <a:cxn ang="0">
                    <a:pos x="T10" y="T11"/>
                  </a:cxn>
                  <a:cxn ang="0">
                    <a:pos x="T12" y="T13"/>
                  </a:cxn>
                </a:cxnLst>
                <a:rect l="0" t="0" r="r" b="b"/>
                <a:pathLst>
                  <a:path w="29" h="684">
                    <a:moveTo>
                      <a:pt x="29" y="0"/>
                    </a:moveTo>
                    <a:cubicBezTo>
                      <a:pt x="5" y="0"/>
                      <a:pt x="5" y="0"/>
                      <a:pt x="5" y="0"/>
                    </a:cubicBezTo>
                    <a:cubicBezTo>
                      <a:pt x="5" y="0"/>
                      <a:pt x="3" y="0"/>
                      <a:pt x="0" y="1"/>
                    </a:cubicBezTo>
                    <a:cubicBezTo>
                      <a:pt x="0" y="125"/>
                      <a:pt x="0" y="125"/>
                      <a:pt x="0" y="125"/>
                    </a:cubicBezTo>
                    <a:cubicBezTo>
                      <a:pt x="29" y="125"/>
                      <a:pt x="29" y="125"/>
                      <a:pt x="29" y="125"/>
                    </a:cubicBezTo>
                    <a:cubicBezTo>
                      <a:pt x="29" y="684"/>
                      <a:pt x="29" y="684"/>
                      <a:pt x="29" y="684"/>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8" name="Freeform 83">
                <a:extLst>
                  <a:ext uri="{FF2B5EF4-FFF2-40B4-BE49-F238E27FC236}">
                    <a16:creationId xmlns:a16="http://schemas.microsoft.com/office/drawing/2014/main" id="{7ECF1A35-42DB-4B08-A7D2-7D9BEB3D0D1A}"/>
                  </a:ext>
                </a:extLst>
              </p:cNvPr>
              <p:cNvSpPr>
                <a:spLocks/>
              </p:cNvSpPr>
              <p:nvPr/>
            </p:nvSpPr>
            <p:spPr bwMode="auto">
              <a:xfrm>
                <a:off x="-287280" y="3137524"/>
                <a:ext cx="35706" cy="698817"/>
              </a:xfrm>
              <a:custGeom>
                <a:avLst/>
                <a:gdLst>
                  <a:gd name="T0" fmla="*/ 28 w 28"/>
                  <a:gd name="T1" fmla="*/ 0 h 548"/>
                  <a:gd name="T2" fmla="*/ 0 w 28"/>
                  <a:gd name="T3" fmla="*/ 0 h 548"/>
                  <a:gd name="T4" fmla="*/ 0 w 28"/>
                  <a:gd name="T5" fmla="*/ 548 h 548"/>
                  <a:gd name="T6" fmla="*/ 28 w 28"/>
                  <a:gd name="T7" fmla="*/ 548 h 548"/>
                  <a:gd name="T8" fmla="*/ 28 w 28"/>
                  <a:gd name="T9" fmla="*/ 542 h 548"/>
                  <a:gd name="T10" fmla="*/ 28 w 28"/>
                  <a:gd name="T11" fmla="*/ 0 h 548"/>
                </a:gdLst>
                <a:ahLst/>
                <a:cxnLst>
                  <a:cxn ang="0">
                    <a:pos x="T0" y="T1"/>
                  </a:cxn>
                  <a:cxn ang="0">
                    <a:pos x="T2" y="T3"/>
                  </a:cxn>
                  <a:cxn ang="0">
                    <a:pos x="T4" y="T5"/>
                  </a:cxn>
                  <a:cxn ang="0">
                    <a:pos x="T6" y="T7"/>
                  </a:cxn>
                  <a:cxn ang="0">
                    <a:pos x="T8" y="T9"/>
                  </a:cxn>
                  <a:cxn ang="0">
                    <a:pos x="T10" y="T11"/>
                  </a:cxn>
                </a:cxnLst>
                <a:rect l="0" t="0" r="r" b="b"/>
                <a:pathLst>
                  <a:path w="28" h="548">
                    <a:moveTo>
                      <a:pt x="28" y="0"/>
                    </a:moveTo>
                    <a:lnTo>
                      <a:pt x="0" y="0"/>
                    </a:lnTo>
                    <a:lnTo>
                      <a:pt x="0" y="548"/>
                    </a:lnTo>
                    <a:lnTo>
                      <a:pt x="28" y="548"/>
                    </a:lnTo>
                    <a:lnTo>
                      <a:pt x="28" y="542"/>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9" name="Freeform 84">
                <a:extLst>
                  <a:ext uri="{FF2B5EF4-FFF2-40B4-BE49-F238E27FC236}">
                    <a16:creationId xmlns:a16="http://schemas.microsoft.com/office/drawing/2014/main" id="{270436F6-ADE9-442B-BDC0-2604030791ED}"/>
                  </a:ext>
                </a:extLst>
              </p:cNvPr>
              <p:cNvSpPr>
                <a:spLocks/>
              </p:cNvSpPr>
              <p:nvPr/>
            </p:nvSpPr>
            <p:spPr bwMode="auto">
              <a:xfrm>
                <a:off x="-287280" y="3137524"/>
                <a:ext cx="35706" cy="698817"/>
              </a:xfrm>
              <a:custGeom>
                <a:avLst/>
                <a:gdLst>
                  <a:gd name="T0" fmla="*/ 28 w 28"/>
                  <a:gd name="T1" fmla="*/ 0 h 548"/>
                  <a:gd name="T2" fmla="*/ 0 w 28"/>
                  <a:gd name="T3" fmla="*/ 0 h 548"/>
                  <a:gd name="T4" fmla="*/ 0 w 28"/>
                  <a:gd name="T5" fmla="*/ 548 h 548"/>
                  <a:gd name="T6" fmla="*/ 28 w 28"/>
                  <a:gd name="T7" fmla="*/ 548 h 548"/>
                  <a:gd name="T8" fmla="*/ 28 w 28"/>
                  <a:gd name="T9" fmla="*/ 542 h 548"/>
                  <a:gd name="T10" fmla="*/ 28 w 28"/>
                  <a:gd name="T11" fmla="*/ 0 h 548"/>
                </a:gdLst>
                <a:ahLst/>
                <a:cxnLst>
                  <a:cxn ang="0">
                    <a:pos x="T0" y="T1"/>
                  </a:cxn>
                  <a:cxn ang="0">
                    <a:pos x="T2" y="T3"/>
                  </a:cxn>
                  <a:cxn ang="0">
                    <a:pos x="T4" y="T5"/>
                  </a:cxn>
                  <a:cxn ang="0">
                    <a:pos x="T6" y="T7"/>
                  </a:cxn>
                  <a:cxn ang="0">
                    <a:pos x="T8" y="T9"/>
                  </a:cxn>
                  <a:cxn ang="0">
                    <a:pos x="T10" y="T11"/>
                  </a:cxn>
                </a:cxnLst>
                <a:rect l="0" t="0" r="r" b="b"/>
                <a:pathLst>
                  <a:path w="28" h="548">
                    <a:moveTo>
                      <a:pt x="28" y="0"/>
                    </a:moveTo>
                    <a:lnTo>
                      <a:pt x="0" y="0"/>
                    </a:lnTo>
                    <a:lnTo>
                      <a:pt x="0" y="548"/>
                    </a:lnTo>
                    <a:lnTo>
                      <a:pt x="28" y="548"/>
                    </a:lnTo>
                    <a:lnTo>
                      <a:pt x="28" y="542"/>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0" name="Freeform 85">
                <a:extLst>
                  <a:ext uri="{FF2B5EF4-FFF2-40B4-BE49-F238E27FC236}">
                    <a16:creationId xmlns:a16="http://schemas.microsoft.com/office/drawing/2014/main" id="{404805D5-9572-4458-B00F-F71BB5AF792C}"/>
                  </a:ext>
                </a:extLst>
              </p:cNvPr>
              <p:cNvSpPr>
                <a:spLocks/>
              </p:cNvSpPr>
              <p:nvPr/>
            </p:nvSpPr>
            <p:spPr bwMode="auto">
              <a:xfrm>
                <a:off x="-287280" y="2983222"/>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1" name="Freeform 86">
                <a:extLst>
                  <a:ext uri="{FF2B5EF4-FFF2-40B4-BE49-F238E27FC236}">
                    <a16:creationId xmlns:a16="http://schemas.microsoft.com/office/drawing/2014/main" id="{EFB458CD-8919-45EC-9BE5-BFA7686DBF15}"/>
                  </a:ext>
                </a:extLst>
              </p:cNvPr>
              <p:cNvSpPr>
                <a:spLocks/>
              </p:cNvSpPr>
              <p:nvPr/>
            </p:nvSpPr>
            <p:spPr bwMode="auto">
              <a:xfrm>
                <a:off x="-287280" y="2983222"/>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2" name="Freeform 87">
                <a:extLst>
                  <a:ext uri="{FF2B5EF4-FFF2-40B4-BE49-F238E27FC236}">
                    <a16:creationId xmlns:a16="http://schemas.microsoft.com/office/drawing/2014/main" id="{4322AFFC-7913-44D6-9137-6E20994ABA92}"/>
                  </a:ext>
                </a:extLst>
              </p:cNvPr>
              <p:cNvSpPr>
                <a:spLocks/>
              </p:cNvSpPr>
              <p:nvPr/>
            </p:nvSpPr>
            <p:spPr bwMode="auto">
              <a:xfrm>
                <a:off x="-287280" y="2983222"/>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3" name="Rectangle 88">
                <a:extLst>
                  <a:ext uri="{FF2B5EF4-FFF2-40B4-BE49-F238E27FC236}">
                    <a16:creationId xmlns:a16="http://schemas.microsoft.com/office/drawing/2014/main" id="{3CCEBCC4-09D8-4211-A5F2-FD7249419E2E}"/>
                  </a:ext>
                </a:extLst>
              </p:cNvPr>
              <p:cNvSpPr>
                <a:spLocks noChangeArrowheads="1"/>
              </p:cNvSpPr>
              <p:nvPr/>
            </p:nvSpPr>
            <p:spPr bwMode="auto">
              <a:xfrm>
                <a:off x="-718302" y="3323704"/>
                <a:ext cx="174705" cy="512637"/>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34" name="Rectangle 89">
                <a:extLst>
                  <a:ext uri="{FF2B5EF4-FFF2-40B4-BE49-F238E27FC236}">
                    <a16:creationId xmlns:a16="http://schemas.microsoft.com/office/drawing/2014/main" id="{77966ABC-FBBD-453F-A2B9-86B9B0897050}"/>
                  </a:ext>
                </a:extLst>
              </p:cNvPr>
              <p:cNvSpPr>
                <a:spLocks noChangeArrowheads="1"/>
              </p:cNvSpPr>
              <p:nvPr/>
            </p:nvSpPr>
            <p:spPr bwMode="auto">
              <a:xfrm>
                <a:off x="-718302" y="3323704"/>
                <a:ext cx="174705" cy="51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6" name="Freeform 90">
                <a:extLst>
                  <a:ext uri="{FF2B5EF4-FFF2-40B4-BE49-F238E27FC236}">
                    <a16:creationId xmlns:a16="http://schemas.microsoft.com/office/drawing/2014/main" id="{606440E0-762D-4DB8-BF05-6985ADFBE649}"/>
                  </a:ext>
                </a:extLst>
              </p:cNvPr>
              <p:cNvSpPr>
                <a:spLocks/>
              </p:cNvSpPr>
              <p:nvPr/>
            </p:nvSpPr>
            <p:spPr bwMode="auto">
              <a:xfrm>
                <a:off x="-759109" y="3159201"/>
                <a:ext cx="256318" cy="52284"/>
              </a:xfrm>
              <a:custGeom>
                <a:avLst/>
                <a:gdLst>
                  <a:gd name="T0" fmla="*/ 186 w 207"/>
                  <a:gd name="T1" fmla="*/ 0 h 42"/>
                  <a:gd name="T2" fmla="*/ 21 w 207"/>
                  <a:gd name="T3" fmla="*/ 0 h 42"/>
                  <a:gd name="T4" fmla="*/ 0 w 207"/>
                  <a:gd name="T5" fmla="*/ 21 h 42"/>
                  <a:gd name="T6" fmla="*/ 0 w 207"/>
                  <a:gd name="T7" fmla="*/ 21 h 42"/>
                  <a:gd name="T8" fmla="*/ 21 w 207"/>
                  <a:gd name="T9" fmla="*/ 42 h 42"/>
                  <a:gd name="T10" fmla="*/ 33 w 207"/>
                  <a:gd name="T11" fmla="*/ 42 h 42"/>
                  <a:gd name="T12" fmla="*/ 145 w 207"/>
                  <a:gd name="T13" fmla="*/ 42 h 42"/>
                  <a:gd name="T14" fmla="*/ 174 w 207"/>
                  <a:gd name="T15" fmla="*/ 42 h 42"/>
                  <a:gd name="T16" fmla="*/ 186 w 207"/>
                  <a:gd name="T17" fmla="*/ 42 h 42"/>
                  <a:gd name="T18" fmla="*/ 207 w 207"/>
                  <a:gd name="T19" fmla="*/ 21 h 42"/>
                  <a:gd name="T20" fmla="*/ 207 w 207"/>
                  <a:gd name="T21" fmla="*/ 21 h 42"/>
                  <a:gd name="T22" fmla="*/ 186 w 207"/>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42">
                    <a:moveTo>
                      <a:pt x="186" y="0"/>
                    </a:moveTo>
                    <a:cubicBezTo>
                      <a:pt x="21" y="0"/>
                      <a:pt x="21" y="0"/>
                      <a:pt x="21" y="0"/>
                    </a:cubicBezTo>
                    <a:cubicBezTo>
                      <a:pt x="10" y="0"/>
                      <a:pt x="0" y="9"/>
                      <a:pt x="0" y="21"/>
                    </a:cubicBezTo>
                    <a:cubicBezTo>
                      <a:pt x="0" y="21"/>
                      <a:pt x="0" y="21"/>
                      <a:pt x="0" y="21"/>
                    </a:cubicBezTo>
                    <a:cubicBezTo>
                      <a:pt x="0" y="33"/>
                      <a:pt x="10" y="42"/>
                      <a:pt x="21" y="42"/>
                    </a:cubicBezTo>
                    <a:cubicBezTo>
                      <a:pt x="33" y="42"/>
                      <a:pt x="33" y="42"/>
                      <a:pt x="33" y="42"/>
                    </a:cubicBezTo>
                    <a:cubicBezTo>
                      <a:pt x="145" y="42"/>
                      <a:pt x="145" y="42"/>
                      <a:pt x="145" y="42"/>
                    </a:cubicBezTo>
                    <a:cubicBezTo>
                      <a:pt x="174" y="42"/>
                      <a:pt x="174" y="42"/>
                      <a:pt x="174" y="42"/>
                    </a:cubicBezTo>
                    <a:cubicBezTo>
                      <a:pt x="186" y="42"/>
                      <a:pt x="186" y="42"/>
                      <a:pt x="186" y="42"/>
                    </a:cubicBezTo>
                    <a:cubicBezTo>
                      <a:pt x="198" y="42"/>
                      <a:pt x="207" y="33"/>
                      <a:pt x="207" y="21"/>
                    </a:cubicBezTo>
                    <a:cubicBezTo>
                      <a:pt x="207" y="21"/>
                      <a:pt x="207" y="21"/>
                      <a:pt x="207" y="21"/>
                    </a:cubicBezTo>
                    <a:cubicBezTo>
                      <a:pt x="207" y="9"/>
                      <a:pt x="198"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46" name="Freeform 91">
                <a:extLst>
                  <a:ext uri="{FF2B5EF4-FFF2-40B4-BE49-F238E27FC236}">
                    <a16:creationId xmlns:a16="http://schemas.microsoft.com/office/drawing/2014/main" id="{5D1F6CC4-D2FC-4321-9BCD-35361556F3BD}"/>
                  </a:ext>
                </a:extLst>
              </p:cNvPr>
              <p:cNvSpPr>
                <a:spLocks/>
              </p:cNvSpPr>
              <p:nvPr/>
            </p:nvSpPr>
            <p:spPr bwMode="auto">
              <a:xfrm>
                <a:off x="-718302" y="3211486"/>
                <a:ext cx="138999" cy="76513"/>
              </a:xfrm>
              <a:custGeom>
                <a:avLst/>
                <a:gdLst>
                  <a:gd name="T0" fmla="*/ 112 w 112"/>
                  <a:gd name="T1" fmla="*/ 0 h 62"/>
                  <a:gd name="T2" fmla="*/ 0 w 112"/>
                  <a:gd name="T3" fmla="*/ 0 h 62"/>
                  <a:gd name="T4" fmla="*/ 0 w 112"/>
                  <a:gd name="T5" fmla="*/ 62 h 62"/>
                  <a:gd name="T6" fmla="*/ 112 w 112"/>
                  <a:gd name="T7" fmla="*/ 1 h 62"/>
                  <a:gd name="T8" fmla="*/ 112 w 112"/>
                  <a:gd name="T9" fmla="*/ 0 h 62"/>
                </a:gdLst>
                <a:ahLst/>
                <a:cxnLst>
                  <a:cxn ang="0">
                    <a:pos x="T0" y="T1"/>
                  </a:cxn>
                  <a:cxn ang="0">
                    <a:pos x="T2" y="T3"/>
                  </a:cxn>
                  <a:cxn ang="0">
                    <a:pos x="T4" y="T5"/>
                  </a:cxn>
                  <a:cxn ang="0">
                    <a:pos x="T6" y="T7"/>
                  </a:cxn>
                  <a:cxn ang="0">
                    <a:pos x="T8" y="T9"/>
                  </a:cxn>
                </a:cxnLst>
                <a:rect l="0" t="0" r="r" b="b"/>
                <a:pathLst>
                  <a:path w="112" h="62">
                    <a:moveTo>
                      <a:pt x="112" y="0"/>
                    </a:moveTo>
                    <a:cubicBezTo>
                      <a:pt x="0" y="0"/>
                      <a:pt x="0" y="0"/>
                      <a:pt x="0" y="0"/>
                    </a:cubicBezTo>
                    <a:cubicBezTo>
                      <a:pt x="0" y="62"/>
                      <a:pt x="0" y="62"/>
                      <a:pt x="0" y="62"/>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48" name="Freeform 92">
                <a:extLst>
                  <a:ext uri="{FF2B5EF4-FFF2-40B4-BE49-F238E27FC236}">
                    <a16:creationId xmlns:a16="http://schemas.microsoft.com/office/drawing/2014/main" id="{D1D95A3C-EF4A-4202-8227-8209E7F80B82}"/>
                  </a:ext>
                </a:extLst>
              </p:cNvPr>
              <p:cNvSpPr>
                <a:spLocks/>
              </p:cNvSpPr>
              <p:nvPr/>
            </p:nvSpPr>
            <p:spPr bwMode="auto">
              <a:xfrm>
                <a:off x="-579304" y="3211486"/>
                <a:ext cx="35706" cy="617204"/>
              </a:xfrm>
              <a:custGeom>
                <a:avLst/>
                <a:gdLst>
                  <a:gd name="T0" fmla="*/ 29 w 29"/>
                  <a:gd name="T1" fmla="*/ 0 h 499"/>
                  <a:gd name="T2" fmla="*/ 6 w 29"/>
                  <a:gd name="T3" fmla="*/ 0 h 499"/>
                  <a:gd name="T4" fmla="*/ 0 w 29"/>
                  <a:gd name="T5" fmla="*/ 1 h 499"/>
                  <a:gd name="T6" fmla="*/ 0 w 29"/>
                  <a:gd name="T7" fmla="*/ 91 h 499"/>
                  <a:gd name="T8" fmla="*/ 29 w 29"/>
                  <a:gd name="T9" fmla="*/ 91 h 499"/>
                  <a:gd name="T10" fmla="*/ 29 w 29"/>
                  <a:gd name="T11" fmla="*/ 499 h 499"/>
                  <a:gd name="T12" fmla="*/ 29 w 29"/>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9" h="499">
                    <a:moveTo>
                      <a:pt x="29" y="0"/>
                    </a:moveTo>
                    <a:cubicBezTo>
                      <a:pt x="6" y="0"/>
                      <a:pt x="6" y="0"/>
                      <a:pt x="6" y="0"/>
                    </a:cubicBezTo>
                    <a:cubicBezTo>
                      <a:pt x="6" y="0"/>
                      <a:pt x="4" y="0"/>
                      <a:pt x="0" y="1"/>
                    </a:cubicBezTo>
                    <a:cubicBezTo>
                      <a:pt x="0" y="91"/>
                      <a:pt x="0" y="91"/>
                      <a:pt x="0" y="91"/>
                    </a:cubicBezTo>
                    <a:cubicBezTo>
                      <a:pt x="29" y="91"/>
                      <a:pt x="29" y="91"/>
                      <a:pt x="29" y="91"/>
                    </a:cubicBezTo>
                    <a:cubicBezTo>
                      <a:pt x="29" y="499"/>
                      <a:pt x="29" y="499"/>
                      <a:pt x="29" y="499"/>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49" name="Freeform 93">
                <a:extLst>
                  <a:ext uri="{FF2B5EF4-FFF2-40B4-BE49-F238E27FC236}">
                    <a16:creationId xmlns:a16="http://schemas.microsoft.com/office/drawing/2014/main" id="{B4751225-2B50-41A4-A3A9-C2319CF6C1A0}"/>
                  </a:ext>
                </a:extLst>
              </p:cNvPr>
              <p:cNvSpPr>
                <a:spLocks/>
              </p:cNvSpPr>
              <p:nvPr/>
            </p:nvSpPr>
            <p:spPr bwMode="auto">
              <a:xfrm>
                <a:off x="-579304" y="3323704"/>
                <a:ext cx="35706" cy="512637"/>
              </a:xfrm>
              <a:custGeom>
                <a:avLst/>
                <a:gdLst>
                  <a:gd name="T0" fmla="*/ 28 w 28"/>
                  <a:gd name="T1" fmla="*/ 0 h 402"/>
                  <a:gd name="T2" fmla="*/ 0 w 28"/>
                  <a:gd name="T3" fmla="*/ 0 h 402"/>
                  <a:gd name="T4" fmla="*/ 0 w 28"/>
                  <a:gd name="T5" fmla="*/ 402 h 402"/>
                  <a:gd name="T6" fmla="*/ 28 w 28"/>
                  <a:gd name="T7" fmla="*/ 402 h 402"/>
                  <a:gd name="T8" fmla="*/ 28 w 28"/>
                  <a:gd name="T9" fmla="*/ 396 h 402"/>
                  <a:gd name="T10" fmla="*/ 28 w 28"/>
                  <a:gd name="T11" fmla="*/ 0 h 402"/>
                </a:gdLst>
                <a:ahLst/>
                <a:cxnLst>
                  <a:cxn ang="0">
                    <a:pos x="T0" y="T1"/>
                  </a:cxn>
                  <a:cxn ang="0">
                    <a:pos x="T2" y="T3"/>
                  </a:cxn>
                  <a:cxn ang="0">
                    <a:pos x="T4" y="T5"/>
                  </a:cxn>
                  <a:cxn ang="0">
                    <a:pos x="T6" y="T7"/>
                  </a:cxn>
                  <a:cxn ang="0">
                    <a:pos x="T8" y="T9"/>
                  </a:cxn>
                  <a:cxn ang="0">
                    <a:pos x="T10" y="T11"/>
                  </a:cxn>
                </a:cxnLst>
                <a:rect l="0" t="0" r="r" b="b"/>
                <a:pathLst>
                  <a:path w="28" h="402">
                    <a:moveTo>
                      <a:pt x="28" y="0"/>
                    </a:moveTo>
                    <a:lnTo>
                      <a:pt x="0" y="0"/>
                    </a:lnTo>
                    <a:lnTo>
                      <a:pt x="0" y="402"/>
                    </a:lnTo>
                    <a:lnTo>
                      <a:pt x="28" y="402"/>
                    </a:lnTo>
                    <a:lnTo>
                      <a:pt x="28" y="396"/>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50" name="Freeform 94">
                <a:extLst>
                  <a:ext uri="{FF2B5EF4-FFF2-40B4-BE49-F238E27FC236}">
                    <a16:creationId xmlns:a16="http://schemas.microsoft.com/office/drawing/2014/main" id="{509A380D-C35D-4106-A7D9-F507FC679139}"/>
                  </a:ext>
                </a:extLst>
              </p:cNvPr>
              <p:cNvSpPr>
                <a:spLocks/>
              </p:cNvSpPr>
              <p:nvPr/>
            </p:nvSpPr>
            <p:spPr bwMode="auto">
              <a:xfrm>
                <a:off x="-579304" y="3323704"/>
                <a:ext cx="35706" cy="512637"/>
              </a:xfrm>
              <a:custGeom>
                <a:avLst/>
                <a:gdLst>
                  <a:gd name="T0" fmla="*/ 28 w 28"/>
                  <a:gd name="T1" fmla="*/ 0 h 402"/>
                  <a:gd name="T2" fmla="*/ 0 w 28"/>
                  <a:gd name="T3" fmla="*/ 0 h 402"/>
                  <a:gd name="T4" fmla="*/ 0 w 28"/>
                  <a:gd name="T5" fmla="*/ 402 h 402"/>
                  <a:gd name="T6" fmla="*/ 28 w 28"/>
                  <a:gd name="T7" fmla="*/ 402 h 402"/>
                  <a:gd name="T8" fmla="*/ 28 w 28"/>
                  <a:gd name="T9" fmla="*/ 396 h 402"/>
                  <a:gd name="T10" fmla="*/ 28 w 28"/>
                  <a:gd name="T11" fmla="*/ 0 h 402"/>
                </a:gdLst>
                <a:ahLst/>
                <a:cxnLst>
                  <a:cxn ang="0">
                    <a:pos x="T0" y="T1"/>
                  </a:cxn>
                  <a:cxn ang="0">
                    <a:pos x="T2" y="T3"/>
                  </a:cxn>
                  <a:cxn ang="0">
                    <a:pos x="T4" y="T5"/>
                  </a:cxn>
                  <a:cxn ang="0">
                    <a:pos x="T6" y="T7"/>
                  </a:cxn>
                  <a:cxn ang="0">
                    <a:pos x="T8" y="T9"/>
                  </a:cxn>
                  <a:cxn ang="0">
                    <a:pos x="T10" y="T11"/>
                  </a:cxn>
                </a:cxnLst>
                <a:rect l="0" t="0" r="r" b="b"/>
                <a:pathLst>
                  <a:path w="28" h="402">
                    <a:moveTo>
                      <a:pt x="28" y="0"/>
                    </a:moveTo>
                    <a:lnTo>
                      <a:pt x="0" y="0"/>
                    </a:lnTo>
                    <a:lnTo>
                      <a:pt x="0" y="402"/>
                    </a:lnTo>
                    <a:lnTo>
                      <a:pt x="28" y="402"/>
                    </a:lnTo>
                    <a:lnTo>
                      <a:pt x="28" y="396"/>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1" name="Freeform 95">
                <a:extLst>
                  <a:ext uri="{FF2B5EF4-FFF2-40B4-BE49-F238E27FC236}">
                    <a16:creationId xmlns:a16="http://schemas.microsoft.com/office/drawing/2014/main" id="{F8992B3B-97E5-4796-B59A-0131C0384C6D}"/>
                  </a:ext>
                </a:extLst>
              </p:cNvPr>
              <p:cNvSpPr>
                <a:spLocks/>
              </p:cNvSpPr>
              <p:nvPr/>
            </p:nvSpPr>
            <p:spPr bwMode="auto">
              <a:xfrm>
                <a:off x="-579304" y="3211486"/>
                <a:ext cx="35706" cy="0"/>
              </a:xfrm>
              <a:custGeom>
                <a:avLst/>
                <a:gdLst>
                  <a:gd name="T0" fmla="*/ 28 w 28"/>
                  <a:gd name="T1" fmla="*/ 0 w 28"/>
                  <a:gd name="T2" fmla="*/ 6 w 28"/>
                  <a:gd name="T3" fmla="*/ 6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6" y="0"/>
                    </a:lnTo>
                    <a:lnTo>
                      <a:pt x="6"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2" name="Freeform 96">
                <a:extLst>
                  <a:ext uri="{FF2B5EF4-FFF2-40B4-BE49-F238E27FC236}">
                    <a16:creationId xmlns:a16="http://schemas.microsoft.com/office/drawing/2014/main" id="{FCD4B335-BEB1-40F7-82F0-C699A6AF9DDF}"/>
                  </a:ext>
                </a:extLst>
              </p:cNvPr>
              <p:cNvSpPr>
                <a:spLocks/>
              </p:cNvSpPr>
              <p:nvPr/>
            </p:nvSpPr>
            <p:spPr bwMode="auto">
              <a:xfrm>
                <a:off x="-579304" y="3211486"/>
                <a:ext cx="35706" cy="0"/>
              </a:xfrm>
              <a:custGeom>
                <a:avLst/>
                <a:gdLst>
                  <a:gd name="T0" fmla="*/ 28 w 28"/>
                  <a:gd name="T1" fmla="*/ 0 w 28"/>
                  <a:gd name="T2" fmla="*/ 6 w 28"/>
                  <a:gd name="T3" fmla="*/ 6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6" y="0"/>
                    </a:lnTo>
                    <a:lnTo>
                      <a:pt x="6"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4" name="Freeform 97">
                <a:extLst>
                  <a:ext uri="{FF2B5EF4-FFF2-40B4-BE49-F238E27FC236}">
                    <a16:creationId xmlns:a16="http://schemas.microsoft.com/office/drawing/2014/main" id="{38DCB6FA-EB78-4338-961F-D49C530A935A}"/>
                  </a:ext>
                </a:extLst>
              </p:cNvPr>
              <p:cNvSpPr>
                <a:spLocks/>
              </p:cNvSpPr>
              <p:nvPr/>
            </p:nvSpPr>
            <p:spPr bwMode="auto">
              <a:xfrm>
                <a:off x="-579304" y="3211486"/>
                <a:ext cx="7652" cy="1275"/>
              </a:xfrm>
              <a:custGeom>
                <a:avLst/>
                <a:gdLst>
                  <a:gd name="T0" fmla="*/ 6 w 6"/>
                  <a:gd name="T1" fmla="*/ 0 h 1"/>
                  <a:gd name="T2" fmla="*/ 0 w 6"/>
                  <a:gd name="T3" fmla="*/ 0 h 1"/>
                  <a:gd name="T4" fmla="*/ 0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0" y="0"/>
                      <a:pt x="0" y="0"/>
                      <a:pt x="0" y="0"/>
                    </a:cubicBezTo>
                    <a:cubicBezTo>
                      <a:pt x="0" y="1"/>
                      <a:pt x="0" y="1"/>
                      <a:pt x="0" y="1"/>
                    </a:cubicBezTo>
                    <a:cubicBezTo>
                      <a:pt x="4" y="0"/>
                      <a:pt x="6" y="0"/>
                      <a:pt x="6"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7" name="Rectangle 98">
                <a:extLst>
                  <a:ext uri="{FF2B5EF4-FFF2-40B4-BE49-F238E27FC236}">
                    <a16:creationId xmlns:a16="http://schemas.microsoft.com/office/drawing/2014/main" id="{E895E5BD-FB39-49CF-BB98-A7B2420C0C1B}"/>
                  </a:ext>
                </a:extLst>
              </p:cNvPr>
              <p:cNvSpPr>
                <a:spLocks noChangeArrowheads="1"/>
              </p:cNvSpPr>
              <p:nvPr/>
            </p:nvSpPr>
            <p:spPr bwMode="auto">
              <a:xfrm>
                <a:off x="-1009051" y="3511161"/>
                <a:ext cx="174705" cy="325180"/>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60" name="Rectangle 99">
                <a:extLst>
                  <a:ext uri="{FF2B5EF4-FFF2-40B4-BE49-F238E27FC236}">
                    <a16:creationId xmlns:a16="http://schemas.microsoft.com/office/drawing/2014/main" id="{24E81DBD-C4A9-47CE-9409-6B59A98D8E92}"/>
                  </a:ext>
                </a:extLst>
              </p:cNvPr>
              <p:cNvSpPr>
                <a:spLocks noChangeArrowheads="1"/>
              </p:cNvSpPr>
              <p:nvPr/>
            </p:nvSpPr>
            <p:spPr bwMode="auto">
              <a:xfrm>
                <a:off x="-1009051" y="3511161"/>
                <a:ext cx="174705" cy="32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1" name="Freeform 100">
                <a:extLst>
                  <a:ext uri="{FF2B5EF4-FFF2-40B4-BE49-F238E27FC236}">
                    <a16:creationId xmlns:a16="http://schemas.microsoft.com/office/drawing/2014/main" id="{413BAB05-0683-4999-B3F3-53ACAEAEDBF9}"/>
                  </a:ext>
                </a:extLst>
              </p:cNvPr>
              <p:cNvSpPr>
                <a:spLocks/>
              </p:cNvSpPr>
              <p:nvPr/>
            </p:nvSpPr>
            <p:spPr bwMode="auto">
              <a:xfrm>
                <a:off x="-1049858" y="3346659"/>
                <a:ext cx="256318" cy="51009"/>
              </a:xfrm>
              <a:custGeom>
                <a:avLst/>
                <a:gdLst>
                  <a:gd name="T0" fmla="*/ 186 w 207"/>
                  <a:gd name="T1" fmla="*/ 0 h 42"/>
                  <a:gd name="T2" fmla="*/ 21 w 207"/>
                  <a:gd name="T3" fmla="*/ 0 h 42"/>
                  <a:gd name="T4" fmla="*/ 0 w 207"/>
                  <a:gd name="T5" fmla="*/ 21 h 42"/>
                  <a:gd name="T6" fmla="*/ 0 w 207"/>
                  <a:gd name="T7" fmla="*/ 22 h 42"/>
                  <a:gd name="T8" fmla="*/ 21 w 207"/>
                  <a:gd name="T9" fmla="*/ 42 h 42"/>
                  <a:gd name="T10" fmla="*/ 33 w 207"/>
                  <a:gd name="T11" fmla="*/ 42 h 42"/>
                  <a:gd name="T12" fmla="*/ 145 w 207"/>
                  <a:gd name="T13" fmla="*/ 42 h 42"/>
                  <a:gd name="T14" fmla="*/ 174 w 207"/>
                  <a:gd name="T15" fmla="*/ 42 h 42"/>
                  <a:gd name="T16" fmla="*/ 186 w 207"/>
                  <a:gd name="T17" fmla="*/ 42 h 42"/>
                  <a:gd name="T18" fmla="*/ 207 w 207"/>
                  <a:gd name="T19" fmla="*/ 22 h 42"/>
                  <a:gd name="T20" fmla="*/ 207 w 207"/>
                  <a:gd name="T21" fmla="*/ 21 h 42"/>
                  <a:gd name="T22" fmla="*/ 186 w 207"/>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42">
                    <a:moveTo>
                      <a:pt x="186" y="0"/>
                    </a:moveTo>
                    <a:cubicBezTo>
                      <a:pt x="21" y="0"/>
                      <a:pt x="21" y="0"/>
                      <a:pt x="21" y="0"/>
                    </a:cubicBezTo>
                    <a:cubicBezTo>
                      <a:pt x="9" y="0"/>
                      <a:pt x="0" y="10"/>
                      <a:pt x="0" y="21"/>
                    </a:cubicBezTo>
                    <a:cubicBezTo>
                      <a:pt x="0" y="22"/>
                      <a:pt x="0" y="22"/>
                      <a:pt x="0" y="22"/>
                    </a:cubicBezTo>
                    <a:cubicBezTo>
                      <a:pt x="0" y="33"/>
                      <a:pt x="9" y="42"/>
                      <a:pt x="21" y="42"/>
                    </a:cubicBezTo>
                    <a:cubicBezTo>
                      <a:pt x="33" y="42"/>
                      <a:pt x="33" y="42"/>
                      <a:pt x="33" y="42"/>
                    </a:cubicBezTo>
                    <a:cubicBezTo>
                      <a:pt x="145" y="42"/>
                      <a:pt x="145" y="42"/>
                      <a:pt x="145" y="42"/>
                    </a:cubicBezTo>
                    <a:cubicBezTo>
                      <a:pt x="174" y="42"/>
                      <a:pt x="174" y="42"/>
                      <a:pt x="174" y="42"/>
                    </a:cubicBezTo>
                    <a:cubicBezTo>
                      <a:pt x="186" y="42"/>
                      <a:pt x="186" y="42"/>
                      <a:pt x="186" y="42"/>
                    </a:cubicBezTo>
                    <a:cubicBezTo>
                      <a:pt x="197" y="42"/>
                      <a:pt x="207" y="33"/>
                      <a:pt x="207" y="22"/>
                    </a:cubicBezTo>
                    <a:cubicBezTo>
                      <a:pt x="207" y="21"/>
                      <a:pt x="207" y="21"/>
                      <a:pt x="207" y="21"/>
                    </a:cubicBezTo>
                    <a:cubicBezTo>
                      <a:pt x="207" y="10"/>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62" name="Freeform 101">
                <a:extLst>
                  <a:ext uri="{FF2B5EF4-FFF2-40B4-BE49-F238E27FC236}">
                    <a16:creationId xmlns:a16="http://schemas.microsoft.com/office/drawing/2014/main" id="{673590B1-98D0-47FC-B4B4-7D002B6E1039}"/>
                  </a:ext>
                </a:extLst>
              </p:cNvPr>
              <p:cNvSpPr>
                <a:spLocks/>
              </p:cNvSpPr>
              <p:nvPr/>
            </p:nvSpPr>
            <p:spPr bwMode="auto">
              <a:xfrm>
                <a:off x="-1009051" y="3397667"/>
                <a:ext cx="138999" cy="77788"/>
              </a:xfrm>
              <a:custGeom>
                <a:avLst/>
                <a:gdLst>
                  <a:gd name="T0" fmla="*/ 112 w 112"/>
                  <a:gd name="T1" fmla="*/ 0 h 63"/>
                  <a:gd name="T2" fmla="*/ 0 w 112"/>
                  <a:gd name="T3" fmla="*/ 0 h 63"/>
                  <a:gd name="T4" fmla="*/ 0 w 112"/>
                  <a:gd name="T5" fmla="*/ 63 h 63"/>
                  <a:gd name="T6" fmla="*/ 112 w 112"/>
                  <a:gd name="T7" fmla="*/ 1 h 63"/>
                  <a:gd name="T8" fmla="*/ 112 w 112"/>
                  <a:gd name="T9" fmla="*/ 0 h 63"/>
                </a:gdLst>
                <a:ahLst/>
                <a:cxnLst>
                  <a:cxn ang="0">
                    <a:pos x="T0" y="T1"/>
                  </a:cxn>
                  <a:cxn ang="0">
                    <a:pos x="T2" y="T3"/>
                  </a:cxn>
                  <a:cxn ang="0">
                    <a:pos x="T4" y="T5"/>
                  </a:cxn>
                  <a:cxn ang="0">
                    <a:pos x="T6" y="T7"/>
                  </a:cxn>
                  <a:cxn ang="0">
                    <a:pos x="T8" y="T9"/>
                  </a:cxn>
                </a:cxnLst>
                <a:rect l="0" t="0" r="r" b="b"/>
                <a:pathLst>
                  <a:path w="112" h="63">
                    <a:moveTo>
                      <a:pt x="112" y="0"/>
                    </a:moveTo>
                    <a:cubicBezTo>
                      <a:pt x="0" y="0"/>
                      <a:pt x="0" y="0"/>
                      <a:pt x="0" y="0"/>
                    </a:cubicBezTo>
                    <a:cubicBezTo>
                      <a:pt x="0" y="63"/>
                      <a:pt x="0" y="63"/>
                      <a:pt x="0" y="63"/>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63" name="Freeform 102">
                <a:extLst>
                  <a:ext uri="{FF2B5EF4-FFF2-40B4-BE49-F238E27FC236}">
                    <a16:creationId xmlns:a16="http://schemas.microsoft.com/office/drawing/2014/main" id="{B82BFCE2-05ED-4456-9E5C-7D2DC5C164A4}"/>
                  </a:ext>
                </a:extLst>
              </p:cNvPr>
              <p:cNvSpPr>
                <a:spLocks/>
              </p:cNvSpPr>
              <p:nvPr/>
            </p:nvSpPr>
            <p:spPr bwMode="auto">
              <a:xfrm>
                <a:off x="-870053" y="3397667"/>
                <a:ext cx="35706" cy="431023"/>
              </a:xfrm>
              <a:custGeom>
                <a:avLst/>
                <a:gdLst>
                  <a:gd name="T0" fmla="*/ 29 w 29"/>
                  <a:gd name="T1" fmla="*/ 0 h 348"/>
                  <a:gd name="T2" fmla="*/ 5 w 29"/>
                  <a:gd name="T3" fmla="*/ 0 h 348"/>
                  <a:gd name="T4" fmla="*/ 0 w 29"/>
                  <a:gd name="T5" fmla="*/ 1 h 348"/>
                  <a:gd name="T6" fmla="*/ 0 w 29"/>
                  <a:gd name="T7" fmla="*/ 91 h 348"/>
                  <a:gd name="T8" fmla="*/ 29 w 29"/>
                  <a:gd name="T9" fmla="*/ 91 h 348"/>
                  <a:gd name="T10" fmla="*/ 29 w 29"/>
                  <a:gd name="T11" fmla="*/ 348 h 348"/>
                  <a:gd name="T12" fmla="*/ 29 w 29"/>
                  <a:gd name="T13" fmla="*/ 0 h 348"/>
                </a:gdLst>
                <a:ahLst/>
                <a:cxnLst>
                  <a:cxn ang="0">
                    <a:pos x="T0" y="T1"/>
                  </a:cxn>
                  <a:cxn ang="0">
                    <a:pos x="T2" y="T3"/>
                  </a:cxn>
                  <a:cxn ang="0">
                    <a:pos x="T4" y="T5"/>
                  </a:cxn>
                  <a:cxn ang="0">
                    <a:pos x="T6" y="T7"/>
                  </a:cxn>
                  <a:cxn ang="0">
                    <a:pos x="T8" y="T9"/>
                  </a:cxn>
                  <a:cxn ang="0">
                    <a:pos x="T10" y="T11"/>
                  </a:cxn>
                  <a:cxn ang="0">
                    <a:pos x="T12" y="T13"/>
                  </a:cxn>
                </a:cxnLst>
                <a:rect l="0" t="0" r="r" b="b"/>
                <a:pathLst>
                  <a:path w="29" h="348">
                    <a:moveTo>
                      <a:pt x="29" y="0"/>
                    </a:moveTo>
                    <a:cubicBezTo>
                      <a:pt x="5" y="0"/>
                      <a:pt x="5" y="0"/>
                      <a:pt x="5" y="0"/>
                    </a:cubicBezTo>
                    <a:cubicBezTo>
                      <a:pt x="5" y="0"/>
                      <a:pt x="3" y="0"/>
                      <a:pt x="0" y="1"/>
                    </a:cubicBezTo>
                    <a:cubicBezTo>
                      <a:pt x="0" y="91"/>
                      <a:pt x="0" y="91"/>
                      <a:pt x="0" y="91"/>
                    </a:cubicBezTo>
                    <a:cubicBezTo>
                      <a:pt x="29" y="91"/>
                      <a:pt x="29" y="91"/>
                      <a:pt x="29" y="91"/>
                    </a:cubicBezTo>
                    <a:cubicBezTo>
                      <a:pt x="29" y="348"/>
                      <a:pt x="29" y="348"/>
                      <a:pt x="29" y="348"/>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64" name="Freeform 103">
                <a:extLst>
                  <a:ext uri="{FF2B5EF4-FFF2-40B4-BE49-F238E27FC236}">
                    <a16:creationId xmlns:a16="http://schemas.microsoft.com/office/drawing/2014/main" id="{4F6CCB9D-E06A-4C2E-B2E3-94682BD3A84A}"/>
                  </a:ext>
                </a:extLst>
              </p:cNvPr>
              <p:cNvSpPr>
                <a:spLocks/>
              </p:cNvSpPr>
              <p:nvPr/>
            </p:nvSpPr>
            <p:spPr bwMode="auto">
              <a:xfrm>
                <a:off x="-870053" y="3511161"/>
                <a:ext cx="35706" cy="325180"/>
              </a:xfrm>
              <a:custGeom>
                <a:avLst/>
                <a:gdLst>
                  <a:gd name="T0" fmla="*/ 28 w 28"/>
                  <a:gd name="T1" fmla="*/ 0 h 255"/>
                  <a:gd name="T2" fmla="*/ 0 w 28"/>
                  <a:gd name="T3" fmla="*/ 0 h 255"/>
                  <a:gd name="T4" fmla="*/ 0 w 28"/>
                  <a:gd name="T5" fmla="*/ 255 h 255"/>
                  <a:gd name="T6" fmla="*/ 28 w 28"/>
                  <a:gd name="T7" fmla="*/ 255 h 255"/>
                  <a:gd name="T8" fmla="*/ 28 w 28"/>
                  <a:gd name="T9" fmla="*/ 249 h 255"/>
                  <a:gd name="T10" fmla="*/ 28 w 28"/>
                  <a:gd name="T11" fmla="*/ 0 h 255"/>
                </a:gdLst>
                <a:ahLst/>
                <a:cxnLst>
                  <a:cxn ang="0">
                    <a:pos x="T0" y="T1"/>
                  </a:cxn>
                  <a:cxn ang="0">
                    <a:pos x="T2" y="T3"/>
                  </a:cxn>
                  <a:cxn ang="0">
                    <a:pos x="T4" y="T5"/>
                  </a:cxn>
                  <a:cxn ang="0">
                    <a:pos x="T6" y="T7"/>
                  </a:cxn>
                  <a:cxn ang="0">
                    <a:pos x="T8" y="T9"/>
                  </a:cxn>
                  <a:cxn ang="0">
                    <a:pos x="T10" y="T11"/>
                  </a:cxn>
                </a:cxnLst>
                <a:rect l="0" t="0" r="r" b="b"/>
                <a:pathLst>
                  <a:path w="28" h="255">
                    <a:moveTo>
                      <a:pt x="28" y="0"/>
                    </a:moveTo>
                    <a:lnTo>
                      <a:pt x="0" y="0"/>
                    </a:lnTo>
                    <a:lnTo>
                      <a:pt x="0" y="255"/>
                    </a:lnTo>
                    <a:lnTo>
                      <a:pt x="28" y="255"/>
                    </a:lnTo>
                    <a:lnTo>
                      <a:pt x="28" y="249"/>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65" name="Freeform 104">
                <a:extLst>
                  <a:ext uri="{FF2B5EF4-FFF2-40B4-BE49-F238E27FC236}">
                    <a16:creationId xmlns:a16="http://schemas.microsoft.com/office/drawing/2014/main" id="{B1D6EBFC-79C7-4B88-85B9-3F0622A94604}"/>
                  </a:ext>
                </a:extLst>
              </p:cNvPr>
              <p:cNvSpPr>
                <a:spLocks/>
              </p:cNvSpPr>
              <p:nvPr/>
            </p:nvSpPr>
            <p:spPr bwMode="auto">
              <a:xfrm>
                <a:off x="-870053" y="3511161"/>
                <a:ext cx="35706" cy="325180"/>
              </a:xfrm>
              <a:custGeom>
                <a:avLst/>
                <a:gdLst>
                  <a:gd name="T0" fmla="*/ 28 w 28"/>
                  <a:gd name="T1" fmla="*/ 0 h 255"/>
                  <a:gd name="T2" fmla="*/ 0 w 28"/>
                  <a:gd name="T3" fmla="*/ 0 h 255"/>
                  <a:gd name="T4" fmla="*/ 0 w 28"/>
                  <a:gd name="T5" fmla="*/ 255 h 255"/>
                  <a:gd name="T6" fmla="*/ 28 w 28"/>
                  <a:gd name="T7" fmla="*/ 255 h 255"/>
                  <a:gd name="T8" fmla="*/ 28 w 28"/>
                  <a:gd name="T9" fmla="*/ 249 h 255"/>
                  <a:gd name="T10" fmla="*/ 28 w 28"/>
                  <a:gd name="T11" fmla="*/ 0 h 255"/>
                </a:gdLst>
                <a:ahLst/>
                <a:cxnLst>
                  <a:cxn ang="0">
                    <a:pos x="T0" y="T1"/>
                  </a:cxn>
                  <a:cxn ang="0">
                    <a:pos x="T2" y="T3"/>
                  </a:cxn>
                  <a:cxn ang="0">
                    <a:pos x="T4" y="T5"/>
                  </a:cxn>
                  <a:cxn ang="0">
                    <a:pos x="T6" y="T7"/>
                  </a:cxn>
                  <a:cxn ang="0">
                    <a:pos x="T8" y="T9"/>
                  </a:cxn>
                  <a:cxn ang="0">
                    <a:pos x="T10" y="T11"/>
                  </a:cxn>
                </a:cxnLst>
                <a:rect l="0" t="0" r="r" b="b"/>
                <a:pathLst>
                  <a:path w="28" h="255">
                    <a:moveTo>
                      <a:pt x="28" y="0"/>
                    </a:moveTo>
                    <a:lnTo>
                      <a:pt x="0" y="0"/>
                    </a:lnTo>
                    <a:lnTo>
                      <a:pt x="0" y="255"/>
                    </a:lnTo>
                    <a:lnTo>
                      <a:pt x="28" y="255"/>
                    </a:lnTo>
                    <a:lnTo>
                      <a:pt x="28" y="249"/>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6" name="Freeform 105">
                <a:extLst>
                  <a:ext uri="{FF2B5EF4-FFF2-40B4-BE49-F238E27FC236}">
                    <a16:creationId xmlns:a16="http://schemas.microsoft.com/office/drawing/2014/main" id="{B16F2519-C4E4-46A6-935B-CDC86E724682}"/>
                  </a:ext>
                </a:extLst>
              </p:cNvPr>
              <p:cNvSpPr>
                <a:spLocks/>
              </p:cNvSpPr>
              <p:nvPr/>
            </p:nvSpPr>
            <p:spPr bwMode="auto">
              <a:xfrm>
                <a:off x="-870053" y="3397667"/>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7" name="Freeform 106">
                <a:extLst>
                  <a:ext uri="{FF2B5EF4-FFF2-40B4-BE49-F238E27FC236}">
                    <a16:creationId xmlns:a16="http://schemas.microsoft.com/office/drawing/2014/main" id="{F6D15436-FD03-49A1-9384-75DE50DD9849}"/>
                  </a:ext>
                </a:extLst>
              </p:cNvPr>
              <p:cNvSpPr>
                <a:spLocks/>
              </p:cNvSpPr>
              <p:nvPr/>
            </p:nvSpPr>
            <p:spPr bwMode="auto">
              <a:xfrm>
                <a:off x="-870053" y="3397667"/>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8" name="Freeform 107">
                <a:extLst>
                  <a:ext uri="{FF2B5EF4-FFF2-40B4-BE49-F238E27FC236}">
                    <a16:creationId xmlns:a16="http://schemas.microsoft.com/office/drawing/2014/main" id="{D6710734-7E68-48F0-9D2F-B0BA24344777}"/>
                  </a:ext>
                </a:extLst>
              </p:cNvPr>
              <p:cNvSpPr>
                <a:spLocks/>
              </p:cNvSpPr>
              <p:nvPr/>
            </p:nvSpPr>
            <p:spPr bwMode="auto">
              <a:xfrm>
                <a:off x="-870053" y="3397667"/>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9" name="Rectangle 108">
                <a:extLst>
                  <a:ext uri="{FF2B5EF4-FFF2-40B4-BE49-F238E27FC236}">
                    <a16:creationId xmlns:a16="http://schemas.microsoft.com/office/drawing/2014/main" id="{D463E82D-80C4-47F8-B61F-552801BE6754}"/>
                  </a:ext>
                </a:extLst>
              </p:cNvPr>
              <p:cNvSpPr>
                <a:spLocks noChangeArrowheads="1"/>
              </p:cNvSpPr>
              <p:nvPr/>
            </p:nvSpPr>
            <p:spPr bwMode="auto">
              <a:xfrm>
                <a:off x="-1301075" y="3638682"/>
                <a:ext cx="175980" cy="197658"/>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70" name="Rectangle 109">
                <a:extLst>
                  <a:ext uri="{FF2B5EF4-FFF2-40B4-BE49-F238E27FC236}">
                    <a16:creationId xmlns:a16="http://schemas.microsoft.com/office/drawing/2014/main" id="{21EA7EB4-CBEB-4959-AF35-4F916B89EA05}"/>
                  </a:ext>
                </a:extLst>
              </p:cNvPr>
              <p:cNvSpPr>
                <a:spLocks noChangeArrowheads="1"/>
              </p:cNvSpPr>
              <p:nvPr/>
            </p:nvSpPr>
            <p:spPr bwMode="auto">
              <a:xfrm>
                <a:off x="-1301075" y="3638682"/>
                <a:ext cx="175980" cy="19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1" name="Freeform 110">
                <a:extLst>
                  <a:ext uri="{FF2B5EF4-FFF2-40B4-BE49-F238E27FC236}">
                    <a16:creationId xmlns:a16="http://schemas.microsoft.com/office/drawing/2014/main" id="{2F5606E0-A28E-47AA-8C52-68A35493C468}"/>
                  </a:ext>
                </a:extLst>
              </p:cNvPr>
              <p:cNvSpPr>
                <a:spLocks/>
              </p:cNvSpPr>
              <p:nvPr/>
            </p:nvSpPr>
            <p:spPr bwMode="auto">
              <a:xfrm>
                <a:off x="-1341882" y="3474180"/>
                <a:ext cx="256318" cy="52284"/>
              </a:xfrm>
              <a:custGeom>
                <a:avLst/>
                <a:gdLst>
                  <a:gd name="T0" fmla="*/ 186 w 206"/>
                  <a:gd name="T1" fmla="*/ 0 h 42"/>
                  <a:gd name="T2" fmla="*/ 20 w 206"/>
                  <a:gd name="T3" fmla="*/ 0 h 42"/>
                  <a:gd name="T4" fmla="*/ 0 w 206"/>
                  <a:gd name="T5" fmla="*/ 21 h 42"/>
                  <a:gd name="T6" fmla="*/ 0 w 206"/>
                  <a:gd name="T7" fmla="*/ 21 h 42"/>
                  <a:gd name="T8" fmla="*/ 20 w 206"/>
                  <a:gd name="T9" fmla="*/ 42 h 42"/>
                  <a:gd name="T10" fmla="*/ 32 w 206"/>
                  <a:gd name="T11" fmla="*/ 42 h 42"/>
                  <a:gd name="T12" fmla="*/ 144 w 206"/>
                  <a:gd name="T13" fmla="*/ 42 h 42"/>
                  <a:gd name="T14" fmla="*/ 174 w 206"/>
                  <a:gd name="T15" fmla="*/ 42 h 42"/>
                  <a:gd name="T16" fmla="*/ 186 w 206"/>
                  <a:gd name="T17" fmla="*/ 42 h 42"/>
                  <a:gd name="T18" fmla="*/ 206 w 206"/>
                  <a:gd name="T19" fmla="*/ 21 h 42"/>
                  <a:gd name="T20" fmla="*/ 206 w 206"/>
                  <a:gd name="T21" fmla="*/ 21 h 42"/>
                  <a:gd name="T22" fmla="*/ 186 w 206"/>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42">
                    <a:moveTo>
                      <a:pt x="186" y="0"/>
                    </a:moveTo>
                    <a:cubicBezTo>
                      <a:pt x="20" y="0"/>
                      <a:pt x="20" y="0"/>
                      <a:pt x="20" y="0"/>
                    </a:cubicBezTo>
                    <a:cubicBezTo>
                      <a:pt x="9" y="0"/>
                      <a:pt x="0" y="9"/>
                      <a:pt x="0" y="21"/>
                    </a:cubicBezTo>
                    <a:cubicBezTo>
                      <a:pt x="0" y="21"/>
                      <a:pt x="0" y="21"/>
                      <a:pt x="0" y="21"/>
                    </a:cubicBezTo>
                    <a:cubicBezTo>
                      <a:pt x="0" y="33"/>
                      <a:pt x="9" y="42"/>
                      <a:pt x="20" y="42"/>
                    </a:cubicBezTo>
                    <a:cubicBezTo>
                      <a:pt x="32" y="42"/>
                      <a:pt x="32" y="42"/>
                      <a:pt x="32" y="42"/>
                    </a:cubicBezTo>
                    <a:cubicBezTo>
                      <a:pt x="144" y="42"/>
                      <a:pt x="144" y="42"/>
                      <a:pt x="144" y="42"/>
                    </a:cubicBezTo>
                    <a:cubicBezTo>
                      <a:pt x="174" y="42"/>
                      <a:pt x="174" y="42"/>
                      <a:pt x="174" y="42"/>
                    </a:cubicBezTo>
                    <a:cubicBezTo>
                      <a:pt x="186" y="42"/>
                      <a:pt x="186" y="42"/>
                      <a:pt x="186" y="42"/>
                    </a:cubicBezTo>
                    <a:cubicBezTo>
                      <a:pt x="197" y="42"/>
                      <a:pt x="206" y="33"/>
                      <a:pt x="206" y="21"/>
                    </a:cubicBezTo>
                    <a:cubicBezTo>
                      <a:pt x="206" y="21"/>
                      <a:pt x="206" y="21"/>
                      <a:pt x="206" y="21"/>
                    </a:cubicBezTo>
                    <a:cubicBezTo>
                      <a:pt x="206" y="9"/>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72" name="Freeform 111">
                <a:extLst>
                  <a:ext uri="{FF2B5EF4-FFF2-40B4-BE49-F238E27FC236}">
                    <a16:creationId xmlns:a16="http://schemas.microsoft.com/office/drawing/2014/main" id="{7163C6E3-4154-4E77-8599-55DDF216FE53}"/>
                  </a:ext>
                </a:extLst>
              </p:cNvPr>
              <p:cNvSpPr>
                <a:spLocks/>
              </p:cNvSpPr>
              <p:nvPr/>
            </p:nvSpPr>
            <p:spPr bwMode="auto">
              <a:xfrm>
                <a:off x="-1301075" y="3526463"/>
                <a:ext cx="138999" cy="76513"/>
              </a:xfrm>
              <a:custGeom>
                <a:avLst/>
                <a:gdLst>
                  <a:gd name="T0" fmla="*/ 112 w 112"/>
                  <a:gd name="T1" fmla="*/ 0 h 62"/>
                  <a:gd name="T2" fmla="*/ 0 w 112"/>
                  <a:gd name="T3" fmla="*/ 0 h 62"/>
                  <a:gd name="T4" fmla="*/ 0 w 112"/>
                  <a:gd name="T5" fmla="*/ 62 h 62"/>
                  <a:gd name="T6" fmla="*/ 112 w 112"/>
                  <a:gd name="T7" fmla="*/ 1 h 62"/>
                  <a:gd name="T8" fmla="*/ 112 w 112"/>
                  <a:gd name="T9" fmla="*/ 0 h 62"/>
                </a:gdLst>
                <a:ahLst/>
                <a:cxnLst>
                  <a:cxn ang="0">
                    <a:pos x="T0" y="T1"/>
                  </a:cxn>
                  <a:cxn ang="0">
                    <a:pos x="T2" y="T3"/>
                  </a:cxn>
                  <a:cxn ang="0">
                    <a:pos x="T4" y="T5"/>
                  </a:cxn>
                  <a:cxn ang="0">
                    <a:pos x="T6" y="T7"/>
                  </a:cxn>
                  <a:cxn ang="0">
                    <a:pos x="T8" y="T9"/>
                  </a:cxn>
                </a:cxnLst>
                <a:rect l="0" t="0" r="r" b="b"/>
                <a:pathLst>
                  <a:path w="112" h="62">
                    <a:moveTo>
                      <a:pt x="112" y="0"/>
                    </a:moveTo>
                    <a:cubicBezTo>
                      <a:pt x="0" y="0"/>
                      <a:pt x="0" y="0"/>
                      <a:pt x="0" y="0"/>
                    </a:cubicBezTo>
                    <a:cubicBezTo>
                      <a:pt x="0" y="62"/>
                      <a:pt x="0" y="62"/>
                      <a:pt x="0" y="62"/>
                    </a:cubicBezTo>
                    <a:cubicBezTo>
                      <a:pt x="30" y="17"/>
                      <a:pt x="94"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73" name="Freeform 112">
                <a:extLst>
                  <a:ext uri="{FF2B5EF4-FFF2-40B4-BE49-F238E27FC236}">
                    <a16:creationId xmlns:a16="http://schemas.microsoft.com/office/drawing/2014/main" id="{CC5ADEC2-C531-4C25-9AD1-EE9CB08A140F}"/>
                  </a:ext>
                </a:extLst>
              </p:cNvPr>
              <p:cNvSpPr>
                <a:spLocks/>
              </p:cNvSpPr>
              <p:nvPr/>
            </p:nvSpPr>
            <p:spPr bwMode="auto">
              <a:xfrm>
                <a:off x="-1162077" y="3526463"/>
                <a:ext cx="36982" cy="302225"/>
              </a:xfrm>
              <a:custGeom>
                <a:avLst/>
                <a:gdLst>
                  <a:gd name="T0" fmla="*/ 30 w 30"/>
                  <a:gd name="T1" fmla="*/ 0 h 244"/>
                  <a:gd name="T2" fmla="*/ 6 w 30"/>
                  <a:gd name="T3" fmla="*/ 0 h 244"/>
                  <a:gd name="T4" fmla="*/ 0 w 30"/>
                  <a:gd name="T5" fmla="*/ 1 h 244"/>
                  <a:gd name="T6" fmla="*/ 0 w 30"/>
                  <a:gd name="T7" fmla="*/ 91 h 244"/>
                  <a:gd name="T8" fmla="*/ 30 w 30"/>
                  <a:gd name="T9" fmla="*/ 91 h 244"/>
                  <a:gd name="T10" fmla="*/ 30 w 30"/>
                  <a:gd name="T11" fmla="*/ 244 h 244"/>
                  <a:gd name="T12" fmla="*/ 30 w 30"/>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30" h="244">
                    <a:moveTo>
                      <a:pt x="30" y="0"/>
                    </a:moveTo>
                    <a:cubicBezTo>
                      <a:pt x="6" y="0"/>
                      <a:pt x="6" y="0"/>
                      <a:pt x="6" y="0"/>
                    </a:cubicBezTo>
                    <a:cubicBezTo>
                      <a:pt x="6" y="0"/>
                      <a:pt x="4" y="0"/>
                      <a:pt x="0" y="1"/>
                    </a:cubicBezTo>
                    <a:cubicBezTo>
                      <a:pt x="0" y="91"/>
                      <a:pt x="0" y="91"/>
                      <a:pt x="0" y="91"/>
                    </a:cubicBezTo>
                    <a:cubicBezTo>
                      <a:pt x="30" y="91"/>
                      <a:pt x="30" y="91"/>
                      <a:pt x="30" y="91"/>
                    </a:cubicBezTo>
                    <a:cubicBezTo>
                      <a:pt x="30" y="244"/>
                      <a:pt x="30" y="244"/>
                      <a:pt x="30" y="244"/>
                    </a:cubicBezTo>
                    <a:cubicBezTo>
                      <a:pt x="30" y="0"/>
                      <a:pt x="30" y="0"/>
                      <a:pt x="30"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74" name="Freeform 113">
                <a:extLst>
                  <a:ext uri="{FF2B5EF4-FFF2-40B4-BE49-F238E27FC236}">
                    <a16:creationId xmlns:a16="http://schemas.microsoft.com/office/drawing/2014/main" id="{D5ECD746-EEB3-4091-93DE-F22F6D836964}"/>
                  </a:ext>
                </a:extLst>
              </p:cNvPr>
              <p:cNvSpPr>
                <a:spLocks/>
              </p:cNvSpPr>
              <p:nvPr/>
            </p:nvSpPr>
            <p:spPr bwMode="auto">
              <a:xfrm>
                <a:off x="-1162077" y="3638682"/>
                <a:ext cx="36982" cy="197658"/>
              </a:xfrm>
              <a:custGeom>
                <a:avLst/>
                <a:gdLst>
                  <a:gd name="T0" fmla="*/ 29 w 29"/>
                  <a:gd name="T1" fmla="*/ 0 h 155"/>
                  <a:gd name="T2" fmla="*/ 0 w 29"/>
                  <a:gd name="T3" fmla="*/ 0 h 155"/>
                  <a:gd name="T4" fmla="*/ 0 w 29"/>
                  <a:gd name="T5" fmla="*/ 155 h 155"/>
                  <a:gd name="T6" fmla="*/ 29 w 29"/>
                  <a:gd name="T7" fmla="*/ 155 h 155"/>
                  <a:gd name="T8" fmla="*/ 29 w 29"/>
                  <a:gd name="T9" fmla="*/ 149 h 155"/>
                  <a:gd name="T10" fmla="*/ 29 w 29"/>
                  <a:gd name="T11" fmla="*/ 0 h 155"/>
                </a:gdLst>
                <a:ahLst/>
                <a:cxnLst>
                  <a:cxn ang="0">
                    <a:pos x="T0" y="T1"/>
                  </a:cxn>
                  <a:cxn ang="0">
                    <a:pos x="T2" y="T3"/>
                  </a:cxn>
                  <a:cxn ang="0">
                    <a:pos x="T4" y="T5"/>
                  </a:cxn>
                  <a:cxn ang="0">
                    <a:pos x="T6" y="T7"/>
                  </a:cxn>
                  <a:cxn ang="0">
                    <a:pos x="T8" y="T9"/>
                  </a:cxn>
                  <a:cxn ang="0">
                    <a:pos x="T10" y="T11"/>
                  </a:cxn>
                </a:cxnLst>
                <a:rect l="0" t="0" r="r" b="b"/>
                <a:pathLst>
                  <a:path w="29" h="155">
                    <a:moveTo>
                      <a:pt x="29" y="0"/>
                    </a:moveTo>
                    <a:lnTo>
                      <a:pt x="0" y="0"/>
                    </a:lnTo>
                    <a:lnTo>
                      <a:pt x="0" y="155"/>
                    </a:lnTo>
                    <a:lnTo>
                      <a:pt x="29" y="155"/>
                    </a:lnTo>
                    <a:lnTo>
                      <a:pt x="29" y="149"/>
                    </a:lnTo>
                    <a:lnTo>
                      <a:pt x="29"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75" name="Freeform 114">
                <a:extLst>
                  <a:ext uri="{FF2B5EF4-FFF2-40B4-BE49-F238E27FC236}">
                    <a16:creationId xmlns:a16="http://schemas.microsoft.com/office/drawing/2014/main" id="{52B36F50-E233-4E10-B010-E225ECC6D99C}"/>
                  </a:ext>
                </a:extLst>
              </p:cNvPr>
              <p:cNvSpPr>
                <a:spLocks/>
              </p:cNvSpPr>
              <p:nvPr/>
            </p:nvSpPr>
            <p:spPr bwMode="auto">
              <a:xfrm>
                <a:off x="-1162077" y="3638682"/>
                <a:ext cx="36982" cy="197658"/>
              </a:xfrm>
              <a:custGeom>
                <a:avLst/>
                <a:gdLst>
                  <a:gd name="T0" fmla="*/ 29 w 29"/>
                  <a:gd name="T1" fmla="*/ 0 h 155"/>
                  <a:gd name="T2" fmla="*/ 0 w 29"/>
                  <a:gd name="T3" fmla="*/ 0 h 155"/>
                  <a:gd name="T4" fmla="*/ 0 w 29"/>
                  <a:gd name="T5" fmla="*/ 155 h 155"/>
                  <a:gd name="T6" fmla="*/ 29 w 29"/>
                  <a:gd name="T7" fmla="*/ 155 h 155"/>
                  <a:gd name="T8" fmla="*/ 29 w 29"/>
                  <a:gd name="T9" fmla="*/ 149 h 155"/>
                  <a:gd name="T10" fmla="*/ 29 w 29"/>
                  <a:gd name="T11" fmla="*/ 0 h 155"/>
                </a:gdLst>
                <a:ahLst/>
                <a:cxnLst>
                  <a:cxn ang="0">
                    <a:pos x="T0" y="T1"/>
                  </a:cxn>
                  <a:cxn ang="0">
                    <a:pos x="T2" y="T3"/>
                  </a:cxn>
                  <a:cxn ang="0">
                    <a:pos x="T4" y="T5"/>
                  </a:cxn>
                  <a:cxn ang="0">
                    <a:pos x="T6" y="T7"/>
                  </a:cxn>
                  <a:cxn ang="0">
                    <a:pos x="T8" y="T9"/>
                  </a:cxn>
                  <a:cxn ang="0">
                    <a:pos x="T10" y="T11"/>
                  </a:cxn>
                </a:cxnLst>
                <a:rect l="0" t="0" r="r" b="b"/>
                <a:pathLst>
                  <a:path w="29" h="155">
                    <a:moveTo>
                      <a:pt x="29" y="0"/>
                    </a:moveTo>
                    <a:lnTo>
                      <a:pt x="0" y="0"/>
                    </a:lnTo>
                    <a:lnTo>
                      <a:pt x="0" y="155"/>
                    </a:lnTo>
                    <a:lnTo>
                      <a:pt x="29" y="155"/>
                    </a:lnTo>
                    <a:lnTo>
                      <a:pt x="29" y="149"/>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6" name="Freeform 115">
                <a:extLst>
                  <a:ext uri="{FF2B5EF4-FFF2-40B4-BE49-F238E27FC236}">
                    <a16:creationId xmlns:a16="http://schemas.microsoft.com/office/drawing/2014/main" id="{5B616FEE-8BC4-471A-B54F-515A871E9893}"/>
                  </a:ext>
                </a:extLst>
              </p:cNvPr>
              <p:cNvSpPr>
                <a:spLocks/>
              </p:cNvSpPr>
              <p:nvPr/>
            </p:nvSpPr>
            <p:spPr bwMode="auto">
              <a:xfrm>
                <a:off x="-1162077" y="3526463"/>
                <a:ext cx="36982" cy="0"/>
              </a:xfrm>
              <a:custGeom>
                <a:avLst/>
                <a:gdLst>
                  <a:gd name="T0" fmla="*/ 29 w 29"/>
                  <a:gd name="T1" fmla="*/ 0 w 29"/>
                  <a:gd name="T2" fmla="*/ 6 w 29"/>
                  <a:gd name="T3" fmla="*/ 6 w 29"/>
                  <a:gd name="T4" fmla="*/ 29 w 29"/>
                </a:gdLst>
                <a:ahLst/>
                <a:cxnLst>
                  <a:cxn ang="0">
                    <a:pos x="T0" y="0"/>
                  </a:cxn>
                  <a:cxn ang="0">
                    <a:pos x="T1" y="0"/>
                  </a:cxn>
                  <a:cxn ang="0">
                    <a:pos x="T2" y="0"/>
                  </a:cxn>
                  <a:cxn ang="0">
                    <a:pos x="T3" y="0"/>
                  </a:cxn>
                  <a:cxn ang="0">
                    <a:pos x="T4" y="0"/>
                  </a:cxn>
                </a:cxnLst>
                <a:rect l="0" t="0" r="r" b="b"/>
                <a:pathLst>
                  <a:path w="29">
                    <a:moveTo>
                      <a:pt x="29" y="0"/>
                    </a:moveTo>
                    <a:lnTo>
                      <a:pt x="0" y="0"/>
                    </a:lnTo>
                    <a:lnTo>
                      <a:pt x="6" y="0"/>
                    </a:lnTo>
                    <a:lnTo>
                      <a:pt x="6" y="0"/>
                    </a:lnTo>
                    <a:lnTo>
                      <a:pt x="29"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7" name="Freeform 116">
                <a:extLst>
                  <a:ext uri="{FF2B5EF4-FFF2-40B4-BE49-F238E27FC236}">
                    <a16:creationId xmlns:a16="http://schemas.microsoft.com/office/drawing/2014/main" id="{0794B2A3-C06A-4865-BAE4-C44B78D16C0F}"/>
                  </a:ext>
                </a:extLst>
              </p:cNvPr>
              <p:cNvSpPr>
                <a:spLocks/>
              </p:cNvSpPr>
              <p:nvPr/>
            </p:nvSpPr>
            <p:spPr bwMode="auto">
              <a:xfrm>
                <a:off x="-1162077" y="3526463"/>
                <a:ext cx="36982" cy="0"/>
              </a:xfrm>
              <a:custGeom>
                <a:avLst/>
                <a:gdLst>
                  <a:gd name="T0" fmla="*/ 29 w 29"/>
                  <a:gd name="T1" fmla="*/ 0 w 29"/>
                  <a:gd name="T2" fmla="*/ 6 w 29"/>
                  <a:gd name="T3" fmla="*/ 6 w 29"/>
                  <a:gd name="T4" fmla="*/ 29 w 29"/>
                </a:gdLst>
                <a:ahLst/>
                <a:cxnLst>
                  <a:cxn ang="0">
                    <a:pos x="T0" y="0"/>
                  </a:cxn>
                  <a:cxn ang="0">
                    <a:pos x="T1" y="0"/>
                  </a:cxn>
                  <a:cxn ang="0">
                    <a:pos x="T2" y="0"/>
                  </a:cxn>
                  <a:cxn ang="0">
                    <a:pos x="T3" y="0"/>
                  </a:cxn>
                  <a:cxn ang="0">
                    <a:pos x="T4" y="0"/>
                  </a:cxn>
                </a:cxnLst>
                <a:rect l="0" t="0" r="r" b="b"/>
                <a:pathLst>
                  <a:path w="29">
                    <a:moveTo>
                      <a:pt x="29" y="0"/>
                    </a:moveTo>
                    <a:lnTo>
                      <a:pt x="0" y="0"/>
                    </a:lnTo>
                    <a:lnTo>
                      <a:pt x="6" y="0"/>
                    </a:lnTo>
                    <a:lnTo>
                      <a:pt x="6"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8" name="Freeform 117">
                <a:extLst>
                  <a:ext uri="{FF2B5EF4-FFF2-40B4-BE49-F238E27FC236}">
                    <a16:creationId xmlns:a16="http://schemas.microsoft.com/office/drawing/2014/main" id="{1626B140-0169-4B55-BB48-BA391FB79F25}"/>
                  </a:ext>
                </a:extLst>
              </p:cNvPr>
              <p:cNvSpPr>
                <a:spLocks/>
              </p:cNvSpPr>
              <p:nvPr/>
            </p:nvSpPr>
            <p:spPr bwMode="auto">
              <a:xfrm>
                <a:off x="-1162077" y="3526463"/>
                <a:ext cx="7652" cy="1275"/>
              </a:xfrm>
              <a:custGeom>
                <a:avLst/>
                <a:gdLst>
                  <a:gd name="T0" fmla="*/ 6 w 6"/>
                  <a:gd name="T1" fmla="*/ 0 h 1"/>
                  <a:gd name="T2" fmla="*/ 0 w 6"/>
                  <a:gd name="T3" fmla="*/ 0 h 1"/>
                  <a:gd name="T4" fmla="*/ 0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0" y="0"/>
                      <a:pt x="0" y="0"/>
                      <a:pt x="0" y="0"/>
                    </a:cubicBezTo>
                    <a:cubicBezTo>
                      <a:pt x="0" y="1"/>
                      <a:pt x="0" y="1"/>
                      <a:pt x="0" y="1"/>
                    </a:cubicBezTo>
                    <a:cubicBezTo>
                      <a:pt x="4" y="0"/>
                      <a:pt x="6" y="0"/>
                      <a:pt x="6"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nvGrpSpPr>
              <p:cNvPr id="379" name="Group 378">
                <a:extLst>
                  <a:ext uri="{FF2B5EF4-FFF2-40B4-BE49-F238E27FC236}">
                    <a16:creationId xmlns:a16="http://schemas.microsoft.com/office/drawing/2014/main" id="{3C0485F3-FBF6-4538-9247-D771A514823A}"/>
                  </a:ext>
                </a:extLst>
              </p:cNvPr>
              <p:cNvGrpSpPr/>
              <p:nvPr/>
            </p:nvGrpSpPr>
            <p:grpSpPr>
              <a:xfrm>
                <a:off x="-54543" y="2279901"/>
                <a:ext cx="654576" cy="588705"/>
                <a:chOff x="-54543" y="2279901"/>
                <a:chExt cx="654576" cy="588705"/>
              </a:xfrm>
            </p:grpSpPr>
            <p:sp>
              <p:nvSpPr>
                <p:cNvPr id="388" name="Freeform 68">
                  <a:extLst>
                    <a:ext uri="{FF2B5EF4-FFF2-40B4-BE49-F238E27FC236}">
                      <a16:creationId xmlns:a16="http://schemas.microsoft.com/office/drawing/2014/main" id="{C8C4B2C2-B3CC-40EB-AC85-D6DC87C98A03}"/>
                    </a:ext>
                  </a:extLst>
                </p:cNvPr>
                <p:cNvSpPr>
                  <a:spLocks/>
                </p:cNvSpPr>
                <p:nvPr/>
              </p:nvSpPr>
              <p:spPr bwMode="auto">
                <a:xfrm flipH="1">
                  <a:off x="-54543" y="2279901"/>
                  <a:ext cx="122133" cy="135855"/>
                </a:xfrm>
                <a:custGeom>
                  <a:avLst/>
                  <a:gdLst>
                    <a:gd name="T0" fmla="*/ 15 w 92"/>
                    <a:gd name="T1" fmla="*/ 0 h 102"/>
                    <a:gd name="T2" fmla="*/ 7 w 92"/>
                    <a:gd name="T3" fmla="*/ 3 h 102"/>
                    <a:gd name="T4" fmla="*/ 6 w 92"/>
                    <a:gd name="T5" fmla="*/ 3 h 102"/>
                    <a:gd name="T6" fmla="*/ 5 w 92"/>
                    <a:gd name="T7" fmla="*/ 21 h 102"/>
                    <a:gd name="T8" fmla="*/ 9 w 92"/>
                    <a:gd name="T9" fmla="*/ 26 h 102"/>
                    <a:gd name="T10" fmla="*/ 9 w 92"/>
                    <a:gd name="T11" fmla="*/ 26 h 102"/>
                    <a:gd name="T12" fmla="*/ 37 w 92"/>
                    <a:gd name="T13" fmla="*/ 61 h 102"/>
                    <a:gd name="T14" fmla="*/ 54 w 92"/>
                    <a:gd name="T15" fmla="*/ 81 h 102"/>
                    <a:gd name="T16" fmla="*/ 54 w 92"/>
                    <a:gd name="T17" fmla="*/ 81 h 102"/>
                    <a:gd name="T18" fmla="*/ 66 w 92"/>
                    <a:gd name="T19" fmla="*/ 95 h 102"/>
                    <a:gd name="T20" fmla="*/ 68 w 92"/>
                    <a:gd name="T21" fmla="*/ 98 h 102"/>
                    <a:gd name="T22" fmla="*/ 77 w 92"/>
                    <a:gd name="T23" fmla="*/ 102 h 102"/>
                    <a:gd name="T24" fmla="*/ 85 w 92"/>
                    <a:gd name="T25" fmla="*/ 100 h 102"/>
                    <a:gd name="T26" fmla="*/ 86 w 92"/>
                    <a:gd name="T27" fmla="*/ 99 h 102"/>
                    <a:gd name="T28" fmla="*/ 87 w 92"/>
                    <a:gd name="T29" fmla="*/ 82 h 102"/>
                    <a:gd name="T30" fmla="*/ 24 w 92"/>
                    <a:gd name="T31" fmla="*/ 5 h 102"/>
                    <a:gd name="T32" fmla="*/ 15 w 92"/>
                    <a:gd name="T3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02">
                      <a:moveTo>
                        <a:pt x="15" y="0"/>
                      </a:moveTo>
                      <a:cubicBezTo>
                        <a:pt x="12" y="0"/>
                        <a:pt x="9" y="1"/>
                        <a:pt x="7" y="3"/>
                      </a:cubicBezTo>
                      <a:cubicBezTo>
                        <a:pt x="6" y="3"/>
                        <a:pt x="6" y="3"/>
                        <a:pt x="6" y="3"/>
                      </a:cubicBezTo>
                      <a:cubicBezTo>
                        <a:pt x="1" y="8"/>
                        <a:pt x="0" y="15"/>
                        <a:pt x="5" y="21"/>
                      </a:cubicBezTo>
                      <a:cubicBezTo>
                        <a:pt x="9" y="26"/>
                        <a:pt x="9" y="26"/>
                        <a:pt x="9" y="26"/>
                      </a:cubicBezTo>
                      <a:cubicBezTo>
                        <a:pt x="9" y="26"/>
                        <a:pt x="9" y="26"/>
                        <a:pt x="9" y="26"/>
                      </a:cubicBezTo>
                      <a:cubicBezTo>
                        <a:pt x="37" y="61"/>
                        <a:pt x="37" y="61"/>
                        <a:pt x="37" y="61"/>
                      </a:cubicBezTo>
                      <a:cubicBezTo>
                        <a:pt x="54" y="81"/>
                        <a:pt x="54" y="81"/>
                        <a:pt x="54" y="81"/>
                      </a:cubicBezTo>
                      <a:cubicBezTo>
                        <a:pt x="54" y="81"/>
                        <a:pt x="54" y="81"/>
                        <a:pt x="54" y="81"/>
                      </a:cubicBezTo>
                      <a:cubicBezTo>
                        <a:pt x="66" y="95"/>
                        <a:pt x="66" y="95"/>
                        <a:pt x="66" y="95"/>
                      </a:cubicBezTo>
                      <a:cubicBezTo>
                        <a:pt x="68" y="98"/>
                        <a:pt x="68" y="98"/>
                        <a:pt x="68" y="98"/>
                      </a:cubicBezTo>
                      <a:cubicBezTo>
                        <a:pt x="70" y="101"/>
                        <a:pt x="74" y="102"/>
                        <a:pt x="77" y="102"/>
                      </a:cubicBezTo>
                      <a:cubicBezTo>
                        <a:pt x="80" y="102"/>
                        <a:pt x="83" y="102"/>
                        <a:pt x="85" y="100"/>
                      </a:cubicBezTo>
                      <a:cubicBezTo>
                        <a:pt x="86" y="99"/>
                        <a:pt x="86" y="99"/>
                        <a:pt x="86" y="99"/>
                      </a:cubicBezTo>
                      <a:cubicBezTo>
                        <a:pt x="91" y="95"/>
                        <a:pt x="92" y="87"/>
                        <a:pt x="87" y="82"/>
                      </a:cubicBezTo>
                      <a:cubicBezTo>
                        <a:pt x="24" y="5"/>
                        <a:pt x="24" y="5"/>
                        <a:pt x="24" y="5"/>
                      </a:cubicBezTo>
                      <a:cubicBezTo>
                        <a:pt x="22" y="2"/>
                        <a:pt x="18" y="0"/>
                        <a:pt x="1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89" name="Freeform 118">
                  <a:extLst>
                    <a:ext uri="{FF2B5EF4-FFF2-40B4-BE49-F238E27FC236}">
                      <a16:creationId xmlns:a16="http://schemas.microsoft.com/office/drawing/2014/main" id="{AEBB3A36-9378-4EFD-82E9-14005BF45C69}"/>
                    </a:ext>
                  </a:extLst>
                </p:cNvPr>
                <p:cNvSpPr>
                  <a:spLocks/>
                </p:cNvSpPr>
                <p:nvPr/>
              </p:nvSpPr>
              <p:spPr bwMode="auto">
                <a:xfrm flipH="1">
                  <a:off x="-3769" y="2315581"/>
                  <a:ext cx="350938" cy="352544"/>
                </a:xfrm>
                <a:custGeom>
                  <a:avLst/>
                  <a:gdLst>
                    <a:gd name="T0" fmla="*/ 33 w 77"/>
                    <a:gd name="T1" fmla="*/ 0 h 99"/>
                    <a:gd name="T2" fmla="*/ 0 w 77"/>
                    <a:gd name="T3" fmla="*/ 27 h 99"/>
                    <a:gd name="T4" fmla="*/ 20 w 77"/>
                    <a:gd name="T5" fmla="*/ 99 h 99"/>
                    <a:gd name="T6" fmla="*/ 77 w 77"/>
                    <a:gd name="T7" fmla="*/ 53 h 99"/>
                    <a:gd name="T8" fmla="*/ 33 w 77"/>
                    <a:gd name="T9" fmla="*/ 0 h 99"/>
                    <a:gd name="connsiteX0" fmla="*/ 27498 w 33212"/>
                    <a:gd name="connsiteY0" fmla="*/ 0 h 17450"/>
                    <a:gd name="connsiteX1" fmla="*/ 0 w 33212"/>
                    <a:gd name="connsiteY1" fmla="*/ 17450 h 17450"/>
                    <a:gd name="connsiteX2" fmla="*/ 25809 w 33212"/>
                    <a:gd name="connsiteY2" fmla="*/ 10000 h 17450"/>
                    <a:gd name="connsiteX3" fmla="*/ 33212 w 33212"/>
                    <a:gd name="connsiteY3" fmla="*/ 5354 h 17450"/>
                    <a:gd name="connsiteX4" fmla="*/ 27498 w 33212"/>
                    <a:gd name="connsiteY4" fmla="*/ 0 h 17450"/>
                    <a:gd name="connsiteX0" fmla="*/ 27498 w 33212"/>
                    <a:gd name="connsiteY0" fmla="*/ 0 h 25950"/>
                    <a:gd name="connsiteX1" fmla="*/ 0 w 33212"/>
                    <a:gd name="connsiteY1" fmla="*/ 17450 h 25950"/>
                    <a:gd name="connsiteX2" fmla="*/ 794 w 33212"/>
                    <a:gd name="connsiteY2" fmla="*/ 25950 h 25950"/>
                    <a:gd name="connsiteX3" fmla="*/ 33212 w 33212"/>
                    <a:gd name="connsiteY3" fmla="*/ 5354 h 25950"/>
                    <a:gd name="connsiteX4" fmla="*/ 27498 w 33212"/>
                    <a:gd name="connsiteY4" fmla="*/ 0 h 2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12" h="25950">
                      <a:moveTo>
                        <a:pt x="27498" y="0"/>
                      </a:moveTo>
                      <a:lnTo>
                        <a:pt x="0" y="17450"/>
                      </a:lnTo>
                      <a:cubicBezTo>
                        <a:pt x="265" y="20283"/>
                        <a:pt x="529" y="23117"/>
                        <a:pt x="794" y="25950"/>
                      </a:cubicBezTo>
                      <a:lnTo>
                        <a:pt x="33212" y="5354"/>
                      </a:lnTo>
                      <a:lnTo>
                        <a:pt x="27498"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90" name="Freeform 119">
                  <a:extLst>
                    <a:ext uri="{FF2B5EF4-FFF2-40B4-BE49-F238E27FC236}">
                      <a16:creationId xmlns:a16="http://schemas.microsoft.com/office/drawing/2014/main" id="{E9D1E80A-9007-41C0-AB28-CF94AB075F9C}"/>
                    </a:ext>
                  </a:extLst>
                </p:cNvPr>
                <p:cNvSpPr>
                  <a:spLocks/>
                </p:cNvSpPr>
                <p:nvPr/>
              </p:nvSpPr>
              <p:spPr bwMode="auto">
                <a:xfrm flipH="1">
                  <a:off x="-3769" y="2315580"/>
                  <a:ext cx="105666" cy="135855"/>
                </a:xfrm>
                <a:custGeom>
                  <a:avLst/>
                  <a:gdLst>
                    <a:gd name="T0" fmla="*/ 33 w 77"/>
                    <a:gd name="T1" fmla="*/ 0 h 99"/>
                    <a:gd name="T2" fmla="*/ 0 w 77"/>
                    <a:gd name="T3" fmla="*/ 27 h 99"/>
                    <a:gd name="T4" fmla="*/ 20 w 77"/>
                    <a:gd name="T5" fmla="*/ 99 h 99"/>
                    <a:gd name="T6" fmla="*/ 77 w 77"/>
                    <a:gd name="T7" fmla="*/ 53 h 99"/>
                    <a:gd name="T8" fmla="*/ 33 w 77"/>
                    <a:gd name="T9" fmla="*/ 0 h 99"/>
                  </a:gdLst>
                  <a:ahLst/>
                  <a:cxnLst>
                    <a:cxn ang="0">
                      <a:pos x="T0" y="T1"/>
                    </a:cxn>
                    <a:cxn ang="0">
                      <a:pos x="T2" y="T3"/>
                    </a:cxn>
                    <a:cxn ang="0">
                      <a:pos x="T4" y="T5"/>
                    </a:cxn>
                    <a:cxn ang="0">
                      <a:pos x="T6" y="T7"/>
                    </a:cxn>
                    <a:cxn ang="0">
                      <a:pos x="T8" y="T9"/>
                    </a:cxn>
                  </a:cxnLst>
                  <a:rect l="0" t="0" r="r" b="b"/>
                  <a:pathLst>
                    <a:path w="77" h="99">
                      <a:moveTo>
                        <a:pt x="33" y="0"/>
                      </a:moveTo>
                      <a:lnTo>
                        <a:pt x="0" y="27"/>
                      </a:lnTo>
                      <a:lnTo>
                        <a:pt x="20" y="99"/>
                      </a:lnTo>
                      <a:lnTo>
                        <a:pt x="77" y="53"/>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1" name="Freeform 120">
                  <a:extLst>
                    <a:ext uri="{FF2B5EF4-FFF2-40B4-BE49-F238E27FC236}">
                      <a16:creationId xmlns:a16="http://schemas.microsoft.com/office/drawing/2014/main" id="{8797512D-C75F-4A66-A924-128D3C22C96C}"/>
                    </a:ext>
                  </a:extLst>
                </p:cNvPr>
                <p:cNvSpPr>
                  <a:spLocks/>
                </p:cNvSpPr>
                <p:nvPr/>
              </p:nvSpPr>
              <p:spPr bwMode="auto">
                <a:xfrm flipH="1">
                  <a:off x="-3768" y="2315580"/>
                  <a:ext cx="60380" cy="72730"/>
                </a:xfrm>
                <a:custGeom>
                  <a:avLst/>
                  <a:gdLst>
                    <a:gd name="T0" fmla="*/ 0 w 44"/>
                    <a:gd name="T1" fmla="*/ 0 h 53"/>
                    <a:gd name="T2" fmla="*/ 0 w 44"/>
                    <a:gd name="T3" fmla="*/ 0 h 53"/>
                    <a:gd name="T4" fmla="*/ 44 w 44"/>
                    <a:gd name="T5" fmla="*/ 53 h 53"/>
                    <a:gd name="T6" fmla="*/ 44 w 44"/>
                    <a:gd name="T7" fmla="*/ 53 h 53"/>
                    <a:gd name="T8" fmla="*/ 28 w 44"/>
                    <a:gd name="T9" fmla="*/ 33 h 53"/>
                    <a:gd name="T10" fmla="*/ 0 w 44"/>
                    <a:gd name="T11" fmla="*/ 0 h 53"/>
                  </a:gdLst>
                  <a:ahLst/>
                  <a:cxnLst>
                    <a:cxn ang="0">
                      <a:pos x="T0" y="T1"/>
                    </a:cxn>
                    <a:cxn ang="0">
                      <a:pos x="T2" y="T3"/>
                    </a:cxn>
                    <a:cxn ang="0">
                      <a:pos x="T4" y="T5"/>
                    </a:cxn>
                    <a:cxn ang="0">
                      <a:pos x="T6" y="T7"/>
                    </a:cxn>
                    <a:cxn ang="0">
                      <a:pos x="T8" y="T9"/>
                    </a:cxn>
                    <a:cxn ang="0">
                      <a:pos x="T10" y="T11"/>
                    </a:cxn>
                  </a:cxnLst>
                  <a:rect l="0" t="0" r="r" b="b"/>
                  <a:pathLst>
                    <a:path w="44" h="53">
                      <a:moveTo>
                        <a:pt x="0" y="0"/>
                      </a:moveTo>
                      <a:lnTo>
                        <a:pt x="0" y="0"/>
                      </a:lnTo>
                      <a:lnTo>
                        <a:pt x="44" y="53"/>
                      </a:lnTo>
                      <a:lnTo>
                        <a:pt x="44" y="53"/>
                      </a:lnTo>
                      <a:lnTo>
                        <a:pt x="28" y="33"/>
                      </a:lnTo>
                      <a:lnTo>
                        <a:pt x="0" y="0"/>
                      </a:lnTo>
                      <a:close/>
                    </a:path>
                  </a:pathLst>
                </a:custGeom>
                <a:solidFill>
                  <a:srgbClr val="CCD7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2" name="Freeform 121">
                  <a:extLst>
                    <a:ext uri="{FF2B5EF4-FFF2-40B4-BE49-F238E27FC236}">
                      <a16:creationId xmlns:a16="http://schemas.microsoft.com/office/drawing/2014/main" id="{0F8E9F2D-2EEF-4711-9D95-095397279695}"/>
                    </a:ext>
                  </a:extLst>
                </p:cNvPr>
                <p:cNvSpPr>
                  <a:spLocks/>
                </p:cNvSpPr>
                <p:nvPr/>
              </p:nvSpPr>
              <p:spPr bwMode="auto">
                <a:xfrm flipH="1">
                  <a:off x="-3768" y="2315580"/>
                  <a:ext cx="60380" cy="72730"/>
                </a:xfrm>
                <a:custGeom>
                  <a:avLst/>
                  <a:gdLst>
                    <a:gd name="T0" fmla="*/ 0 w 44"/>
                    <a:gd name="T1" fmla="*/ 0 h 53"/>
                    <a:gd name="T2" fmla="*/ 0 w 44"/>
                    <a:gd name="T3" fmla="*/ 0 h 53"/>
                    <a:gd name="T4" fmla="*/ 44 w 44"/>
                    <a:gd name="T5" fmla="*/ 53 h 53"/>
                    <a:gd name="T6" fmla="*/ 44 w 44"/>
                    <a:gd name="T7" fmla="*/ 53 h 53"/>
                    <a:gd name="T8" fmla="*/ 28 w 44"/>
                    <a:gd name="T9" fmla="*/ 33 h 53"/>
                    <a:gd name="T10" fmla="*/ 0 w 44"/>
                    <a:gd name="T11" fmla="*/ 0 h 53"/>
                  </a:gdLst>
                  <a:ahLst/>
                  <a:cxnLst>
                    <a:cxn ang="0">
                      <a:pos x="T0" y="T1"/>
                    </a:cxn>
                    <a:cxn ang="0">
                      <a:pos x="T2" y="T3"/>
                    </a:cxn>
                    <a:cxn ang="0">
                      <a:pos x="T4" y="T5"/>
                    </a:cxn>
                    <a:cxn ang="0">
                      <a:pos x="T6" y="T7"/>
                    </a:cxn>
                    <a:cxn ang="0">
                      <a:pos x="T8" y="T9"/>
                    </a:cxn>
                    <a:cxn ang="0">
                      <a:pos x="T10" y="T11"/>
                    </a:cxn>
                  </a:cxnLst>
                  <a:rect l="0" t="0" r="r" b="b"/>
                  <a:pathLst>
                    <a:path w="44" h="53">
                      <a:moveTo>
                        <a:pt x="0" y="0"/>
                      </a:moveTo>
                      <a:lnTo>
                        <a:pt x="0" y="0"/>
                      </a:lnTo>
                      <a:lnTo>
                        <a:pt x="44" y="53"/>
                      </a:lnTo>
                      <a:lnTo>
                        <a:pt x="44" y="53"/>
                      </a:lnTo>
                      <a:lnTo>
                        <a:pt x="28"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3" name="Freeform 122">
                  <a:extLst>
                    <a:ext uri="{FF2B5EF4-FFF2-40B4-BE49-F238E27FC236}">
                      <a16:creationId xmlns:a16="http://schemas.microsoft.com/office/drawing/2014/main" id="{66239D88-5878-4809-A4B4-7DE967113F29}"/>
                    </a:ext>
                  </a:extLst>
                </p:cNvPr>
                <p:cNvSpPr>
                  <a:spLocks/>
                </p:cNvSpPr>
                <p:nvPr/>
              </p:nvSpPr>
              <p:spPr bwMode="auto">
                <a:xfrm flipH="1">
                  <a:off x="108759" y="2458297"/>
                  <a:ext cx="491274" cy="337580"/>
                </a:xfrm>
                <a:custGeom>
                  <a:avLst/>
                  <a:gdLst>
                    <a:gd name="T0" fmla="*/ 340 w 368"/>
                    <a:gd name="T1" fmla="*/ 0 h 253"/>
                    <a:gd name="T2" fmla="*/ 258 w 368"/>
                    <a:gd name="T3" fmla="*/ 68 h 253"/>
                    <a:gd name="T4" fmla="*/ 218 w 368"/>
                    <a:gd name="T5" fmla="*/ 47 h 253"/>
                    <a:gd name="T6" fmla="*/ 211 w 368"/>
                    <a:gd name="T7" fmla="*/ 52 h 253"/>
                    <a:gd name="T8" fmla="*/ 140 w 368"/>
                    <a:gd name="T9" fmla="*/ 31 h 253"/>
                    <a:gd name="T10" fmla="*/ 132 w 368"/>
                    <a:gd name="T11" fmla="*/ 32 h 253"/>
                    <a:gd name="T12" fmla="*/ 53 w 368"/>
                    <a:gd name="T13" fmla="*/ 62 h 253"/>
                    <a:gd name="T14" fmla="*/ 4 w 368"/>
                    <a:gd name="T15" fmla="*/ 155 h 253"/>
                    <a:gd name="T16" fmla="*/ 32 w 368"/>
                    <a:gd name="T17" fmla="*/ 253 h 253"/>
                    <a:gd name="T18" fmla="*/ 7 w 368"/>
                    <a:gd name="T19" fmla="*/ 201 h 253"/>
                    <a:gd name="T20" fmla="*/ 249 w 368"/>
                    <a:gd name="T21" fmla="*/ 201 h 253"/>
                    <a:gd name="T22" fmla="*/ 253 w 368"/>
                    <a:gd name="T23" fmla="*/ 135 h 253"/>
                    <a:gd name="T24" fmla="*/ 265 w 368"/>
                    <a:gd name="T25" fmla="*/ 100 h 253"/>
                    <a:gd name="T26" fmla="*/ 368 w 368"/>
                    <a:gd name="T27" fmla="*/ 15 h 253"/>
                    <a:gd name="T28" fmla="*/ 368 w 368"/>
                    <a:gd name="T29" fmla="*/ 15 h 253"/>
                    <a:gd name="T30" fmla="*/ 340 w 368"/>
                    <a:gd name="T3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 h="253">
                      <a:moveTo>
                        <a:pt x="340" y="0"/>
                      </a:moveTo>
                      <a:cubicBezTo>
                        <a:pt x="258" y="68"/>
                        <a:pt x="258" y="68"/>
                        <a:pt x="258" y="68"/>
                      </a:cubicBezTo>
                      <a:cubicBezTo>
                        <a:pt x="218" y="47"/>
                        <a:pt x="218" y="47"/>
                        <a:pt x="218" y="47"/>
                      </a:cubicBezTo>
                      <a:cubicBezTo>
                        <a:pt x="211" y="52"/>
                        <a:pt x="211" y="52"/>
                        <a:pt x="211" y="52"/>
                      </a:cubicBezTo>
                      <a:cubicBezTo>
                        <a:pt x="190" y="38"/>
                        <a:pt x="165" y="31"/>
                        <a:pt x="140" y="31"/>
                      </a:cubicBezTo>
                      <a:cubicBezTo>
                        <a:pt x="137" y="31"/>
                        <a:pt x="134" y="31"/>
                        <a:pt x="132" y="32"/>
                      </a:cubicBezTo>
                      <a:cubicBezTo>
                        <a:pt x="104" y="33"/>
                        <a:pt x="76" y="43"/>
                        <a:pt x="53" y="62"/>
                      </a:cubicBezTo>
                      <a:cubicBezTo>
                        <a:pt x="24" y="86"/>
                        <a:pt x="7" y="120"/>
                        <a:pt x="4" y="155"/>
                      </a:cubicBezTo>
                      <a:cubicBezTo>
                        <a:pt x="0" y="189"/>
                        <a:pt x="9" y="224"/>
                        <a:pt x="32" y="253"/>
                      </a:cubicBezTo>
                      <a:cubicBezTo>
                        <a:pt x="20" y="237"/>
                        <a:pt x="11" y="220"/>
                        <a:pt x="7" y="201"/>
                      </a:cubicBezTo>
                      <a:cubicBezTo>
                        <a:pt x="249" y="201"/>
                        <a:pt x="249" y="201"/>
                        <a:pt x="249" y="201"/>
                      </a:cubicBezTo>
                      <a:cubicBezTo>
                        <a:pt x="256" y="180"/>
                        <a:pt x="257" y="157"/>
                        <a:pt x="253" y="135"/>
                      </a:cubicBezTo>
                      <a:cubicBezTo>
                        <a:pt x="250" y="122"/>
                        <a:pt x="255" y="108"/>
                        <a:pt x="265" y="100"/>
                      </a:cubicBezTo>
                      <a:cubicBezTo>
                        <a:pt x="368" y="15"/>
                        <a:pt x="368" y="15"/>
                        <a:pt x="368" y="15"/>
                      </a:cubicBezTo>
                      <a:cubicBezTo>
                        <a:pt x="368" y="15"/>
                        <a:pt x="368" y="15"/>
                        <a:pt x="368" y="15"/>
                      </a:cubicBezTo>
                      <a:cubicBezTo>
                        <a:pt x="357" y="13"/>
                        <a:pt x="348" y="8"/>
                        <a:pt x="340" y="0"/>
                      </a:cubicBezTo>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94" name="Freeform 124">
                  <a:extLst>
                    <a:ext uri="{FF2B5EF4-FFF2-40B4-BE49-F238E27FC236}">
                      <a16:creationId xmlns:a16="http://schemas.microsoft.com/office/drawing/2014/main" id="{CBA979C4-3FC0-454E-898A-420595597C03}"/>
                    </a:ext>
                  </a:extLst>
                </p:cNvPr>
                <p:cNvSpPr>
                  <a:spLocks noEditPoints="1"/>
                </p:cNvSpPr>
                <p:nvPr/>
              </p:nvSpPr>
              <p:spPr bwMode="auto">
                <a:xfrm flipH="1">
                  <a:off x="255591" y="2773920"/>
                  <a:ext cx="301900" cy="82336"/>
                </a:xfrm>
                <a:custGeom>
                  <a:avLst/>
                  <a:gdLst>
                    <a:gd name="T0" fmla="*/ 2 w 226"/>
                    <a:gd name="T1" fmla="*/ 18 h 62"/>
                    <a:gd name="T2" fmla="*/ 2 w 226"/>
                    <a:gd name="T3" fmla="*/ 18 h 62"/>
                    <a:gd name="T4" fmla="*/ 68 w 226"/>
                    <a:gd name="T5" fmla="*/ 62 h 62"/>
                    <a:gd name="T6" fmla="*/ 2 w 226"/>
                    <a:gd name="T7" fmla="*/ 18 h 62"/>
                    <a:gd name="T8" fmla="*/ 2 w 226"/>
                    <a:gd name="T9" fmla="*/ 18 h 62"/>
                    <a:gd name="T10" fmla="*/ 2 w 226"/>
                    <a:gd name="T11" fmla="*/ 18 h 62"/>
                    <a:gd name="T12" fmla="*/ 2 w 226"/>
                    <a:gd name="T13" fmla="*/ 18 h 62"/>
                    <a:gd name="T14" fmla="*/ 2 w 226"/>
                    <a:gd name="T15" fmla="*/ 18 h 62"/>
                    <a:gd name="T16" fmla="*/ 1 w 226"/>
                    <a:gd name="T17" fmla="*/ 17 h 62"/>
                    <a:gd name="T18" fmla="*/ 1 w 226"/>
                    <a:gd name="T19" fmla="*/ 17 h 62"/>
                    <a:gd name="T20" fmla="*/ 1 w 226"/>
                    <a:gd name="T21" fmla="*/ 17 h 62"/>
                    <a:gd name="T22" fmla="*/ 1 w 226"/>
                    <a:gd name="T23" fmla="*/ 17 h 62"/>
                    <a:gd name="T24" fmla="*/ 1 w 226"/>
                    <a:gd name="T25" fmla="*/ 17 h 62"/>
                    <a:gd name="T26" fmla="*/ 1 w 226"/>
                    <a:gd name="T27" fmla="*/ 17 h 62"/>
                    <a:gd name="T28" fmla="*/ 1 w 226"/>
                    <a:gd name="T29" fmla="*/ 17 h 62"/>
                    <a:gd name="T30" fmla="*/ 1 w 226"/>
                    <a:gd name="T31" fmla="*/ 17 h 62"/>
                    <a:gd name="T32" fmla="*/ 1 w 226"/>
                    <a:gd name="T33" fmla="*/ 17 h 62"/>
                    <a:gd name="T34" fmla="*/ 0 w 226"/>
                    <a:gd name="T35" fmla="*/ 16 h 62"/>
                    <a:gd name="T36" fmla="*/ 0 w 226"/>
                    <a:gd name="T37" fmla="*/ 16 h 62"/>
                    <a:gd name="T38" fmla="*/ 0 w 226"/>
                    <a:gd name="T39" fmla="*/ 16 h 62"/>
                    <a:gd name="T40" fmla="*/ 0 w 226"/>
                    <a:gd name="T41" fmla="*/ 16 h 62"/>
                    <a:gd name="T42" fmla="*/ 0 w 226"/>
                    <a:gd name="T43" fmla="*/ 16 h 62"/>
                    <a:gd name="T44" fmla="*/ 0 w 226"/>
                    <a:gd name="T45" fmla="*/ 16 h 62"/>
                    <a:gd name="T46" fmla="*/ 226 w 226"/>
                    <a:gd name="T47" fmla="*/ 0 h 62"/>
                    <a:gd name="T48" fmla="*/ 226 w 226"/>
                    <a:gd name="T49" fmla="*/ 0 h 62"/>
                    <a:gd name="T50" fmla="*/ 194 w 226"/>
                    <a:gd name="T51" fmla="*/ 37 h 62"/>
                    <a:gd name="T52" fmla="*/ 194 w 226"/>
                    <a:gd name="T53" fmla="*/ 37 h 62"/>
                    <a:gd name="T54" fmla="*/ 192 w 226"/>
                    <a:gd name="T55" fmla="*/ 39 h 62"/>
                    <a:gd name="T56" fmla="*/ 162 w 226"/>
                    <a:gd name="T57" fmla="*/ 57 h 62"/>
                    <a:gd name="T58" fmla="*/ 194 w 226"/>
                    <a:gd name="T59" fmla="*/ 37 h 62"/>
                    <a:gd name="T60" fmla="*/ 226 w 226"/>
                    <a:gd name="T6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62">
                      <a:moveTo>
                        <a:pt x="2" y="18"/>
                      </a:moveTo>
                      <a:cubicBezTo>
                        <a:pt x="2" y="18"/>
                        <a:pt x="2" y="18"/>
                        <a:pt x="2" y="18"/>
                      </a:cubicBezTo>
                      <a:cubicBezTo>
                        <a:pt x="20" y="40"/>
                        <a:pt x="43" y="55"/>
                        <a:pt x="68" y="62"/>
                      </a:cubicBezTo>
                      <a:cubicBezTo>
                        <a:pt x="43" y="55"/>
                        <a:pt x="20" y="40"/>
                        <a:pt x="2" y="18"/>
                      </a:cubicBezTo>
                      <a:cubicBezTo>
                        <a:pt x="2" y="18"/>
                        <a:pt x="2" y="18"/>
                        <a:pt x="2" y="18"/>
                      </a:cubicBezTo>
                      <a:moveTo>
                        <a:pt x="2" y="18"/>
                      </a:moveTo>
                      <a:cubicBezTo>
                        <a:pt x="2" y="18"/>
                        <a:pt x="2" y="18"/>
                        <a:pt x="2" y="18"/>
                      </a:cubicBezTo>
                      <a:cubicBezTo>
                        <a:pt x="2" y="18"/>
                        <a:pt x="2" y="18"/>
                        <a:pt x="2" y="18"/>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226" y="0"/>
                      </a:moveTo>
                      <a:cubicBezTo>
                        <a:pt x="226" y="0"/>
                        <a:pt x="226" y="0"/>
                        <a:pt x="226" y="0"/>
                      </a:cubicBezTo>
                      <a:cubicBezTo>
                        <a:pt x="218" y="14"/>
                        <a:pt x="208" y="27"/>
                        <a:pt x="194" y="37"/>
                      </a:cubicBezTo>
                      <a:cubicBezTo>
                        <a:pt x="194" y="37"/>
                        <a:pt x="194" y="37"/>
                        <a:pt x="194" y="37"/>
                      </a:cubicBezTo>
                      <a:cubicBezTo>
                        <a:pt x="194" y="38"/>
                        <a:pt x="193" y="39"/>
                        <a:pt x="192" y="39"/>
                      </a:cubicBezTo>
                      <a:cubicBezTo>
                        <a:pt x="183" y="47"/>
                        <a:pt x="172" y="53"/>
                        <a:pt x="162" y="57"/>
                      </a:cubicBezTo>
                      <a:cubicBezTo>
                        <a:pt x="173" y="52"/>
                        <a:pt x="184" y="46"/>
                        <a:pt x="194" y="37"/>
                      </a:cubicBezTo>
                      <a:cubicBezTo>
                        <a:pt x="208" y="27"/>
                        <a:pt x="218" y="14"/>
                        <a:pt x="226" y="0"/>
                      </a:cubicBezTo>
                    </a:path>
                  </a:pathLst>
                </a:custGeom>
                <a:solidFill>
                  <a:srgbClr val="A7C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5" name="Freeform 125">
                  <a:extLst>
                    <a:ext uri="{FF2B5EF4-FFF2-40B4-BE49-F238E27FC236}">
                      <a16:creationId xmlns:a16="http://schemas.microsoft.com/office/drawing/2014/main" id="{B13D9A0F-B5F1-4418-A1A7-D523F5A41811}"/>
                    </a:ext>
                  </a:extLst>
                </p:cNvPr>
                <p:cNvSpPr>
                  <a:spLocks/>
                </p:cNvSpPr>
                <p:nvPr/>
              </p:nvSpPr>
              <p:spPr bwMode="auto">
                <a:xfrm flipH="1">
                  <a:off x="236380" y="2725890"/>
                  <a:ext cx="355419" cy="142716"/>
                </a:xfrm>
                <a:custGeom>
                  <a:avLst/>
                  <a:gdLst>
                    <a:gd name="T0" fmla="*/ 0 w 265"/>
                    <a:gd name="T1" fmla="*/ 0 h 107"/>
                    <a:gd name="T2" fmla="*/ 27 w 265"/>
                    <a:gd name="T3" fmla="*/ 54 h 107"/>
                    <a:gd name="T4" fmla="*/ 119 w 265"/>
                    <a:gd name="T5" fmla="*/ 104 h 107"/>
                    <a:gd name="T6" fmla="*/ 219 w 265"/>
                    <a:gd name="T7" fmla="*/ 73 h 107"/>
                    <a:gd name="T8" fmla="*/ 265 w 265"/>
                    <a:gd name="T9" fmla="*/ 2 h 107"/>
                    <a:gd name="T10" fmla="*/ 263 w 265"/>
                    <a:gd name="T11" fmla="*/ 0 h 107"/>
                    <a:gd name="T12" fmla="*/ 0 w 265"/>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65" h="107">
                      <a:moveTo>
                        <a:pt x="0" y="0"/>
                      </a:moveTo>
                      <a:cubicBezTo>
                        <a:pt x="5" y="19"/>
                        <a:pt x="14" y="38"/>
                        <a:pt x="27" y="54"/>
                      </a:cubicBezTo>
                      <a:cubicBezTo>
                        <a:pt x="51" y="83"/>
                        <a:pt x="84" y="100"/>
                        <a:pt x="119" y="104"/>
                      </a:cubicBezTo>
                      <a:cubicBezTo>
                        <a:pt x="154" y="107"/>
                        <a:pt x="190" y="97"/>
                        <a:pt x="219" y="73"/>
                      </a:cubicBezTo>
                      <a:cubicBezTo>
                        <a:pt x="243" y="54"/>
                        <a:pt x="258" y="29"/>
                        <a:pt x="265" y="2"/>
                      </a:cubicBezTo>
                      <a:cubicBezTo>
                        <a:pt x="263" y="0"/>
                        <a:pt x="263" y="0"/>
                        <a:pt x="263"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6" name="Freeform 126">
                  <a:extLst>
                    <a:ext uri="{FF2B5EF4-FFF2-40B4-BE49-F238E27FC236}">
                      <a16:creationId xmlns:a16="http://schemas.microsoft.com/office/drawing/2014/main" id="{CBB97B7E-27C5-430F-8309-548BC71D8057}"/>
                    </a:ext>
                  </a:extLst>
                </p:cNvPr>
                <p:cNvSpPr>
                  <a:spLocks/>
                </p:cNvSpPr>
                <p:nvPr/>
              </p:nvSpPr>
              <p:spPr bwMode="auto">
                <a:xfrm flipH="1">
                  <a:off x="-20236" y="2406150"/>
                  <a:ext cx="262105" cy="214075"/>
                </a:xfrm>
                <a:custGeom>
                  <a:avLst/>
                  <a:gdLst>
                    <a:gd name="T0" fmla="*/ 191 w 191"/>
                    <a:gd name="T1" fmla="*/ 0 h 156"/>
                    <a:gd name="T2" fmla="*/ 95 w 191"/>
                    <a:gd name="T3" fmla="*/ 78 h 156"/>
                    <a:gd name="T4" fmla="*/ 0 w 191"/>
                    <a:gd name="T5" fmla="*/ 156 h 156"/>
                    <a:gd name="T6" fmla="*/ 191 w 191"/>
                    <a:gd name="T7" fmla="*/ 0 h 156"/>
                    <a:gd name="T8" fmla="*/ 191 w 191"/>
                    <a:gd name="T9" fmla="*/ 0 h 156"/>
                  </a:gdLst>
                  <a:ahLst/>
                  <a:cxnLst>
                    <a:cxn ang="0">
                      <a:pos x="T0" y="T1"/>
                    </a:cxn>
                    <a:cxn ang="0">
                      <a:pos x="T2" y="T3"/>
                    </a:cxn>
                    <a:cxn ang="0">
                      <a:pos x="T4" y="T5"/>
                    </a:cxn>
                    <a:cxn ang="0">
                      <a:pos x="T6" y="T7"/>
                    </a:cxn>
                    <a:cxn ang="0">
                      <a:pos x="T8" y="T9"/>
                    </a:cxn>
                  </a:cxnLst>
                  <a:rect l="0" t="0" r="r" b="b"/>
                  <a:pathLst>
                    <a:path w="191" h="156">
                      <a:moveTo>
                        <a:pt x="191" y="0"/>
                      </a:moveTo>
                      <a:lnTo>
                        <a:pt x="95" y="78"/>
                      </a:lnTo>
                      <a:lnTo>
                        <a:pt x="0" y="156"/>
                      </a:lnTo>
                      <a:lnTo>
                        <a:pt x="191" y="0"/>
                      </a:lnTo>
                      <a:lnTo>
                        <a:pt x="191" y="0"/>
                      </a:lnTo>
                      <a:close/>
                    </a:path>
                  </a:pathLst>
                </a:custGeom>
                <a:solidFill>
                  <a:srgbClr val="CFE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7" name="Freeform 127">
                  <a:extLst>
                    <a:ext uri="{FF2B5EF4-FFF2-40B4-BE49-F238E27FC236}">
                      <a16:creationId xmlns:a16="http://schemas.microsoft.com/office/drawing/2014/main" id="{34FD6A63-74D3-4B01-9AD6-D060B2332605}"/>
                    </a:ext>
                  </a:extLst>
                </p:cNvPr>
                <p:cNvSpPr>
                  <a:spLocks/>
                </p:cNvSpPr>
                <p:nvPr/>
              </p:nvSpPr>
              <p:spPr bwMode="auto">
                <a:xfrm flipH="1">
                  <a:off x="-20236" y="2406150"/>
                  <a:ext cx="262105" cy="214075"/>
                </a:xfrm>
                <a:custGeom>
                  <a:avLst/>
                  <a:gdLst>
                    <a:gd name="T0" fmla="*/ 191 w 191"/>
                    <a:gd name="T1" fmla="*/ 0 h 156"/>
                    <a:gd name="T2" fmla="*/ 95 w 191"/>
                    <a:gd name="T3" fmla="*/ 78 h 156"/>
                    <a:gd name="T4" fmla="*/ 0 w 191"/>
                    <a:gd name="T5" fmla="*/ 156 h 156"/>
                    <a:gd name="T6" fmla="*/ 191 w 191"/>
                    <a:gd name="T7" fmla="*/ 0 h 156"/>
                    <a:gd name="T8" fmla="*/ 191 w 191"/>
                    <a:gd name="T9" fmla="*/ 0 h 156"/>
                  </a:gdLst>
                  <a:ahLst/>
                  <a:cxnLst>
                    <a:cxn ang="0">
                      <a:pos x="T0" y="T1"/>
                    </a:cxn>
                    <a:cxn ang="0">
                      <a:pos x="T2" y="T3"/>
                    </a:cxn>
                    <a:cxn ang="0">
                      <a:pos x="T4" y="T5"/>
                    </a:cxn>
                    <a:cxn ang="0">
                      <a:pos x="T6" y="T7"/>
                    </a:cxn>
                    <a:cxn ang="0">
                      <a:pos x="T8" y="T9"/>
                    </a:cxn>
                  </a:cxnLst>
                  <a:rect l="0" t="0" r="r" b="b"/>
                  <a:pathLst>
                    <a:path w="191" h="156">
                      <a:moveTo>
                        <a:pt x="191" y="0"/>
                      </a:moveTo>
                      <a:lnTo>
                        <a:pt x="95" y="78"/>
                      </a:lnTo>
                      <a:lnTo>
                        <a:pt x="0" y="156"/>
                      </a:lnTo>
                      <a:lnTo>
                        <a:pt x="191" y="0"/>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8" name="Freeform 128">
                  <a:extLst>
                    <a:ext uri="{FF2B5EF4-FFF2-40B4-BE49-F238E27FC236}">
                      <a16:creationId xmlns:a16="http://schemas.microsoft.com/office/drawing/2014/main" id="{1AEE3567-EBCB-494A-B340-2049224D1421}"/>
                    </a:ext>
                  </a:extLst>
                </p:cNvPr>
                <p:cNvSpPr>
                  <a:spLocks/>
                </p:cNvSpPr>
                <p:nvPr/>
              </p:nvSpPr>
              <p:spPr bwMode="auto">
                <a:xfrm flipH="1">
                  <a:off x="222657" y="2620225"/>
                  <a:ext cx="32935" cy="153695"/>
                </a:xfrm>
                <a:custGeom>
                  <a:avLst/>
                  <a:gdLst>
                    <a:gd name="T0" fmla="*/ 10 w 24"/>
                    <a:gd name="T1" fmla="*/ 0 h 116"/>
                    <a:gd name="T2" fmla="*/ 10 w 24"/>
                    <a:gd name="T3" fmla="*/ 0 h 116"/>
                    <a:gd name="T4" fmla="*/ 14 w 24"/>
                    <a:gd name="T5" fmla="*/ 82 h 116"/>
                    <a:gd name="T6" fmla="*/ 0 w 24"/>
                    <a:gd name="T7" fmla="*/ 116 h 116"/>
                    <a:gd name="T8" fmla="*/ 10 w 24"/>
                    <a:gd name="T9" fmla="*/ 0 h 116"/>
                  </a:gdLst>
                  <a:ahLst/>
                  <a:cxnLst>
                    <a:cxn ang="0">
                      <a:pos x="T0" y="T1"/>
                    </a:cxn>
                    <a:cxn ang="0">
                      <a:pos x="T2" y="T3"/>
                    </a:cxn>
                    <a:cxn ang="0">
                      <a:pos x="T4" y="T5"/>
                    </a:cxn>
                    <a:cxn ang="0">
                      <a:pos x="T6" y="T7"/>
                    </a:cxn>
                    <a:cxn ang="0">
                      <a:pos x="T8" y="T9"/>
                    </a:cxn>
                  </a:cxnLst>
                  <a:rect l="0" t="0" r="r" b="b"/>
                  <a:pathLst>
                    <a:path w="24" h="116">
                      <a:moveTo>
                        <a:pt x="10" y="0"/>
                      </a:moveTo>
                      <a:cubicBezTo>
                        <a:pt x="10" y="0"/>
                        <a:pt x="10" y="0"/>
                        <a:pt x="10" y="0"/>
                      </a:cubicBezTo>
                      <a:cubicBezTo>
                        <a:pt x="20" y="27"/>
                        <a:pt x="21" y="56"/>
                        <a:pt x="14" y="82"/>
                      </a:cubicBezTo>
                      <a:cubicBezTo>
                        <a:pt x="11" y="94"/>
                        <a:pt x="6" y="105"/>
                        <a:pt x="0" y="116"/>
                      </a:cubicBezTo>
                      <a:cubicBezTo>
                        <a:pt x="21" y="81"/>
                        <a:pt x="24" y="38"/>
                        <a:pt x="10" y="0"/>
                      </a:cubicBezTo>
                    </a:path>
                  </a:pathLst>
                </a:custGeom>
                <a:solidFill>
                  <a:srgbClr val="CFE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9" name="Freeform 129">
                  <a:extLst>
                    <a:ext uri="{FF2B5EF4-FFF2-40B4-BE49-F238E27FC236}">
                      <a16:creationId xmlns:a16="http://schemas.microsoft.com/office/drawing/2014/main" id="{F0DFE1F1-088A-477B-9DB3-1FD45900D4AE}"/>
                    </a:ext>
                  </a:extLst>
                </p:cNvPr>
                <p:cNvSpPr>
                  <a:spLocks/>
                </p:cNvSpPr>
                <p:nvPr/>
              </p:nvSpPr>
              <p:spPr bwMode="auto">
                <a:xfrm flipH="1">
                  <a:off x="-20236" y="2388310"/>
                  <a:ext cx="288178" cy="385609"/>
                </a:xfrm>
                <a:custGeom>
                  <a:avLst/>
                  <a:gdLst>
                    <a:gd name="T0" fmla="*/ 203 w 215"/>
                    <a:gd name="T1" fmla="*/ 0 h 290"/>
                    <a:gd name="T2" fmla="*/ 144 w 215"/>
                    <a:gd name="T3" fmla="*/ 48 h 290"/>
                    <a:gd name="T4" fmla="*/ 149 w 215"/>
                    <a:gd name="T5" fmla="*/ 67 h 290"/>
                    <a:gd name="T6" fmla="*/ 132 w 215"/>
                    <a:gd name="T7" fmla="*/ 70 h 290"/>
                    <a:gd name="T8" fmla="*/ 119 w 215"/>
                    <a:gd name="T9" fmla="*/ 68 h 290"/>
                    <a:gd name="T10" fmla="*/ 16 w 215"/>
                    <a:gd name="T11" fmla="*/ 153 h 290"/>
                    <a:gd name="T12" fmla="*/ 4 w 215"/>
                    <a:gd name="T13" fmla="*/ 188 h 290"/>
                    <a:gd name="T14" fmla="*/ 0 w 215"/>
                    <a:gd name="T15" fmla="*/ 254 h 290"/>
                    <a:gd name="T16" fmla="*/ 21 w 215"/>
                    <a:gd name="T17" fmla="*/ 254 h 290"/>
                    <a:gd name="T18" fmla="*/ 23 w 215"/>
                    <a:gd name="T19" fmla="*/ 256 h 290"/>
                    <a:gd name="T20" fmla="*/ 9 w 215"/>
                    <a:gd name="T21" fmla="*/ 290 h 290"/>
                    <a:gd name="T22" fmla="*/ 9 w 215"/>
                    <a:gd name="T23" fmla="*/ 290 h 290"/>
                    <a:gd name="T24" fmla="*/ 23 w 215"/>
                    <a:gd name="T25" fmla="*/ 256 h 290"/>
                    <a:gd name="T26" fmla="*/ 19 w 215"/>
                    <a:gd name="T27" fmla="*/ 174 h 290"/>
                    <a:gd name="T28" fmla="*/ 19 w 215"/>
                    <a:gd name="T29" fmla="*/ 174 h 290"/>
                    <a:gd name="T30" fmla="*/ 19 w 215"/>
                    <a:gd name="T31" fmla="*/ 174 h 290"/>
                    <a:gd name="T32" fmla="*/ 117 w 215"/>
                    <a:gd name="T33" fmla="*/ 94 h 290"/>
                    <a:gd name="T34" fmla="*/ 215 w 215"/>
                    <a:gd name="T35" fmla="*/ 14 h 290"/>
                    <a:gd name="T36" fmla="*/ 203 w 215"/>
                    <a:gd name="T37" fmla="*/ 0 h 290"/>
                    <a:gd name="connsiteX0" fmla="*/ 9442 w 10000"/>
                    <a:gd name="connsiteY0" fmla="*/ 0 h 10000"/>
                    <a:gd name="connsiteX1" fmla="*/ 6698 w 10000"/>
                    <a:gd name="connsiteY1" fmla="*/ 1655 h 10000"/>
                    <a:gd name="connsiteX2" fmla="*/ 6140 w 10000"/>
                    <a:gd name="connsiteY2" fmla="*/ 2414 h 10000"/>
                    <a:gd name="connsiteX3" fmla="*/ 5535 w 10000"/>
                    <a:gd name="connsiteY3" fmla="*/ 2345 h 10000"/>
                    <a:gd name="connsiteX4" fmla="*/ 744 w 10000"/>
                    <a:gd name="connsiteY4" fmla="*/ 5276 h 10000"/>
                    <a:gd name="connsiteX5" fmla="*/ 186 w 10000"/>
                    <a:gd name="connsiteY5" fmla="*/ 6483 h 10000"/>
                    <a:gd name="connsiteX6" fmla="*/ 0 w 10000"/>
                    <a:gd name="connsiteY6" fmla="*/ 8759 h 10000"/>
                    <a:gd name="connsiteX7" fmla="*/ 977 w 10000"/>
                    <a:gd name="connsiteY7" fmla="*/ 8759 h 10000"/>
                    <a:gd name="connsiteX8" fmla="*/ 1070 w 10000"/>
                    <a:gd name="connsiteY8" fmla="*/ 8828 h 10000"/>
                    <a:gd name="connsiteX9" fmla="*/ 419 w 10000"/>
                    <a:gd name="connsiteY9" fmla="*/ 10000 h 10000"/>
                    <a:gd name="connsiteX10" fmla="*/ 419 w 10000"/>
                    <a:gd name="connsiteY10" fmla="*/ 10000 h 10000"/>
                    <a:gd name="connsiteX11" fmla="*/ 1070 w 10000"/>
                    <a:gd name="connsiteY11" fmla="*/ 8828 h 10000"/>
                    <a:gd name="connsiteX12" fmla="*/ 884 w 10000"/>
                    <a:gd name="connsiteY12" fmla="*/ 6000 h 10000"/>
                    <a:gd name="connsiteX13" fmla="*/ 884 w 10000"/>
                    <a:gd name="connsiteY13" fmla="*/ 6000 h 10000"/>
                    <a:gd name="connsiteX14" fmla="*/ 884 w 10000"/>
                    <a:gd name="connsiteY14" fmla="*/ 6000 h 10000"/>
                    <a:gd name="connsiteX15" fmla="*/ 5442 w 10000"/>
                    <a:gd name="connsiteY15" fmla="*/ 3241 h 10000"/>
                    <a:gd name="connsiteX16" fmla="*/ 10000 w 10000"/>
                    <a:gd name="connsiteY16" fmla="*/ 483 h 10000"/>
                    <a:gd name="connsiteX17" fmla="*/ 9442 w 10000"/>
                    <a:gd name="connsiteY17" fmla="*/ 0 h 10000"/>
                    <a:gd name="connsiteX0" fmla="*/ 9442 w 10000"/>
                    <a:gd name="connsiteY0" fmla="*/ 0 h 10000"/>
                    <a:gd name="connsiteX1" fmla="*/ 6698 w 10000"/>
                    <a:gd name="connsiteY1" fmla="*/ 1655 h 10000"/>
                    <a:gd name="connsiteX2" fmla="*/ 6140 w 10000"/>
                    <a:gd name="connsiteY2" fmla="*/ 2414 h 10000"/>
                    <a:gd name="connsiteX3" fmla="*/ 744 w 10000"/>
                    <a:gd name="connsiteY3" fmla="*/ 5276 h 10000"/>
                    <a:gd name="connsiteX4" fmla="*/ 186 w 10000"/>
                    <a:gd name="connsiteY4" fmla="*/ 6483 h 10000"/>
                    <a:gd name="connsiteX5" fmla="*/ 0 w 10000"/>
                    <a:gd name="connsiteY5" fmla="*/ 8759 h 10000"/>
                    <a:gd name="connsiteX6" fmla="*/ 977 w 10000"/>
                    <a:gd name="connsiteY6" fmla="*/ 8759 h 10000"/>
                    <a:gd name="connsiteX7" fmla="*/ 1070 w 10000"/>
                    <a:gd name="connsiteY7" fmla="*/ 8828 h 10000"/>
                    <a:gd name="connsiteX8" fmla="*/ 419 w 10000"/>
                    <a:gd name="connsiteY8" fmla="*/ 10000 h 10000"/>
                    <a:gd name="connsiteX9" fmla="*/ 419 w 10000"/>
                    <a:gd name="connsiteY9" fmla="*/ 10000 h 10000"/>
                    <a:gd name="connsiteX10" fmla="*/ 1070 w 10000"/>
                    <a:gd name="connsiteY10" fmla="*/ 8828 h 10000"/>
                    <a:gd name="connsiteX11" fmla="*/ 884 w 10000"/>
                    <a:gd name="connsiteY11" fmla="*/ 6000 h 10000"/>
                    <a:gd name="connsiteX12" fmla="*/ 884 w 10000"/>
                    <a:gd name="connsiteY12" fmla="*/ 6000 h 10000"/>
                    <a:gd name="connsiteX13" fmla="*/ 884 w 10000"/>
                    <a:gd name="connsiteY13" fmla="*/ 6000 h 10000"/>
                    <a:gd name="connsiteX14" fmla="*/ 5442 w 10000"/>
                    <a:gd name="connsiteY14" fmla="*/ 3241 h 10000"/>
                    <a:gd name="connsiteX15" fmla="*/ 10000 w 10000"/>
                    <a:gd name="connsiteY15" fmla="*/ 483 h 10000"/>
                    <a:gd name="connsiteX16" fmla="*/ 9442 w 10000"/>
                    <a:gd name="connsiteY16" fmla="*/ 0 h 10000"/>
                    <a:gd name="connsiteX0" fmla="*/ 9442 w 10000"/>
                    <a:gd name="connsiteY0" fmla="*/ 0 h 10000"/>
                    <a:gd name="connsiteX1" fmla="*/ 6140 w 10000"/>
                    <a:gd name="connsiteY1" fmla="*/ 2414 h 10000"/>
                    <a:gd name="connsiteX2" fmla="*/ 744 w 10000"/>
                    <a:gd name="connsiteY2" fmla="*/ 5276 h 10000"/>
                    <a:gd name="connsiteX3" fmla="*/ 186 w 10000"/>
                    <a:gd name="connsiteY3" fmla="*/ 6483 h 10000"/>
                    <a:gd name="connsiteX4" fmla="*/ 0 w 10000"/>
                    <a:gd name="connsiteY4" fmla="*/ 8759 h 10000"/>
                    <a:gd name="connsiteX5" fmla="*/ 977 w 10000"/>
                    <a:gd name="connsiteY5" fmla="*/ 8759 h 10000"/>
                    <a:gd name="connsiteX6" fmla="*/ 1070 w 10000"/>
                    <a:gd name="connsiteY6" fmla="*/ 8828 h 10000"/>
                    <a:gd name="connsiteX7" fmla="*/ 419 w 10000"/>
                    <a:gd name="connsiteY7" fmla="*/ 10000 h 10000"/>
                    <a:gd name="connsiteX8" fmla="*/ 419 w 10000"/>
                    <a:gd name="connsiteY8" fmla="*/ 10000 h 10000"/>
                    <a:gd name="connsiteX9" fmla="*/ 1070 w 10000"/>
                    <a:gd name="connsiteY9" fmla="*/ 8828 h 10000"/>
                    <a:gd name="connsiteX10" fmla="*/ 884 w 10000"/>
                    <a:gd name="connsiteY10" fmla="*/ 6000 h 10000"/>
                    <a:gd name="connsiteX11" fmla="*/ 884 w 10000"/>
                    <a:gd name="connsiteY11" fmla="*/ 6000 h 10000"/>
                    <a:gd name="connsiteX12" fmla="*/ 884 w 10000"/>
                    <a:gd name="connsiteY12" fmla="*/ 6000 h 10000"/>
                    <a:gd name="connsiteX13" fmla="*/ 5442 w 10000"/>
                    <a:gd name="connsiteY13" fmla="*/ 3241 h 10000"/>
                    <a:gd name="connsiteX14" fmla="*/ 10000 w 10000"/>
                    <a:gd name="connsiteY14" fmla="*/ 483 h 10000"/>
                    <a:gd name="connsiteX15" fmla="*/ 9442 w 10000"/>
                    <a:gd name="connsiteY15" fmla="*/ 0 h 10000"/>
                    <a:gd name="connsiteX0" fmla="*/ 9442 w 10000"/>
                    <a:gd name="connsiteY0" fmla="*/ 0 h 10000"/>
                    <a:gd name="connsiteX1" fmla="*/ 744 w 10000"/>
                    <a:gd name="connsiteY1" fmla="*/ 5276 h 10000"/>
                    <a:gd name="connsiteX2" fmla="*/ 186 w 10000"/>
                    <a:gd name="connsiteY2" fmla="*/ 6483 h 10000"/>
                    <a:gd name="connsiteX3" fmla="*/ 0 w 10000"/>
                    <a:gd name="connsiteY3" fmla="*/ 8759 h 10000"/>
                    <a:gd name="connsiteX4" fmla="*/ 977 w 10000"/>
                    <a:gd name="connsiteY4" fmla="*/ 8759 h 10000"/>
                    <a:gd name="connsiteX5" fmla="*/ 1070 w 10000"/>
                    <a:gd name="connsiteY5" fmla="*/ 8828 h 10000"/>
                    <a:gd name="connsiteX6" fmla="*/ 419 w 10000"/>
                    <a:gd name="connsiteY6" fmla="*/ 10000 h 10000"/>
                    <a:gd name="connsiteX7" fmla="*/ 419 w 10000"/>
                    <a:gd name="connsiteY7" fmla="*/ 10000 h 10000"/>
                    <a:gd name="connsiteX8" fmla="*/ 1070 w 10000"/>
                    <a:gd name="connsiteY8" fmla="*/ 8828 h 10000"/>
                    <a:gd name="connsiteX9" fmla="*/ 884 w 10000"/>
                    <a:gd name="connsiteY9" fmla="*/ 6000 h 10000"/>
                    <a:gd name="connsiteX10" fmla="*/ 884 w 10000"/>
                    <a:gd name="connsiteY10" fmla="*/ 6000 h 10000"/>
                    <a:gd name="connsiteX11" fmla="*/ 884 w 10000"/>
                    <a:gd name="connsiteY11" fmla="*/ 6000 h 10000"/>
                    <a:gd name="connsiteX12" fmla="*/ 5442 w 10000"/>
                    <a:gd name="connsiteY12" fmla="*/ 3241 h 10000"/>
                    <a:gd name="connsiteX13" fmla="*/ 10000 w 10000"/>
                    <a:gd name="connsiteY13" fmla="*/ 483 h 10000"/>
                    <a:gd name="connsiteX14" fmla="*/ 9442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9442" y="0"/>
                      </a:moveTo>
                      <a:lnTo>
                        <a:pt x="744" y="5276"/>
                      </a:lnTo>
                      <a:cubicBezTo>
                        <a:pt x="-248" y="5954"/>
                        <a:pt x="47" y="6034"/>
                        <a:pt x="186" y="6483"/>
                      </a:cubicBezTo>
                      <a:cubicBezTo>
                        <a:pt x="372" y="7241"/>
                        <a:pt x="326" y="8034"/>
                        <a:pt x="0" y="8759"/>
                      </a:cubicBezTo>
                      <a:lnTo>
                        <a:pt x="977" y="8759"/>
                      </a:lnTo>
                      <a:lnTo>
                        <a:pt x="1070" y="8828"/>
                      </a:lnTo>
                      <a:cubicBezTo>
                        <a:pt x="930" y="9241"/>
                        <a:pt x="698" y="9621"/>
                        <a:pt x="419" y="10000"/>
                      </a:cubicBezTo>
                      <a:lnTo>
                        <a:pt x="419" y="10000"/>
                      </a:lnTo>
                      <a:cubicBezTo>
                        <a:pt x="698" y="9621"/>
                        <a:pt x="930" y="9241"/>
                        <a:pt x="1070" y="8828"/>
                      </a:cubicBezTo>
                      <a:cubicBezTo>
                        <a:pt x="1395" y="7931"/>
                        <a:pt x="1349" y="6931"/>
                        <a:pt x="884" y="6000"/>
                      </a:cubicBezTo>
                      <a:lnTo>
                        <a:pt x="884" y="6000"/>
                      </a:lnTo>
                      <a:lnTo>
                        <a:pt x="884" y="6000"/>
                      </a:lnTo>
                      <a:lnTo>
                        <a:pt x="5442" y="3241"/>
                      </a:lnTo>
                      <a:lnTo>
                        <a:pt x="10000" y="483"/>
                      </a:lnTo>
                      <a:lnTo>
                        <a:pt x="9442" y="0"/>
                      </a:lnTo>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00" name="Freeform 130">
                  <a:extLst>
                    <a:ext uri="{FF2B5EF4-FFF2-40B4-BE49-F238E27FC236}">
                      <a16:creationId xmlns:a16="http://schemas.microsoft.com/office/drawing/2014/main" id="{72A9EC41-12F7-45DA-90AF-5A514464FCC7}"/>
                    </a:ext>
                  </a:extLst>
                </p:cNvPr>
                <p:cNvSpPr>
                  <a:spLocks/>
                </p:cNvSpPr>
                <p:nvPr/>
              </p:nvSpPr>
              <p:spPr bwMode="auto">
                <a:xfrm flipH="1">
                  <a:off x="-20235" y="2388310"/>
                  <a:ext cx="16467" cy="17839"/>
                </a:xfrm>
                <a:custGeom>
                  <a:avLst/>
                  <a:gdLst>
                    <a:gd name="T0" fmla="*/ 0 w 12"/>
                    <a:gd name="T1" fmla="*/ 0 h 13"/>
                    <a:gd name="T2" fmla="*/ 0 w 12"/>
                    <a:gd name="T3" fmla="*/ 0 h 13"/>
                    <a:gd name="T4" fmla="*/ 12 w 12"/>
                    <a:gd name="T5" fmla="*/ 13 h 13"/>
                    <a:gd name="T6" fmla="*/ 12 w 12"/>
                    <a:gd name="T7" fmla="*/ 13 h 13"/>
                    <a:gd name="T8" fmla="*/ 0 w 12"/>
                    <a:gd name="T9" fmla="*/ 0 h 13"/>
                  </a:gdLst>
                  <a:ahLst/>
                  <a:cxnLst>
                    <a:cxn ang="0">
                      <a:pos x="T0" y="T1"/>
                    </a:cxn>
                    <a:cxn ang="0">
                      <a:pos x="T2" y="T3"/>
                    </a:cxn>
                    <a:cxn ang="0">
                      <a:pos x="T4" y="T5"/>
                    </a:cxn>
                    <a:cxn ang="0">
                      <a:pos x="T6" y="T7"/>
                    </a:cxn>
                    <a:cxn ang="0">
                      <a:pos x="T8" y="T9"/>
                    </a:cxn>
                  </a:cxnLst>
                  <a:rect l="0" t="0" r="r" b="b"/>
                  <a:pathLst>
                    <a:path w="12" h="13">
                      <a:moveTo>
                        <a:pt x="0" y="0"/>
                      </a:moveTo>
                      <a:lnTo>
                        <a:pt x="0" y="0"/>
                      </a:lnTo>
                      <a:lnTo>
                        <a:pt x="12" y="13"/>
                      </a:lnTo>
                      <a:lnTo>
                        <a:pt x="12" y="13"/>
                      </a:lnTo>
                      <a:lnTo>
                        <a:pt x="0" y="0"/>
                      </a:lnTo>
                      <a:close/>
                    </a:path>
                  </a:pathLst>
                </a:custGeom>
                <a:solidFill>
                  <a:srgbClr val="DBE3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1" name="Freeform 131">
                  <a:extLst>
                    <a:ext uri="{FF2B5EF4-FFF2-40B4-BE49-F238E27FC236}">
                      <a16:creationId xmlns:a16="http://schemas.microsoft.com/office/drawing/2014/main" id="{87747AE1-ED5A-4C38-83FE-D3656DB3E7AA}"/>
                    </a:ext>
                  </a:extLst>
                </p:cNvPr>
                <p:cNvSpPr>
                  <a:spLocks/>
                </p:cNvSpPr>
                <p:nvPr/>
              </p:nvSpPr>
              <p:spPr bwMode="auto">
                <a:xfrm flipH="1">
                  <a:off x="-20235" y="2388310"/>
                  <a:ext cx="16467" cy="17839"/>
                </a:xfrm>
                <a:custGeom>
                  <a:avLst/>
                  <a:gdLst>
                    <a:gd name="T0" fmla="*/ 0 w 12"/>
                    <a:gd name="T1" fmla="*/ 0 h 13"/>
                    <a:gd name="T2" fmla="*/ 0 w 12"/>
                    <a:gd name="T3" fmla="*/ 0 h 13"/>
                    <a:gd name="T4" fmla="*/ 12 w 12"/>
                    <a:gd name="T5" fmla="*/ 13 h 13"/>
                    <a:gd name="T6" fmla="*/ 12 w 12"/>
                    <a:gd name="T7" fmla="*/ 13 h 13"/>
                    <a:gd name="T8" fmla="*/ 0 w 12"/>
                    <a:gd name="T9" fmla="*/ 0 h 13"/>
                  </a:gdLst>
                  <a:ahLst/>
                  <a:cxnLst>
                    <a:cxn ang="0">
                      <a:pos x="T0" y="T1"/>
                    </a:cxn>
                    <a:cxn ang="0">
                      <a:pos x="T2" y="T3"/>
                    </a:cxn>
                    <a:cxn ang="0">
                      <a:pos x="T4" y="T5"/>
                    </a:cxn>
                    <a:cxn ang="0">
                      <a:pos x="T6" y="T7"/>
                    </a:cxn>
                    <a:cxn ang="0">
                      <a:pos x="T8" y="T9"/>
                    </a:cxn>
                  </a:cxnLst>
                  <a:rect l="0" t="0" r="r" b="b"/>
                  <a:pathLst>
                    <a:path w="12" h="13">
                      <a:moveTo>
                        <a:pt x="0" y="0"/>
                      </a:moveTo>
                      <a:lnTo>
                        <a:pt x="0" y="0"/>
                      </a:lnTo>
                      <a:lnTo>
                        <a:pt x="12" y="13"/>
                      </a:lnTo>
                      <a:lnTo>
                        <a:pt x="1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2" name="Freeform 132">
                  <a:extLst>
                    <a:ext uri="{FF2B5EF4-FFF2-40B4-BE49-F238E27FC236}">
                      <a16:creationId xmlns:a16="http://schemas.microsoft.com/office/drawing/2014/main" id="{61D7AEB5-79DA-4316-92CF-2B32336ECCA6}"/>
                    </a:ext>
                  </a:extLst>
                </p:cNvPr>
                <p:cNvSpPr>
                  <a:spLocks/>
                </p:cNvSpPr>
                <p:nvPr/>
              </p:nvSpPr>
              <p:spPr bwMode="auto">
                <a:xfrm flipH="1">
                  <a:off x="298132" y="2823322"/>
                  <a:ext cx="2745" cy="2745"/>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2" y="1"/>
                        <a:pt x="1" y="2"/>
                        <a:pt x="0" y="2"/>
                      </a:cubicBezTo>
                      <a:cubicBezTo>
                        <a:pt x="1" y="2"/>
                        <a:pt x="2" y="1"/>
                        <a:pt x="2" y="0"/>
                      </a:cubicBezTo>
                    </a:path>
                  </a:pathLst>
                </a:custGeom>
                <a:solidFill>
                  <a:srgbClr val="C2D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3" name="Freeform 133">
                  <a:extLst>
                    <a:ext uri="{FF2B5EF4-FFF2-40B4-BE49-F238E27FC236}">
                      <a16:creationId xmlns:a16="http://schemas.microsoft.com/office/drawing/2014/main" id="{589CF3DB-CD50-437E-A7A2-27B9B64C545E}"/>
                    </a:ext>
                  </a:extLst>
                </p:cNvPr>
                <p:cNvSpPr>
                  <a:spLocks/>
                </p:cNvSpPr>
                <p:nvPr/>
              </p:nvSpPr>
              <p:spPr bwMode="auto">
                <a:xfrm flipH="1">
                  <a:off x="236380" y="2725890"/>
                  <a:ext cx="245637" cy="138600"/>
                </a:xfrm>
                <a:custGeom>
                  <a:avLst/>
                  <a:gdLst>
                    <a:gd name="T0" fmla="*/ 181 w 183"/>
                    <a:gd name="T1" fmla="*/ 0 h 104"/>
                    <a:gd name="T2" fmla="*/ 160 w 183"/>
                    <a:gd name="T3" fmla="*/ 0 h 104"/>
                    <a:gd name="T4" fmla="*/ 116 w 183"/>
                    <a:gd name="T5" fmla="*/ 67 h 104"/>
                    <a:gd name="T6" fmla="*/ 29 w 183"/>
                    <a:gd name="T7" fmla="*/ 98 h 104"/>
                    <a:gd name="T8" fmla="*/ 0 w 183"/>
                    <a:gd name="T9" fmla="*/ 94 h 104"/>
                    <a:gd name="T10" fmla="*/ 51 w 183"/>
                    <a:gd name="T11" fmla="*/ 104 h 104"/>
                    <a:gd name="T12" fmla="*/ 135 w 183"/>
                    <a:gd name="T13" fmla="*/ 75 h 104"/>
                    <a:gd name="T14" fmla="*/ 137 w 183"/>
                    <a:gd name="T15" fmla="*/ 73 h 104"/>
                    <a:gd name="T16" fmla="*/ 137 w 183"/>
                    <a:gd name="T17" fmla="*/ 73 h 104"/>
                    <a:gd name="T18" fmla="*/ 169 w 183"/>
                    <a:gd name="T19" fmla="*/ 36 h 104"/>
                    <a:gd name="T20" fmla="*/ 183 w 183"/>
                    <a:gd name="T21" fmla="*/ 2 h 104"/>
                    <a:gd name="T22" fmla="*/ 181 w 183"/>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04">
                      <a:moveTo>
                        <a:pt x="181" y="0"/>
                      </a:moveTo>
                      <a:cubicBezTo>
                        <a:pt x="160" y="0"/>
                        <a:pt x="160" y="0"/>
                        <a:pt x="160" y="0"/>
                      </a:cubicBezTo>
                      <a:cubicBezTo>
                        <a:pt x="153" y="26"/>
                        <a:pt x="138" y="49"/>
                        <a:pt x="116" y="67"/>
                      </a:cubicBezTo>
                      <a:cubicBezTo>
                        <a:pt x="91" y="88"/>
                        <a:pt x="60" y="98"/>
                        <a:pt x="29" y="98"/>
                      </a:cubicBezTo>
                      <a:cubicBezTo>
                        <a:pt x="20" y="98"/>
                        <a:pt x="10" y="97"/>
                        <a:pt x="0" y="94"/>
                      </a:cubicBezTo>
                      <a:cubicBezTo>
                        <a:pt x="16" y="101"/>
                        <a:pt x="34" y="104"/>
                        <a:pt x="51" y="104"/>
                      </a:cubicBezTo>
                      <a:cubicBezTo>
                        <a:pt x="80" y="104"/>
                        <a:pt x="110" y="95"/>
                        <a:pt x="135" y="75"/>
                      </a:cubicBezTo>
                      <a:cubicBezTo>
                        <a:pt x="136" y="75"/>
                        <a:pt x="137" y="74"/>
                        <a:pt x="137" y="73"/>
                      </a:cubicBezTo>
                      <a:cubicBezTo>
                        <a:pt x="137" y="73"/>
                        <a:pt x="137" y="73"/>
                        <a:pt x="137" y="73"/>
                      </a:cubicBezTo>
                      <a:cubicBezTo>
                        <a:pt x="151" y="63"/>
                        <a:pt x="161" y="50"/>
                        <a:pt x="169" y="36"/>
                      </a:cubicBezTo>
                      <a:cubicBezTo>
                        <a:pt x="175" y="25"/>
                        <a:pt x="180" y="14"/>
                        <a:pt x="183" y="2"/>
                      </a:cubicBezTo>
                      <a:cubicBezTo>
                        <a:pt x="181" y="0"/>
                        <a:pt x="181" y="0"/>
                        <a:pt x="181" y="0"/>
                      </a:cubicBezTo>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380" name="Group 379">
                <a:extLst>
                  <a:ext uri="{FF2B5EF4-FFF2-40B4-BE49-F238E27FC236}">
                    <a16:creationId xmlns:a16="http://schemas.microsoft.com/office/drawing/2014/main" id="{CF0B40FA-3313-4DF5-B2E9-5B6F535B0041}"/>
                  </a:ext>
                </a:extLst>
              </p:cNvPr>
              <p:cNvGrpSpPr/>
              <p:nvPr/>
            </p:nvGrpSpPr>
            <p:grpSpPr>
              <a:xfrm>
                <a:off x="-108104" y="2554074"/>
                <a:ext cx="132971" cy="160137"/>
                <a:chOff x="7094929" y="5488305"/>
                <a:chExt cx="132971" cy="160137"/>
              </a:xfrm>
            </p:grpSpPr>
            <p:sp>
              <p:nvSpPr>
                <p:cNvPr id="386" name="Freeform 66">
                  <a:extLst>
                    <a:ext uri="{FF2B5EF4-FFF2-40B4-BE49-F238E27FC236}">
                      <a16:creationId xmlns:a16="http://schemas.microsoft.com/office/drawing/2014/main" id="{5F6F9D29-0AC6-408C-8812-C2F476887691}"/>
                    </a:ext>
                  </a:extLst>
                </p:cNvPr>
                <p:cNvSpPr>
                  <a:spLocks/>
                </p:cNvSpPr>
                <p:nvPr/>
              </p:nvSpPr>
              <p:spPr bwMode="auto">
                <a:xfrm>
                  <a:off x="7094929" y="5488305"/>
                  <a:ext cx="132971" cy="160137"/>
                </a:xfrm>
                <a:custGeom>
                  <a:avLst/>
                  <a:gdLst>
                    <a:gd name="T0" fmla="*/ 14 w 96"/>
                    <a:gd name="T1" fmla="*/ 58 h 115"/>
                    <a:gd name="T2" fmla="*/ 48 w 96"/>
                    <a:gd name="T3" fmla="*/ 0 h 115"/>
                    <a:gd name="T4" fmla="*/ 81 w 96"/>
                    <a:gd name="T5" fmla="*/ 58 h 115"/>
                    <a:gd name="T6" fmla="*/ 48 w 96"/>
                    <a:gd name="T7" fmla="*/ 115 h 115"/>
                    <a:gd name="T8" fmla="*/ 47 w 96"/>
                    <a:gd name="T9" fmla="*/ 115 h 115"/>
                    <a:gd name="T10" fmla="*/ 14 w 96"/>
                    <a:gd name="T11" fmla="*/ 58 h 115"/>
                  </a:gdLst>
                  <a:ahLst/>
                  <a:cxnLst>
                    <a:cxn ang="0">
                      <a:pos x="T0" y="T1"/>
                    </a:cxn>
                    <a:cxn ang="0">
                      <a:pos x="T2" y="T3"/>
                    </a:cxn>
                    <a:cxn ang="0">
                      <a:pos x="T4" y="T5"/>
                    </a:cxn>
                    <a:cxn ang="0">
                      <a:pos x="T6" y="T7"/>
                    </a:cxn>
                    <a:cxn ang="0">
                      <a:pos x="T8" y="T9"/>
                    </a:cxn>
                    <a:cxn ang="0">
                      <a:pos x="T10" y="T11"/>
                    </a:cxn>
                  </a:cxnLst>
                  <a:rect l="0" t="0" r="r" b="b"/>
                  <a:pathLst>
                    <a:path w="96" h="115">
                      <a:moveTo>
                        <a:pt x="14" y="58"/>
                      </a:moveTo>
                      <a:cubicBezTo>
                        <a:pt x="48" y="0"/>
                        <a:pt x="48" y="0"/>
                        <a:pt x="48" y="0"/>
                      </a:cubicBezTo>
                      <a:cubicBezTo>
                        <a:pt x="81" y="58"/>
                        <a:pt x="81" y="58"/>
                        <a:pt x="81" y="58"/>
                      </a:cubicBezTo>
                      <a:cubicBezTo>
                        <a:pt x="96" y="83"/>
                        <a:pt x="77" y="115"/>
                        <a:pt x="48" y="115"/>
                      </a:cubicBezTo>
                      <a:cubicBezTo>
                        <a:pt x="47" y="115"/>
                        <a:pt x="47" y="115"/>
                        <a:pt x="47" y="115"/>
                      </a:cubicBezTo>
                      <a:cubicBezTo>
                        <a:pt x="18" y="115"/>
                        <a:pt x="0" y="83"/>
                        <a:pt x="14" y="58"/>
                      </a:cubicBezTo>
                      <a:close/>
                    </a:path>
                  </a:pathLst>
                </a:cu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87" name="Freeform 127">
                  <a:extLst>
                    <a:ext uri="{FF2B5EF4-FFF2-40B4-BE49-F238E27FC236}">
                      <a16:creationId xmlns:a16="http://schemas.microsoft.com/office/drawing/2014/main" id="{4716D542-C123-48BC-B257-3A7B7C95EA6A}"/>
                    </a:ext>
                  </a:extLst>
                </p:cNvPr>
                <p:cNvSpPr/>
                <p:nvPr/>
              </p:nvSpPr>
              <p:spPr bwMode="auto">
                <a:xfrm>
                  <a:off x="7137453" y="5543267"/>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grpSp>
          <p:sp>
            <p:nvSpPr>
              <p:cNvPr id="381" name="Freeform 127">
                <a:extLst>
                  <a:ext uri="{FF2B5EF4-FFF2-40B4-BE49-F238E27FC236}">
                    <a16:creationId xmlns:a16="http://schemas.microsoft.com/office/drawing/2014/main" id="{817CC7AD-898C-492D-BA23-9406F0836B52}"/>
                  </a:ext>
                </a:extLst>
              </p:cNvPr>
              <p:cNvSpPr/>
              <p:nvPr/>
            </p:nvSpPr>
            <p:spPr bwMode="auto">
              <a:xfrm>
                <a:off x="-944558" y="3631772"/>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82" name="Freeform 127">
                <a:extLst>
                  <a:ext uri="{FF2B5EF4-FFF2-40B4-BE49-F238E27FC236}">
                    <a16:creationId xmlns:a16="http://schemas.microsoft.com/office/drawing/2014/main" id="{EA0040C2-0BF9-4117-A335-232B611CBCF4}"/>
                  </a:ext>
                </a:extLst>
              </p:cNvPr>
              <p:cNvSpPr/>
              <p:nvPr/>
            </p:nvSpPr>
            <p:spPr bwMode="auto">
              <a:xfrm>
                <a:off x="-1249279" y="3695532"/>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83" name="Freeform 127">
                <a:extLst>
                  <a:ext uri="{FF2B5EF4-FFF2-40B4-BE49-F238E27FC236}">
                    <a16:creationId xmlns:a16="http://schemas.microsoft.com/office/drawing/2014/main" id="{BA51DC95-B286-4527-8997-75F745902E0C}"/>
                  </a:ext>
                </a:extLst>
              </p:cNvPr>
              <p:cNvSpPr/>
              <p:nvPr/>
            </p:nvSpPr>
            <p:spPr bwMode="auto">
              <a:xfrm>
                <a:off x="-666349" y="3538043"/>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84" name="Freeform 127">
                <a:extLst>
                  <a:ext uri="{FF2B5EF4-FFF2-40B4-BE49-F238E27FC236}">
                    <a16:creationId xmlns:a16="http://schemas.microsoft.com/office/drawing/2014/main" id="{05C754A5-3A04-4920-8F20-EFB16B3E9A09}"/>
                  </a:ext>
                </a:extLst>
              </p:cNvPr>
              <p:cNvSpPr/>
              <p:nvPr/>
            </p:nvSpPr>
            <p:spPr bwMode="auto">
              <a:xfrm>
                <a:off x="-374249" y="3444953"/>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85" name="Freeform 127">
                <a:extLst>
                  <a:ext uri="{FF2B5EF4-FFF2-40B4-BE49-F238E27FC236}">
                    <a16:creationId xmlns:a16="http://schemas.microsoft.com/office/drawing/2014/main" id="{2F06E13F-1E8A-4BA4-9A0D-B51BAB137843}"/>
                  </a:ext>
                </a:extLst>
              </p:cNvPr>
              <p:cNvSpPr/>
              <p:nvPr/>
            </p:nvSpPr>
            <p:spPr bwMode="auto">
              <a:xfrm>
                <a:off x="-80879" y="3350587"/>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6D97F8EA-16DC-467A-B1A3-478550144A3B}"/>
                </a:ext>
              </a:extLst>
            </p:cNvPr>
            <p:cNvSpPr/>
            <p:nvPr/>
          </p:nvSpPr>
          <p:spPr bwMode="auto">
            <a:xfrm>
              <a:off x="2008187" y="3050374"/>
              <a:ext cx="847725" cy="10052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solidFill>
                  <a:schemeClr val="tx1"/>
                </a:solidFill>
                <a:ea typeface="Segoe UI" pitchFamily="34" charset="0"/>
                <a:cs typeface="Segoe UI" pitchFamily="34" charset="0"/>
              </a:endParaRPr>
            </a:p>
          </p:txBody>
        </p:sp>
      </p:grpSp>
      <p:grpSp>
        <p:nvGrpSpPr>
          <p:cNvPr id="404" name="Group 403">
            <a:extLst>
              <a:ext uri="{FF2B5EF4-FFF2-40B4-BE49-F238E27FC236}">
                <a16:creationId xmlns:a16="http://schemas.microsoft.com/office/drawing/2014/main" id="{55A740FD-0F8F-489D-B750-3DD852CB8851}"/>
              </a:ext>
            </a:extLst>
          </p:cNvPr>
          <p:cNvGrpSpPr/>
          <p:nvPr/>
        </p:nvGrpSpPr>
        <p:grpSpPr>
          <a:xfrm>
            <a:off x="4140788" y="3574064"/>
            <a:ext cx="392109" cy="413621"/>
            <a:chOff x="13973841" y="3823518"/>
            <a:chExt cx="1577751" cy="1687170"/>
          </a:xfrm>
        </p:grpSpPr>
        <p:sp>
          <p:nvSpPr>
            <p:cNvPr id="405" name="Oval 240">
              <a:extLst>
                <a:ext uri="{FF2B5EF4-FFF2-40B4-BE49-F238E27FC236}">
                  <a16:creationId xmlns:a16="http://schemas.microsoft.com/office/drawing/2014/main" id="{66388F2D-1CDA-42E5-B83A-EAAC2AE79489}"/>
                </a:ext>
              </a:extLst>
            </p:cNvPr>
            <p:cNvSpPr>
              <a:spLocks noChangeArrowheads="1"/>
            </p:cNvSpPr>
            <p:nvPr/>
          </p:nvSpPr>
          <p:spPr bwMode="auto">
            <a:xfrm>
              <a:off x="14642357" y="3823518"/>
              <a:ext cx="338846" cy="33814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06" name="Oval 242">
              <a:extLst>
                <a:ext uri="{FF2B5EF4-FFF2-40B4-BE49-F238E27FC236}">
                  <a16:creationId xmlns:a16="http://schemas.microsoft.com/office/drawing/2014/main" id="{F4224F87-DB70-45C5-9841-DF44F704A9EB}"/>
                </a:ext>
              </a:extLst>
            </p:cNvPr>
            <p:cNvSpPr>
              <a:spLocks noChangeArrowheads="1"/>
            </p:cNvSpPr>
            <p:nvPr/>
          </p:nvSpPr>
          <p:spPr bwMode="auto">
            <a:xfrm>
              <a:off x="15333462" y="4428499"/>
              <a:ext cx="85417" cy="85417"/>
            </a:xfrm>
            <a:prstGeom prst="ellipse">
              <a:avLst/>
            </a:prstGeom>
            <a:solidFill>
              <a:srgbClr val="002050">
                <a:alpha val="61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07" name="Freeform 129">
              <a:extLst>
                <a:ext uri="{FF2B5EF4-FFF2-40B4-BE49-F238E27FC236}">
                  <a16:creationId xmlns:a16="http://schemas.microsoft.com/office/drawing/2014/main" id="{11925CF0-9549-4BF7-AC24-E05F81FC0D16}"/>
                </a:ext>
              </a:extLst>
            </p:cNvPr>
            <p:cNvSpPr>
              <a:spLocks/>
            </p:cNvSpPr>
            <p:nvPr/>
          </p:nvSpPr>
          <p:spPr bwMode="auto">
            <a:xfrm>
              <a:off x="14252684" y="4702399"/>
              <a:ext cx="1015832" cy="808289"/>
            </a:xfrm>
            <a:custGeom>
              <a:avLst/>
              <a:gdLst>
                <a:gd name="T0" fmla="*/ 1439 w 1439"/>
                <a:gd name="T1" fmla="*/ 908 h 1145"/>
                <a:gd name="T2" fmla="*/ 1439 w 1439"/>
                <a:gd name="T3" fmla="*/ 0 h 1145"/>
                <a:gd name="T4" fmla="*/ 0 w 1439"/>
                <a:gd name="T5" fmla="*/ 0 h 1145"/>
                <a:gd name="T6" fmla="*/ 0 w 1439"/>
                <a:gd name="T7" fmla="*/ 908 h 1145"/>
                <a:gd name="T8" fmla="*/ 682 w 1439"/>
                <a:gd name="T9" fmla="*/ 960 h 1145"/>
                <a:gd name="T10" fmla="*/ 653 w 1439"/>
                <a:gd name="T11" fmla="*/ 1116 h 1145"/>
                <a:gd name="T12" fmla="*/ 478 w 1439"/>
                <a:gd name="T13" fmla="*/ 1116 h 1145"/>
                <a:gd name="T14" fmla="*/ 478 w 1439"/>
                <a:gd name="T15" fmla="*/ 1145 h 1145"/>
                <a:gd name="T16" fmla="*/ 963 w 1439"/>
                <a:gd name="T17" fmla="*/ 1145 h 1145"/>
                <a:gd name="T18" fmla="*/ 963 w 1439"/>
                <a:gd name="T19" fmla="*/ 1116 h 1145"/>
                <a:gd name="T20" fmla="*/ 786 w 1439"/>
                <a:gd name="T21" fmla="*/ 1116 h 1145"/>
                <a:gd name="T22" fmla="*/ 758 w 1439"/>
                <a:gd name="T23" fmla="*/ 960 h 1145"/>
                <a:gd name="T24" fmla="*/ 1439 w 1439"/>
                <a:gd name="T25" fmla="*/ 908 h 1145"/>
                <a:gd name="T26" fmla="*/ 1439 w 1439"/>
                <a:gd name="T27" fmla="*/ 908 h 1145"/>
                <a:gd name="T28" fmla="*/ 1439 w 1439"/>
                <a:gd name="T29" fmla="*/ 90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9" h="1145">
                  <a:moveTo>
                    <a:pt x="1439" y="908"/>
                  </a:moveTo>
                  <a:lnTo>
                    <a:pt x="1439" y="0"/>
                  </a:lnTo>
                  <a:lnTo>
                    <a:pt x="0" y="0"/>
                  </a:lnTo>
                  <a:lnTo>
                    <a:pt x="0" y="908"/>
                  </a:lnTo>
                  <a:lnTo>
                    <a:pt x="682" y="960"/>
                  </a:lnTo>
                  <a:lnTo>
                    <a:pt x="653" y="1116"/>
                  </a:lnTo>
                  <a:lnTo>
                    <a:pt x="478" y="1116"/>
                  </a:lnTo>
                  <a:lnTo>
                    <a:pt x="478" y="1145"/>
                  </a:lnTo>
                  <a:lnTo>
                    <a:pt x="963" y="1145"/>
                  </a:lnTo>
                  <a:lnTo>
                    <a:pt x="963" y="1116"/>
                  </a:lnTo>
                  <a:lnTo>
                    <a:pt x="786" y="1116"/>
                  </a:lnTo>
                  <a:lnTo>
                    <a:pt x="758" y="960"/>
                  </a:lnTo>
                  <a:lnTo>
                    <a:pt x="1439" y="908"/>
                  </a:lnTo>
                  <a:lnTo>
                    <a:pt x="1439" y="908"/>
                  </a:lnTo>
                  <a:lnTo>
                    <a:pt x="1439" y="90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08" name="Freeform 130">
              <a:extLst>
                <a:ext uri="{FF2B5EF4-FFF2-40B4-BE49-F238E27FC236}">
                  <a16:creationId xmlns:a16="http://schemas.microsoft.com/office/drawing/2014/main" id="{92D56059-1716-410A-A4FA-B47BF508F3CF}"/>
                </a:ext>
              </a:extLst>
            </p:cNvPr>
            <p:cNvSpPr>
              <a:spLocks/>
            </p:cNvSpPr>
            <p:nvPr/>
          </p:nvSpPr>
          <p:spPr bwMode="auto">
            <a:xfrm>
              <a:off x="14312688" y="4762404"/>
              <a:ext cx="895824" cy="516740"/>
            </a:xfrm>
            <a:custGeom>
              <a:avLst/>
              <a:gdLst>
                <a:gd name="T0" fmla="*/ 0 w 1269"/>
                <a:gd name="T1" fmla="*/ 0 h 732"/>
                <a:gd name="T2" fmla="*/ 1269 w 1269"/>
                <a:gd name="T3" fmla="*/ 0 h 732"/>
                <a:gd name="T4" fmla="*/ 1269 w 1269"/>
                <a:gd name="T5" fmla="*/ 732 h 732"/>
                <a:gd name="T6" fmla="*/ 0 w 1269"/>
                <a:gd name="T7" fmla="*/ 732 h 732"/>
                <a:gd name="T8" fmla="*/ 0 w 1269"/>
                <a:gd name="T9" fmla="*/ 0 h 732"/>
                <a:gd name="T10" fmla="*/ 0 w 1269"/>
                <a:gd name="T11" fmla="*/ 0 h 732"/>
              </a:gdLst>
              <a:ahLst/>
              <a:cxnLst>
                <a:cxn ang="0">
                  <a:pos x="T0" y="T1"/>
                </a:cxn>
                <a:cxn ang="0">
                  <a:pos x="T2" y="T3"/>
                </a:cxn>
                <a:cxn ang="0">
                  <a:pos x="T4" y="T5"/>
                </a:cxn>
                <a:cxn ang="0">
                  <a:pos x="T6" y="T7"/>
                </a:cxn>
                <a:cxn ang="0">
                  <a:pos x="T8" y="T9"/>
                </a:cxn>
                <a:cxn ang="0">
                  <a:pos x="T10" y="T11"/>
                </a:cxn>
              </a:cxnLst>
              <a:rect l="0" t="0" r="r" b="b"/>
              <a:pathLst>
                <a:path w="1269" h="732">
                  <a:moveTo>
                    <a:pt x="0" y="0"/>
                  </a:moveTo>
                  <a:lnTo>
                    <a:pt x="1269" y="0"/>
                  </a:lnTo>
                  <a:lnTo>
                    <a:pt x="1269" y="732"/>
                  </a:lnTo>
                  <a:lnTo>
                    <a:pt x="0" y="732"/>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09" name="Freeform 232">
              <a:extLst>
                <a:ext uri="{FF2B5EF4-FFF2-40B4-BE49-F238E27FC236}">
                  <a16:creationId xmlns:a16="http://schemas.microsoft.com/office/drawing/2014/main" id="{0ACD974A-236A-4AB8-B5FC-B3CB0ADEEFF9}"/>
                </a:ext>
              </a:extLst>
            </p:cNvPr>
            <p:cNvSpPr>
              <a:spLocks/>
            </p:cNvSpPr>
            <p:nvPr/>
          </p:nvSpPr>
          <p:spPr bwMode="auto">
            <a:xfrm>
              <a:off x="14135500" y="3952835"/>
              <a:ext cx="1248083" cy="1252728"/>
            </a:xfrm>
            <a:prstGeom prst="arc">
              <a:avLst>
                <a:gd name="adj1" fmla="val 17873340"/>
                <a:gd name="adj2" fmla="val 15072742"/>
              </a:avLst>
            </a:prstGeom>
            <a:noFill/>
            <a:ln w="6350" cap="flat">
              <a:solidFill>
                <a:schemeClr val="accent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pic>
          <p:nvPicPr>
            <p:cNvPr id="410" name="Graphic 409">
              <a:extLst>
                <a:ext uri="{FF2B5EF4-FFF2-40B4-BE49-F238E27FC236}">
                  <a16:creationId xmlns:a16="http://schemas.microsoft.com/office/drawing/2014/main" id="{264C3297-81D0-433C-A80F-E078E44664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715068" y="3908875"/>
              <a:ext cx="192326" cy="150595"/>
            </a:xfrm>
            <a:prstGeom prst="rect">
              <a:avLst/>
            </a:prstGeom>
          </p:spPr>
        </p:pic>
        <p:sp>
          <p:nvSpPr>
            <p:cNvPr id="411" name="Oval 240">
              <a:extLst>
                <a:ext uri="{FF2B5EF4-FFF2-40B4-BE49-F238E27FC236}">
                  <a16:creationId xmlns:a16="http://schemas.microsoft.com/office/drawing/2014/main" id="{C0411597-D55B-4644-AC77-4E158A325821}"/>
                </a:ext>
              </a:extLst>
            </p:cNvPr>
            <p:cNvSpPr>
              <a:spLocks noChangeArrowheads="1"/>
            </p:cNvSpPr>
            <p:nvPr/>
          </p:nvSpPr>
          <p:spPr bwMode="auto">
            <a:xfrm>
              <a:off x="13973841" y="4226340"/>
              <a:ext cx="338846" cy="33814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12" name="Oval 240">
              <a:extLst>
                <a:ext uri="{FF2B5EF4-FFF2-40B4-BE49-F238E27FC236}">
                  <a16:creationId xmlns:a16="http://schemas.microsoft.com/office/drawing/2014/main" id="{F5BF0B18-2911-4D8D-8EF0-5FDCC5C67F7A}"/>
                </a:ext>
              </a:extLst>
            </p:cNvPr>
            <p:cNvSpPr>
              <a:spLocks noChangeArrowheads="1"/>
            </p:cNvSpPr>
            <p:nvPr/>
          </p:nvSpPr>
          <p:spPr bwMode="auto">
            <a:xfrm>
              <a:off x="15212746" y="4226340"/>
              <a:ext cx="338846" cy="33814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13" name="Circle: Hollow 412">
              <a:extLst>
                <a:ext uri="{FF2B5EF4-FFF2-40B4-BE49-F238E27FC236}">
                  <a16:creationId xmlns:a16="http://schemas.microsoft.com/office/drawing/2014/main" id="{5792276C-A994-4E01-B34F-C33C88A65C0F}"/>
                </a:ext>
              </a:extLst>
            </p:cNvPr>
            <p:cNvSpPr/>
            <p:nvPr/>
          </p:nvSpPr>
          <p:spPr bwMode="auto">
            <a:xfrm>
              <a:off x="14092888" y="4272115"/>
              <a:ext cx="103851" cy="106413"/>
            </a:xfrm>
            <a:prstGeom prst="donu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solidFill>
                  <a:schemeClr val="tx1"/>
                </a:solidFill>
                <a:ea typeface="Segoe UI" pitchFamily="34" charset="0"/>
                <a:cs typeface="Segoe UI" pitchFamily="34" charset="0"/>
              </a:endParaRPr>
            </a:p>
          </p:txBody>
        </p:sp>
        <p:sp>
          <p:nvSpPr>
            <p:cNvPr id="414" name="Freeform 501">
              <a:extLst>
                <a:ext uri="{FF2B5EF4-FFF2-40B4-BE49-F238E27FC236}">
                  <a16:creationId xmlns:a16="http://schemas.microsoft.com/office/drawing/2014/main" id="{A359F5D6-58E4-4E65-9669-809AF995681F}"/>
                </a:ext>
              </a:extLst>
            </p:cNvPr>
            <p:cNvSpPr>
              <a:spLocks/>
            </p:cNvSpPr>
            <p:nvPr/>
          </p:nvSpPr>
          <p:spPr bwMode="auto">
            <a:xfrm rot="3058695">
              <a:off x="14059128" y="4353726"/>
              <a:ext cx="180805" cy="149545"/>
            </a:xfrm>
            <a:custGeom>
              <a:avLst/>
              <a:gdLst>
                <a:gd name="T0" fmla="*/ 389 w 448"/>
                <a:gd name="T1" fmla="*/ 92 h 370"/>
                <a:gd name="T2" fmla="*/ 380 w 448"/>
                <a:gd name="T3" fmla="*/ 84 h 370"/>
                <a:gd name="T4" fmla="*/ 380 w 448"/>
                <a:gd name="T5" fmla="*/ 84 h 370"/>
                <a:gd name="T6" fmla="*/ 343 w 448"/>
                <a:gd name="T7" fmla="*/ 52 h 370"/>
                <a:gd name="T8" fmla="*/ 294 w 448"/>
                <a:gd name="T9" fmla="*/ 10 h 370"/>
                <a:gd name="T10" fmla="*/ 294 w 448"/>
                <a:gd name="T11" fmla="*/ 10 h 370"/>
                <a:gd name="T12" fmla="*/ 253 w 448"/>
                <a:gd name="T13" fmla="*/ 13 h 370"/>
                <a:gd name="T14" fmla="*/ 256 w 448"/>
                <a:gd name="T15" fmla="*/ 54 h 370"/>
                <a:gd name="T16" fmla="*/ 245 w 448"/>
                <a:gd name="T17" fmla="*/ 44 h 370"/>
                <a:gd name="T18" fmla="*/ 204 w 448"/>
                <a:gd name="T19" fmla="*/ 47 h 370"/>
                <a:gd name="T20" fmla="*/ 207 w 448"/>
                <a:gd name="T21" fmla="*/ 88 h 370"/>
                <a:gd name="T22" fmla="*/ 196 w 448"/>
                <a:gd name="T23" fmla="*/ 79 h 370"/>
                <a:gd name="T24" fmla="*/ 154 w 448"/>
                <a:gd name="T25" fmla="*/ 84 h 370"/>
                <a:gd name="T26" fmla="*/ 157 w 448"/>
                <a:gd name="T27" fmla="*/ 125 h 370"/>
                <a:gd name="T28" fmla="*/ 50 w 448"/>
                <a:gd name="T29" fmla="*/ 33 h 370"/>
                <a:gd name="T30" fmla="*/ 9 w 448"/>
                <a:gd name="T31" fmla="*/ 37 h 370"/>
                <a:gd name="T32" fmla="*/ 13 w 448"/>
                <a:gd name="T33" fmla="*/ 77 h 370"/>
                <a:gd name="T34" fmla="*/ 142 w 448"/>
                <a:gd name="T35" fmla="*/ 188 h 370"/>
                <a:gd name="T36" fmla="*/ 204 w 448"/>
                <a:gd name="T37" fmla="*/ 241 h 370"/>
                <a:gd name="T38" fmla="*/ 209 w 448"/>
                <a:gd name="T39" fmla="*/ 261 h 370"/>
                <a:gd name="T40" fmla="*/ 154 w 448"/>
                <a:gd name="T41" fmla="*/ 214 h 370"/>
                <a:gd name="T42" fmla="*/ 113 w 448"/>
                <a:gd name="T43" fmla="*/ 217 h 370"/>
                <a:gd name="T44" fmla="*/ 94 w 448"/>
                <a:gd name="T45" fmla="*/ 239 h 370"/>
                <a:gd name="T46" fmla="*/ 117 w 448"/>
                <a:gd name="T47" fmla="*/ 258 h 370"/>
                <a:gd name="T48" fmla="*/ 183 w 448"/>
                <a:gd name="T49" fmla="*/ 315 h 370"/>
                <a:gd name="T50" fmla="*/ 183 w 448"/>
                <a:gd name="T51" fmla="*/ 315 h 370"/>
                <a:gd name="T52" fmla="*/ 183 w 448"/>
                <a:gd name="T53" fmla="*/ 315 h 370"/>
                <a:gd name="T54" fmla="*/ 398 w 448"/>
                <a:gd name="T55" fmla="*/ 298 h 370"/>
                <a:gd name="T56" fmla="*/ 393 w 448"/>
                <a:gd name="T57" fmla="*/ 95 h 370"/>
                <a:gd name="T58" fmla="*/ 393 w 448"/>
                <a:gd name="T59" fmla="*/ 95 h 370"/>
                <a:gd name="T60" fmla="*/ 389 w 448"/>
                <a:gd name="T61" fmla="*/ 92 h 370"/>
                <a:gd name="T62" fmla="*/ 389 w 448"/>
                <a:gd name="T63" fmla="*/ 9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70">
                  <a:moveTo>
                    <a:pt x="389" y="92"/>
                  </a:moveTo>
                  <a:cubicBezTo>
                    <a:pt x="386" y="88"/>
                    <a:pt x="382" y="85"/>
                    <a:pt x="380" y="84"/>
                  </a:cubicBezTo>
                  <a:cubicBezTo>
                    <a:pt x="380" y="84"/>
                    <a:pt x="380" y="84"/>
                    <a:pt x="380" y="84"/>
                  </a:cubicBezTo>
                  <a:cubicBezTo>
                    <a:pt x="343" y="52"/>
                    <a:pt x="343" y="52"/>
                    <a:pt x="343" y="52"/>
                  </a:cubicBezTo>
                  <a:cubicBezTo>
                    <a:pt x="294" y="10"/>
                    <a:pt x="294" y="10"/>
                    <a:pt x="294" y="10"/>
                  </a:cubicBezTo>
                  <a:cubicBezTo>
                    <a:pt x="294" y="10"/>
                    <a:pt x="294" y="10"/>
                    <a:pt x="294" y="10"/>
                  </a:cubicBezTo>
                  <a:cubicBezTo>
                    <a:pt x="282" y="0"/>
                    <a:pt x="262" y="2"/>
                    <a:pt x="253" y="13"/>
                  </a:cubicBezTo>
                  <a:cubicBezTo>
                    <a:pt x="242" y="26"/>
                    <a:pt x="245" y="44"/>
                    <a:pt x="256" y="54"/>
                  </a:cubicBezTo>
                  <a:cubicBezTo>
                    <a:pt x="245" y="44"/>
                    <a:pt x="245" y="44"/>
                    <a:pt x="245" y="44"/>
                  </a:cubicBezTo>
                  <a:cubicBezTo>
                    <a:pt x="232" y="33"/>
                    <a:pt x="213" y="36"/>
                    <a:pt x="204" y="47"/>
                  </a:cubicBezTo>
                  <a:cubicBezTo>
                    <a:pt x="193" y="60"/>
                    <a:pt x="194" y="77"/>
                    <a:pt x="207" y="88"/>
                  </a:cubicBezTo>
                  <a:cubicBezTo>
                    <a:pt x="196" y="79"/>
                    <a:pt x="196" y="79"/>
                    <a:pt x="196" y="79"/>
                  </a:cubicBezTo>
                  <a:cubicBezTo>
                    <a:pt x="183" y="68"/>
                    <a:pt x="165" y="71"/>
                    <a:pt x="154" y="84"/>
                  </a:cubicBezTo>
                  <a:cubicBezTo>
                    <a:pt x="144" y="95"/>
                    <a:pt x="144" y="114"/>
                    <a:pt x="157" y="125"/>
                  </a:cubicBezTo>
                  <a:cubicBezTo>
                    <a:pt x="50" y="33"/>
                    <a:pt x="50" y="33"/>
                    <a:pt x="50" y="33"/>
                  </a:cubicBezTo>
                  <a:cubicBezTo>
                    <a:pt x="37" y="22"/>
                    <a:pt x="20" y="24"/>
                    <a:pt x="9" y="37"/>
                  </a:cubicBezTo>
                  <a:cubicBezTo>
                    <a:pt x="0" y="48"/>
                    <a:pt x="0" y="66"/>
                    <a:pt x="13" y="77"/>
                  </a:cubicBezTo>
                  <a:cubicBezTo>
                    <a:pt x="142" y="188"/>
                    <a:pt x="142" y="188"/>
                    <a:pt x="142" y="188"/>
                  </a:cubicBezTo>
                  <a:cubicBezTo>
                    <a:pt x="204" y="241"/>
                    <a:pt x="204" y="241"/>
                    <a:pt x="204" y="241"/>
                  </a:cubicBezTo>
                  <a:cubicBezTo>
                    <a:pt x="210" y="246"/>
                    <a:pt x="216" y="254"/>
                    <a:pt x="209" y="261"/>
                  </a:cubicBezTo>
                  <a:cubicBezTo>
                    <a:pt x="154" y="214"/>
                    <a:pt x="154" y="214"/>
                    <a:pt x="154" y="214"/>
                  </a:cubicBezTo>
                  <a:cubicBezTo>
                    <a:pt x="143" y="205"/>
                    <a:pt x="124" y="204"/>
                    <a:pt x="113" y="217"/>
                  </a:cubicBezTo>
                  <a:cubicBezTo>
                    <a:pt x="94" y="239"/>
                    <a:pt x="94" y="239"/>
                    <a:pt x="94" y="239"/>
                  </a:cubicBezTo>
                  <a:cubicBezTo>
                    <a:pt x="117" y="258"/>
                    <a:pt x="117" y="258"/>
                    <a:pt x="117" y="258"/>
                  </a:cubicBezTo>
                  <a:cubicBezTo>
                    <a:pt x="183" y="315"/>
                    <a:pt x="183" y="315"/>
                    <a:pt x="183" y="315"/>
                  </a:cubicBezTo>
                  <a:cubicBezTo>
                    <a:pt x="183" y="315"/>
                    <a:pt x="183" y="315"/>
                    <a:pt x="183" y="315"/>
                  </a:cubicBezTo>
                  <a:cubicBezTo>
                    <a:pt x="183" y="315"/>
                    <a:pt x="183" y="315"/>
                    <a:pt x="183" y="315"/>
                  </a:cubicBezTo>
                  <a:cubicBezTo>
                    <a:pt x="247" y="370"/>
                    <a:pt x="343" y="363"/>
                    <a:pt x="398" y="298"/>
                  </a:cubicBezTo>
                  <a:cubicBezTo>
                    <a:pt x="448" y="240"/>
                    <a:pt x="444" y="151"/>
                    <a:pt x="393" y="95"/>
                  </a:cubicBezTo>
                  <a:cubicBezTo>
                    <a:pt x="393" y="95"/>
                    <a:pt x="393" y="95"/>
                    <a:pt x="393" y="95"/>
                  </a:cubicBezTo>
                  <a:cubicBezTo>
                    <a:pt x="389" y="92"/>
                    <a:pt x="389" y="92"/>
                    <a:pt x="389" y="92"/>
                  </a:cubicBezTo>
                  <a:cubicBezTo>
                    <a:pt x="389" y="92"/>
                    <a:pt x="389" y="92"/>
                    <a:pt x="389" y="9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415" name="Rounded Rectangle 13">
              <a:extLst>
                <a:ext uri="{FF2B5EF4-FFF2-40B4-BE49-F238E27FC236}">
                  <a16:creationId xmlns:a16="http://schemas.microsoft.com/office/drawing/2014/main" id="{BD313D5D-18AB-4090-9859-2C2D309BFEF1}"/>
                </a:ext>
              </a:extLst>
            </p:cNvPr>
            <p:cNvSpPr/>
            <p:nvPr/>
          </p:nvSpPr>
          <p:spPr>
            <a:xfrm rot="1990529">
              <a:off x="15265483" y="4301299"/>
              <a:ext cx="252446" cy="221661"/>
            </a:xfrm>
            <a:custGeom>
              <a:avLst/>
              <a:gdLst/>
              <a:ahLst/>
              <a:cxnLst/>
              <a:rect l="l" t="t" r="r" b="b"/>
              <a:pathLst>
                <a:path w="4518220" h="3967228">
                  <a:moveTo>
                    <a:pt x="1682552" y="1892987"/>
                  </a:moveTo>
                  <a:lnTo>
                    <a:pt x="2373494" y="1441270"/>
                  </a:lnTo>
                  <a:cubicBezTo>
                    <a:pt x="2398445" y="1424957"/>
                    <a:pt x="2431894" y="1431960"/>
                    <a:pt x="2448206" y="1456911"/>
                  </a:cubicBezTo>
                  <a:cubicBezTo>
                    <a:pt x="2464519" y="1481862"/>
                    <a:pt x="2457516" y="1515311"/>
                    <a:pt x="2432565" y="1531624"/>
                  </a:cubicBezTo>
                  <a:lnTo>
                    <a:pt x="1741623" y="1983341"/>
                  </a:lnTo>
                  <a:cubicBezTo>
                    <a:pt x="1716672" y="1999654"/>
                    <a:pt x="1683222" y="1992651"/>
                    <a:pt x="1666910" y="1967700"/>
                  </a:cubicBezTo>
                  <a:cubicBezTo>
                    <a:pt x="1650598" y="1942749"/>
                    <a:pt x="1657601" y="1909300"/>
                    <a:pt x="1682552" y="1892987"/>
                  </a:cubicBezTo>
                  <a:close/>
                  <a:moveTo>
                    <a:pt x="1520976" y="1645843"/>
                  </a:moveTo>
                  <a:lnTo>
                    <a:pt x="2211918" y="1194125"/>
                  </a:lnTo>
                  <a:cubicBezTo>
                    <a:pt x="2236869" y="1177813"/>
                    <a:pt x="2270318" y="1184816"/>
                    <a:pt x="2286630" y="1209766"/>
                  </a:cubicBezTo>
                  <a:cubicBezTo>
                    <a:pt x="2302943" y="1234717"/>
                    <a:pt x="2295940" y="1268167"/>
                    <a:pt x="2270989" y="1284479"/>
                  </a:cubicBezTo>
                  <a:lnTo>
                    <a:pt x="1580047" y="1736197"/>
                  </a:lnTo>
                  <a:cubicBezTo>
                    <a:pt x="1555096" y="1752509"/>
                    <a:pt x="1521646" y="1745506"/>
                    <a:pt x="1505334" y="1720555"/>
                  </a:cubicBezTo>
                  <a:cubicBezTo>
                    <a:pt x="1489022" y="1695604"/>
                    <a:pt x="1496025" y="1662155"/>
                    <a:pt x="1520976" y="1645843"/>
                  </a:cubicBezTo>
                  <a:close/>
                  <a:moveTo>
                    <a:pt x="1362006" y="1402684"/>
                  </a:moveTo>
                  <a:lnTo>
                    <a:pt x="2052948" y="950966"/>
                  </a:lnTo>
                  <a:cubicBezTo>
                    <a:pt x="2077899" y="934654"/>
                    <a:pt x="2111348" y="941657"/>
                    <a:pt x="2127660" y="966607"/>
                  </a:cubicBezTo>
                  <a:cubicBezTo>
                    <a:pt x="2143972" y="991558"/>
                    <a:pt x="2136970" y="1025008"/>
                    <a:pt x="2112019" y="1041320"/>
                  </a:cubicBezTo>
                  <a:lnTo>
                    <a:pt x="1421076" y="1493038"/>
                  </a:lnTo>
                  <a:cubicBezTo>
                    <a:pt x="1396125" y="1509350"/>
                    <a:pt x="1362676" y="1502347"/>
                    <a:pt x="1346364" y="1477396"/>
                  </a:cubicBezTo>
                  <a:cubicBezTo>
                    <a:pt x="1330052" y="1452445"/>
                    <a:pt x="1337055" y="1418996"/>
                    <a:pt x="1362006" y="1402684"/>
                  </a:cubicBezTo>
                  <a:close/>
                  <a:moveTo>
                    <a:pt x="0" y="2293123"/>
                  </a:moveTo>
                  <a:lnTo>
                    <a:pt x="2050753" y="2395878"/>
                  </a:lnTo>
                  <a:cubicBezTo>
                    <a:pt x="2385798" y="2466022"/>
                    <a:pt x="2714269" y="2251277"/>
                    <a:pt x="2784413" y="1916232"/>
                  </a:cubicBezTo>
                  <a:lnTo>
                    <a:pt x="3436213" y="46627"/>
                  </a:lnTo>
                  <a:cubicBezTo>
                    <a:pt x="3462794" y="58149"/>
                    <a:pt x="3485234" y="78206"/>
                    <a:pt x="3502137" y="104061"/>
                  </a:cubicBezTo>
                  <a:lnTo>
                    <a:pt x="4488958" y="1613490"/>
                  </a:lnTo>
                  <a:cubicBezTo>
                    <a:pt x="4543174" y="1696418"/>
                    <a:pt x="4519898" y="1807595"/>
                    <a:pt x="4436970" y="1861811"/>
                  </a:cubicBezTo>
                  <a:lnTo>
                    <a:pt x="1261307" y="3937966"/>
                  </a:lnTo>
                  <a:cubicBezTo>
                    <a:pt x="1178379" y="3992182"/>
                    <a:pt x="1067203" y="3968907"/>
                    <a:pt x="1012987" y="3885979"/>
                  </a:cubicBezTo>
                  <a:lnTo>
                    <a:pt x="26166" y="2376550"/>
                  </a:lnTo>
                  <a:cubicBezTo>
                    <a:pt x="9263" y="2350695"/>
                    <a:pt x="-108" y="2322094"/>
                    <a:pt x="0" y="2293123"/>
                  </a:cubicBezTo>
                  <a:close/>
                  <a:moveTo>
                    <a:pt x="981147" y="44594"/>
                  </a:moveTo>
                  <a:cubicBezTo>
                    <a:pt x="1021378" y="19153"/>
                    <a:pt x="1068670" y="5852"/>
                    <a:pt x="1116855" y="7396"/>
                  </a:cubicBezTo>
                  <a:cubicBezTo>
                    <a:pt x="1134933" y="2331"/>
                    <a:pt x="1153979" y="0"/>
                    <a:pt x="1173569" y="0"/>
                  </a:cubicBezTo>
                  <a:lnTo>
                    <a:pt x="3156096" y="0"/>
                  </a:lnTo>
                  <a:lnTo>
                    <a:pt x="2942653" y="545074"/>
                  </a:lnTo>
                  <a:lnTo>
                    <a:pt x="2824362" y="364138"/>
                  </a:lnTo>
                  <a:cubicBezTo>
                    <a:pt x="2755995" y="259564"/>
                    <a:pt x="2615799" y="230213"/>
                    <a:pt x="2511225" y="298580"/>
                  </a:cubicBezTo>
                  <a:lnTo>
                    <a:pt x="601838" y="1546882"/>
                  </a:lnTo>
                  <a:cubicBezTo>
                    <a:pt x="497264" y="1615249"/>
                    <a:pt x="467913" y="1755445"/>
                    <a:pt x="536280" y="1860019"/>
                  </a:cubicBezTo>
                  <a:lnTo>
                    <a:pt x="659247" y="2048108"/>
                  </a:lnTo>
                  <a:lnTo>
                    <a:pt x="71257" y="2019505"/>
                  </a:lnTo>
                  <a:lnTo>
                    <a:pt x="889135" y="151815"/>
                  </a:lnTo>
                  <a:cubicBezTo>
                    <a:pt x="909213" y="105965"/>
                    <a:pt x="941804" y="69474"/>
                    <a:pt x="981147" y="44594"/>
                  </a:cubicBezTo>
                  <a:close/>
                </a:path>
              </a:pathLst>
            </a:custGeom>
            <a:solidFill>
              <a:schemeClr val="bg1"/>
            </a:solidFill>
            <a:ln w="10795" cap="flat" cmpd="sng" algn="ctr">
              <a:noFill/>
              <a:prstDash val="solid"/>
            </a:ln>
            <a:effectLst/>
          </p:spPr>
          <p:txBody>
            <a:bodyPr wrap="square" lIns="91440" tIns="45720" rIns="91440" bIns="45720"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363" rtl="0" eaLnBrk="1" fontAlgn="auto" latinLnBrk="0" hangingPunct="1">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sp>
          <p:nvSpPr>
            <p:cNvPr id="416" name="Freeform: Shape 415">
              <a:extLst>
                <a:ext uri="{FF2B5EF4-FFF2-40B4-BE49-F238E27FC236}">
                  <a16:creationId xmlns:a16="http://schemas.microsoft.com/office/drawing/2014/main" id="{8CCD9BC8-0CFC-40FE-B62D-F3556F03D8E5}"/>
                </a:ext>
              </a:extLst>
            </p:cNvPr>
            <p:cNvSpPr/>
            <p:nvPr/>
          </p:nvSpPr>
          <p:spPr bwMode="auto">
            <a:xfrm>
              <a:off x="14474825" y="4857750"/>
              <a:ext cx="630120" cy="345824"/>
            </a:xfrm>
            <a:custGeom>
              <a:avLst/>
              <a:gdLst>
                <a:gd name="connsiteX0" fmla="*/ 0 w 630120"/>
                <a:gd name="connsiteY0" fmla="*/ 133350 h 345824"/>
                <a:gd name="connsiteX1" fmla="*/ 101600 w 630120"/>
                <a:gd name="connsiteY1" fmla="*/ 133350 h 345824"/>
                <a:gd name="connsiteX2" fmla="*/ 101600 w 630120"/>
                <a:gd name="connsiteY2" fmla="*/ 318474 h 345824"/>
                <a:gd name="connsiteX3" fmla="*/ 26671 w 630120"/>
                <a:gd name="connsiteY3" fmla="*/ 291833 h 345824"/>
                <a:gd name="connsiteX4" fmla="*/ 0 w 630120"/>
                <a:gd name="connsiteY4" fmla="*/ 276817 h 345824"/>
                <a:gd name="connsiteX5" fmla="*/ 352346 w 630120"/>
                <a:gd name="connsiteY5" fmla="*/ 76200 h 345824"/>
                <a:gd name="connsiteX6" fmla="*/ 453946 w 630120"/>
                <a:gd name="connsiteY6" fmla="*/ 76200 h 345824"/>
                <a:gd name="connsiteX7" fmla="*/ 453946 w 630120"/>
                <a:gd name="connsiteY7" fmla="*/ 324010 h 345824"/>
                <a:gd name="connsiteX8" fmla="*/ 449445 w 630120"/>
                <a:gd name="connsiteY8" fmla="*/ 325670 h 345824"/>
                <a:gd name="connsiteX9" fmla="*/ 352346 w 630120"/>
                <a:gd name="connsiteY9" fmla="*/ 343529 h 345824"/>
                <a:gd name="connsiteX10" fmla="*/ 176173 w 630120"/>
                <a:gd name="connsiteY10" fmla="*/ 53472 h 345824"/>
                <a:gd name="connsiteX11" fmla="*/ 277773 w 630120"/>
                <a:gd name="connsiteY11" fmla="*/ 53472 h 345824"/>
                <a:gd name="connsiteX12" fmla="*/ 277773 w 630120"/>
                <a:gd name="connsiteY12" fmla="*/ 345503 h 345824"/>
                <a:gd name="connsiteX13" fmla="*/ 235021 w 630120"/>
                <a:gd name="connsiteY13" fmla="*/ 345824 h 345824"/>
                <a:gd name="connsiteX14" fmla="*/ 176173 w 630120"/>
                <a:gd name="connsiteY14" fmla="*/ 335877 h 345824"/>
                <a:gd name="connsiteX15" fmla="*/ 528520 w 630120"/>
                <a:gd name="connsiteY15" fmla="*/ 0 h 345824"/>
                <a:gd name="connsiteX16" fmla="*/ 630120 w 630120"/>
                <a:gd name="connsiteY16" fmla="*/ 0 h 345824"/>
                <a:gd name="connsiteX17" fmla="*/ 630120 w 630120"/>
                <a:gd name="connsiteY17" fmla="*/ 242149 h 345824"/>
                <a:gd name="connsiteX18" fmla="*/ 548440 w 630120"/>
                <a:gd name="connsiteY18" fmla="*/ 289162 h 345824"/>
                <a:gd name="connsiteX19" fmla="*/ 528520 w 630120"/>
                <a:gd name="connsiteY19" fmla="*/ 296508 h 3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0120" h="345824">
                  <a:moveTo>
                    <a:pt x="0" y="133350"/>
                  </a:moveTo>
                  <a:lnTo>
                    <a:pt x="101600" y="133350"/>
                  </a:lnTo>
                  <a:lnTo>
                    <a:pt x="101600" y="318474"/>
                  </a:lnTo>
                  <a:lnTo>
                    <a:pt x="26671" y="291833"/>
                  </a:lnTo>
                  <a:lnTo>
                    <a:pt x="0" y="276817"/>
                  </a:lnTo>
                  <a:close/>
                  <a:moveTo>
                    <a:pt x="352346" y="76200"/>
                  </a:moveTo>
                  <a:lnTo>
                    <a:pt x="453946" y="76200"/>
                  </a:lnTo>
                  <a:lnTo>
                    <a:pt x="453946" y="324010"/>
                  </a:lnTo>
                  <a:lnTo>
                    <a:pt x="449445" y="325670"/>
                  </a:lnTo>
                  <a:lnTo>
                    <a:pt x="352346" y="343529"/>
                  </a:lnTo>
                  <a:close/>
                  <a:moveTo>
                    <a:pt x="176173" y="53472"/>
                  </a:moveTo>
                  <a:lnTo>
                    <a:pt x="277773" y="53472"/>
                  </a:lnTo>
                  <a:lnTo>
                    <a:pt x="277773" y="345503"/>
                  </a:lnTo>
                  <a:lnTo>
                    <a:pt x="235021" y="345824"/>
                  </a:lnTo>
                  <a:lnTo>
                    <a:pt x="176173" y="335877"/>
                  </a:lnTo>
                  <a:close/>
                  <a:moveTo>
                    <a:pt x="528520" y="0"/>
                  </a:moveTo>
                  <a:lnTo>
                    <a:pt x="630120" y="0"/>
                  </a:lnTo>
                  <a:lnTo>
                    <a:pt x="630120" y="242149"/>
                  </a:lnTo>
                  <a:lnTo>
                    <a:pt x="548440" y="289162"/>
                  </a:lnTo>
                  <a:lnTo>
                    <a:pt x="528520" y="296508"/>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solidFill>
                  <a:schemeClr val="tx1"/>
                </a:solidFill>
                <a:ea typeface="Segoe UI" pitchFamily="34" charset="0"/>
                <a:cs typeface="Segoe UI" pitchFamily="34" charset="0"/>
              </a:endParaRPr>
            </a:p>
          </p:txBody>
        </p:sp>
      </p:grpSp>
      <p:grpSp>
        <p:nvGrpSpPr>
          <p:cNvPr id="417" name="Group 416">
            <a:extLst>
              <a:ext uri="{FF2B5EF4-FFF2-40B4-BE49-F238E27FC236}">
                <a16:creationId xmlns:a16="http://schemas.microsoft.com/office/drawing/2014/main" id="{E7BFBAC6-AFCA-4F6F-8092-4C19744DC42C}"/>
              </a:ext>
            </a:extLst>
          </p:cNvPr>
          <p:cNvGrpSpPr/>
          <p:nvPr/>
        </p:nvGrpSpPr>
        <p:grpSpPr>
          <a:xfrm>
            <a:off x="4120003" y="4403673"/>
            <a:ext cx="435022" cy="304169"/>
            <a:chOff x="2462782" y="2531792"/>
            <a:chExt cx="4107114" cy="2505576"/>
          </a:xfrm>
        </p:grpSpPr>
        <p:grpSp>
          <p:nvGrpSpPr>
            <p:cNvPr id="418" name="Group 417">
              <a:extLst>
                <a:ext uri="{FF2B5EF4-FFF2-40B4-BE49-F238E27FC236}">
                  <a16:creationId xmlns:a16="http://schemas.microsoft.com/office/drawing/2014/main" id="{5DCF2FAB-E0D7-4850-A791-9C9586BCF029}"/>
                </a:ext>
              </a:extLst>
            </p:cNvPr>
            <p:cNvGrpSpPr/>
            <p:nvPr/>
          </p:nvGrpSpPr>
          <p:grpSpPr>
            <a:xfrm>
              <a:off x="2872310" y="2531792"/>
              <a:ext cx="1358259" cy="1358259"/>
              <a:chOff x="3695059" y="2057989"/>
              <a:chExt cx="825500" cy="825500"/>
            </a:xfrm>
          </p:grpSpPr>
          <p:sp>
            <p:nvSpPr>
              <p:cNvPr id="503" name="Oval 502">
                <a:extLst>
                  <a:ext uri="{FF2B5EF4-FFF2-40B4-BE49-F238E27FC236}">
                    <a16:creationId xmlns:a16="http://schemas.microsoft.com/office/drawing/2014/main" id="{A921A8E2-375E-4AC8-8BAB-DED7383869A4}"/>
                  </a:ext>
                </a:extLst>
              </p:cNvPr>
              <p:cNvSpPr/>
              <p:nvPr/>
            </p:nvSpPr>
            <p:spPr bwMode="auto">
              <a:xfrm>
                <a:off x="3695059" y="2057989"/>
                <a:ext cx="825500" cy="825500"/>
              </a:xfrm>
              <a:prstGeom prst="ellipse">
                <a:avLst/>
              </a:prstGeom>
              <a:solidFill>
                <a:srgbClr val="FFFFFF"/>
              </a:solidFill>
              <a:ln w="9525" cap="flat" cmpd="sng" algn="ctr">
                <a:solidFill>
                  <a:srgbClr val="353535">
                    <a:lumMod val="20000"/>
                    <a:lumOff val="80000"/>
                  </a:srgbClr>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5" name="Freeform 82">
                <a:extLst>
                  <a:ext uri="{FF2B5EF4-FFF2-40B4-BE49-F238E27FC236}">
                    <a16:creationId xmlns:a16="http://schemas.microsoft.com/office/drawing/2014/main" id="{FF2E5A82-4648-4EA8-8883-F598BDF8C814}"/>
                  </a:ext>
                </a:extLst>
              </p:cNvPr>
              <p:cNvSpPr>
                <a:spLocks noEditPoints="1"/>
              </p:cNvSpPr>
              <p:nvPr/>
            </p:nvSpPr>
            <p:spPr bwMode="auto">
              <a:xfrm rot="1603277">
                <a:off x="3968594" y="2203467"/>
                <a:ext cx="278430" cy="534545"/>
              </a:xfrm>
              <a:custGeom>
                <a:avLst/>
                <a:gdLst>
                  <a:gd name="T0" fmla="*/ 300 w 1073"/>
                  <a:gd name="T1" fmla="*/ 1346 h 2065"/>
                  <a:gd name="T2" fmla="*/ 300 w 1073"/>
                  <a:gd name="T3" fmla="*/ 872 h 2065"/>
                  <a:gd name="T4" fmla="*/ 258 w 1073"/>
                  <a:gd name="T5" fmla="*/ 829 h 2065"/>
                  <a:gd name="T6" fmla="*/ 154 w 1073"/>
                  <a:gd name="T7" fmla="*/ 829 h 2065"/>
                  <a:gd name="T8" fmla="*/ 2 w 1073"/>
                  <a:gd name="T9" fmla="*/ 682 h 2065"/>
                  <a:gd name="T10" fmla="*/ 2 w 1073"/>
                  <a:gd name="T11" fmla="*/ 148 h 2065"/>
                  <a:gd name="T12" fmla="*/ 154 w 1073"/>
                  <a:gd name="T13" fmla="*/ 0 h 2065"/>
                  <a:gd name="T14" fmla="*/ 920 w 1073"/>
                  <a:gd name="T15" fmla="*/ 0 h 2065"/>
                  <a:gd name="T16" fmla="*/ 1073 w 1073"/>
                  <a:gd name="T17" fmla="*/ 152 h 2065"/>
                  <a:gd name="T18" fmla="*/ 1073 w 1073"/>
                  <a:gd name="T19" fmla="*/ 670 h 2065"/>
                  <a:gd name="T20" fmla="*/ 926 w 1073"/>
                  <a:gd name="T21" fmla="*/ 817 h 2065"/>
                  <a:gd name="T22" fmla="*/ 854 w 1073"/>
                  <a:gd name="T23" fmla="*/ 817 h 2065"/>
                  <a:gd name="T24" fmla="*/ 808 w 1073"/>
                  <a:gd name="T25" fmla="*/ 835 h 2065"/>
                  <a:gd name="T26" fmla="*/ 699 w 1073"/>
                  <a:gd name="T27" fmla="*/ 976 h 2065"/>
                  <a:gd name="T28" fmla="*/ 719 w 1073"/>
                  <a:gd name="T29" fmla="*/ 1148 h 2065"/>
                  <a:gd name="T30" fmla="*/ 793 w 1073"/>
                  <a:gd name="T31" fmla="*/ 1255 h 2065"/>
                  <a:gd name="T32" fmla="*/ 793 w 1073"/>
                  <a:gd name="T33" fmla="*/ 1288 h 2065"/>
                  <a:gd name="T34" fmla="*/ 695 w 1073"/>
                  <a:gd name="T35" fmla="*/ 1417 h 2065"/>
                  <a:gd name="T36" fmla="*/ 685 w 1073"/>
                  <a:gd name="T37" fmla="*/ 1442 h 2065"/>
                  <a:gd name="T38" fmla="*/ 739 w 1073"/>
                  <a:gd name="T39" fmla="*/ 1546 h 2065"/>
                  <a:gd name="T40" fmla="*/ 783 w 1073"/>
                  <a:gd name="T41" fmla="*/ 1571 h 2065"/>
                  <a:gd name="T42" fmla="*/ 800 w 1073"/>
                  <a:gd name="T43" fmla="*/ 1602 h 2065"/>
                  <a:gd name="T44" fmla="*/ 772 w 1073"/>
                  <a:gd name="T45" fmla="*/ 1661 h 2065"/>
                  <a:gd name="T46" fmla="*/ 736 w 1073"/>
                  <a:gd name="T47" fmla="*/ 1737 h 2065"/>
                  <a:gd name="T48" fmla="*/ 737 w 1073"/>
                  <a:gd name="T49" fmla="*/ 1831 h 2065"/>
                  <a:gd name="T50" fmla="*/ 716 w 1073"/>
                  <a:gd name="T51" fmla="*/ 1853 h 2065"/>
                  <a:gd name="T52" fmla="*/ 679 w 1073"/>
                  <a:gd name="T53" fmla="*/ 1884 h 2065"/>
                  <a:gd name="T54" fmla="*/ 537 w 1073"/>
                  <a:gd name="T55" fmla="*/ 2037 h 2065"/>
                  <a:gd name="T56" fmla="*/ 305 w 1073"/>
                  <a:gd name="T57" fmla="*/ 1874 h 2065"/>
                  <a:gd name="T58" fmla="*/ 300 w 1073"/>
                  <a:gd name="T59" fmla="*/ 1806 h 2065"/>
                  <a:gd name="T60" fmla="*/ 300 w 1073"/>
                  <a:gd name="T61" fmla="*/ 1346 h 2065"/>
                  <a:gd name="T62" fmla="*/ 473 w 1073"/>
                  <a:gd name="T63" fmla="*/ 1385 h 2065"/>
                  <a:gd name="T64" fmla="*/ 473 w 1073"/>
                  <a:gd name="T65" fmla="*/ 1385 h 2065"/>
                  <a:gd name="T66" fmla="*/ 473 w 1073"/>
                  <a:gd name="T67" fmla="*/ 917 h 2065"/>
                  <a:gd name="T68" fmla="*/ 471 w 1073"/>
                  <a:gd name="T69" fmla="*/ 887 h 2065"/>
                  <a:gd name="T70" fmla="*/ 435 w 1073"/>
                  <a:gd name="T71" fmla="*/ 853 h 2065"/>
                  <a:gd name="T72" fmla="*/ 394 w 1073"/>
                  <a:gd name="T73" fmla="*/ 883 h 2065"/>
                  <a:gd name="T74" fmla="*/ 386 w 1073"/>
                  <a:gd name="T75" fmla="*/ 942 h 2065"/>
                  <a:gd name="T76" fmla="*/ 386 w 1073"/>
                  <a:gd name="T77" fmla="*/ 1829 h 2065"/>
                  <a:gd name="T78" fmla="*/ 391 w 1073"/>
                  <a:gd name="T79" fmla="*/ 1881 h 2065"/>
                  <a:gd name="T80" fmla="*/ 429 w 1073"/>
                  <a:gd name="T81" fmla="*/ 1916 h 2065"/>
                  <a:gd name="T82" fmla="*/ 469 w 1073"/>
                  <a:gd name="T83" fmla="*/ 1886 h 2065"/>
                  <a:gd name="T84" fmla="*/ 473 w 1073"/>
                  <a:gd name="T85" fmla="*/ 1835 h 2065"/>
                  <a:gd name="T86" fmla="*/ 473 w 1073"/>
                  <a:gd name="T87" fmla="*/ 1385 h 2065"/>
                  <a:gd name="T88" fmla="*/ 415 w 1073"/>
                  <a:gd name="T89" fmla="*/ 221 h 2065"/>
                  <a:gd name="T90" fmla="*/ 539 w 1073"/>
                  <a:gd name="T91" fmla="*/ 343 h 2065"/>
                  <a:gd name="T92" fmla="*/ 660 w 1073"/>
                  <a:gd name="T93" fmla="*/ 220 h 2065"/>
                  <a:gd name="T94" fmla="*/ 537 w 1073"/>
                  <a:gd name="T95" fmla="*/ 98 h 2065"/>
                  <a:gd name="T96" fmla="*/ 415 w 1073"/>
                  <a:gd name="T97" fmla="*/ 221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3" h="2065">
                    <a:moveTo>
                      <a:pt x="300" y="1346"/>
                    </a:moveTo>
                    <a:cubicBezTo>
                      <a:pt x="300" y="1188"/>
                      <a:pt x="300" y="1030"/>
                      <a:pt x="300" y="872"/>
                    </a:cubicBezTo>
                    <a:cubicBezTo>
                      <a:pt x="300" y="824"/>
                      <a:pt x="306" y="829"/>
                      <a:pt x="258" y="829"/>
                    </a:cubicBezTo>
                    <a:cubicBezTo>
                      <a:pt x="223" y="829"/>
                      <a:pt x="189" y="829"/>
                      <a:pt x="154" y="829"/>
                    </a:cubicBezTo>
                    <a:cubicBezTo>
                      <a:pt x="63" y="828"/>
                      <a:pt x="3" y="772"/>
                      <a:pt x="2" y="682"/>
                    </a:cubicBezTo>
                    <a:cubicBezTo>
                      <a:pt x="0" y="504"/>
                      <a:pt x="0" y="326"/>
                      <a:pt x="2" y="148"/>
                    </a:cubicBezTo>
                    <a:cubicBezTo>
                      <a:pt x="3" y="55"/>
                      <a:pt x="62" y="0"/>
                      <a:pt x="154" y="0"/>
                    </a:cubicBezTo>
                    <a:cubicBezTo>
                      <a:pt x="409" y="0"/>
                      <a:pt x="665" y="0"/>
                      <a:pt x="920" y="0"/>
                    </a:cubicBezTo>
                    <a:cubicBezTo>
                      <a:pt x="1013" y="0"/>
                      <a:pt x="1073" y="59"/>
                      <a:pt x="1073" y="152"/>
                    </a:cubicBezTo>
                    <a:cubicBezTo>
                      <a:pt x="1073" y="325"/>
                      <a:pt x="1073" y="497"/>
                      <a:pt x="1073" y="670"/>
                    </a:cubicBezTo>
                    <a:cubicBezTo>
                      <a:pt x="1073" y="762"/>
                      <a:pt x="1018" y="817"/>
                      <a:pt x="926" y="817"/>
                    </a:cubicBezTo>
                    <a:cubicBezTo>
                      <a:pt x="902" y="817"/>
                      <a:pt x="878" y="818"/>
                      <a:pt x="854" y="817"/>
                    </a:cubicBezTo>
                    <a:cubicBezTo>
                      <a:pt x="836" y="816"/>
                      <a:pt x="822" y="823"/>
                      <a:pt x="808" y="835"/>
                    </a:cubicBezTo>
                    <a:cubicBezTo>
                      <a:pt x="763" y="876"/>
                      <a:pt x="723" y="920"/>
                      <a:pt x="699" y="976"/>
                    </a:cubicBezTo>
                    <a:cubicBezTo>
                      <a:pt x="674" y="1037"/>
                      <a:pt x="680" y="1094"/>
                      <a:pt x="719" y="1148"/>
                    </a:cubicBezTo>
                    <a:cubicBezTo>
                      <a:pt x="744" y="1183"/>
                      <a:pt x="768" y="1220"/>
                      <a:pt x="793" y="1255"/>
                    </a:cubicBezTo>
                    <a:cubicBezTo>
                      <a:pt x="801" y="1267"/>
                      <a:pt x="801" y="1276"/>
                      <a:pt x="793" y="1288"/>
                    </a:cubicBezTo>
                    <a:cubicBezTo>
                      <a:pt x="762" y="1332"/>
                      <a:pt x="735" y="1379"/>
                      <a:pt x="695" y="1417"/>
                    </a:cubicBezTo>
                    <a:cubicBezTo>
                      <a:pt x="688" y="1423"/>
                      <a:pt x="687" y="1432"/>
                      <a:pt x="685" y="1442"/>
                    </a:cubicBezTo>
                    <a:cubicBezTo>
                      <a:pt x="676" y="1491"/>
                      <a:pt x="698" y="1523"/>
                      <a:pt x="739" y="1546"/>
                    </a:cubicBezTo>
                    <a:cubicBezTo>
                      <a:pt x="754" y="1554"/>
                      <a:pt x="768" y="1564"/>
                      <a:pt x="783" y="1571"/>
                    </a:cubicBezTo>
                    <a:cubicBezTo>
                      <a:pt x="796" y="1578"/>
                      <a:pt x="800" y="1588"/>
                      <a:pt x="800" y="1602"/>
                    </a:cubicBezTo>
                    <a:cubicBezTo>
                      <a:pt x="800" y="1626"/>
                      <a:pt x="796" y="1646"/>
                      <a:pt x="772" y="1661"/>
                    </a:cubicBezTo>
                    <a:cubicBezTo>
                      <a:pt x="746" y="1678"/>
                      <a:pt x="731" y="1702"/>
                      <a:pt x="736" y="1737"/>
                    </a:cubicBezTo>
                    <a:cubicBezTo>
                      <a:pt x="741" y="1768"/>
                      <a:pt x="737" y="1800"/>
                      <a:pt x="737" y="1831"/>
                    </a:cubicBezTo>
                    <a:cubicBezTo>
                      <a:pt x="737" y="1846"/>
                      <a:pt x="731" y="1854"/>
                      <a:pt x="716" y="1853"/>
                    </a:cubicBezTo>
                    <a:cubicBezTo>
                      <a:pt x="693" y="1851"/>
                      <a:pt x="684" y="1862"/>
                      <a:pt x="679" y="1884"/>
                    </a:cubicBezTo>
                    <a:cubicBezTo>
                      <a:pt x="661" y="1961"/>
                      <a:pt x="615" y="2016"/>
                      <a:pt x="537" y="2037"/>
                    </a:cubicBezTo>
                    <a:cubicBezTo>
                      <a:pt x="428" y="2065"/>
                      <a:pt x="324" y="1991"/>
                      <a:pt x="305" y="1874"/>
                    </a:cubicBezTo>
                    <a:cubicBezTo>
                      <a:pt x="301" y="1851"/>
                      <a:pt x="300" y="1829"/>
                      <a:pt x="300" y="1806"/>
                    </a:cubicBezTo>
                    <a:cubicBezTo>
                      <a:pt x="300" y="1653"/>
                      <a:pt x="300" y="1499"/>
                      <a:pt x="300" y="1346"/>
                    </a:cubicBezTo>
                    <a:close/>
                    <a:moveTo>
                      <a:pt x="473" y="1385"/>
                    </a:moveTo>
                    <a:cubicBezTo>
                      <a:pt x="473" y="1385"/>
                      <a:pt x="473" y="1385"/>
                      <a:pt x="473" y="1385"/>
                    </a:cubicBezTo>
                    <a:cubicBezTo>
                      <a:pt x="473" y="1229"/>
                      <a:pt x="473" y="1073"/>
                      <a:pt x="473" y="917"/>
                    </a:cubicBezTo>
                    <a:cubicBezTo>
                      <a:pt x="473" y="907"/>
                      <a:pt x="473" y="897"/>
                      <a:pt x="471" y="887"/>
                    </a:cubicBezTo>
                    <a:cubicBezTo>
                      <a:pt x="466" y="865"/>
                      <a:pt x="454" y="854"/>
                      <a:pt x="435" y="853"/>
                    </a:cubicBezTo>
                    <a:cubicBezTo>
                      <a:pt x="414" y="851"/>
                      <a:pt x="401" y="860"/>
                      <a:pt x="394" y="883"/>
                    </a:cubicBezTo>
                    <a:cubicBezTo>
                      <a:pt x="387" y="902"/>
                      <a:pt x="386" y="922"/>
                      <a:pt x="386" y="942"/>
                    </a:cubicBezTo>
                    <a:cubicBezTo>
                      <a:pt x="386" y="1238"/>
                      <a:pt x="386" y="1534"/>
                      <a:pt x="386" y="1829"/>
                    </a:cubicBezTo>
                    <a:cubicBezTo>
                      <a:pt x="386" y="1847"/>
                      <a:pt x="388" y="1864"/>
                      <a:pt x="391" y="1881"/>
                    </a:cubicBezTo>
                    <a:cubicBezTo>
                      <a:pt x="395" y="1902"/>
                      <a:pt x="410" y="1915"/>
                      <a:pt x="429" y="1916"/>
                    </a:cubicBezTo>
                    <a:cubicBezTo>
                      <a:pt x="448" y="1917"/>
                      <a:pt x="462" y="1906"/>
                      <a:pt x="469" y="1886"/>
                    </a:cubicBezTo>
                    <a:cubicBezTo>
                      <a:pt x="475" y="1869"/>
                      <a:pt x="473" y="1852"/>
                      <a:pt x="473" y="1835"/>
                    </a:cubicBezTo>
                    <a:cubicBezTo>
                      <a:pt x="473" y="1685"/>
                      <a:pt x="473" y="1535"/>
                      <a:pt x="473" y="1385"/>
                    </a:cubicBezTo>
                    <a:close/>
                    <a:moveTo>
                      <a:pt x="415" y="221"/>
                    </a:moveTo>
                    <a:cubicBezTo>
                      <a:pt x="416" y="288"/>
                      <a:pt x="474" y="345"/>
                      <a:pt x="539" y="343"/>
                    </a:cubicBezTo>
                    <a:cubicBezTo>
                      <a:pt x="605" y="341"/>
                      <a:pt x="660" y="285"/>
                      <a:pt x="660" y="220"/>
                    </a:cubicBezTo>
                    <a:cubicBezTo>
                      <a:pt x="660" y="155"/>
                      <a:pt x="602" y="97"/>
                      <a:pt x="537" y="98"/>
                    </a:cubicBezTo>
                    <a:cubicBezTo>
                      <a:pt x="471" y="98"/>
                      <a:pt x="414" y="156"/>
                      <a:pt x="415" y="221"/>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grpSp>
        <p:sp>
          <p:nvSpPr>
            <p:cNvPr id="419" name="Rectangle 418">
              <a:extLst>
                <a:ext uri="{FF2B5EF4-FFF2-40B4-BE49-F238E27FC236}">
                  <a16:creationId xmlns:a16="http://schemas.microsoft.com/office/drawing/2014/main" id="{F7285E6B-47A0-4E69-A424-9D99D00D1552}"/>
                </a:ext>
              </a:extLst>
            </p:cNvPr>
            <p:cNvSpPr>
              <a:spLocks noChangeArrowheads="1"/>
            </p:cNvSpPr>
            <p:nvPr/>
          </p:nvSpPr>
          <p:spPr bwMode="auto">
            <a:xfrm>
              <a:off x="5099042" y="4195467"/>
              <a:ext cx="364447" cy="3586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0" name="Rectangle 419">
              <a:extLst>
                <a:ext uri="{FF2B5EF4-FFF2-40B4-BE49-F238E27FC236}">
                  <a16:creationId xmlns:a16="http://schemas.microsoft.com/office/drawing/2014/main" id="{110AD98C-9680-4DA0-9535-D4890D94B5D6}"/>
                </a:ext>
              </a:extLst>
            </p:cNvPr>
            <p:cNvSpPr>
              <a:spLocks noChangeArrowheads="1"/>
            </p:cNvSpPr>
            <p:nvPr/>
          </p:nvSpPr>
          <p:spPr bwMode="auto">
            <a:xfrm>
              <a:off x="4708459" y="4525065"/>
              <a:ext cx="1145611" cy="53724"/>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1" name="Freeform 7">
              <a:extLst>
                <a:ext uri="{FF2B5EF4-FFF2-40B4-BE49-F238E27FC236}">
                  <a16:creationId xmlns:a16="http://schemas.microsoft.com/office/drawing/2014/main" id="{8AD41583-5628-4CF2-8441-EF342AE20ECE}"/>
                </a:ext>
              </a:extLst>
            </p:cNvPr>
            <p:cNvSpPr>
              <a:spLocks/>
            </p:cNvSpPr>
            <p:nvPr/>
          </p:nvSpPr>
          <p:spPr bwMode="auto">
            <a:xfrm>
              <a:off x="4001346" y="2747845"/>
              <a:ext cx="2568550" cy="1530384"/>
            </a:xfrm>
            <a:custGeom>
              <a:avLst/>
              <a:gdLst>
                <a:gd name="T0" fmla="*/ 625 w 625"/>
                <a:gd name="T1" fmla="*/ 352 h 372"/>
                <a:gd name="T2" fmla="*/ 604 w 625"/>
                <a:gd name="T3" fmla="*/ 372 h 372"/>
                <a:gd name="T4" fmla="*/ 20 w 625"/>
                <a:gd name="T5" fmla="*/ 372 h 372"/>
                <a:gd name="T6" fmla="*/ 0 w 625"/>
                <a:gd name="T7" fmla="*/ 352 h 372"/>
                <a:gd name="T8" fmla="*/ 0 w 625"/>
                <a:gd name="T9" fmla="*/ 20 h 372"/>
                <a:gd name="T10" fmla="*/ 20 w 625"/>
                <a:gd name="T11" fmla="*/ 0 h 372"/>
                <a:gd name="T12" fmla="*/ 604 w 625"/>
                <a:gd name="T13" fmla="*/ 0 h 372"/>
                <a:gd name="T14" fmla="*/ 625 w 625"/>
                <a:gd name="T15" fmla="*/ 20 h 372"/>
                <a:gd name="T16" fmla="*/ 625 w 625"/>
                <a:gd name="T17"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372">
                  <a:moveTo>
                    <a:pt x="625" y="352"/>
                  </a:moveTo>
                  <a:cubicBezTo>
                    <a:pt x="625" y="363"/>
                    <a:pt x="616" y="372"/>
                    <a:pt x="604" y="372"/>
                  </a:cubicBezTo>
                  <a:cubicBezTo>
                    <a:pt x="20" y="372"/>
                    <a:pt x="20" y="372"/>
                    <a:pt x="20" y="372"/>
                  </a:cubicBezTo>
                  <a:cubicBezTo>
                    <a:pt x="9" y="372"/>
                    <a:pt x="0" y="363"/>
                    <a:pt x="0" y="352"/>
                  </a:cubicBezTo>
                  <a:cubicBezTo>
                    <a:pt x="0" y="20"/>
                    <a:pt x="0" y="20"/>
                    <a:pt x="0" y="20"/>
                  </a:cubicBezTo>
                  <a:cubicBezTo>
                    <a:pt x="0" y="9"/>
                    <a:pt x="9" y="0"/>
                    <a:pt x="20" y="0"/>
                  </a:cubicBezTo>
                  <a:cubicBezTo>
                    <a:pt x="604" y="0"/>
                    <a:pt x="604" y="0"/>
                    <a:pt x="604" y="0"/>
                  </a:cubicBezTo>
                  <a:cubicBezTo>
                    <a:pt x="616" y="0"/>
                    <a:pt x="625" y="9"/>
                    <a:pt x="625" y="20"/>
                  </a:cubicBezTo>
                  <a:cubicBezTo>
                    <a:pt x="625" y="352"/>
                    <a:pt x="625" y="352"/>
                    <a:pt x="625" y="352"/>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2" name="Freeform 8">
              <a:extLst>
                <a:ext uri="{FF2B5EF4-FFF2-40B4-BE49-F238E27FC236}">
                  <a16:creationId xmlns:a16="http://schemas.microsoft.com/office/drawing/2014/main" id="{4AF4DF81-4642-441C-B263-E8076FA97F03}"/>
                </a:ext>
              </a:extLst>
            </p:cNvPr>
            <p:cNvSpPr>
              <a:spLocks/>
            </p:cNvSpPr>
            <p:nvPr/>
          </p:nvSpPr>
          <p:spPr bwMode="auto">
            <a:xfrm>
              <a:off x="4071041" y="2817540"/>
              <a:ext cx="2416092" cy="1332915"/>
            </a:xfrm>
            <a:custGeom>
              <a:avLst/>
              <a:gdLst>
                <a:gd name="T0" fmla="*/ 588 w 588"/>
                <a:gd name="T1" fmla="*/ 315 h 324"/>
                <a:gd name="T2" fmla="*/ 580 w 588"/>
                <a:gd name="T3" fmla="*/ 324 h 324"/>
                <a:gd name="T4" fmla="*/ 9 w 588"/>
                <a:gd name="T5" fmla="*/ 324 h 324"/>
                <a:gd name="T6" fmla="*/ 0 w 588"/>
                <a:gd name="T7" fmla="*/ 315 h 324"/>
                <a:gd name="T8" fmla="*/ 0 w 588"/>
                <a:gd name="T9" fmla="*/ 8 h 324"/>
                <a:gd name="T10" fmla="*/ 9 w 588"/>
                <a:gd name="T11" fmla="*/ 0 h 324"/>
                <a:gd name="T12" fmla="*/ 580 w 588"/>
                <a:gd name="T13" fmla="*/ 0 h 324"/>
                <a:gd name="T14" fmla="*/ 588 w 588"/>
                <a:gd name="T15" fmla="*/ 8 h 324"/>
                <a:gd name="T16" fmla="*/ 588 w 588"/>
                <a:gd name="T17" fmla="*/ 31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8" h="324">
                  <a:moveTo>
                    <a:pt x="588" y="315"/>
                  </a:moveTo>
                  <a:cubicBezTo>
                    <a:pt x="588" y="320"/>
                    <a:pt x="584" y="324"/>
                    <a:pt x="580" y="324"/>
                  </a:cubicBezTo>
                  <a:cubicBezTo>
                    <a:pt x="9" y="324"/>
                    <a:pt x="9" y="324"/>
                    <a:pt x="9" y="324"/>
                  </a:cubicBezTo>
                  <a:cubicBezTo>
                    <a:pt x="4" y="324"/>
                    <a:pt x="0" y="320"/>
                    <a:pt x="0" y="315"/>
                  </a:cubicBezTo>
                  <a:cubicBezTo>
                    <a:pt x="0" y="8"/>
                    <a:pt x="0" y="8"/>
                    <a:pt x="0" y="8"/>
                  </a:cubicBezTo>
                  <a:cubicBezTo>
                    <a:pt x="0" y="3"/>
                    <a:pt x="4" y="0"/>
                    <a:pt x="9" y="0"/>
                  </a:cubicBezTo>
                  <a:cubicBezTo>
                    <a:pt x="580" y="0"/>
                    <a:pt x="580" y="0"/>
                    <a:pt x="580" y="0"/>
                  </a:cubicBezTo>
                  <a:cubicBezTo>
                    <a:pt x="584" y="0"/>
                    <a:pt x="588" y="3"/>
                    <a:pt x="588" y="8"/>
                  </a:cubicBezTo>
                  <a:cubicBezTo>
                    <a:pt x="588" y="315"/>
                    <a:pt x="588" y="315"/>
                    <a:pt x="588" y="315"/>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3" name="Rectangle 422">
              <a:extLst>
                <a:ext uri="{FF2B5EF4-FFF2-40B4-BE49-F238E27FC236}">
                  <a16:creationId xmlns:a16="http://schemas.microsoft.com/office/drawing/2014/main" id="{9B08142D-B659-4BBE-AD44-981D7891F201}"/>
                </a:ext>
              </a:extLst>
            </p:cNvPr>
            <p:cNvSpPr>
              <a:spLocks noChangeArrowheads="1"/>
            </p:cNvSpPr>
            <p:nvPr/>
          </p:nvSpPr>
          <p:spPr bwMode="auto">
            <a:xfrm>
              <a:off x="4277222" y="3028077"/>
              <a:ext cx="451566" cy="87118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4" name="Rectangle 423">
              <a:extLst>
                <a:ext uri="{FF2B5EF4-FFF2-40B4-BE49-F238E27FC236}">
                  <a16:creationId xmlns:a16="http://schemas.microsoft.com/office/drawing/2014/main" id="{60A3CF76-1F9D-46B5-990A-D1CC1039EB75}"/>
                </a:ext>
              </a:extLst>
            </p:cNvPr>
            <p:cNvSpPr>
              <a:spLocks noChangeArrowheads="1"/>
            </p:cNvSpPr>
            <p:nvPr/>
          </p:nvSpPr>
          <p:spPr bwMode="auto">
            <a:xfrm>
              <a:off x="4765087" y="3028077"/>
              <a:ext cx="1061397" cy="871186"/>
            </a:xfrm>
            <a:prstGeom prst="rect">
              <a:avLst/>
            </a:pr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5" name="Rectangle 424">
              <a:extLst>
                <a:ext uri="{FF2B5EF4-FFF2-40B4-BE49-F238E27FC236}">
                  <a16:creationId xmlns:a16="http://schemas.microsoft.com/office/drawing/2014/main" id="{3734643D-2E04-4616-9314-89CAF4164F80}"/>
                </a:ext>
              </a:extLst>
            </p:cNvPr>
            <p:cNvSpPr>
              <a:spLocks noChangeArrowheads="1"/>
            </p:cNvSpPr>
            <p:nvPr/>
          </p:nvSpPr>
          <p:spPr bwMode="auto">
            <a:xfrm>
              <a:off x="4765087" y="3028077"/>
              <a:ext cx="1061397" cy="87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6" name="Rectangle 425">
              <a:extLst>
                <a:ext uri="{FF2B5EF4-FFF2-40B4-BE49-F238E27FC236}">
                  <a16:creationId xmlns:a16="http://schemas.microsoft.com/office/drawing/2014/main" id="{7EB7C31A-3659-49A7-98D3-BA20710FC0DA}"/>
                </a:ext>
              </a:extLst>
            </p:cNvPr>
            <p:cNvSpPr>
              <a:spLocks noChangeArrowheads="1"/>
            </p:cNvSpPr>
            <p:nvPr/>
          </p:nvSpPr>
          <p:spPr bwMode="auto">
            <a:xfrm>
              <a:off x="5858427" y="3028077"/>
              <a:ext cx="415266" cy="193113"/>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7" name="Rectangle 426">
              <a:extLst>
                <a:ext uri="{FF2B5EF4-FFF2-40B4-BE49-F238E27FC236}">
                  <a16:creationId xmlns:a16="http://schemas.microsoft.com/office/drawing/2014/main" id="{6CB427B4-6CE5-4A8B-A5F8-668E0BE6B511}"/>
                </a:ext>
              </a:extLst>
            </p:cNvPr>
            <p:cNvSpPr>
              <a:spLocks noChangeArrowheads="1"/>
            </p:cNvSpPr>
            <p:nvPr/>
          </p:nvSpPr>
          <p:spPr bwMode="auto">
            <a:xfrm>
              <a:off x="5858427" y="3253133"/>
              <a:ext cx="415266" cy="19456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8" name="Rectangle 427">
              <a:extLst>
                <a:ext uri="{FF2B5EF4-FFF2-40B4-BE49-F238E27FC236}">
                  <a16:creationId xmlns:a16="http://schemas.microsoft.com/office/drawing/2014/main" id="{D0A65450-4C66-42CE-AD27-1F0938079226}"/>
                </a:ext>
              </a:extLst>
            </p:cNvPr>
            <p:cNvSpPr>
              <a:spLocks noChangeArrowheads="1"/>
            </p:cNvSpPr>
            <p:nvPr/>
          </p:nvSpPr>
          <p:spPr bwMode="auto">
            <a:xfrm>
              <a:off x="5858427" y="3253133"/>
              <a:ext cx="415266" cy="19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29" name="Rectangle 428">
              <a:extLst>
                <a:ext uri="{FF2B5EF4-FFF2-40B4-BE49-F238E27FC236}">
                  <a16:creationId xmlns:a16="http://schemas.microsoft.com/office/drawing/2014/main" id="{DF06C8CC-4AF7-4899-B4F7-6CB70F59A7F1}"/>
                </a:ext>
              </a:extLst>
            </p:cNvPr>
            <p:cNvSpPr>
              <a:spLocks noChangeArrowheads="1"/>
            </p:cNvSpPr>
            <p:nvPr/>
          </p:nvSpPr>
          <p:spPr bwMode="auto">
            <a:xfrm>
              <a:off x="5858427" y="3479642"/>
              <a:ext cx="415266" cy="19456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0" name="Rectangle 429">
              <a:extLst>
                <a:ext uri="{FF2B5EF4-FFF2-40B4-BE49-F238E27FC236}">
                  <a16:creationId xmlns:a16="http://schemas.microsoft.com/office/drawing/2014/main" id="{32221F5A-ED37-4271-AE17-77AA3C97BB5A}"/>
                </a:ext>
              </a:extLst>
            </p:cNvPr>
            <p:cNvSpPr>
              <a:spLocks noChangeArrowheads="1"/>
            </p:cNvSpPr>
            <p:nvPr/>
          </p:nvSpPr>
          <p:spPr bwMode="auto">
            <a:xfrm>
              <a:off x="5858427" y="3479642"/>
              <a:ext cx="415266" cy="19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1" name="Rectangle 430">
              <a:extLst>
                <a:ext uri="{FF2B5EF4-FFF2-40B4-BE49-F238E27FC236}">
                  <a16:creationId xmlns:a16="http://schemas.microsoft.com/office/drawing/2014/main" id="{3C030AE8-94A4-4AE0-9490-3A0DDBE952DF}"/>
                </a:ext>
              </a:extLst>
            </p:cNvPr>
            <p:cNvSpPr>
              <a:spLocks noChangeArrowheads="1"/>
            </p:cNvSpPr>
            <p:nvPr/>
          </p:nvSpPr>
          <p:spPr bwMode="auto">
            <a:xfrm>
              <a:off x="5858427" y="3710506"/>
              <a:ext cx="415266" cy="188757"/>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2" name="Rectangle 431">
              <a:extLst>
                <a:ext uri="{FF2B5EF4-FFF2-40B4-BE49-F238E27FC236}">
                  <a16:creationId xmlns:a16="http://schemas.microsoft.com/office/drawing/2014/main" id="{680A0831-89F4-4162-A01B-D3DC46BDFDD8}"/>
                </a:ext>
              </a:extLst>
            </p:cNvPr>
            <p:cNvSpPr>
              <a:spLocks noChangeArrowheads="1"/>
            </p:cNvSpPr>
            <p:nvPr/>
          </p:nvSpPr>
          <p:spPr bwMode="auto">
            <a:xfrm>
              <a:off x="5858427" y="3710506"/>
              <a:ext cx="415266" cy="18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3" name="Freeform 19">
              <a:extLst>
                <a:ext uri="{FF2B5EF4-FFF2-40B4-BE49-F238E27FC236}">
                  <a16:creationId xmlns:a16="http://schemas.microsoft.com/office/drawing/2014/main" id="{6CE87CF3-BD4F-4D51-A3E6-E7F475B75A57}"/>
                </a:ext>
              </a:extLst>
            </p:cNvPr>
            <p:cNvSpPr>
              <a:spLocks/>
            </p:cNvSpPr>
            <p:nvPr/>
          </p:nvSpPr>
          <p:spPr bwMode="auto">
            <a:xfrm>
              <a:off x="4277222" y="3982026"/>
              <a:ext cx="1996471" cy="65339"/>
            </a:xfrm>
            <a:custGeom>
              <a:avLst/>
              <a:gdLst>
                <a:gd name="T0" fmla="*/ 486 w 486"/>
                <a:gd name="T1" fmla="*/ 8 h 16"/>
                <a:gd name="T2" fmla="*/ 478 w 486"/>
                <a:gd name="T3" fmla="*/ 16 h 16"/>
                <a:gd name="T4" fmla="*/ 8 w 486"/>
                <a:gd name="T5" fmla="*/ 16 h 16"/>
                <a:gd name="T6" fmla="*/ 0 w 486"/>
                <a:gd name="T7" fmla="*/ 8 h 16"/>
                <a:gd name="T8" fmla="*/ 8 w 486"/>
                <a:gd name="T9" fmla="*/ 0 h 16"/>
                <a:gd name="T10" fmla="*/ 478 w 486"/>
                <a:gd name="T11" fmla="*/ 0 h 16"/>
                <a:gd name="T12" fmla="*/ 486 w 48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486" h="16">
                  <a:moveTo>
                    <a:pt x="486" y="8"/>
                  </a:moveTo>
                  <a:cubicBezTo>
                    <a:pt x="486" y="13"/>
                    <a:pt x="482" y="16"/>
                    <a:pt x="478" y="16"/>
                  </a:cubicBezTo>
                  <a:cubicBezTo>
                    <a:pt x="8" y="16"/>
                    <a:pt x="8" y="16"/>
                    <a:pt x="8" y="16"/>
                  </a:cubicBezTo>
                  <a:cubicBezTo>
                    <a:pt x="4" y="16"/>
                    <a:pt x="0" y="13"/>
                    <a:pt x="0" y="8"/>
                  </a:cubicBezTo>
                  <a:cubicBezTo>
                    <a:pt x="0" y="4"/>
                    <a:pt x="4" y="0"/>
                    <a:pt x="8" y="0"/>
                  </a:cubicBezTo>
                  <a:cubicBezTo>
                    <a:pt x="478" y="0"/>
                    <a:pt x="478" y="0"/>
                    <a:pt x="478" y="0"/>
                  </a:cubicBezTo>
                  <a:cubicBezTo>
                    <a:pt x="482" y="0"/>
                    <a:pt x="486" y="4"/>
                    <a:pt x="486" y="8"/>
                  </a:cubicBezTo>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4" name="Freeform 20">
              <a:extLst>
                <a:ext uri="{FF2B5EF4-FFF2-40B4-BE49-F238E27FC236}">
                  <a16:creationId xmlns:a16="http://schemas.microsoft.com/office/drawing/2014/main" id="{FEAC7262-34DF-4892-B7C9-E3B4170554B4}"/>
                </a:ext>
              </a:extLst>
            </p:cNvPr>
            <p:cNvSpPr>
              <a:spLocks/>
            </p:cNvSpPr>
            <p:nvPr/>
          </p:nvSpPr>
          <p:spPr bwMode="auto">
            <a:xfrm>
              <a:off x="4473238" y="3200862"/>
              <a:ext cx="74051" cy="110350"/>
            </a:xfrm>
            <a:custGeom>
              <a:avLst/>
              <a:gdLst>
                <a:gd name="T0" fmla="*/ 51 w 51"/>
                <a:gd name="T1" fmla="*/ 36 h 76"/>
                <a:gd name="T2" fmla="*/ 0 w 51"/>
                <a:gd name="T3" fmla="*/ 0 h 76"/>
                <a:gd name="T4" fmla="*/ 0 w 51"/>
                <a:gd name="T5" fmla="*/ 76 h 76"/>
                <a:gd name="T6" fmla="*/ 51 w 51"/>
                <a:gd name="T7" fmla="*/ 36 h 76"/>
              </a:gdLst>
              <a:ahLst/>
              <a:cxnLst>
                <a:cxn ang="0">
                  <a:pos x="T0" y="T1"/>
                </a:cxn>
                <a:cxn ang="0">
                  <a:pos x="T2" y="T3"/>
                </a:cxn>
                <a:cxn ang="0">
                  <a:pos x="T4" y="T5"/>
                </a:cxn>
                <a:cxn ang="0">
                  <a:pos x="T6" y="T7"/>
                </a:cxn>
              </a:cxnLst>
              <a:rect l="0" t="0" r="r" b="b"/>
              <a:pathLst>
                <a:path w="51" h="76">
                  <a:moveTo>
                    <a:pt x="51" y="36"/>
                  </a:moveTo>
                  <a:lnTo>
                    <a:pt x="0" y="0"/>
                  </a:lnTo>
                  <a:lnTo>
                    <a:pt x="0" y="76"/>
                  </a:lnTo>
                  <a:lnTo>
                    <a:pt x="51" y="36"/>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5" name="Freeform 21">
              <a:extLst>
                <a:ext uri="{FF2B5EF4-FFF2-40B4-BE49-F238E27FC236}">
                  <a16:creationId xmlns:a16="http://schemas.microsoft.com/office/drawing/2014/main" id="{32364EFB-39DA-418B-8BF5-FFE538CE23D6}"/>
                </a:ext>
              </a:extLst>
            </p:cNvPr>
            <p:cNvSpPr>
              <a:spLocks noEditPoints="1"/>
            </p:cNvSpPr>
            <p:nvPr/>
          </p:nvSpPr>
          <p:spPr bwMode="auto">
            <a:xfrm>
              <a:off x="4367245" y="3118100"/>
              <a:ext cx="271520" cy="275876"/>
            </a:xfrm>
            <a:custGeom>
              <a:avLst/>
              <a:gdLst>
                <a:gd name="T0" fmla="*/ 33 w 66"/>
                <a:gd name="T1" fmla="*/ 62 h 67"/>
                <a:gd name="T2" fmla="*/ 62 w 66"/>
                <a:gd name="T3" fmla="*/ 33 h 67"/>
                <a:gd name="T4" fmla="*/ 33 w 66"/>
                <a:gd name="T5" fmla="*/ 4 h 67"/>
                <a:gd name="T6" fmla="*/ 4 w 66"/>
                <a:gd name="T7" fmla="*/ 33 h 67"/>
                <a:gd name="T8" fmla="*/ 33 w 66"/>
                <a:gd name="T9" fmla="*/ 62 h 67"/>
                <a:gd name="T10" fmla="*/ 33 w 66"/>
                <a:gd name="T11" fmla="*/ 67 h 67"/>
                <a:gd name="T12" fmla="*/ 0 w 66"/>
                <a:gd name="T13" fmla="*/ 33 h 67"/>
                <a:gd name="T14" fmla="*/ 33 w 66"/>
                <a:gd name="T15" fmla="*/ 0 h 67"/>
                <a:gd name="T16" fmla="*/ 66 w 66"/>
                <a:gd name="T17" fmla="*/ 33 h 67"/>
                <a:gd name="T18" fmla="*/ 33 w 66"/>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7">
                  <a:moveTo>
                    <a:pt x="33" y="62"/>
                  </a:moveTo>
                  <a:cubicBezTo>
                    <a:pt x="49" y="62"/>
                    <a:pt x="62" y="49"/>
                    <a:pt x="62" y="33"/>
                  </a:cubicBezTo>
                  <a:cubicBezTo>
                    <a:pt x="62" y="17"/>
                    <a:pt x="49" y="4"/>
                    <a:pt x="33" y="4"/>
                  </a:cubicBezTo>
                  <a:cubicBezTo>
                    <a:pt x="17" y="4"/>
                    <a:pt x="4" y="17"/>
                    <a:pt x="4" y="33"/>
                  </a:cubicBezTo>
                  <a:cubicBezTo>
                    <a:pt x="4" y="49"/>
                    <a:pt x="17" y="62"/>
                    <a:pt x="33" y="62"/>
                  </a:cubicBezTo>
                  <a:moveTo>
                    <a:pt x="33" y="67"/>
                  </a:moveTo>
                  <a:cubicBezTo>
                    <a:pt x="15" y="67"/>
                    <a:pt x="0" y="52"/>
                    <a:pt x="0" y="33"/>
                  </a:cubicBezTo>
                  <a:cubicBezTo>
                    <a:pt x="0" y="15"/>
                    <a:pt x="15" y="0"/>
                    <a:pt x="33" y="0"/>
                  </a:cubicBezTo>
                  <a:cubicBezTo>
                    <a:pt x="51" y="0"/>
                    <a:pt x="66" y="15"/>
                    <a:pt x="66" y="33"/>
                  </a:cubicBezTo>
                  <a:cubicBezTo>
                    <a:pt x="66" y="52"/>
                    <a:pt x="51" y="67"/>
                    <a:pt x="33" y="67"/>
                  </a:cubicBezTo>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6" name="Rectangle 435">
              <a:extLst>
                <a:ext uri="{FF2B5EF4-FFF2-40B4-BE49-F238E27FC236}">
                  <a16:creationId xmlns:a16="http://schemas.microsoft.com/office/drawing/2014/main" id="{BB41D76C-4D46-4A0A-91A8-6850951D778C}"/>
                </a:ext>
              </a:extLst>
            </p:cNvPr>
            <p:cNvSpPr>
              <a:spLocks noChangeArrowheads="1"/>
            </p:cNvSpPr>
            <p:nvPr/>
          </p:nvSpPr>
          <p:spPr bwMode="auto">
            <a:xfrm>
              <a:off x="4158160" y="2900303"/>
              <a:ext cx="213441"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7" name="Rectangle 436">
              <a:extLst>
                <a:ext uri="{FF2B5EF4-FFF2-40B4-BE49-F238E27FC236}">
                  <a16:creationId xmlns:a16="http://schemas.microsoft.com/office/drawing/2014/main" id="{B0DB60CC-0287-4B57-99C0-2F2816DEDD48}"/>
                </a:ext>
              </a:extLst>
            </p:cNvPr>
            <p:cNvSpPr>
              <a:spLocks noChangeArrowheads="1"/>
            </p:cNvSpPr>
            <p:nvPr/>
          </p:nvSpPr>
          <p:spPr bwMode="auto">
            <a:xfrm>
              <a:off x="4445651" y="2900303"/>
              <a:ext cx="217797" cy="4501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8" name="Rectangle 437">
              <a:extLst>
                <a:ext uri="{FF2B5EF4-FFF2-40B4-BE49-F238E27FC236}">
                  <a16:creationId xmlns:a16="http://schemas.microsoft.com/office/drawing/2014/main" id="{764D079A-3D0F-4307-A92A-856F2433E9FC}"/>
                </a:ext>
              </a:extLst>
            </p:cNvPr>
            <p:cNvSpPr>
              <a:spLocks noChangeArrowheads="1"/>
            </p:cNvSpPr>
            <p:nvPr/>
          </p:nvSpPr>
          <p:spPr bwMode="auto">
            <a:xfrm>
              <a:off x="4737499" y="2900303"/>
              <a:ext cx="217797"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39" name="Rectangle 438">
              <a:extLst>
                <a:ext uri="{FF2B5EF4-FFF2-40B4-BE49-F238E27FC236}">
                  <a16:creationId xmlns:a16="http://schemas.microsoft.com/office/drawing/2014/main" id="{EB12D408-BB03-489C-8E2B-4836FB4AFB7A}"/>
                </a:ext>
              </a:extLst>
            </p:cNvPr>
            <p:cNvSpPr>
              <a:spLocks noChangeArrowheads="1"/>
            </p:cNvSpPr>
            <p:nvPr/>
          </p:nvSpPr>
          <p:spPr bwMode="auto">
            <a:xfrm>
              <a:off x="4737499" y="2900303"/>
              <a:ext cx="217797" cy="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0" name="Rectangle 439">
              <a:extLst>
                <a:ext uri="{FF2B5EF4-FFF2-40B4-BE49-F238E27FC236}">
                  <a16:creationId xmlns:a16="http://schemas.microsoft.com/office/drawing/2014/main" id="{BA00A4CF-78D4-4D7A-847F-C5BE548A5621}"/>
                </a:ext>
              </a:extLst>
            </p:cNvPr>
            <p:cNvSpPr>
              <a:spLocks noChangeArrowheads="1"/>
            </p:cNvSpPr>
            <p:nvPr/>
          </p:nvSpPr>
          <p:spPr bwMode="auto">
            <a:xfrm>
              <a:off x="5029347" y="2900303"/>
              <a:ext cx="217797"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1" name="Rectangle 440">
              <a:extLst>
                <a:ext uri="{FF2B5EF4-FFF2-40B4-BE49-F238E27FC236}">
                  <a16:creationId xmlns:a16="http://schemas.microsoft.com/office/drawing/2014/main" id="{DA482E97-D68C-4A39-B6A0-A19F42B897F6}"/>
                </a:ext>
              </a:extLst>
            </p:cNvPr>
            <p:cNvSpPr>
              <a:spLocks noChangeArrowheads="1"/>
            </p:cNvSpPr>
            <p:nvPr/>
          </p:nvSpPr>
          <p:spPr bwMode="auto">
            <a:xfrm>
              <a:off x="5029347" y="2900303"/>
              <a:ext cx="217797" cy="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2" name="Rectangle 441">
              <a:extLst>
                <a:ext uri="{FF2B5EF4-FFF2-40B4-BE49-F238E27FC236}">
                  <a16:creationId xmlns:a16="http://schemas.microsoft.com/office/drawing/2014/main" id="{701BC31E-7976-4E94-85E9-006612A2D67F}"/>
                </a:ext>
              </a:extLst>
            </p:cNvPr>
            <p:cNvSpPr>
              <a:spLocks noChangeArrowheads="1"/>
            </p:cNvSpPr>
            <p:nvPr/>
          </p:nvSpPr>
          <p:spPr bwMode="auto">
            <a:xfrm>
              <a:off x="5319742" y="2900303"/>
              <a:ext cx="217797"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3" name="Rectangle 442">
              <a:extLst>
                <a:ext uri="{FF2B5EF4-FFF2-40B4-BE49-F238E27FC236}">
                  <a16:creationId xmlns:a16="http://schemas.microsoft.com/office/drawing/2014/main" id="{29ABDFCF-40ED-4FC6-BEFA-CCE1FFCFC219}"/>
                </a:ext>
              </a:extLst>
            </p:cNvPr>
            <p:cNvSpPr>
              <a:spLocks noChangeArrowheads="1"/>
            </p:cNvSpPr>
            <p:nvPr/>
          </p:nvSpPr>
          <p:spPr bwMode="auto">
            <a:xfrm>
              <a:off x="5319742" y="2900303"/>
              <a:ext cx="217797" cy="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4" name="Rectangle 443">
              <a:extLst>
                <a:ext uri="{FF2B5EF4-FFF2-40B4-BE49-F238E27FC236}">
                  <a16:creationId xmlns:a16="http://schemas.microsoft.com/office/drawing/2014/main" id="{7E0019A5-8ED9-491F-8DC1-F2DD3574A5C2}"/>
                </a:ext>
              </a:extLst>
            </p:cNvPr>
            <p:cNvSpPr>
              <a:spLocks noChangeArrowheads="1"/>
            </p:cNvSpPr>
            <p:nvPr/>
          </p:nvSpPr>
          <p:spPr bwMode="auto">
            <a:xfrm>
              <a:off x="5611590" y="2900303"/>
              <a:ext cx="217797"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5" name="Rectangle 444">
              <a:extLst>
                <a:ext uri="{FF2B5EF4-FFF2-40B4-BE49-F238E27FC236}">
                  <a16:creationId xmlns:a16="http://schemas.microsoft.com/office/drawing/2014/main" id="{2C9D3C36-A17F-4E31-94A4-2D92F913560E}"/>
                </a:ext>
              </a:extLst>
            </p:cNvPr>
            <p:cNvSpPr>
              <a:spLocks noChangeArrowheads="1"/>
            </p:cNvSpPr>
            <p:nvPr/>
          </p:nvSpPr>
          <p:spPr bwMode="auto">
            <a:xfrm>
              <a:off x="5903438" y="2900303"/>
              <a:ext cx="213441"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6" name="Rectangle 445">
              <a:extLst>
                <a:ext uri="{FF2B5EF4-FFF2-40B4-BE49-F238E27FC236}">
                  <a16:creationId xmlns:a16="http://schemas.microsoft.com/office/drawing/2014/main" id="{566E8BCD-C554-4148-BC86-4366EA9BCBC3}"/>
                </a:ext>
              </a:extLst>
            </p:cNvPr>
            <p:cNvSpPr>
              <a:spLocks noChangeArrowheads="1"/>
            </p:cNvSpPr>
            <p:nvPr/>
          </p:nvSpPr>
          <p:spPr bwMode="auto">
            <a:xfrm>
              <a:off x="6195286" y="2900303"/>
              <a:ext cx="213441"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7" name="Freeform 33">
              <a:extLst>
                <a:ext uri="{FF2B5EF4-FFF2-40B4-BE49-F238E27FC236}">
                  <a16:creationId xmlns:a16="http://schemas.microsoft.com/office/drawing/2014/main" id="{3EF3A6B7-8882-47D3-9D95-CA69C436532D}"/>
                </a:ext>
              </a:extLst>
            </p:cNvPr>
            <p:cNvSpPr>
              <a:spLocks noEditPoints="1"/>
            </p:cNvSpPr>
            <p:nvPr/>
          </p:nvSpPr>
          <p:spPr bwMode="auto">
            <a:xfrm>
              <a:off x="4695392" y="2747845"/>
              <a:ext cx="1874504" cy="1530384"/>
            </a:xfrm>
            <a:custGeom>
              <a:avLst/>
              <a:gdLst>
                <a:gd name="T0" fmla="*/ 436 w 456"/>
                <a:gd name="T1" fmla="*/ 297 h 372"/>
                <a:gd name="T2" fmla="*/ 436 w 456"/>
                <a:gd name="T3" fmla="*/ 332 h 372"/>
                <a:gd name="T4" fmla="*/ 428 w 456"/>
                <a:gd name="T5" fmla="*/ 341 h 372"/>
                <a:gd name="T6" fmla="*/ 341 w 456"/>
                <a:gd name="T7" fmla="*/ 341 h 372"/>
                <a:gd name="T8" fmla="*/ 372 w 456"/>
                <a:gd name="T9" fmla="*/ 372 h 372"/>
                <a:gd name="T10" fmla="*/ 435 w 456"/>
                <a:gd name="T11" fmla="*/ 372 h 372"/>
                <a:gd name="T12" fmla="*/ 456 w 456"/>
                <a:gd name="T13" fmla="*/ 352 h 372"/>
                <a:gd name="T14" fmla="*/ 456 w 456"/>
                <a:gd name="T15" fmla="*/ 316 h 372"/>
                <a:gd name="T16" fmla="*/ 436 w 456"/>
                <a:gd name="T17" fmla="*/ 297 h 372"/>
                <a:gd name="T18" fmla="*/ 139 w 456"/>
                <a:gd name="T19" fmla="*/ 0 h 372"/>
                <a:gd name="T20" fmla="*/ 0 w 456"/>
                <a:gd name="T21" fmla="*/ 0 h 372"/>
                <a:gd name="T22" fmla="*/ 17 w 456"/>
                <a:gd name="T23" fmla="*/ 17 h 372"/>
                <a:gd name="T24" fmla="*/ 156 w 456"/>
                <a:gd name="T25" fmla="*/ 17 h 372"/>
                <a:gd name="T26" fmla="*/ 139 w 456"/>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372">
                  <a:moveTo>
                    <a:pt x="436" y="297"/>
                  </a:moveTo>
                  <a:cubicBezTo>
                    <a:pt x="436" y="332"/>
                    <a:pt x="436" y="332"/>
                    <a:pt x="436" y="332"/>
                  </a:cubicBezTo>
                  <a:cubicBezTo>
                    <a:pt x="436" y="337"/>
                    <a:pt x="432" y="341"/>
                    <a:pt x="428" y="341"/>
                  </a:cubicBezTo>
                  <a:cubicBezTo>
                    <a:pt x="341" y="341"/>
                    <a:pt x="341" y="341"/>
                    <a:pt x="341" y="341"/>
                  </a:cubicBezTo>
                  <a:cubicBezTo>
                    <a:pt x="372" y="372"/>
                    <a:pt x="372" y="372"/>
                    <a:pt x="372" y="372"/>
                  </a:cubicBezTo>
                  <a:cubicBezTo>
                    <a:pt x="435" y="372"/>
                    <a:pt x="435" y="372"/>
                    <a:pt x="435" y="372"/>
                  </a:cubicBezTo>
                  <a:cubicBezTo>
                    <a:pt x="447" y="372"/>
                    <a:pt x="456" y="363"/>
                    <a:pt x="456" y="352"/>
                  </a:cubicBezTo>
                  <a:cubicBezTo>
                    <a:pt x="456" y="316"/>
                    <a:pt x="456" y="316"/>
                    <a:pt x="456" y="316"/>
                  </a:cubicBezTo>
                  <a:cubicBezTo>
                    <a:pt x="436" y="297"/>
                    <a:pt x="436" y="297"/>
                    <a:pt x="436" y="297"/>
                  </a:cubicBezTo>
                  <a:moveTo>
                    <a:pt x="139" y="0"/>
                  </a:moveTo>
                  <a:cubicBezTo>
                    <a:pt x="0" y="0"/>
                    <a:pt x="0" y="0"/>
                    <a:pt x="0" y="0"/>
                  </a:cubicBezTo>
                  <a:cubicBezTo>
                    <a:pt x="17" y="17"/>
                    <a:pt x="17" y="17"/>
                    <a:pt x="17" y="17"/>
                  </a:cubicBezTo>
                  <a:cubicBezTo>
                    <a:pt x="156" y="17"/>
                    <a:pt x="156" y="17"/>
                    <a:pt x="156" y="17"/>
                  </a:cubicBezTo>
                  <a:cubicBezTo>
                    <a:pt x="139" y="0"/>
                    <a:pt x="139" y="0"/>
                    <a:pt x="139" y="0"/>
                  </a:cubicBezTo>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8" name="Freeform 34">
              <a:extLst>
                <a:ext uri="{FF2B5EF4-FFF2-40B4-BE49-F238E27FC236}">
                  <a16:creationId xmlns:a16="http://schemas.microsoft.com/office/drawing/2014/main" id="{60B448C9-A507-4899-BD9A-5D9C5A878E68}"/>
                </a:ext>
              </a:extLst>
            </p:cNvPr>
            <p:cNvSpPr>
              <a:spLocks noEditPoints="1"/>
            </p:cNvSpPr>
            <p:nvPr/>
          </p:nvSpPr>
          <p:spPr bwMode="auto">
            <a:xfrm>
              <a:off x="4765087" y="2817540"/>
              <a:ext cx="1722046" cy="1332915"/>
            </a:xfrm>
            <a:custGeom>
              <a:avLst/>
              <a:gdLst>
                <a:gd name="T0" fmla="*/ 258 w 419"/>
                <a:gd name="T1" fmla="*/ 119 h 324"/>
                <a:gd name="T2" fmla="*/ 258 w 419"/>
                <a:gd name="T3" fmla="*/ 258 h 324"/>
                <a:gd name="T4" fmla="*/ 283 w 419"/>
                <a:gd name="T5" fmla="*/ 283 h 324"/>
                <a:gd name="T6" fmla="*/ 359 w 419"/>
                <a:gd name="T7" fmla="*/ 283 h 324"/>
                <a:gd name="T8" fmla="*/ 367 w 419"/>
                <a:gd name="T9" fmla="*/ 291 h 324"/>
                <a:gd name="T10" fmla="*/ 359 w 419"/>
                <a:gd name="T11" fmla="*/ 299 h 324"/>
                <a:gd name="T12" fmla="*/ 299 w 419"/>
                <a:gd name="T13" fmla="*/ 299 h 324"/>
                <a:gd name="T14" fmla="*/ 324 w 419"/>
                <a:gd name="T15" fmla="*/ 324 h 324"/>
                <a:gd name="T16" fmla="*/ 411 w 419"/>
                <a:gd name="T17" fmla="*/ 324 h 324"/>
                <a:gd name="T18" fmla="*/ 419 w 419"/>
                <a:gd name="T19" fmla="*/ 315 h 324"/>
                <a:gd name="T20" fmla="*/ 419 w 419"/>
                <a:gd name="T21" fmla="*/ 280 h 324"/>
                <a:gd name="T22" fmla="*/ 367 w 419"/>
                <a:gd name="T23" fmla="*/ 228 h 324"/>
                <a:gd name="T24" fmla="*/ 367 w 419"/>
                <a:gd name="T25" fmla="*/ 263 h 324"/>
                <a:gd name="T26" fmla="*/ 266 w 419"/>
                <a:gd name="T27" fmla="*/ 263 h 324"/>
                <a:gd name="T28" fmla="*/ 266 w 419"/>
                <a:gd name="T29" fmla="*/ 217 h 324"/>
                <a:gd name="T30" fmla="*/ 356 w 419"/>
                <a:gd name="T31" fmla="*/ 217 h 324"/>
                <a:gd name="T32" fmla="*/ 348 w 419"/>
                <a:gd name="T33" fmla="*/ 208 h 324"/>
                <a:gd name="T34" fmla="*/ 266 w 419"/>
                <a:gd name="T35" fmla="*/ 208 h 324"/>
                <a:gd name="T36" fmla="*/ 266 w 419"/>
                <a:gd name="T37" fmla="*/ 161 h 324"/>
                <a:gd name="T38" fmla="*/ 301 w 419"/>
                <a:gd name="T39" fmla="*/ 161 h 324"/>
                <a:gd name="T40" fmla="*/ 293 w 419"/>
                <a:gd name="T41" fmla="*/ 153 h 324"/>
                <a:gd name="T42" fmla="*/ 266 w 419"/>
                <a:gd name="T43" fmla="*/ 153 h 324"/>
                <a:gd name="T44" fmla="*/ 266 w 419"/>
                <a:gd name="T45" fmla="*/ 127 h 324"/>
                <a:gd name="T46" fmla="*/ 258 w 419"/>
                <a:gd name="T47" fmla="*/ 119 h 324"/>
                <a:gd name="T48" fmla="*/ 64 w 419"/>
                <a:gd name="T49" fmla="*/ 31 h 324"/>
                <a:gd name="T50" fmla="*/ 64 w 419"/>
                <a:gd name="T51" fmla="*/ 20 h 324"/>
                <a:gd name="T52" fmla="*/ 117 w 419"/>
                <a:gd name="T53" fmla="*/ 20 h 324"/>
                <a:gd name="T54" fmla="*/ 117 w 419"/>
                <a:gd name="T55" fmla="*/ 31 h 324"/>
                <a:gd name="T56" fmla="*/ 64 w 419"/>
                <a:gd name="T57" fmla="*/ 31 h 324"/>
                <a:gd name="T58" fmla="*/ 139 w 419"/>
                <a:gd name="T59" fmla="*/ 0 h 324"/>
                <a:gd name="T60" fmla="*/ 0 w 419"/>
                <a:gd name="T61" fmla="*/ 0 h 324"/>
                <a:gd name="T62" fmla="*/ 20 w 419"/>
                <a:gd name="T63" fmla="*/ 20 h 324"/>
                <a:gd name="T64" fmla="*/ 46 w 419"/>
                <a:gd name="T65" fmla="*/ 20 h 324"/>
                <a:gd name="T66" fmla="*/ 46 w 419"/>
                <a:gd name="T67" fmla="*/ 31 h 324"/>
                <a:gd name="T68" fmla="*/ 31 w 419"/>
                <a:gd name="T69" fmla="*/ 31 h 324"/>
                <a:gd name="T70" fmla="*/ 51 w 419"/>
                <a:gd name="T71" fmla="*/ 51 h 324"/>
                <a:gd name="T72" fmla="*/ 191 w 419"/>
                <a:gd name="T73" fmla="*/ 51 h 324"/>
                <a:gd name="T74" fmla="*/ 170 w 419"/>
                <a:gd name="T75" fmla="*/ 31 h 324"/>
                <a:gd name="T76" fmla="*/ 135 w 419"/>
                <a:gd name="T77" fmla="*/ 31 h 324"/>
                <a:gd name="T78" fmla="*/ 135 w 419"/>
                <a:gd name="T79" fmla="*/ 20 h 324"/>
                <a:gd name="T80" fmla="*/ 159 w 419"/>
                <a:gd name="T81" fmla="*/ 20 h 324"/>
                <a:gd name="T82" fmla="*/ 139 w 419"/>
                <a:gd name="T8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9" h="324">
                  <a:moveTo>
                    <a:pt x="258" y="119"/>
                  </a:moveTo>
                  <a:cubicBezTo>
                    <a:pt x="258" y="258"/>
                    <a:pt x="258" y="258"/>
                    <a:pt x="258" y="258"/>
                  </a:cubicBezTo>
                  <a:cubicBezTo>
                    <a:pt x="283" y="283"/>
                    <a:pt x="283" y="283"/>
                    <a:pt x="283" y="283"/>
                  </a:cubicBezTo>
                  <a:cubicBezTo>
                    <a:pt x="359" y="283"/>
                    <a:pt x="359" y="283"/>
                    <a:pt x="359" y="283"/>
                  </a:cubicBezTo>
                  <a:cubicBezTo>
                    <a:pt x="363" y="283"/>
                    <a:pt x="367" y="287"/>
                    <a:pt x="367" y="291"/>
                  </a:cubicBezTo>
                  <a:cubicBezTo>
                    <a:pt x="367" y="296"/>
                    <a:pt x="363" y="299"/>
                    <a:pt x="359" y="299"/>
                  </a:cubicBezTo>
                  <a:cubicBezTo>
                    <a:pt x="299" y="299"/>
                    <a:pt x="299" y="299"/>
                    <a:pt x="299" y="299"/>
                  </a:cubicBezTo>
                  <a:cubicBezTo>
                    <a:pt x="324" y="324"/>
                    <a:pt x="324" y="324"/>
                    <a:pt x="324" y="324"/>
                  </a:cubicBezTo>
                  <a:cubicBezTo>
                    <a:pt x="411" y="324"/>
                    <a:pt x="411" y="324"/>
                    <a:pt x="411" y="324"/>
                  </a:cubicBezTo>
                  <a:cubicBezTo>
                    <a:pt x="415" y="324"/>
                    <a:pt x="419" y="320"/>
                    <a:pt x="419" y="315"/>
                  </a:cubicBezTo>
                  <a:cubicBezTo>
                    <a:pt x="419" y="280"/>
                    <a:pt x="419" y="280"/>
                    <a:pt x="419" y="280"/>
                  </a:cubicBezTo>
                  <a:cubicBezTo>
                    <a:pt x="367" y="228"/>
                    <a:pt x="367" y="228"/>
                    <a:pt x="367" y="228"/>
                  </a:cubicBezTo>
                  <a:cubicBezTo>
                    <a:pt x="367" y="263"/>
                    <a:pt x="367" y="263"/>
                    <a:pt x="367" y="263"/>
                  </a:cubicBezTo>
                  <a:cubicBezTo>
                    <a:pt x="266" y="263"/>
                    <a:pt x="266" y="263"/>
                    <a:pt x="266" y="263"/>
                  </a:cubicBezTo>
                  <a:cubicBezTo>
                    <a:pt x="266" y="217"/>
                    <a:pt x="266" y="217"/>
                    <a:pt x="266" y="217"/>
                  </a:cubicBezTo>
                  <a:cubicBezTo>
                    <a:pt x="356" y="217"/>
                    <a:pt x="356" y="217"/>
                    <a:pt x="356" y="217"/>
                  </a:cubicBezTo>
                  <a:cubicBezTo>
                    <a:pt x="348" y="208"/>
                    <a:pt x="348" y="208"/>
                    <a:pt x="348" y="208"/>
                  </a:cubicBezTo>
                  <a:cubicBezTo>
                    <a:pt x="266" y="208"/>
                    <a:pt x="266" y="208"/>
                    <a:pt x="266" y="208"/>
                  </a:cubicBezTo>
                  <a:cubicBezTo>
                    <a:pt x="266" y="161"/>
                    <a:pt x="266" y="161"/>
                    <a:pt x="266" y="161"/>
                  </a:cubicBezTo>
                  <a:cubicBezTo>
                    <a:pt x="301" y="161"/>
                    <a:pt x="301" y="161"/>
                    <a:pt x="301" y="161"/>
                  </a:cubicBezTo>
                  <a:cubicBezTo>
                    <a:pt x="293" y="153"/>
                    <a:pt x="293" y="153"/>
                    <a:pt x="293" y="153"/>
                  </a:cubicBezTo>
                  <a:cubicBezTo>
                    <a:pt x="266" y="153"/>
                    <a:pt x="266" y="153"/>
                    <a:pt x="266" y="153"/>
                  </a:cubicBezTo>
                  <a:cubicBezTo>
                    <a:pt x="266" y="127"/>
                    <a:pt x="266" y="127"/>
                    <a:pt x="266" y="127"/>
                  </a:cubicBezTo>
                  <a:cubicBezTo>
                    <a:pt x="258" y="119"/>
                    <a:pt x="258" y="119"/>
                    <a:pt x="258" y="119"/>
                  </a:cubicBezTo>
                  <a:moveTo>
                    <a:pt x="64" y="31"/>
                  </a:moveTo>
                  <a:cubicBezTo>
                    <a:pt x="64" y="20"/>
                    <a:pt x="64" y="20"/>
                    <a:pt x="64" y="20"/>
                  </a:cubicBezTo>
                  <a:cubicBezTo>
                    <a:pt x="117" y="20"/>
                    <a:pt x="117" y="20"/>
                    <a:pt x="117" y="20"/>
                  </a:cubicBezTo>
                  <a:cubicBezTo>
                    <a:pt x="117" y="31"/>
                    <a:pt x="117" y="31"/>
                    <a:pt x="117" y="31"/>
                  </a:cubicBezTo>
                  <a:cubicBezTo>
                    <a:pt x="64" y="31"/>
                    <a:pt x="64" y="31"/>
                    <a:pt x="64" y="31"/>
                  </a:cubicBezTo>
                  <a:moveTo>
                    <a:pt x="139" y="0"/>
                  </a:moveTo>
                  <a:cubicBezTo>
                    <a:pt x="0" y="0"/>
                    <a:pt x="0" y="0"/>
                    <a:pt x="0" y="0"/>
                  </a:cubicBezTo>
                  <a:cubicBezTo>
                    <a:pt x="20" y="20"/>
                    <a:pt x="20" y="20"/>
                    <a:pt x="20" y="20"/>
                  </a:cubicBezTo>
                  <a:cubicBezTo>
                    <a:pt x="46" y="20"/>
                    <a:pt x="46" y="20"/>
                    <a:pt x="46" y="20"/>
                  </a:cubicBezTo>
                  <a:cubicBezTo>
                    <a:pt x="46" y="31"/>
                    <a:pt x="46" y="31"/>
                    <a:pt x="46" y="31"/>
                  </a:cubicBezTo>
                  <a:cubicBezTo>
                    <a:pt x="31" y="31"/>
                    <a:pt x="31" y="31"/>
                    <a:pt x="31" y="31"/>
                  </a:cubicBezTo>
                  <a:cubicBezTo>
                    <a:pt x="51" y="51"/>
                    <a:pt x="51" y="51"/>
                    <a:pt x="51" y="51"/>
                  </a:cubicBezTo>
                  <a:cubicBezTo>
                    <a:pt x="191" y="51"/>
                    <a:pt x="191" y="51"/>
                    <a:pt x="191" y="51"/>
                  </a:cubicBezTo>
                  <a:cubicBezTo>
                    <a:pt x="170" y="31"/>
                    <a:pt x="170" y="31"/>
                    <a:pt x="170" y="31"/>
                  </a:cubicBezTo>
                  <a:cubicBezTo>
                    <a:pt x="135" y="31"/>
                    <a:pt x="135" y="31"/>
                    <a:pt x="135" y="31"/>
                  </a:cubicBezTo>
                  <a:cubicBezTo>
                    <a:pt x="135" y="20"/>
                    <a:pt x="135" y="20"/>
                    <a:pt x="135" y="20"/>
                  </a:cubicBezTo>
                  <a:cubicBezTo>
                    <a:pt x="159" y="20"/>
                    <a:pt x="159" y="20"/>
                    <a:pt x="159" y="20"/>
                  </a:cubicBezTo>
                  <a:cubicBezTo>
                    <a:pt x="139" y="0"/>
                    <a:pt x="139" y="0"/>
                    <a:pt x="139"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49" name="Freeform 36">
              <a:extLst>
                <a:ext uri="{FF2B5EF4-FFF2-40B4-BE49-F238E27FC236}">
                  <a16:creationId xmlns:a16="http://schemas.microsoft.com/office/drawing/2014/main" id="{662C4D58-148D-4C5C-B4EB-41501271CB09}"/>
                </a:ext>
              </a:extLst>
            </p:cNvPr>
            <p:cNvSpPr>
              <a:spLocks/>
            </p:cNvSpPr>
            <p:nvPr/>
          </p:nvSpPr>
          <p:spPr bwMode="auto">
            <a:xfrm>
              <a:off x="4975624" y="3028077"/>
              <a:ext cx="850859" cy="850859"/>
            </a:xfrm>
            <a:custGeom>
              <a:avLst/>
              <a:gdLst>
                <a:gd name="T0" fmla="*/ 396 w 586"/>
                <a:gd name="T1" fmla="*/ 0 h 586"/>
                <a:gd name="T2" fmla="*/ 0 w 586"/>
                <a:gd name="T3" fmla="*/ 0 h 586"/>
                <a:gd name="T4" fmla="*/ 586 w 586"/>
                <a:gd name="T5" fmla="*/ 586 h 586"/>
                <a:gd name="T6" fmla="*/ 586 w 586"/>
                <a:gd name="T7" fmla="*/ 192 h 586"/>
                <a:gd name="T8" fmla="*/ 396 w 586"/>
                <a:gd name="T9" fmla="*/ 0 h 586"/>
              </a:gdLst>
              <a:ahLst/>
              <a:cxnLst>
                <a:cxn ang="0">
                  <a:pos x="T0" y="T1"/>
                </a:cxn>
                <a:cxn ang="0">
                  <a:pos x="T2" y="T3"/>
                </a:cxn>
                <a:cxn ang="0">
                  <a:pos x="T4" y="T5"/>
                </a:cxn>
                <a:cxn ang="0">
                  <a:pos x="T6" y="T7"/>
                </a:cxn>
                <a:cxn ang="0">
                  <a:pos x="T8" y="T9"/>
                </a:cxn>
              </a:cxnLst>
              <a:rect l="0" t="0" r="r" b="b"/>
              <a:pathLst>
                <a:path w="586" h="586">
                  <a:moveTo>
                    <a:pt x="396" y="0"/>
                  </a:moveTo>
                  <a:lnTo>
                    <a:pt x="0" y="0"/>
                  </a:lnTo>
                  <a:lnTo>
                    <a:pt x="586" y="586"/>
                  </a:lnTo>
                  <a:lnTo>
                    <a:pt x="586" y="192"/>
                  </a:lnTo>
                  <a:lnTo>
                    <a:pt x="3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0" name="Freeform 37">
              <a:extLst>
                <a:ext uri="{FF2B5EF4-FFF2-40B4-BE49-F238E27FC236}">
                  <a16:creationId xmlns:a16="http://schemas.microsoft.com/office/drawing/2014/main" id="{5A02599D-92E6-44A1-89DC-2E3EC6BD6E82}"/>
                </a:ext>
              </a:extLst>
            </p:cNvPr>
            <p:cNvSpPr>
              <a:spLocks/>
            </p:cNvSpPr>
            <p:nvPr/>
          </p:nvSpPr>
          <p:spPr bwMode="auto">
            <a:xfrm>
              <a:off x="5858427" y="3340252"/>
              <a:ext cx="111803" cy="107446"/>
            </a:xfrm>
            <a:custGeom>
              <a:avLst/>
              <a:gdLst>
                <a:gd name="T0" fmla="*/ 0 w 77"/>
                <a:gd name="T1" fmla="*/ 0 h 74"/>
                <a:gd name="T2" fmla="*/ 0 w 77"/>
                <a:gd name="T3" fmla="*/ 74 h 74"/>
                <a:gd name="T4" fmla="*/ 77 w 77"/>
                <a:gd name="T5" fmla="*/ 74 h 74"/>
                <a:gd name="T6" fmla="*/ 0 w 77"/>
                <a:gd name="T7" fmla="*/ 0 h 74"/>
              </a:gdLst>
              <a:ahLst/>
              <a:cxnLst>
                <a:cxn ang="0">
                  <a:pos x="T0" y="T1"/>
                </a:cxn>
                <a:cxn ang="0">
                  <a:pos x="T2" y="T3"/>
                </a:cxn>
                <a:cxn ang="0">
                  <a:pos x="T4" y="T5"/>
                </a:cxn>
                <a:cxn ang="0">
                  <a:pos x="T6" y="T7"/>
                </a:cxn>
              </a:cxnLst>
              <a:rect l="0" t="0" r="r" b="b"/>
              <a:pathLst>
                <a:path w="77" h="74">
                  <a:moveTo>
                    <a:pt x="0" y="0"/>
                  </a:moveTo>
                  <a:lnTo>
                    <a:pt x="0" y="74"/>
                  </a:lnTo>
                  <a:lnTo>
                    <a:pt x="77" y="74"/>
                  </a:lnTo>
                  <a:lnTo>
                    <a:pt x="0"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1" name="Freeform 38">
              <a:extLst>
                <a:ext uri="{FF2B5EF4-FFF2-40B4-BE49-F238E27FC236}">
                  <a16:creationId xmlns:a16="http://schemas.microsoft.com/office/drawing/2014/main" id="{CE4E930F-3AA3-4471-A7B1-DDDEFAF5F2C8}"/>
                </a:ext>
              </a:extLst>
            </p:cNvPr>
            <p:cNvSpPr>
              <a:spLocks/>
            </p:cNvSpPr>
            <p:nvPr/>
          </p:nvSpPr>
          <p:spPr bwMode="auto">
            <a:xfrm>
              <a:off x="5858427" y="3340252"/>
              <a:ext cx="111803" cy="107446"/>
            </a:xfrm>
            <a:custGeom>
              <a:avLst/>
              <a:gdLst>
                <a:gd name="T0" fmla="*/ 0 w 77"/>
                <a:gd name="T1" fmla="*/ 0 h 74"/>
                <a:gd name="T2" fmla="*/ 0 w 77"/>
                <a:gd name="T3" fmla="*/ 74 h 74"/>
                <a:gd name="T4" fmla="*/ 77 w 77"/>
                <a:gd name="T5" fmla="*/ 74 h 74"/>
                <a:gd name="T6" fmla="*/ 0 w 77"/>
                <a:gd name="T7" fmla="*/ 0 h 74"/>
              </a:gdLst>
              <a:ahLst/>
              <a:cxnLst>
                <a:cxn ang="0">
                  <a:pos x="T0" y="T1"/>
                </a:cxn>
                <a:cxn ang="0">
                  <a:pos x="T2" y="T3"/>
                </a:cxn>
                <a:cxn ang="0">
                  <a:pos x="T4" y="T5"/>
                </a:cxn>
                <a:cxn ang="0">
                  <a:pos x="T6" y="T7"/>
                </a:cxn>
              </a:cxnLst>
              <a:rect l="0" t="0" r="r" b="b"/>
              <a:pathLst>
                <a:path w="77" h="74">
                  <a:moveTo>
                    <a:pt x="0" y="0"/>
                  </a:moveTo>
                  <a:lnTo>
                    <a:pt x="0" y="74"/>
                  </a:lnTo>
                  <a:lnTo>
                    <a:pt x="77" y="7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2" name="Freeform 39">
              <a:extLst>
                <a:ext uri="{FF2B5EF4-FFF2-40B4-BE49-F238E27FC236}">
                  <a16:creationId xmlns:a16="http://schemas.microsoft.com/office/drawing/2014/main" id="{00DCCAC8-D9A8-4215-9673-DED3E16C6652}"/>
                </a:ext>
              </a:extLst>
            </p:cNvPr>
            <p:cNvSpPr>
              <a:spLocks/>
            </p:cNvSpPr>
            <p:nvPr/>
          </p:nvSpPr>
          <p:spPr bwMode="auto">
            <a:xfrm>
              <a:off x="5858427" y="3479642"/>
              <a:ext cx="336859" cy="194565"/>
            </a:xfrm>
            <a:custGeom>
              <a:avLst/>
              <a:gdLst>
                <a:gd name="T0" fmla="*/ 99 w 232"/>
                <a:gd name="T1" fmla="*/ 0 h 134"/>
                <a:gd name="T2" fmla="*/ 0 w 232"/>
                <a:gd name="T3" fmla="*/ 0 h 134"/>
                <a:gd name="T4" fmla="*/ 0 w 232"/>
                <a:gd name="T5" fmla="*/ 134 h 134"/>
                <a:gd name="T6" fmla="*/ 232 w 232"/>
                <a:gd name="T7" fmla="*/ 134 h 134"/>
                <a:gd name="T8" fmla="*/ 99 w 232"/>
                <a:gd name="T9" fmla="*/ 0 h 134"/>
              </a:gdLst>
              <a:ahLst/>
              <a:cxnLst>
                <a:cxn ang="0">
                  <a:pos x="T0" y="T1"/>
                </a:cxn>
                <a:cxn ang="0">
                  <a:pos x="T2" y="T3"/>
                </a:cxn>
                <a:cxn ang="0">
                  <a:pos x="T4" y="T5"/>
                </a:cxn>
                <a:cxn ang="0">
                  <a:pos x="T6" y="T7"/>
                </a:cxn>
                <a:cxn ang="0">
                  <a:pos x="T8" y="T9"/>
                </a:cxn>
              </a:cxnLst>
              <a:rect l="0" t="0" r="r" b="b"/>
              <a:pathLst>
                <a:path w="232" h="134">
                  <a:moveTo>
                    <a:pt x="99" y="0"/>
                  </a:moveTo>
                  <a:lnTo>
                    <a:pt x="0" y="0"/>
                  </a:lnTo>
                  <a:lnTo>
                    <a:pt x="0" y="134"/>
                  </a:lnTo>
                  <a:lnTo>
                    <a:pt x="232" y="134"/>
                  </a:lnTo>
                  <a:lnTo>
                    <a:pt x="99"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3" name="Freeform 40">
              <a:extLst>
                <a:ext uri="{FF2B5EF4-FFF2-40B4-BE49-F238E27FC236}">
                  <a16:creationId xmlns:a16="http://schemas.microsoft.com/office/drawing/2014/main" id="{2BBA8B81-BCE3-4435-AD2B-C9D296DF20C5}"/>
                </a:ext>
              </a:extLst>
            </p:cNvPr>
            <p:cNvSpPr>
              <a:spLocks/>
            </p:cNvSpPr>
            <p:nvPr/>
          </p:nvSpPr>
          <p:spPr bwMode="auto">
            <a:xfrm>
              <a:off x="5858427" y="3479642"/>
              <a:ext cx="336859" cy="194565"/>
            </a:xfrm>
            <a:custGeom>
              <a:avLst/>
              <a:gdLst>
                <a:gd name="T0" fmla="*/ 99 w 232"/>
                <a:gd name="T1" fmla="*/ 0 h 134"/>
                <a:gd name="T2" fmla="*/ 0 w 232"/>
                <a:gd name="T3" fmla="*/ 0 h 134"/>
                <a:gd name="T4" fmla="*/ 0 w 232"/>
                <a:gd name="T5" fmla="*/ 134 h 134"/>
                <a:gd name="T6" fmla="*/ 232 w 232"/>
                <a:gd name="T7" fmla="*/ 134 h 134"/>
                <a:gd name="T8" fmla="*/ 99 w 232"/>
                <a:gd name="T9" fmla="*/ 0 h 134"/>
              </a:gdLst>
              <a:ahLst/>
              <a:cxnLst>
                <a:cxn ang="0">
                  <a:pos x="T0" y="T1"/>
                </a:cxn>
                <a:cxn ang="0">
                  <a:pos x="T2" y="T3"/>
                </a:cxn>
                <a:cxn ang="0">
                  <a:pos x="T4" y="T5"/>
                </a:cxn>
                <a:cxn ang="0">
                  <a:pos x="T6" y="T7"/>
                </a:cxn>
                <a:cxn ang="0">
                  <a:pos x="T8" y="T9"/>
                </a:cxn>
              </a:cxnLst>
              <a:rect l="0" t="0" r="r" b="b"/>
              <a:pathLst>
                <a:path w="232" h="134">
                  <a:moveTo>
                    <a:pt x="99" y="0"/>
                  </a:moveTo>
                  <a:lnTo>
                    <a:pt x="0" y="0"/>
                  </a:lnTo>
                  <a:lnTo>
                    <a:pt x="0" y="134"/>
                  </a:lnTo>
                  <a:lnTo>
                    <a:pt x="232" y="134"/>
                  </a:lnTo>
                  <a:lnTo>
                    <a:pt x="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4" name="Freeform 41">
              <a:extLst>
                <a:ext uri="{FF2B5EF4-FFF2-40B4-BE49-F238E27FC236}">
                  <a16:creationId xmlns:a16="http://schemas.microsoft.com/office/drawing/2014/main" id="{D5863D96-2CD2-40E9-B61B-E4E41C7028A3}"/>
                </a:ext>
              </a:extLst>
            </p:cNvPr>
            <p:cNvSpPr>
              <a:spLocks/>
            </p:cNvSpPr>
            <p:nvPr/>
          </p:nvSpPr>
          <p:spPr bwMode="auto">
            <a:xfrm>
              <a:off x="5858427" y="3710506"/>
              <a:ext cx="415266" cy="188757"/>
            </a:xfrm>
            <a:custGeom>
              <a:avLst/>
              <a:gdLst>
                <a:gd name="T0" fmla="*/ 255 w 286"/>
                <a:gd name="T1" fmla="*/ 0 h 130"/>
                <a:gd name="T2" fmla="*/ 0 w 286"/>
                <a:gd name="T3" fmla="*/ 0 h 130"/>
                <a:gd name="T4" fmla="*/ 0 w 286"/>
                <a:gd name="T5" fmla="*/ 130 h 130"/>
                <a:gd name="T6" fmla="*/ 286 w 286"/>
                <a:gd name="T7" fmla="*/ 130 h 130"/>
                <a:gd name="T8" fmla="*/ 286 w 286"/>
                <a:gd name="T9" fmla="*/ 31 h 130"/>
                <a:gd name="T10" fmla="*/ 255 w 286"/>
                <a:gd name="T11" fmla="*/ 0 h 130"/>
              </a:gdLst>
              <a:ahLst/>
              <a:cxnLst>
                <a:cxn ang="0">
                  <a:pos x="T0" y="T1"/>
                </a:cxn>
                <a:cxn ang="0">
                  <a:pos x="T2" y="T3"/>
                </a:cxn>
                <a:cxn ang="0">
                  <a:pos x="T4" y="T5"/>
                </a:cxn>
                <a:cxn ang="0">
                  <a:pos x="T6" y="T7"/>
                </a:cxn>
                <a:cxn ang="0">
                  <a:pos x="T8" y="T9"/>
                </a:cxn>
                <a:cxn ang="0">
                  <a:pos x="T10" y="T11"/>
                </a:cxn>
              </a:cxnLst>
              <a:rect l="0" t="0" r="r" b="b"/>
              <a:pathLst>
                <a:path w="286" h="130">
                  <a:moveTo>
                    <a:pt x="255" y="0"/>
                  </a:moveTo>
                  <a:lnTo>
                    <a:pt x="0" y="0"/>
                  </a:lnTo>
                  <a:lnTo>
                    <a:pt x="0" y="130"/>
                  </a:lnTo>
                  <a:lnTo>
                    <a:pt x="286" y="130"/>
                  </a:lnTo>
                  <a:lnTo>
                    <a:pt x="286" y="31"/>
                  </a:lnTo>
                  <a:lnTo>
                    <a:pt x="255"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5" name="Freeform 42">
              <a:extLst>
                <a:ext uri="{FF2B5EF4-FFF2-40B4-BE49-F238E27FC236}">
                  <a16:creationId xmlns:a16="http://schemas.microsoft.com/office/drawing/2014/main" id="{1E026735-6838-4061-8E89-E42B3C125778}"/>
                </a:ext>
              </a:extLst>
            </p:cNvPr>
            <p:cNvSpPr>
              <a:spLocks/>
            </p:cNvSpPr>
            <p:nvPr/>
          </p:nvSpPr>
          <p:spPr bwMode="auto">
            <a:xfrm>
              <a:off x="5858427" y="3710506"/>
              <a:ext cx="415266" cy="188757"/>
            </a:xfrm>
            <a:custGeom>
              <a:avLst/>
              <a:gdLst>
                <a:gd name="T0" fmla="*/ 255 w 286"/>
                <a:gd name="T1" fmla="*/ 0 h 130"/>
                <a:gd name="T2" fmla="*/ 0 w 286"/>
                <a:gd name="T3" fmla="*/ 0 h 130"/>
                <a:gd name="T4" fmla="*/ 0 w 286"/>
                <a:gd name="T5" fmla="*/ 130 h 130"/>
                <a:gd name="T6" fmla="*/ 286 w 286"/>
                <a:gd name="T7" fmla="*/ 130 h 130"/>
                <a:gd name="T8" fmla="*/ 286 w 286"/>
                <a:gd name="T9" fmla="*/ 31 h 130"/>
                <a:gd name="T10" fmla="*/ 255 w 286"/>
                <a:gd name="T11" fmla="*/ 0 h 130"/>
              </a:gdLst>
              <a:ahLst/>
              <a:cxnLst>
                <a:cxn ang="0">
                  <a:pos x="T0" y="T1"/>
                </a:cxn>
                <a:cxn ang="0">
                  <a:pos x="T2" y="T3"/>
                </a:cxn>
                <a:cxn ang="0">
                  <a:pos x="T4" y="T5"/>
                </a:cxn>
                <a:cxn ang="0">
                  <a:pos x="T6" y="T7"/>
                </a:cxn>
                <a:cxn ang="0">
                  <a:pos x="T8" y="T9"/>
                </a:cxn>
                <a:cxn ang="0">
                  <a:pos x="T10" y="T11"/>
                </a:cxn>
              </a:cxnLst>
              <a:rect l="0" t="0" r="r" b="b"/>
              <a:pathLst>
                <a:path w="286" h="130">
                  <a:moveTo>
                    <a:pt x="255" y="0"/>
                  </a:moveTo>
                  <a:lnTo>
                    <a:pt x="0" y="0"/>
                  </a:lnTo>
                  <a:lnTo>
                    <a:pt x="0" y="130"/>
                  </a:lnTo>
                  <a:lnTo>
                    <a:pt x="286" y="130"/>
                  </a:lnTo>
                  <a:lnTo>
                    <a:pt x="286" y="31"/>
                  </a:lnTo>
                  <a:lnTo>
                    <a:pt x="2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6" name="Freeform 43">
              <a:extLst>
                <a:ext uri="{FF2B5EF4-FFF2-40B4-BE49-F238E27FC236}">
                  <a16:creationId xmlns:a16="http://schemas.microsoft.com/office/drawing/2014/main" id="{7864C38A-00B2-4CC5-A588-E6BAD8665B46}"/>
                </a:ext>
              </a:extLst>
            </p:cNvPr>
            <p:cNvSpPr>
              <a:spLocks/>
            </p:cNvSpPr>
            <p:nvPr/>
          </p:nvSpPr>
          <p:spPr bwMode="auto">
            <a:xfrm>
              <a:off x="5928122" y="3982026"/>
              <a:ext cx="345571" cy="65339"/>
            </a:xfrm>
            <a:custGeom>
              <a:avLst/>
              <a:gdLst>
                <a:gd name="T0" fmla="*/ 76 w 84"/>
                <a:gd name="T1" fmla="*/ 0 h 16"/>
                <a:gd name="T2" fmla="*/ 0 w 84"/>
                <a:gd name="T3" fmla="*/ 0 h 16"/>
                <a:gd name="T4" fmla="*/ 16 w 84"/>
                <a:gd name="T5" fmla="*/ 16 h 16"/>
                <a:gd name="T6" fmla="*/ 76 w 84"/>
                <a:gd name="T7" fmla="*/ 16 h 16"/>
                <a:gd name="T8" fmla="*/ 84 w 84"/>
                <a:gd name="T9" fmla="*/ 8 h 16"/>
                <a:gd name="T10" fmla="*/ 76 w 84"/>
                <a:gd name="T11" fmla="*/ 0 h 16"/>
              </a:gdLst>
              <a:ahLst/>
              <a:cxnLst>
                <a:cxn ang="0">
                  <a:pos x="T0" y="T1"/>
                </a:cxn>
                <a:cxn ang="0">
                  <a:pos x="T2" y="T3"/>
                </a:cxn>
                <a:cxn ang="0">
                  <a:pos x="T4" y="T5"/>
                </a:cxn>
                <a:cxn ang="0">
                  <a:pos x="T6" y="T7"/>
                </a:cxn>
                <a:cxn ang="0">
                  <a:pos x="T8" y="T9"/>
                </a:cxn>
                <a:cxn ang="0">
                  <a:pos x="T10" y="T11"/>
                </a:cxn>
              </a:cxnLst>
              <a:rect l="0" t="0" r="r" b="b"/>
              <a:pathLst>
                <a:path w="84" h="16">
                  <a:moveTo>
                    <a:pt x="76" y="0"/>
                  </a:moveTo>
                  <a:cubicBezTo>
                    <a:pt x="0" y="0"/>
                    <a:pt x="0" y="0"/>
                    <a:pt x="0" y="0"/>
                  </a:cubicBezTo>
                  <a:cubicBezTo>
                    <a:pt x="16" y="16"/>
                    <a:pt x="16" y="16"/>
                    <a:pt x="16" y="16"/>
                  </a:cubicBezTo>
                  <a:cubicBezTo>
                    <a:pt x="76" y="16"/>
                    <a:pt x="76" y="16"/>
                    <a:pt x="76" y="16"/>
                  </a:cubicBezTo>
                  <a:cubicBezTo>
                    <a:pt x="80" y="16"/>
                    <a:pt x="84" y="13"/>
                    <a:pt x="84" y="8"/>
                  </a:cubicBezTo>
                  <a:cubicBezTo>
                    <a:pt x="84" y="4"/>
                    <a:pt x="80" y="0"/>
                    <a:pt x="76"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7" name="Freeform 44">
              <a:extLst>
                <a:ext uri="{FF2B5EF4-FFF2-40B4-BE49-F238E27FC236}">
                  <a16:creationId xmlns:a16="http://schemas.microsoft.com/office/drawing/2014/main" id="{034B94A1-F34C-4F9B-9C97-B6224BADD762}"/>
                </a:ext>
              </a:extLst>
            </p:cNvPr>
            <p:cNvSpPr>
              <a:spLocks/>
            </p:cNvSpPr>
            <p:nvPr/>
          </p:nvSpPr>
          <p:spPr bwMode="auto">
            <a:xfrm>
              <a:off x="4847849" y="2900303"/>
              <a:ext cx="107446" cy="45012"/>
            </a:xfrm>
            <a:custGeom>
              <a:avLst/>
              <a:gdLst>
                <a:gd name="T0" fmla="*/ 74 w 74"/>
                <a:gd name="T1" fmla="*/ 0 h 31"/>
                <a:gd name="T2" fmla="*/ 0 w 74"/>
                <a:gd name="T3" fmla="*/ 0 h 31"/>
                <a:gd name="T4" fmla="*/ 31 w 74"/>
                <a:gd name="T5" fmla="*/ 31 h 31"/>
                <a:gd name="T6" fmla="*/ 74 w 74"/>
                <a:gd name="T7" fmla="*/ 31 h 31"/>
                <a:gd name="T8" fmla="*/ 74 w 74"/>
                <a:gd name="T9" fmla="*/ 0 h 31"/>
              </a:gdLst>
              <a:ahLst/>
              <a:cxnLst>
                <a:cxn ang="0">
                  <a:pos x="T0" y="T1"/>
                </a:cxn>
                <a:cxn ang="0">
                  <a:pos x="T2" y="T3"/>
                </a:cxn>
                <a:cxn ang="0">
                  <a:pos x="T4" y="T5"/>
                </a:cxn>
                <a:cxn ang="0">
                  <a:pos x="T6" y="T7"/>
                </a:cxn>
                <a:cxn ang="0">
                  <a:pos x="T8" y="T9"/>
                </a:cxn>
              </a:cxnLst>
              <a:rect l="0" t="0" r="r" b="b"/>
              <a:pathLst>
                <a:path w="74" h="31">
                  <a:moveTo>
                    <a:pt x="74" y="0"/>
                  </a:moveTo>
                  <a:lnTo>
                    <a:pt x="0" y="0"/>
                  </a:lnTo>
                  <a:lnTo>
                    <a:pt x="31" y="31"/>
                  </a:lnTo>
                  <a:lnTo>
                    <a:pt x="74" y="31"/>
                  </a:lnTo>
                  <a:lnTo>
                    <a:pt x="74"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8" name="Freeform 45">
              <a:extLst>
                <a:ext uri="{FF2B5EF4-FFF2-40B4-BE49-F238E27FC236}">
                  <a16:creationId xmlns:a16="http://schemas.microsoft.com/office/drawing/2014/main" id="{6544ABF3-2EAD-4CD0-81DB-44C4A2CAA16E}"/>
                </a:ext>
              </a:extLst>
            </p:cNvPr>
            <p:cNvSpPr>
              <a:spLocks/>
            </p:cNvSpPr>
            <p:nvPr/>
          </p:nvSpPr>
          <p:spPr bwMode="auto">
            <a:xfrm>
              <a:off x="4847849" y="2900303"/>
              <a:ext cx="107446" cy="45012"/>
            </a:xfrm>
            <a:custGeom>
              <a:avLst/>
              <a:gdLst>
                <a:gd name="T0" fmla="*/ 74 w 74"/>
                <a:gd name="T1" fmla="*/ 0 h 31"/>
                <a:gd name="T2" fmla="*/ 0 w 74"/>
                <a:gd name="T3" fmla="*/ 0 h 31"/>
                <a:gd name="T4" fmla="*/ 31 w 74"/>
                <a:gd name="T5" fmla="*/ 31 h 31"/>
                <a:gd name="T6" fmla="*/ 74 w 74"/>
                <a:gd name="T7" fmla="*/ 31 h 31"/>
                <a:gd name="T8" fmla="*/ 74 w 74"/>
                <a:gd name="T9" fmla="*/ 0 h 31"/>
              </a:gdLst>
              <a:ahLst/>
              <a:cxnLst>
                <a:cxn ang="0">
                  <a:pos x="T0" y="T1"/>
                </a:cxn>
                <a:cxn ang="0">
                  <a:pos x="T2" y="T3"/>
                </a:cxn>
                <a:cxn ang="0">
                  <a:pos x="T4" y="T5"/>
                </a:cxn>
                <a:cxn ang="0">
                  <a:pos x="T6" y="T7"/>
                </a:cxn>
                <a:cxn ang="0">
                  <a:pos x="T8" y="T9"/>
                </a:cxn>
              </a:cxnLst>
              <a:rect l="0" t="0" r="r" b="b"/>
              <a:pathLst>
                <a:path w="74" h="31">
                  <a:moveTo>
                    <a:pt x="74" y="0"/>
                  </a:moveTo>
                  <a:lnTo>
                    <a:pt x="0" y="0"/>
                  </a:lnTo>
                  <a:lnTo>
                    <a:pt x="31" y="31"/>
                  </a:lnTo>
                  <a:lnTo>
                    <a:pt x="74" y="31"/>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59" name="Rectangle 46">
              <a:extLst>
                <a:ext uri="{FF2B5EF4-FFF2-40B4-BE49-F238E27FC236}">
                  <a16:creationId xmlns:a16="http://schemas.microsoft.com/office/drawing/2014/main" id="{E8B140BE-F6E2-4675-9796-08B2A94E371B}"/>
                </a:ext>
              </a:extLst>
            </p:cNvPr>
            <p:cNvSpPr>
              <a:spLocks noChangeArrowheads="1"/>
            </p:cNvSpPr>
            <p:nvPr/>
          </p:nvSpPr>
          <p:spPr bwMode="auto">
            <a:xfrm>
              <a:off x="5029347" y="2900303"/>
              <a:ext cx="217797" cy="4501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0" name="Rectangle 47">
              <a:extLst>
                <a:ext uri="{FF2B5EF4-FFF2-40B4-BE49-F238E27FC236}">
                  <a16:creationId xmlns:a16="http://schemas.microsoft.com/office/drawing/2014/main" id="{F414C7C3-8ADA-4A3E-A0F0-9ECDB79671D0}"/>
                </a:ext>
              </a:extLst>
            </p:cNvPr>
            <p:cNvSpPr>
              <a:spLocks noChangeArrowheads="1"/>
            </p:cNvSpPr>
            <p:nvPr/>
          </p:nvSpPr>
          <p:spPr bwMode="auto">
            <a:xfrm>
              <a:off x="5029347" y="2900303"/>
              <a:ext cx="217797" cy="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1" name="Freeform 48">
              <a:extLst>
                <a:ext uri="{FF2B5EF4-FFF2-40B4-BE49-F238E27FC236}">
                  <a16:creationId xmlns:a16="http://schemas.microsoft.com/office/drawing/2014/main" id="{FAC1627C-D656-4379-A4A5-12A0E13FB316}"/>
                </a:ext>
              </a:extLst>
            </p:cNvPr>
            <p:cNvSpPr>
              <a:spLocks/>
            </p:cNvSpPr>
            <p:nvPr/>
          </p:nvSpPr>
          <p:spPr bwMode="auto">
            <a:xfrm>
              <a:off x="5319742" y="2900303"/>
              <a:ext cx="143746" cy="45012"/>
            </a:xfrm>
            <a:custGeom>
              <a:avLst/>
              <a:gdLst>
                <a:gd name="T0" fmla="*/ 68 w 99"/>
                <a:gd name="T1" fmla="*/ 0 h 31"/>
                <a:gd name="T2" fmla="*/ 0 w 99"/>
                <a:gd name="T3" fmla="*/ 0 h 31"/>
                <a:gd name="T4" fmla="*/ 0 w 99"/>
                <a:gd name="T5" fmla="*/ 31 h 31"/>
                <a:gd name="T6" fmla="*/ 99 w 99"/>
                <a:gd name="T7" fmla="*/ 31 h 31"/>
                <a:gd name="T8" fmla="*/ 68 w 99"/>
                <a:gd name="T9" fmla="*/ 0 h 31"/>
              </a:gdLst>
              <a:ahLst/>
              <a:cxnLst>
                <a:cxn ang="0">
                  <a:pos x="T0" y="T1"/>
                </a:cxn>
                <a:cxn ang="0">
                  <a:pos x="T2" y="T3"/>
                </a:cxn>
                <a:cxn ang="0">
                  <a:pos x="T4" y="T5"/>
                </a:cxn>
                <a:cxn ang="0">
                  <a:pos x="T6" y="T7"/>
                </a:cxn>
                <a:cxn ang="0">
                  <a:pos x="T8" y="T9"/>
                </a:cxn>
              </a:cxnLst>
              <a:rect l="0" t="0" r="r" b="b"/>
              <a:pathLst>
                <a:path w="99" h="31">
                  <a:moveTo>
                    <a:pt x="68" y="0"/>
                  </a:moveTo>
                  <a:lnTo>
                    <a:pt x="0" y="0"/>
                  </a:lnTo>
                  <a:lnTo>
                    <a:pt x="0" y="31"/>
                  </a:lnTo>
                  <a:lnTo>
                    <a:pt x="99" y="31"/>
                  </a:lnTo>
                  <a:lnTo>
                    <a:pt x="68"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2" name="Freeform 49">
              <a:extLst>
                <a:ext uri="{FF2B5EF4-FFF2-40B4-BE49-F238E27FC236}">
                  <a16:creationId xmlns:a16="http://schemas.microsoft.com/office/drawing/2014/main" id="{534CAA13-8F9D-48CD-B42F-E83F26B536AF}"/>
                </a:ext>
              </a:extLst>
            </p:cNvPr>
            <p:cNvSpPr>
              <a:spLocks/>
            </p:cNvSpPr>
            <p:nvPr/>
          </p:nvSpPr>
          <p:spPr bwMode="auto">
            <a:xfrm>
              <a:off x="5319742" y="2900303"/>
              <a:ext cx="143746" cy="45012"/>
            </a:xfrm>
            <a:custGeom>
              <a:avLst/>
              <a:gdLst>
                <a:gd name="T0" fmla="*/ 68 w 99"/>
                <a:gd name="T1" fmla="*/ 0 h 31"/>
                <a:gd name="T2" fmla="*/ 0 w 99"/>
                <a:gd name="T3" fmla="*/ 0 h 31"/>
                <a:gd name="T4" fmla="*/ 0 w 99"/>
                <a:gd name="T5" fmla="*/ 31 h 31"/>
                <a:gd name="T6" fmla="*/ 99 w 99"/>
                <a:gd name="T7" fmla="*/ 31 h 31"/>
                <a:gd name="T8" fmla="*/ 68 w 99"/>
                <a:gd name="T9" fmla="*/ 0 h 31"/>
              </a:gdLst>
              <a:ahLst/>
              <a:cxnLst>
                <a:cxn ang="0">
                  <a:pos x="T0" y="T1"/>
                </a:cxn>
                <a:cxn ang="0">
                  <a:pos x="T2" y="T3"/>
                </a:cxn>
                <a:cxn ang="0">
                  <a:pos x="T4" y="T5"/>
                </a:cxn>
                <a:cxn ang="0">
                  <a:pos x="T6" y="T7"/>
                </a:cxn>
                <a:cxn ang="0">
                  <a:pos x="T8" y="T9"/>
                </a:cxn>
              </a:cxnLst>
              <a:rect l="0" t="0" r="r" b="b"/>
              <a:pathLst>
                <a:path w="99" h="31">
                  <a:moveTo>
                    <a:pt x="68" y="0"/>
                  </a:moveTo>
                  <a:lnTo>
                    <a:pt x="0" y="0"/>
                  </a:lnTo>
                  <a:lnTo>
                    <a:pt x="0" y="31"/>
                  </a:lnTo>
                  <a:lnTo>
                    <a:pt x="99" y="31"/>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3" name="Freeform 157">
              <a:extLst>
                <a:ext uri="{FF2B5EF4-FFF2-40B4-BE49-F238E27FC236}">
                  <a16:creationId xmlns:a16="http://schemas.microsoft.com/office/drawing/2014/main" id="{9C0C2C86-1DCD-4D97-849F-BBC0A7A91424}"/>
                </a:ext>
              </a:extLst>
            </p:cNvPr>
            <p:cNvSpPr>
              <a:spLocks/>
            </p:cNvSpPr>
            <p:nvPr/>
          </p:nvSpPr>
          <p:spPr bwMode="auto">
            <a:xfrm>
              <a:off x="4765086" y="3028077"/>
              <a:ext cx="1061397" cy="871186"/>
            </a:xfrm>
            <a:prstGeom prst="rect">
              <a:avLst/>
            </a:prstGeom>
            <a:solidFill>
              <a:srgbClr val="D83B01"/>
            </a:solidFill>
            <a:ln>
              <a:noFill/>
            </a:ln>
          </p:spPr>
          <p:txBody>
            <a:bodyPr vert="horz" wrap="square" lIns="91440" tIns="45720" rIns="91440" bIns="45720" numCol="1" anchor="t" anchorCtr="0" compatLnSpc="1">
              <a:prstTxWarp prst="textNoShape">
                <a:avLst/>
              </a:prstTxWarp>
              <a:noAutofit/>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4" name="Freeform 125">
              <a:extLst>
                <a:ext uri="{FF2B5EF4-FFF2-40B4-BE49-F238E27FC236}">
                  <a16:creationId xmlns:a16="http://schemas.microsoft.com/office/drawing/2014/main" id="{A2147836-E2B8-4E41-9C5D-53BFF386D053}"/>
                </a:ext>
              </a:extLst>
            </p:cNvPr>
            <p:cNvSpPr>
              <a:spLocks noEditPoints="1"/>
            </p:cNvSpPr>
            <p:nvPr/>
          </p:nvSpPr>
          <p:spPr bwMode="auto">
            <a:xfrm>
              <a:off x="5057298" y="3154680"/>
              <a:ext cx="476972" cy="617982"/>
            </a:xfrm>
            <a:custGeom>
              <a:avLst/>
              <a:gdLst>
                <a:gd name="T0" fmla="*/ 793 w 1586"/>
                <a:gd name="T1" fmla="*/ 2056 h 2058"/>
                <a:gd name="T2" fmla="*/ 121 w 1586"/>
                <a:gd name="T3" fmla="*/ 2057 h 2058"/>
                <a:gd name="T4" fmla="*/ 0 w 1586"/>
                <a:gd name="T5" fmla="*/ 1937 h 2058"/>
                <a:gd name="T6" fmla="*/ 1 w 1586"/>
                <a:gd name="T7" fmla="*/ 937 h 2058"/>
                <a:gd name="T8" fmla="*/ 121 w 1586"/>
                <a:gd name="T9" fmla="*/ 817 h 2058"/>
                <a:gd name="T10" fmla="*/ 187 w 1586"/>
                <a:gd name="T11" fmla="*/ 818 h 2058"/>
                <a:gd name="T12" fmla="*/ 209 w 1586"/>
                <a:gd name="T13" fmla="*/ 796 h 2058"/>
                <a:gd name="T14" fmla="*/ 209 w 1586"/>
                <a:gd name="T15" fmla="*/ 640 h 2058"/>
                <a:gd name="T16" fmla="*/ 247 w 1586"/>
                <a:gd name="T17" fmla="*/ 380 h 2058"/>
                <a:gd name="T18" fmla="*/ 607 w 1586"/>
                <a:gd name="T19" fmla="*/ 35 h 2058"/>
                <a:gd name="T20" fmla="*/ 1009 w 1586"/>
                <a:gd name="T21" fmla="*/ 45 h 2058"/>
                <a:gd name="T22" fmla="*/ 1335 w 1586"/>
                <a:gd name="T23" fmla="*/ 369 h 2058"/>
                <a:gd name="T24" fmla="*/ 1378 w 1586"/>
                <a:gd name="T25" fmla="*/ 628 h 2058"/>
                <a:gd name="T26" fmla="*/ 1377 w 1586"/>
                <a:gd name="T27" fmla="*/ 796 h 2058"/>
                <a:gd name="T28" fmla="*/ 1399 w 1586"/>
                <a:gd name="T29" fmla="*/ 818 h 2058"/>
                <a:gd name="T30" fmla="*/ 1471 w 1586"/>
                <a:gd name="T31" fmla="*/ 818 h 2058"/>
                <a:gd name="T32" fmla="*/ 1585 w 1586"/>
                <a:gd name="T33" fmla="*/ 933 h 2058"/>
                <a:gd name="T34" fmla="*/ 1586 w 1586"/>
                <a:gd name="T35" fmla="*/ 1940 h 2058"/>
                <a:gd name="T36" fmla="*/ 1468 w 1586"/>
                <a:gd name="T37" fmla="*/ 2057 h 2058"/>
                <a:gd name="T38" fmla="*/ 793 w 1586"/>
                <a:gd name="T39" fmla="*/ 2056 h 2058"/>
                <a:gd name="T40" fmla="*/ 793 w 1586"/>
                <a:gd name="T41" fmla="*/ 817 h 2058"/>
                <a:gd name="T42" fmla="*/ 1161 w 1586"/>
                <a:gd name="T43" fmla="*/ 818 h 2058"/>
                <a:gd name="T44" fmla="*/ 1184 w 1586"/>
                <a:gd name="T45" fmla="*/ 795 h 2058"/>
                <a:gd name="T46" fmla="*/ 1183 w 1586"/>
                <a:gd name="T47" fmla="*/ 637 h 2058"/>
                <a:gd name="T48" fmla="*/ 1147 w 1586"/>
                <a:gd name="T49" fmla="*/ 420 h 2058"/>
                <a:gd name="T50" fmla="*/ 909 w 1586"/>
                <a:gd name="T51" fmla="*/ 207 h 2058"/>
                <a:gd name="T52" fmla="*/ 726 w 1586"/>
                <a:gd name="T53" fmla="*/ 200 h 2058"/>
                <a:gd name="T54" fmla="*/ 491 w 1586"/>
                <a:gd name="T55" fmla="*/ 329 h 2058"/>
                <a:gd name="T56" fmla="*/ 406 w 1586"/>
                <a:gd name="T57" fmla="*/ 587 h 2058"/>
                <a:gd name="T58" fmla="*/ 405 w 1586"/>
                <a:gd name="T59" fmla="*/ 791 h 2058"/>
                <a:gd name="T60" fmla="*/ 431 w 1586"/>
                <a:gd name="T61" fmla="*/ 817 h 2058"/>
                <a:gd name="T62" fmla="*/ 793 w 1586"/>
                <a:gd name="T63" fmla="*/ 817 h 2058"/>
                <a:gd name="T64" fmla="*/ 722 w 1586"/>
                <a:gd name="T65" fmla="*/ 1636 h 2058"/>
                <a:gd name="T66" fmla="*/ 721 w 1586"/>
                <a:gd name="T67" fmla="*/ 1829 h 2058"/>
                <a:gd name="T68" fmla="*/ 742 w 1586"/>
                <a:gd name="T69" fmla="*/ 1850 h 2058"/>
                <a:gd name="T70" fmla="*/ 846 w 1586"/>
                <a:gd name="T71" fmla="*/ 1851 h 2058"/>
                <a:gd name="T72" fmla="*/ 872 w 1586"/>
                <a:gd name="T73" fmla="*/ 1825 h 2058"/>
                <a:gd name="T74" fmla="*/ 871 w 1586"/>
                <a:gd name="T75" fmla="*/ 1449 h 2058"/>
                <a:gd name="T76" fmla="*/ 890 w 1586"/>
                <a:gd name="T77" fmla="*/ 1413 h 2058"/>
                <a:gd name="T78" fmla="*/ 972 w 1586"/>
                <a:gd name="T79" fmla="*/ 1248 h 2058"/>
                <a:gd name="T80" fmla="*/ 824 w 1586"/>
                <a:gd name="T81" fmla="*/ 1092 h 2058"/>
                <a:gd name="T82" fmla="*/ 627 w 1586"/>
                <a:gd name="T83" fmla="*/ 1211 h 2058"/>
                <a:gd name="T84" fmla="*/ 704 w 1586"/>
                <a:gd name="T85" fmla="*/ 1415 h 2058"/>
                <a:gd name="T86" fmla="*/ 722 w 1586"/>
                <a:gd name="T87" fmla="*/ 1448 h 2058"/>
                <a:gd name="T88" fmla="*/ 722 w 1586"/>
                <a:gd name="T89" fmla="*/ 1636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86" h="2058">
                  <a:moveTo>
                    <a:pt x="793" y="2056"/>
                  </a:moveTo>
                  <a:cubicBezTo>
                    <a:pt x="569" y="2056"/>
                    <a:pt x="345" y="2054"/>
                    <a:pt x="121" y="2057"/>
                  </a:cubicBezTo>
                  <a:cubicBezTo>
                    <a:pt x="67" y="2058"/>
                    <a:pt x="0" y="1996"/>
                    <a:pt x="0" y="1937"/>
                  </a:cubicBezTo>
                  <a:cubicBezTo>
                    <a:pt x="1" y="1603"/>
                    <a:pt x="1" y="1270"/>
                    <a:pt x="1" y="937"/>
                  </a:cubicBezTo>
                  <a:cubicBezTo>
                    <a:pt x="1" y="872"/>
                    <a:pt x="57" y="818"/>
                    <a:pt x="121" y="817"/>
                  </a:cubicBezTo>
                  <a:cubicBezTo>
                    <a:pt x="143" y="817"/>
                    <a:pt x="165" y="817"/>
                    <a:pt x="187" y="818"/>
                  </a:cubicBezTo>
                  <a:cubicBezTo>
                    <a:pt x="204" y="819"/>
                    <a:pt x="209" y="812"/>
                    <a:pt x="209" y="796"/>
                  </a:cubicBezTo>
                  <a:cubicBezTo>
                    <a:pt x="208" y="744"/>
                    <a:pt x="208" y="692"/>
                    <a:pt x="209" y="640"/>
                  </a:cubicBezTo>
                  <a:cubicBezTo>
                    <a:pt x="210" y="551"/>
                    <a:pt x="218" y="464"/>
                    <a:pt x="247" y="380"/>
                  </a:cubicBezTo>
                  <a:cubicBezTo>
                    <a:pt x="307" y="202"/>
                    <a:pt x="425" y="83"/>
                    <a:pt x="607" y="35"/>
                  </a:cubicBezTo>
                  <a:cubicBezTo>
                    <a:pt x="741" y="0"/>
                    <a:pt x="877" y="0"/>
                    <a:pt x="1009" y="45"/>
                  </a:cubicBezTo>
                  <a:cubicBezTo>
                    <a:pt x="1170" y="99"/>
                    <a:pt x="1277" y="211"/>
                    <a:pt x="1335" y="369"/>
                  </a:cubicBezTo>
                  <a:cubicBezTo>
                    <a:pt x="1365" y="452"/>
                    <a:pt x="1377" y="539"/>
                    <a:pt x="1378" y="628"/>
                  </a:cubicBezTo>
                  <a:cubicBezTo>
                    <a:pt x="1378" y="684"/>
                    <a:pt x="1378" y="740"/>
                    <a:pt x="1377" y="796"/>
                  </a:cubicBezTo>
                  <a:cubicBezTo>
                    <a:pt x="1377" y="812"/>
                    <a:pt x="1382" y="818"/>
                    <a:pt x="1399" y="818"/>
                  </a:cubicBezTo>
                  <a:cubicBezTo>
                    <a:pt x="1423" y="817"/>
                    <a:pt x="1447" y="817"/>
                    <a:pt x="1471" y="818"/>
                  </a:cubicBezTo>
                  <a:cubicBezTo>
                    <a:pt x="1529" y="818"/>
                    <a:pt x="1585" y="874"/>
                    <a:pt x="1585" y="933"/>
                  </a:cubicBezTo>
                  <a:cubicBezTo>
                    <a:pt x="1586" y="1268"/>
                    <a:pt x="1585" y="1604"/>
                    <a:pt x="1586" y="1940"/>
                  </a:cubicBezTo>
                  <a:cubicBezTo>
                    <a:pt x="1586" y="1997"/>
                    <a:pt x="1519" y="2058"/>
                    <a:pt x="1468" y="2057"/>
                  </a:cubicBezTo>
                  <a:cubicBezTo>
                    <a:pt x="1243" y="2054"/>
                    <a:pt x="1018" y="2056"/>
                    <a:pt x="793" y="2056"/>
                  </a:cubicBezTo>
                  <a:close/>
                  <a:moveTo>
                    <a:pt x="793" y="817"/>
                  </a:moveTo>
                  <a:cubicBezTo>
                    <a:pt x="916" y="817"/>
                    <a:pt x="1038" y="817"/>
                    <a:pt x="1161" y="818"/>
                  </a:cubicBezTo>
                  <a:cubicBezTo>
                    <a:pt x="1178" y="818"/>
                    <a:pt x="1184" y="813"/>
                    <a:pt x="1184" y="795"/>
                  </a:cubicBezTo>
                  <a:cubicBezTo>
                    <a:pt x="1183" y="743"/>
                    <a:pt x="1185" y="690"/>
                    <a:pt x="1183" y="637"/>
                  </a:cubicBezTo>
                  <a:cubicBezTo>
                    <a:pt x="1182" y="563"/>
                    <a:pt x="1175" y="490"/>
                    <a:pt x="1147" y="420"/>
                  </a:cubicBezTo>
                  <a:cubicBezTo>
                    <a:pt x="1103" y="309"/>
                    <a:pt x="1027" y="234"/>
                    <a:pt x="909" y="207"/>
                  </a:cubicBezTo>
                  <a:cubicBezTo>
                    <a:pt x="848" y="193"/>
                    <a:pt x="786" y="196"/>
                    <a:pt x="726" y="200"/>
                  </a:cubicBezTo>
                  <a:cubicBezTo>
                    <a:pt x="629" y="208"/>
                    <a:pt x="550" y="251"/>
                    <a:pt x="491" y="329"/>
                  </a:cubicBezTo>
                  <a:cubicBezTo>
                    <a:pt x="434" y="405"/>
                    <a:pt x="410" y="493"/>
                    <a:pt x="406" y="587"/>
                  </a:cubicBezTo>
                  <a:cubicBezTo>
                    <a:pt x="403" y="655"/>
                    <a:pt x="405" y="723"/>
                    <a:pt x="405" y="791"/>
                  </a:cubicBezTo>
                  <a:cubicBezTo>
                    <a:pt x="405" y="817"/>
                    <a:pt x="405" y="817"/>
                    <a:pt x="431" y="817"/>
                  </a:cubicBezTo>
                  <a:cubicBezTo>
                    <a:pt x="552" y="817"/>
                    <a:pt x="673" y="817"/>
                    <a:pt x="793" y="817"/>
                  </a:cubicBezTo>
                  <a:close/>
                  <a:moveTo>
                    <a:pt x="722" y="1636"/>
                  </a:moveTo>
                  <a:cubicBezTo>
                    <a:pt x="722" y="1700"/>
                    <a:pt x="722" y="1765"/>
                    <a:pt x="721" y="1829"/>
                  </a:cubicBezTo>
                  <a:cubicBezTo>
                    <a:pt x="721" y="1845"/>
                    <a:pt x="727" y="1851"/>
                    <a:pt x="742" y="1850"/>
                  </a:cubicBezTo>
                  <a:cubicBezTo>
                    <a:pt x="777" y="1850"/>
                    <a:pt x="812" y="1849"/>
                    <a:pt x="846" y="1851"/>
                  </a:cubicBezTo>
                  <a:cubicBezTo>
                    <a:pt x="866" y="1851"/>
                    <a:pt x="872" y="1845"/>
                    <a:pt x="872" y="1825"/>
                  </a:cubicBezTo>
                  <a:cubicBezTo>
                    <a:pt x="871" y="1699"/>
                    <a:pt x="872" y="1574"/>
                    <a:pt x="871" y="1449"/>
                  </a:cubicBezTo>
                  <a:cubicBezTo>
                    <a:pt x="871" y="1432"/>
                    <a:pt x="877" y="1423"/>
                    <a:pt x="890" y="1413"/>
                  </a:cubicBezTo>
                  <a:cubicBezTo>
                    <a:pt x="945" y="1372"/>
                    <a:pt x="978" y="1319"/>
                    <a:pt x="972" y="1248"/>
                  </a:cubicBezTo>
                  <a:cubicBezTo>
                    <a:pt x="966" y="1170"/>
                    <a:pt x="899" y="1100"/>
                    <a:pt x="824" y="1092"/>
                  </a:cubicBezTo>
                  <a:cubicBezTo>
                    <a:pt x="733" y="1081"/>
                    <a:pt x="656" y="1128"/>
                    <a:pt x="627" y="1211"/>
                  </a:cubicBezTo>
                  <a:cubicBezTo>
                    <a:pt x="600" y="1289"/>
                    <a:pt x="631" y="1372"/>
                    <a:pt x="704" y="1415"/>
                  </a:cubicBezTo>
                  <a:cubicBezTo>
                    <a:pt x="718" y="1423"/>
                    <a:pt x="722" y="1433"/>
                    <a:pt x="722" y="1448"/>
                  </a:cubicBezTo>
                  <a:cubicBezTo>
                    <a:pt x="721" y="1510"/>
                    <a:pt x="722" y="1573"/>
                    <a:pt x="722" y="16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8C00"/>
                </a:solidFill>
                <a:effectLst/>
                <a:uLnTx/>
                <a:uFillTx/>
                <a:latin typeface="Times New Roman" charset="0"/>
                <a:ea typeface="ＭＳ Ｐゴシック" charset="0"/>
              </a:endParaRPr>
            </a:p>
          </p:txBody>
        </p:sp>
        <p:grpSp>
          <p:nvGrpSpPr>
            <p:cNvPr id="465" name="Group 464">
              <a:extLst>
                <a:ext uri="{FF2B5EF4-FFF2-40B4-BE49-F238E27FC236}">
                  <a16:creationId xmlns:a16="http://schemas.microsoft.com/office/drawing/2014/main" id="{A5453B56-0158-48FE-9036-4F8150C4BC56}"/>
                </a:ext>
              </a:extLst>
            </p:cNvPr>
            <p:cNvGrpSpPr/>
            <p:nvPr/>
          </p:nvGrpSpPr>
          <p:grpSpPr>
            <a:xfrm>
              <a:off x="2462782" y="3645408"/>
              <a:ext cx="1887955" cy="1067493"/>
              <a:chOff x="2267710" y="3645408"/>
              <a:chExt cx="1887955" cy="1067493"/>
            </a:xfrm>
          </p:grpSpPr>
          <p:sp>
            <p:nvSpPr>
              <p:cNvPr id="470" name="Freeform 151">
                <a:extLst>
                  <a:ext uri="{FF2B5EF4-FFF2-40B4-BE49-F238E27FC236}">
                    <a16:creationId xmlns:a16="http://schemas.microsoft.com/office/drawing/2014/main" id="{7238F242-97B6-45A2-9BB2-333C0007F08F}"/>
                  </a:ext>
                </a:extLst>
              </p:cNvPr>
              <p:cNvSpPr>
                <a:spLocks/>
              </p:cNvSpPr>
              <p:nvPr/>
            </p:nvSpPr>
            <p:spPr bwMode="auto">
              <a:xfrm flipH="1">
                <a:off x="2267710" y="4218855"/>
                <a:ext cx="379357" cy="405822"/>
              </a:xfrm>
              <a:custGeom>
                <a:avLst/>
                <a:gdLst>
                  <a:gd name="T0" fmla="*/ 19 w 68"/>
                  <a:gd name="T1" fmla="*/ 10 h 72"/>
                  <a:gd name="T2" fmla="*/ 34 w 68"/>
                  <a:gd name="T3" fmla="*/ 9 h 72"/>
                  <a:gd name="T4" fmla="*/ 63 w 68"/>
                  <a:gd name="T5" fmla="*/ 57 h 72"/>
                  <a:gd name="T6" fmla="*/ 55 w 68"/>
                  <a:gd name="T7" fmla="*/ 72 h 72"/>
                  <a:gd name="T8" fmla="*/ 15 w 68"/>
                  <a:gd name="T9" fmla="*/ 72 h 72"/>
                  <a:gd name="T10" fmla="*/ 3 w 68"/>
                  <a:gd name="T11" fmla="*/ 55 h 72"/>
                  <a:gd name="T12" fmla="*/ 19 w 68"/>
                  <a:gd name="T13" fmla="*/ 10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19" y="10"/>
                    </a:moveTo>
                    <a:cubicBezTo>
                      <a:pt x="22" y="1"/>
                      <a:pt x="29" y="0"/>
                      <a:pt x="34" y="9"/>
                    </a:cubicBezTo>
                    <a:cubicBezTo>
                      <a:pt x="63" y="57"/>
                      <a:pt x="63" y="57"/>
                      <a:pt x="63" y="57"/>
                    </a:cubicBezTo>
                    <a:cubicBezTo>
                      <a:pt x="68" y="65"/>
                      <a:pt x="64" y="72"/>
                      <a:pt x="55" y="72"/>
                    </a:cubicBezTo>
                    <a:cubicBezTo>
                      <a:pt x="15" y="72"/>
                      <a:pt x="15" y="72"/>
                      <a:pt x="15" y="72"/>
                    </a:cubicBezTo>
                    <a:cubicBezTo>
                      <a:pt x="5" y="72"/>
                      <a:pt x="0" y="64"/>
                      <a:pt x="3" y="55"/>
                    </a:cubicBezTo>
                    <a:lnTo>
                      <a:pt x="19" y="1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152">
                <a:extLst>
                  <a:ext uri="{FF2B5EF4-FFF2-40B4-BE49-F238E27FC236}">
                    <a16:creationId xmlns:a16="http://schemas.microsoft.com/office/drawing/2014/main" id="{C11C729C-C678-4184-94CB-D15F5944B77E}"/>
                  </a:ext>
                </a:extLst>
              </p:cNvPr>
              <p:cNvSpPr>
                <a:spLocks/>
              </p:cNvSpPr>
              <p:nvPr/>
            </p:nvSpPr>
            <p:spPr bwMode="auto">
              <a:xfrm flipH="1">
                <a:off x="2329462" y="3645408"/>
                <a:ext cx="1826203" cy="1067493"/>
              </a:xfrm>
              <a:custGeom>
                <a:avLst/>
                <a:gdLst>
                  <a:gd name="T0" fmla="*/ 292 w 327"/>
                  <a:gd name="T1" fmla="*/ 190 h 193"/>
                  <a:gd name="T2" fmla="*/ 289 w 327"/>
                  <a:gd name="T3" fmla="*/ 193 h 193"/>
                  <a:gd name="T4" fmla="*/ 2 w 327"/>
                  <a:gd name="T5" fmla="*/ 193 h 193"/>
                  <a:gd name="T6" fmla="*/ 0 w 327"/>
                  <a:gd name="T7" fmla="*/ 190 h 193"/>
                  <a:gd name="T8" fmla="*/ 35 w 327"/>
                  <a:gd name="T9" fmla="*/ 3 h 193"/>
                  <a:gd name="T10" fmla="*/ 38 w 327"/>
                  <a:gd name="T11" fmla="*/ 0 h 193"/>
                  <a:gd name="T12" fmla="*/ 325 w 327"/>
                  <a:gd name="T13" fmla="*/ 0 h 193"/>
                  <a:gd name="T14" fmla="*/ 327 w 327"/>
                  <a:gd name="T15" fmla="*/ 3 h 193"/>
                  <a:gd name="T16" fmla="*/ 292 w 327"/>
                  <a:gd name="T17" fmla="*/ 19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7" h="193">
                    <a:moveTo>
                      <a:pt x="292" y="190"/>
                    </a:moveTo>
                    <a:cubicBezTo>
                      <a:pt x="292" y="192"/>
                      <a:pt x="291" y="193"/>
                      <a:pt x="289" y="193"/>
                    </a:cubicBezTo>
                    <a:cubicBezTo>
                      <a:pt x="2" y="193"/>
                      <a:pt x="2" y="193"/>
                      <a:pt x="2" y="193"/>
                    </a:cubicBezTo>
                    <a:cubicBezTo>
                      <a:pt x="1" y="193"/>
                      <a:pt x="0" y="192"/>
                      <a:pt x="0" y="190"/>
                    </a:cubicBezTo>
                    <a:cubicBezTo>
                      <a:pt x="35" y="3"/>
                      <a:pt x="35" y="3"/>
                      <a:pt x="35" y="3"/>
                    </a:cubicBezTo>
                    <a:cubicBezTo>
                      <a:pt x="35" y="1"/>
                      <a:pt x="37" y="0"/>
                      <a:pt x="38" y="0"/>
                    </a:cubicBezTo>
                    <a:cubicBezTo>
                      <a:pt x="325" y="0"/>
                      <a:pt x="325" y="0"/>
                      <a:pt x="325" y="0"/>
                    </a:cubicBezTo>
                    <a:cubicBezTo>
                      <a:pt x="326" y="0"/>
                      <a:pt x="327" y="1"/>
                      <a:pt x="327" y="3"/>
                    </a:cubicBezTo>
                    <a:lnTo>
                      <a:pt x="292"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Freeform 158">
                <a:extLst>
                  <a:ext uri="{FF2B5EF4-FFF2-40B4-BE49-F238E27FC236}">
                    <a16:creationId xmlns:a16="http://schemas.microsoft.com/office/drawing/2014/main" id="{BFD94E67-BB65-4399-A575-F9025FE3B40D}"/>
                  </a:ext>
                </a:extLst>
              </p:cNvPr>
              <p:cNvSpPr>
                <a:spLocks/>
              </p:cNvSpPr>
              <p:nvPr/>
            </p:nvSpPr>
            <p:spPr bwMode="auto">
              <a:xfrm flipH="1">
                <a:off x="2479442" y="3777742"/>
                <a:ext cx="1508603" cy="811646"/>
              </a:xfrm>
              <a:custGeom>
                <a:avLst/>
                <a:gdLst>
                  <a:gd name="T0" fmla="*/ 244 w 270"/>
                  <a:gd name="T1" fmla="*/ 142 h 146"/>
                  <a:gd name="T2" fmla="*/ 240 w 270"/>
                  <a:gd name="T3" fmla="*/ 146 h 146"/>
                  <a:gd name="T4" fmla="*/ 3 w 270"/>
                  <a:gd name="T5" fmla="*/ 146 h 146"/>
                  <a:gd name="T6" fmla="*/ 0 w 270"/>
                  <a:gd name="T7" fmla="*/ 142 h 146"/>
                  <a:gd name="T8" fmla="*/ 26 w 270"/>
                  <a:gd name="T9" fmla="*/ 4 h 146"/>
                  <a:gd name="T10" fmla="*/ 30 w 270"/>
                  <a:gd name="T11" fmla="*/ 0 h 146"/>
                  <a:gd name="T12" fmla="*/ 266 w 270"/>
                  <a:gd name="T13" fmla="*/ 0 h 146"/>
                  <a:gd name="T14" fmla="*/ 269 w 270"/>
                  <a:gd name="T15" fmla="*/ 4 h 146"/>
                  <a:gd name="T16" fmla="*/ 244 w 270"/>
                  <a:gd name="T17" fmla="*/ 14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146">
                    <a:moveTo>
                      <a:pt x="244" y="142"/>
                    </a:moveTo>
                    <a:cubicBezTo>
                      <a:pt x="243" y="144"/>
                      <a:pt x="241" y="146"/>
                      <a:pt x="240" y="146"/>
                    </a:cubicBezTo>
                    <a:cubicBezTo>
                      <a:pt x="3" y="146"/>
                      <a:pt x="3" y="146"/>
                      <a:pt x="3" y="146"/>
                    </a:cubicBezTo>
                    <a:cubicBezTo>
                      <a:pt x="1" y="146"/>
                      <a:pt x="0" y="144"/>
                      <a:pt x="0" y="142"/>
                    </a:cubicBezTo>
                    <a:cubicBezTo>
                      <a:pt x="26" y="4"/>
                      <a:pt x="26" y="4"/>
                      <a:pt x="26" y="4"/>
                    </a:cubicBezTo>
                    <a:cubicBezTo>
                      <a:pt x="26" y="2"/>
                      <a:pt x="28" y="0"/>
                      <a:pt x="30" y="0"/>
                    </a:cubicBezTo>
                    <a:cubicBezTo>
                      <a:pt x="266" y="0"/>
                      <a:pt x="266" y="0"/>
                      <a:pt x="266" y="0"/>
                    </a:cubicBezTo>
                    <a:cubicBezTo>
                      <a:pt x="268" y="0"/>
                      <a:pt x="270" y="2"/>
                      <a:pt x="269" y="4"/>
                    </a:cubicBezTo>
                    <a:cubicBezTo>
                      <a:pt x="244" y="142"/>
                      <a:pt x="244" y="142"/>
                      <a:pt x="244" y="142"/>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Freeform 168">
                <a:extLst>
                  <a:ext uri="{FF2B5EF4-FFF2-40B4-BE49-F238E27FC236}">
                    <a16:creationId xmlns:a16="http://schemas.microsoft.com/office/drawing/2014/main" id="{6D8AC02A-9652-4A18-8C36-876DE9C44A33}"/>
                  </a:ext>
                </a:extLst>
              </p:cNvPr>
              <p:cNvSpPr>
                <a:spLocks/>
              </p:cNvSpPr>
              <p:nvPr/>
            </p:nvSpPr>
            <p:spPr bwMode="auto">
              <a:xfrm flipH="1">
                <a:off x="2638245" y="3786564"/>
                <a:ext cx="1349800" cy="802824"/>
              </a:xfrm>
              <a:custGeom>
                <a:avLst/>
                <a:gdLst>
                  <a:gd name="T0" fmla="*/ 28 w 242"/>
                  <a:gd name="T1" fmla="*/ 0 h 145"/>
                  <a:gd name="T2" fmla="*/ 26 w 242"/>
                  <a:gd name="T3" fmla="*/ 3 h 145"/>
                  <a:gd name="T4" fmla="*/ 26 w 242"/>
                  <a:gd name="T5" fmla="*/ 3 h 145"/>
                  <a:gd name="T6" fmla="*/ 0 w 242"/>
                  <a:gd name="T7" fmla="*/ 141 h 145"/>
                  <a:gd name="T8" fmla="*/ 0 w 242"/>
                  <a:gd name="T9" fmla="*/ 142 h 145"/>
                  <a:gd name="T10" fmla="*/ 3 w 242"/>
                  <a:gd name="T11" fmla="*/ 145 h 145"/>
                  <a:gd name="T12" fmla="*/ 240 w 242"/>
                  <a:gd name="T13" fmla="*/ 145 h 145"/>
                  <a:gd name="T14" fmla="*/ 240 w 242"/>
                  <a:gd name="T15" fmla="*/ 145 h 145"/>
                  <a:gd name="T16" fmla="*/ 240 w 242"/>
                  <a:gd name="T17" fmla="*/ 145 h 145"/>
                  <a:gd name="T18" fmla="*/ 242 w 242"/>
                  <a:gd name="T19" fmla="*/ 144 h 145"/>
                  <a:gd name="T20" fmla="*/ 176 w 242"/>
                  <a:gd name="T21" fmla="*/ 99 h 145"/>
                  <a:gd name="T22" fmla="*/ 174 w 242"/>
                  <a:gd name="T23" fmla="*/ 112 h 145"/>
                  <a:gd name="T24" fmla="*/ 155 w 242"/>
                  <a:gd name="T25" fmla="*/ 118 h 145"/>
                  <a:gd name="T26" fmla="*/ 159 w 242"/>
                  <a:gd name="T27" fmla="*/ 88 h 145"/>
                  <a:gd name="T28" fmla="*/ 155 w 242"/>
                  <a:gd name="T29" fmla="*/ 118 h 145"/>
                  <a:gd name="T30" fmla="*/ 136 w 242"/>
                  <a:gd name="T31" fmla="*/ 112 h 145"/>
                  <a:gd name="T32" fmla="*/ 142 w 242"/>
                  <a:gd name="T33" fmla="*/ 76 h 145"/>
                  <a:gd name="T34" fmla="*/ 133 w 242"/>
                  <a:gd name="T35" fmla="*/ 71 h 145"/>
                  <a:gd name="T36" fmla="*/ 127 w 242"/>
                  <a:gd name="T37" fmla="*/ 112 h 145"/>
                  <a:gd name="T38" fmla="*/ 107 w 242"/>
                  <a:gd name="T39" fmla="*/ 117 h 145"/>
                  <a:gd name="T40" fmla="*/ 114 w 242"/>
                  <a:gd name="T41" fmla="*/ 69 h 145"/>
                  <a:gd name="T42" fmla="*/ 96 w 242"/>
                  <a:gd name="T43" fmla="*/ 63 h 145"/>
                  <a:gd name="T44" fmla="*/ 114 w 242"/>
                  <a:gd name="T45" fmla="*/ 58 h 145"/>
                  <a:gd name="T46" fmla="*/ 28 w 242"/>
                  <a:gd name="T4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145">
                    <a:moveTo>
                      <a:pt x="28" y="0"/>
                    </a:moveTo>
                    <a:cubicBezTo>
                      <a:pt x="27" y="1"/>
                      <a:pt x="26" y="2"/>
                      <a:pt x="26" y="3"/>
                    </a:cubicBezTo>
                    <a:cubicBezTo>
                      <a:pt x="26" y="3"/>
                      <a:pt x="26" y="3"/>
                      <a:pt x="26" y="3"/>
                    </a:cubicBezTo>
                    <a:cubicBezTo>
                      <a:pt x="0" y="141"/>
                      <a:pt x="0" y="141"/>
                      <a:pt x="0" y="141"/>
                    </a:cubicBezTo>
                    <a:cubicBezTo>
                      <a:pt x="0" y="142"/>
                      <a:pt x="0" y="142"/>
                      <a:pt x="0" y="142"/>
                    </a:cubicBezTo>
                    <a:cubicBezTo>
                      <a:pt x="0" y="143"/>
                      <a:pt x="1" y="145"/>
                      <a:pt x="3" y="145"/>
                    </a:cubicBezTo>
                    <a:cubicBezTo>
                      <a:pt x="240" y="145"/>
                      <a:pt x="240" y="145"/>
                      <a:pt x="240" y="145"/>
                    </a:cubicBezTo>
                    <a:cubicBezTo>
                      <a:pt x="240" y="145"/>
                      <a:pt x="240" y="145"/>
                      <a:pt x="240" y="145"/>
                    </a:cubicBezTo>
                    <a:cubicBezTo>
                      <a:pt x="240" y="145"/>
                      <a:pt x="240" y="145"/>
                      <a:pt x="240" y="145"/>
                    </a:cubicBezTo>
                    <a:cubicBezTo>
                      <a:pt x="241" y="145"/>
                      <a:pt x="242" y="144"/>
                      <a:pt x="242" y="144"/>
                    </a:cubicBezTo>
                    <a:cubicBezTo>
                      <a:pt x="176" y="99"/>
                      <a:pt x="176" y="99"/>
                      <a:pt x="176" y="99"/>
                    </a:cubicBezTo>
                    <a:cubicBezTo>
                      <a:pt x="174" y="112"/>
                      <a:pt x="174" y="112"/>
                      <a:pt x="174" y="112"/>
                    </a:cubicBezTo>
                    <a:cubicBezTo>
                      <a:pt x="155" y="118"/>
                      <a:pt x="155" y="118"/>
                      <a:pt x="155" y="118"/>
                    </a:cubicBezTo>
                    <a:cubicBezTo>
                      <a:pt x="159" y="88"/>
                      <a:pt x="159" y="88"/>
                      <a:pt x="159" y="88"/>
                    </a:cubicBezTo>
                    <a:cubicBezTo>
                      <a:pt x="155" y="118"/>
                      <a:pt x="155" y="118"/>
                      <a:pt x="155" y="118"/>
                    </a:cubicBezTo>
                    <a:cubicBezTo>
                      <a:pt x="136" y="112"/>
                      <a:pt x="136" y="112"/>
                      <a:pt x="136" y="112"/>
                    </a:cubicBezTo>
                    <a:cubicBezTo>
                      <a:pt x="142" y="76"/>
                      <a:pt x="142" y="76"/>
                      <a:pt x="142" y="76"/>
                    </a:cubicBezTo>
                    <a:cubicBezTo>
                      <a:pt x="133" y="71"/>
                      <a:pt x="133" y="71"/>
                      <a:pt x="133" y="71"/>
                    </a:cubicBezTo>
                    <a:cubicBezTo>
                      <a:pt x="127" y="112"/>
                      <a:pt x="127" y="112"/>
                      <a:pt x="127" y="112"/>
                    </a:cubicBezTo>
                    <a:cubicBezTo>
                      <a:pt x="107" y="117"/>
                      <a:pt x="107" y="117"/>
                      <a:pt x="107" y="117"/>
                    </a:cubicBezTo>
                    <a:cubicBezTo>
                      <a:pt x="114" y="69"/>
                      <a:pt x="114" y="69"/>
                      <a:pt x="114" y="69"/>
                    </a:cubicBezTo>
                    <a:cubicBezTo>
                      <a:pt x="96" y="63"/>
                      <a:pt x="96" y="63"/>
                      <a:pt x="96" y="63"/>
                    </a:cubicBezTo>
                    <a:cubicBezTo>
                      <a:pt x="114" y="58"/>
                      <a:pt x="114" y="58"/>
                      <a:pt x="114" y="58"/>
                    </a:cubicBezTo>
                    <a:cubicBezTo>
                      <a:pt x="28" y="0"/>
                      <a:pt x="28" y="0"/>
                      <a:pt x="28"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4" name="Group 473">
                <a:extLst>
                  <a:ext uri="{FF2B5EF4-FFF2-40B4-BE49-F238E27FC236}">
                    <a16:creationId xmlns:a16="http://schemas.microsoft.com/office/drawing/2014/main" id="{8362CBB5-1759-4C97-91DF-ABF43F0E1FCB}"/>
                  </a:ext>
                </a:extLst>
              </p:cNvPr>
              <p:cNvGrpSpPr/>
              <p:nvPr/>
            </p:nvGrpSpPr>
            <p:grpSpPr>
              <a:xfrm>
                <a:off x="2677694" y="3839497"/>
                <a:ext cx="1155716" cy="644026"/>
                <a:chOff x="2726462" y="3839497"/>
                <a:chExt cx="1155716" cy="644026"/>
              </a:xfrm>
            </p:grpSpPr>
            <p:sp>
              <p:nvSpPr>
                <p:cNvPr id="475" name="Freeform 153">
                  <a:extLst>
                    <a:ext uri="{FF2B5EF4-FFF2-40B4-BE49-F238E27FC236}">
                      <a16:creationId xmlns:a16="http://schemas.microsoft.com/office/drawing/2014/main" id="{CFD73EBA-29BD-42B2-AB2A-31E930B03768}"/>
                    </a:ext>
                  </a:extLst>
                </p:cNvPr>
                <p:cNvSpPr>
                  <a:spLocks/>
                </p:cNvSpPr>
                <p:nvPr/>
              </p:nvSpPr>
              <p:spPr bwMode="auto">
                <a:xfrm flipH="1">
                  <a:off x="3494000" y="4007125"/>
                  <a:ext cx="211735" cy="61758"/>
                </a:xfrm>
                <a:custGeom>
                  <a:avLst/>
                  <a:gdLst>
                    <a:gd name="T0" fmla="*/ 24 w 24"/>
                    <a:gd name="T1" fmla="*/ 4 h 7"/>
                    <a:gd name="T2" fmla="*/ 11 w 24"/>
                    <a:gd name="T3" fmla="*/ 7 h 7"/>
                    <a:gd name="T4" fmla="*/ 0 w 24"/>
                    <a:gd name="T5" fmla="*/ 4 h 7"/>
                    <a:gd name="T6" fmla="*/ 12 w 24"/>
                    <a:gd name="T7" fmla="*/ 0 h 7"/>
                    <a:gd name="T8" fmla="*/ 24 w 24"/>
                    <a:gd name="T9" fmla="*/ 4 h 7"/>
                  </a:gdLst>
                  <a:ahLst/>
                  <a:cxnLst>
                    <a:cxn ang="0">
                      <a:pos x="T0" y="T1"/>
                    </a:cxn>
                    <a:cxn ang="0">
                      <a:pos x="T2" y="T3"/>
                    </a:cxn>
                    <a:cxn ang="0">
                      <a:pos x="T4" y="T5"/>
                    </a:cxn>
                    <a:cxn ang="0">
                      <a:pos x="T6" y="T7"/>
                    </a:cxn>
                    <a:cxn ang="0">
                      <a:pos x="T8" y="T9"/>
                    </a:cxn>
                  </a:cxnLst>
                  <a:rect l="0" t="0" r="r" b="b"/>
                  <a:pathLst>
                    <a:path w="24" h="7">
                      <a:moveTo>
                        <a:pt x="24" y="4"/>
                      </a:moveTo>
                      <a:lnTo>
                        <a:pt x="11" y="7"/>
                      </a:lnTo>
                      <a:lnTo>
                        <a:pt x="0" y="4"/>
                      </a:lnTo>
                      <a:lnTo>
                        <a:pt x="12" y="0"/>
                      </a:lnTo>
                      <a:lnTo>
                        <a:pt x="24" y="4"/>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Freeform 154">
                  <a:extLst>
                    <a:ext uri="{FF2B5EF4-FFF2-40B4-BE49-F238E27FC236}">
                      <a16:creationId xmlns:a16="http://schemas.microsoft.com/office/drawing/2014/main" id="{E28D3FCD-AE55-4440-8FDB-2AF0A80187F0}"/>
                    </a:ext>
                  </a:extLst>
                </p:cNvPr>
                <p:cNvSpPr>
                  <a:spLocks/>
                </p:cNvSpPr>
                <p:nvPr/>
              </p:nvSpPr>
              <p:spPr bwMode="auto">
                <a:xfrm flipH="1">
                  <a:off x="3246972" y="4130635"/>
                  <a:ext cx="149982" cy="299954"/>
                </a:xfrm>
                <a:custGeom>
                  <a:avLst/>
                  <a:gdLst>
                    <a:gd name="T0" fmla="*/ 0 w 17"/>
                    <a:gd name="T1" fmla="*/ 34 h 34"/>
                    <a:gd name="T2" fmla="*/ 13 w 17"/>
                    <a:gd name="T3" fmla="*/ 31 h 34"/>
                    <a:gd name="T4" fmla="*/ 17 w 17"/>
                    <a:gd name="T5" fmla="*/ 0 h 34"/>
                    <a:gd name="T6" fmla="*/ 5 w 17"/>
                    <a:gd name="T7" fmla="*/ 4 h 34"/>
                    <a:gd name="T8" fmla="*/ 0 w 17"/>
                    <a:gd name="T9" fmla="*/ 34 h 34"/>
                  </a:gdLst>
                  <a:ahLst/>
                  <a:cxnLst>
                    <a:cxn ang="0">
                      <a:pos x="T0" y="T1"/>
                    </a:cxn>
                    <a:cxn ang="0">
                      <a:pos x="T2" y="T3"/>
                    </a:cxn>
                    <a:cxn ang="0">
                      <a:pos x="T4" y="T5"/>
                    </a:cxn>
                    <a:cxn ang="0">
                      <a:pos x="T6" y="T7"/>
                    </a:cxn>
                    <a:cxn ang="0">
                      <a:pos x="T8" y="T9"/>
                    </a:cxn>
                  </a:cxnLst>
                  <a:rect l="0" t="0" r="r" b="b"/>
                  <a:pathLst>
                    <a:path w="17" h="34">
                      <a:moveTo>
                        <a:pt x="0" y="34"/>
                      </a:moveTo>
                      <a:lnTo>
                        <a:pt x="13" y="31"/>
                      </a:lnTo>
                      <a:lnTo>
                        <a:pt x="17" y="0"/>
                      </a:lnTo>
                      <a:lnTo>
                        <a:pt x="5" y="4"/>
                      </a:lnTo>
                      <a:lnTo>
                        <a:pt x="0" y="34"/>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155">
                  <a:extLst>
                    <a:ext uri="{FF2B5EF4-FFF2-40B4-BE49-F238E27FC236}">
                      <a16:creationId xmlns:a16="http://schemas.microsoft.com/office/drawing/2014/main" id="{A03EDCC5-2F42-4BC8-965D-23CBD47A5200}"/>
                    </a:ext>
                  </a:extLst>
                </p:cNvPr>
                <p:cNvSpPr>
                  <a:spLocks/>
                </p:cNvSpPr>
                <p:nvPr/>
              </p:nvSpPr>
              <p:spPr bwMode="auto">
                <a:xfrm flipH="1">
                  <a:off x="3246977" y="4095345"/>
                  <a:ext cx="211735" cy="70579"/>
                </a:xfrm>
                <a:custGeom>
                  <a:avLst/>
                  <a:gdLst>
                    <a:gd name="T0" fmla="*/ 24 w 24"/>
                    <a:gd name="T1" fmla="*/ 4 h 8"/>
                    <a:gd name="T2" fmla="*/ 12 w 24"/>
                    <a:gd name="T3" fmla="*/ 8 h 8"/>
                    <a:gd name="T4" fmla="*/ 0 w 24"/>
                    <a:gd name="T5" fmla="*/ 4 h 8"/>
                    <a:gd name="T6" fmla="*/ 13 w 24"/>
                    <a:gd name="T7" fmla="*/ 0 h 8"/>
                    <a:gd name="T8" fmla="*/ 24 w 24"/>
                    <a:gd name="T9" fmla="*/ 4 h 8"/>
                  </a:gdLst>
                  <a:ahLst/>
                  <a:cxnLst>
                    <a:cxn ang="0">
                      <a:pos x="T0" y="T1"/>
                    </a:cxn>
                    <a:cxn ang="0">
                      <a:pos x="T2" y="T3"/>
                    </a:cxn>
                    <a:cxn ang="0">
                      <a:pos x="T4" y="T5"/>
                    </a:cxn>
                    <a:cxn ang="0">
                      <a:pos x="T6" y="T7"/>
                    </a:cxn>
                    <a:cxn ang="0">
                      <a:pos x="T8" y="T9"/>
                    </a:cxn>
                  </a:cxnLst>
                  <a:rect l="0" t="0" r="r" b="b"/>
                  <a:pathLst>
                    <a:path w="24" h="8">
                      <a:moveTo>
                        <a:pt x="24" y="4"/>
                      </a:moveTo>
                      <a:lnTo>
                        <a:pt x="12" y="8"/>
                      </a:lnTo>
                      <a:lnTo>
                        <a:pt x="0" y="4"/>
                      </a:lnTo>
                      <a:lnTo>
                        <a:pt x="13" y="0"/>
                      </a:lnTo>
                      <a:lnTo>
                        <a:pt x="24" y="4"/>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156">
                  <a:extLst>
                    <a:ext uri="{FF2B5EF4-FFF2-40B4-BE49-F238E27FC236}">
                      <a16:creationId xmlns:a16="http://schemas.microsoft.com/office/drawing/2014/main" id="{75E4F843-8E94-4267-89D9-808F682D2942}"/>
                    </a:ext>
                  </a:extLst>
                </p:cNvPr>
                <p:cNvSpPr>
                  <a:spLocks/>
                </p:cNvSpPr>
                <p:nvPr/>
              </p:nvSpPr>
              <p:spPr bwMode="auto">
                <a:xfrm flipH="1">
                  <a:off x="2947021" y="3927722"/>
                  <a:ext cx="176444" cy="511692"/>
                </a:xfrm>
                <a:custGeom>
                  <a:avLst/>
                  <a:gdLst>
                    <a:gd name="T0" fmla="*/ 0 w 20"/>
                    <a:gd name="T1" fmla="*/ 58 h 58"/>
                    <a:gd name="T2" fmla="*/ 12 w 20"/>
                    <a:gd name="T3" fmla="*/ 54 h 58"/>
                    <a:gd name="T4" fmla="*/ 20 w 20"/>
                    <a:gd name="T5" fmla="*/ 0 h 58"/>
                    <a:gd name="T6" fmla="*/ 7 w 20"/>
                    <a:gd name="T7" fmla="*/ 3 h 58"/>
                    <a:gd name="T8" fmla="*/ 0 w 20"/>
                    <a:gd name="T9" fmla="*/ 58 h 58"/>
                  </a:gdLst>
                  <a:ahLst/>
                  <a:cxnLst>
                    <a:cxn ang="0">
                      <a:pos x="T0" y="T1"/>
                    </a:cxn>
                    <a:cxn ang="0">
                      <a:pos x="T2" y="T3"/>
                    </a:cxn>
                    <a:cxn ang="0">
                      <a:pos x="T4" y="T5"/>
                    </a:cxn>
                    <a:cxn ang="0">
                      <a:pos x="T6" y="T7"/>
                    </a:cxn>
                    <a:cxn ang="0">
                      <a:pos x="T8" y="T9"/>
                    </a:cxn>
                  </a:cxnLst>
                  <a:rect l="0" t="0" r="r" b="b"/>
                  <a:pathLst>
                    <a:path w="20" h="58">
                      <a:moveTo>
                        <a:pt x="0" y="58"/>
                      </a:moveTo>
                      <a:lnTo>
                        <a:pt x="12" y="54"/>
                      </a:lnTo>
                      <a:lnTo>
                        <a:pt x="20" y="0"/>
                      </a:lnTo>
                      <a:lnTo>
                        <a:pt x="7" y="3"/>
                      </a:lnTo>
                      <a:lnTo>
                        <a:pt x="0" y="58"/>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157">
                  <a:extLst>
                    <a:ext uri="{FF2B5EF4-FFF2-40B4-BE49-F238E27FC236}">
                      <a16:creationId xmlns:a16="http://schemas.microsoft.com/office/drawing/2014/main" id="{D8B70571-66BD-4FC3-A9CE-B37E5EC160F3}"/>
                    </a:ext>
                  </a:extLst>
                </p:cNvPr>
                <p:cNvSpPr>
                  <a:spLocks/>
                </p:cNvSpPr>
                <p:nvPr/>
              </p:nvSpPr>
              <p:spPr bwMode="auto">
                <a:xfrm flipH="1">
                  <a:off x="2947021" y="3892431"/>
                  <a:ext cx="211735" cy="61758"/>
                </a:xfrm>
                <a:custGeom>
                  <a:avLst/>
                  <a:gdLst>
                    <a:gd name="T0" fmla="*/ 24 w 24"/>
                    <a:gd name="T1" fmla="*/ 4 h 7"/>
                    <a:gd name="T2" fmla="*/ 11 w 24"/>
                    <a:gd name="T3" fmla="*/ 7 h 7"/>
                    <a:gd name="T4" fmla="*/ 0 w 24"/>
                    <a:gd name="T5" fmla="*/ 4 h 7"/>
                    <a:gd name="T6" fmla="*/ 13 w 24"/>
                    <a:gd name="T7" fmla="*/ 0 h 7"/>
                    <a:gd name="T8" fmla="*/ 24 w 24"/>
                    <a:gd name="T9" fmla="*/ 4 h 7"/>
                  </a:gdLst>
                  <a:ahLst/>
                  <a:cxnLst>
                    <a:cxn ang="0">
                      <a:pos x="T0" y="T1"/>
                    </a:cxn>
                    <a:cxn ang="0">
                      <a:pos x="T2" y="T3"/>
                    </a:cxn>
                    <a:cxn ang="0">
                      <a:pos x="T4" y="T5"/>
                    </a:cxn>
                    <a:cxn ang="0">
                      <a:pos x="T6" y="T7"/>
                    </a:cxn>
                    <a:cxn ang="0">
                      <a:pos x="T8" y="T9"/>
                    </a:cxn>
                  </a:cxnLst>
                  <a:rect l="0" t="0" r="r" b="b"/>
                  <a:pathLst>
                    <a:path w="24" h="7">
                      <a:moveTo>
                        <a:pt x="24" y="4"/>
                      </a:moveTo>
                      <a:lnTo>
                        <a:pt x="11" y="7"/>
                      </a:lnTo>
                      <a:lnTo>
                        <a:pt x="0" y="4"/>
                      </a:lnTo>
                      <a:lnTo>
                        <a:pt x="13" y="0"/>
                      </a:lnTo>
                      <a:lnTo>
                        <a:pt x="24" y="4"/>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159">
                  <a:extLst>
                    <a:ext uri="{FF2B5EF4-FFF2-40B4-BE49-F238E27FC236}">
                      <a16:creationId xmlns:a16="http://schemas.microsoft.com/office/drawing/2014/main" id="{9DF06050-8F46-4EFC-9DDD-C2B3939BB7CF}"/>
                    </a:ext>
                  </a:extLst>
                </p:cNvPr>
                <p:cNvSpPr>
                  <a:spLocks/>
                </p:cNvSpPr>
                <p:nvPr/>
              </p:nvSpPr>
              <p:spPr bwMode="auto">
                <a:xfrm flipH="1">
                  <a:off x="3246972" y="4130635"/>
                  <a:ext cx="149982" cy="299954"/>
                </a:xfrm>
                <a:custGeom>
                  <a:avLst/>
                  <a:gdLst>
                    <a:gd name="T0" fmla="*/ 0 w 17"/>
                    <a:gd name="T1" fmla="*/ 34 h 34"/>
                    <a:gd name="T2" fmla="*/ 13 w 17"/>
                    <a:gd name="T3" fmla="*/ 31 h 34"/>
                    <a:gd name="T4" fmla="*/ 17 w 17"/>
                    <a:gd name="T5" fmla="*/ 0 h 34"/>
                    <a:gd name="T6" fmla="*/ 5 w 17"/>
                    <a:gd name="T7" fmla="*/ 4 h 34"/>
                    <a:gd name="T8" fmla="*/ 0 w 17"/>
                    <a:gd name="T9" fmla="*/ 34 h 34"/>
                  </a:gdLst>
                  <a:ahLst/>
                  <a:cxnLst>
                    <a:cxn ang="0">
                      <a:pos x="T0" y="T1"/>
                    </a:cxn>
                    <a:cxn ang="0">
                      <a:pos x="T2" y="T3"/>
                    </a:cxn>
                    <a:cxn ang="0">
                      <a:pos x="T4" y="T5"/>
                    </a:cxn>
                    <a:cxn ang="0">
                      <a:pos x="T6" y="T7"/>
                    </a:cxn>
                    <a:cxn ang="0">
                      <a:pos x="T8" y="T9"/>
                    </a:cxn>
                  </a:cxnLst>
                  <a:rect l="0" t="0" r="r" b="b"/>
                  <a:pathLst>
                    <a:path w="17" h="34">
                      <a:moveTo>
                        <a:pt x="0" y="34"/>
                      </a:moveTo>
                      <a:lnTo>
                        <a:pt x="13" y="31"/>
                      </a:lnTo>
                      <a:lnTo>
                        <a:pt x="17" y="0"/>
                      </a:lnTo>
                      <a:lnTo>
                        <a:pt x="5" y="4"/>
                      </a:lnTo>
                      <a:lnTo>
                        <a:pt x="0" y="34"/>
                      </a:lnTo>
                      <a:close/>
                    </a:path>
                  </a:pathLst>
                </a:custGeom>
                <a:solidFill>
                  <a:srgbClr val="BE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160">
                  <a:extLst>
                    <a:ext uri="{FF2B5EF4-FFF2-40B4-BE49-F238E27FC236}">
                      <a16:creationId xmlns:a16="http://schemas.microsoft.com/office/drawing/2014/main" id="{77CAEE74-0131-4242-989C-805AB498F2EA}"/>
                    </a:ext>
                  </a:extLst>
                </p:cNvPr>
                <p:cNvSpPr>
                  <a:spLocks/>
                </p:cNvSpPr>
                <p:nvPr/>
              </p:nvSpPr>
              <p:spPr bwMode="auto">
                <a:xfrm flipH="1">
                  <a:off x="3246972" y="4130635"/>
                  <a:ext cx="149982" cy="299954"/>
                </a:xfrm>
                <a:custGeom>
                  <a:avLst/>
                  <a:gdLst>
                    <a:gd name="T0" fmla="*/ 0 w 17"/>
                    <a:gd name="T1" fmla="*/ 34 h 34"/>
                    <a:gd name="T2" fmla="*/ 13 w 17"/>
                    <a:gd name="T3" fmla="*/ 31 h 34"/>
                    <a:gd name="T4" fmla="*/ 17 w 17"/>
                    <a:gd name="T5" fmla="*/ 0 h 34"/>
                    <a:gd name="T6" fmla="*/ 5 w 17"/>
                    <a:gd name="T7" fmla="*/ 4 h 34"/>
                    <a:gd name="T8" fmla="*/ 0 w 17"/>
                    <a:gd name="T9" fmla="*/ 34 h 34"/>
                  </a:gdLst>
                  <a:ahLst/>
                  <a:cxnLst>
                    <a:cxn ang="0">
                      <a:pos x="T0" y="T1"/>
                    </a:cxn>
                    <a:cxn ang="0">
                      <a:pos x="T2" y="T3"/>
                    </a:cxn>
                    <a:cxn ang="0">
                      <a:pos x="T4" y="T5"/>
                    </a:cxn>
                    <a:cxn ang="0">
                      <a:pos x="T6" y="T7"/>
                    </a:cxn>
                    <a:cxn ang="0">
                      <a:pos x="T8" y="T9"/>
                    </a:cxn>
                  </a:cxnLst>
                  <a:rect l="0" t="0" r="r" b="b"/>
                  <a:pathLst>
                    <a:path w="17" h="34">
                      <a:moveTo>
                        <a:pt x="0" y="34"/>
                      </a:moveTo>
                      <a:lnTo>
                        <a:pt x="13" y="31"/>
                      </a:lnTo>
                      <a:lnTo>
                        <a:pt x="17" y="0"/>
                      </a:lnTo>
                      <a:lnTo>
                        <a:pt x="5" y="4"/>
                      </a:lnTo>
                      <a:lnTo>
                        <a:pt x="0"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Freeform 161">
                  <a:extLst>
                    <a:ext uri="{FF2B5EF4-FFF2-40B4-BE49-F238E27FC236}">
                      <a16:creationId xmlns:a16="http://schemas.microsoft.com/office/drawing/2014/main" id="{E5AAF1D3-9B71-4291-BAF4-C91CE3E02086}"/>
                    </a:ext>
                  </a:extLst>
                </p:cNvPr>
                <p:cNvSpPr>
                  <a:spLocks/>
                </p:cNvSpPr>
                <p:nvPr/>
              </p:nvSpPr>
              <p:spPr bwMode="auto">
                <a:xfrm flipH="1">
                  <a:off x="3246977" y="4095345"/>
                  <a:ext cx="211735" cy="70579"/>
                </a:xfrm>
                <a:custGeom>
                  <a:avLst/>
                  <a:gdLst>
                    <a:gd name="T0" fmla="*/ 24 w 24"/>
                    <a:gd name="T1" fmla="*/ 4 h 8"/>
                    <a:gd name="T2" fmla="*/ 12 w 24"/>
                    <a:gd name="T3" fmla="*/ 8 h 8"/>
                    <a:gd name="T4" fmla="*/ 0 w 24"/>
                    <a:gd name="T5" fmla="*/ 4 h 8"/>
                    <a:gd name="T6" fmla="*/ 13 w 24"/>
                    <a:gd name="T7" fmla="*/ 0 h 8"/>
                    <a:gd name="T8" fmla="*/ 24 w 24"/>
                    <a:gd name="T9" fmla="*/ 4 h 8"/>
                  </a:gdLst>
                  <a:ahLst/>
                  <a:cxnLst>
                    <a:cxn ang="0">
                      <a:pos x="T0" y="T1"/>
                    </a:cxn>
                    <a:cxn ang="0">
                      <a:pos x="T2" y="T3"/>
                    </a:cxn>
                    <a:cxn ang="0">
                      <a:pos x="T4" y="T5"/>
                    </a:cxn>
                    <a:cxn ang="0">
                      <a:pos x="T6" y="T7"/>
                    </a:cxn>
                    <a:cxn ang="0">
                      <a:pos x="T8" y="T9"/>
                    </a:cxn>
                  </a:cxnLst>
                  <a:rect l="0" t="0" r="r" b="b"/>
                  <a:pathLst>
                    <a:path w="24" h="8">
                      <a:moveTo>
                        <a:pt x="24" y="4"/>
                      </a:moveTo>
                      <a:lnTo>
                        <a:pt x="12" y="8"/>
                      </a:lnTo>
                      <a:lnTo>
                        <a:pt x="0" y="4"/>
                      </a:lnTo>
                      <a:lnTo>
                        <a:pt x="13" y="0"/>
                      </a:lnTo>
                      <a:lnTo>
                        <a:pt x="24" y="4"/>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Freeform 162">
                  <a:extLst>
                    <a:ext uri="{FF2B5EF4-FFF2-40B4-BE49-F238E27FC236}">
                      <a16:creationId xmlns:a16="http://schemas.microsoft.com/office/drawing/2014/main" id="{88318924-F2E2-4007-88BE-94CACEB24D6A}"/>
                    </a:ext>
                  </a:extLst>
                </p:cNvPr>
                <p:cNvSpPr>
                  <a:spLocks/>
                </p:cNvSpPr>
                <p:nvPr/>
              </p:nvSpPr>
              <p:spPr bwMode="auto">
                <a:xfrm flipH="1">
                  <a:off x="3246977" y="4095345"/>
                  <a:ext cx="211735" cy="70579"/>
                </a:xfrm>
                <a:custGeom>
                  <a:avLst/>
                  <a:gdLst>
                    <a:gd name="T0" fmla="*/ 24 w 24"/>
                    <a:gd name="T1" fmla="*/ 4 h 8"/>
                    <a:gd name="T2" fmla="*/ 12 w 24"/>
                    <a:gd name="T3" fmla="*/ 8 h 8"/>
                    <a:gd name="T4" fmla="*/ 0 w 24"/>
                    <a:gd name="T5" fmla="*/ 4 h 8"/>
                    <a:gd name="T6" fmla="*/ 13 w 24"/>
                    <a:gd name="T7" fmla="*/ 0 h 8"/>
                    <a:gd name="T8" fmla="*/ 24 w 24"/>
                    <a:gd name="T9" fmla="*/ 4 h 8"/>
                  </a:gdLst>
                  <a:ahLst/>
                  <a:cxnLst>
                    <a:cxn ang="0">
                      <a:pos x="T0" y="T1"/>
                    </a:cxn>
                    <a:cxn ang="0">
                      <a:pos x="T2" y="T3"/>
                    </a:cxn>
                    <a:cxn ang="0">
                      <a:pos x="T4" y="T5"/>
                    </a:cxn>
                    <a:cxn ang="0">
                      <a:pos x="T6" y="T7"/>
                    </a:cxn>
                    <a:cxn ang="0">
                      <a:pos x="T8" y="T9"/>
                    </a:cxn>
                  </a:cxnLst>
                  <a:rect l="0" t="0" r="r" b="b"/>
                  <a:pathLst>
                    <a:path w="24" h="8">
                      <a:moveTo>
                        <a:pt x="24" y="4"/>
                      </a:moveTo>
                      <a:lnTo>
                        <a:pt x="12" y="8"/>
                      </a:lnTo>
                      <a:lnTo>
                        <a:pt x="0" y="4"/>
                      </a:lnTo>
                      <a:lnTo>
                        <a:pt x="13" y="0"/>
                      </a:lnTo>
                      <a:lnTo>
                        <a:pt x="24"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Freeform 163">
                  <a:extLst>
                    <a:ext uri="{FF2B5EF4-FFF2-40B4-BE49-F238E27FC236}">
                      <a16:creationId xmlns:a16="http://schemas.microsoft.com/office/drawing/2014/main" id="{A5222E53-27F2-4F43-9EF1-7E9FDCF7676E}"/>
                    </a:ext>
                  </a:extLst>
                </p:cNvPr>
                <p:cNvSpPr>
                  <a:spLocks/>
                </p:cNvSpPr>
                <p:nvPr/>
              </p:nvSpPr>
              <p:spPr bwMode="auto">
                <a:xfrm flipH="1">
                  <a:off x="2947021" y="3927722"/>
                  <a:ext cx="176444" cy="511692"/>
                </a:xfrm>
                <a:custGeom>
                  <a:avLst/>
                  <a:gdLst>
                    <a:gd name="T0" fmla="*/ 0 w 20"/>
                    <a:gd name="T1" fmla="*/ 58 h 58"/>
                    <a:gd name="T2" fmla="*/ 12 w 20"/>
                    <a:gd name="T3" fmla="*/ 54 h 58"/>
                    <a:gd name="T4" fmla="*/ 20 w 20"/>
                    <a:gd name="T5" fmla="*/ 0 h 58"/>
                    <a:gd name="T6" fmla="*/ 7 w 20"/>
                    <a:gd name="T7" fmla="*/ 3 h 58"/>
                    <a:gd name="T8" fmla="*/ 0 w 20"/>
                    <a:gd name="T9" fmla="*/ 58 h 58"/>
                  </a:gdLst>
                  <a:ahLst/>
                  <a:cxnLst>
                    <a:cxn ang="0">
                      <a:pos x="T0" y="T1"/>
                    </a:cxn>
                    <a:cxn ang="0">
                      <a:pos x="T2" y="T3"/>
                    </a:cxn>
                    <a:cxn ang="0">
                      <a:pos x="T4" y="T5"/>
                    </a:cxn>
                    <a:cxn ang="0">
                      <a:pos x="T6" y="T7"/>
                    </a:cxn>
                    <a:cxn ang="0">
                      <a:pos x="T8" y="T9"/>
                    </a:cxn>
                  </a:cxnLst>
                  <a:rect l="0" t="0" r="r" b="b"/>
                  <a:pathLst>
                    <a:path w="20" h="58">
                      <a:moveTo>
                        <a:pt x="0" y="58"/>
                      </a:moveTo>
                      <a:lnTo>
                        <a:pt x="12" y="54"/>
                      </a:lnTo>
                      <a:lnTo>
                        <a:pt x="20" y="0"/>
                      </a:lnTo>
                      <a:lnTo>
                        <a:pt x="7" y="3"/>
                      </a:lnTo>
                      <a:lnTo>
                        <a:pt x="0" y="58"/>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Freeform 164">
                  <a:extLst>
                    <a:ext uri="{FF2B5EF4-FFF2-40B4-BE49-F238E27FC236}">
                      <a16:creationId xmlns:a16="http://schemas.microsoft.com/office/drawing/2014/main" id="{AD8E4D96-AD54-4F67-BED4-18F060CA543A}"/>
                    </a:ext>
                  </a:extLst>
                </p:cNvPr>
                <p:cNvSpPr>
                  <a:spLocks/>
                </p:cNvSpPr>
                <p:nvPr/>
              </p:nvSpPr>
              <p:spPr bwMode="auto">
                <a:xfrm flipH="1">
                  <a:off x="2947021" y="3927722"/>
                  <a:ext cx="176444" cy="511692"/>
                </a:xfrm>
                <a:custGeom>
                  <a:avLst/>
                  <a:gdLst>
                    <a:gd name="T0" fmla="*/ 0 w 20"/>
                    <a:gd name="T1" fmla="*/ 58 h 58"/>
                    <a:gd name="T2" fmla="*/ 12 w 20"/>
                    <a:gd name="T3" fmla="*/ 54 h 58"/>
                    <a:gd name="T4" fmla="*/ 20 w 20"/>
                    <a:gd name="T5" fmla="*/ 0 h 58"/>
                    <a:gd name="T6" fmla="*/ 7 w 20"/>
                    <a:gd name="T7" fmla="*/ 3 h 58"/>
                    <a:gd name="T8" fmla="*/ 0 w 20"/>
                    <a:gd name="T9" fmla="*/ 58 h 58"/>
                  </a:gdLst>
                  <a:ahLst/>
                  <a:cxnLst>
                    <a:cxn ang="0">
                      <a:pos x="T0" y="T1"/>
                    </a:cxn>
                    <a:cxn ang="0">
                      <a:pos x="T2" y="T3"/>
                    </a:cxn>
                    <a:cxn ang="0">
                      <a:pos x="T4" y="T5"/>
                    </a:cxn>
                    <a:cxn ang="0">
                      <a:pos x="T6" y="T7"/>
                    </a:cxn>
                    <a:cxn ang="0">
                      <a:pos x="T8" y="T9"/>
                    </a:cxn>
                  </a:cxnLst>
                  <a:rect l="0" t="0" r="r" b="b"/>
                  <a:pathLst>
                    <a:path w="20" h="58">
                      <a:moveTo>
                        <a:pt x="0" y="58"/>
                      </a:moveTo>
                      <a:lnTo>
                        <a:pt x="12" y="54"/>
                      </a:lnTo>
                      <a:lnTo>
                        <a:pt x="20" y="0"/>
                      </a:lnTo>
                      <a:lnTo>
                        <a:pt x="7" y="3"/>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165">
                  <a:extLst>
                    <a:ext uri="{FF2B5EF4-FFF2-40B4-BE49-F238E27FC236}">
                      <a16:creationId xmlns:a16="http://schemas.microsoft.com/office/drawing/2014/main" id="{B6D046D6-2628-4D8D-B49F-4604735557AB}"/>
                    </a:ext>
                  </a:extLst>
                </p:cNvPr>
                <p:cNvSpPr>
                  <a:spLocks/>
                </p:cNvSpPr>
                <p:nvPr/>
              </p:nvSpPr>
              <p:spPr bwMode="auto">
                <a:xfrm flipH="1">
                  <a:off x="3061707" y="3927722"/>
                  <a:ext cx="167628" cy="511692"/>
                </a:xfrm>
                <a:custGeom>
                  <a:avLst/>
                  <a:gdLst>
                    <a:gd name="T0" fmla="*/ 12 w 19"/>
                    <a:gd name="T1" fmla="*/ 58 h 58"/>
                    <a:gd name="T2" fmla="*/ 0 w 19"/>
                    <a:gd name="T3" fmla="*/ 54 h 58"/>
                    <a:gd name="T4" fmla="*/ 8 w 19"/>
                    <a:gd name="T5" fmla="*/ 0 h 58"/>
                    <a:gd name="T6" fmla="*/ 19 w 19"/>
                    <a:gd name="T7" fmla="*/ 3 h 58"/>
                    <a:gd name="T8" fmla="*/ 12 w 19"/>
                    <a:gd name="T9" fmla="*/ 58 h 58"/>
                  </a:gdLst>
                  <a:ahLst/>
                  <a:cxnLst>
                    <a:cxn ang="0">
                      <a:pos x="T0" y="T1"/>
                    </a:cxn>
                    <a:cxn ang="0">
                      <a:pos x="T2" y="T3"/>
                    </a:cxn>
                    <a:cxn ang="0">
                      <a:pos x="T4" y="T5"/>
                    </a:cxn>
                    <a:cxn ang="0">
                      <a:pos x="T6" y="T7"/>
                    </a:cxn>
                    <a:cxn ang="0">
                      <a:pos x="T8" y="T9"/>
                    </a:cxn>
                  </a:cxnLst>
                  <a:rect l="0" t="0" r="r" b="b"/>
                  <a:pathLst>
                    <a:path w="19" h="58">
                      <a:moveTo>
                        <a:pt x="12" y="58"/>
                      </a:moveTo>
                      <a:lnTo>
                        <a:pt x="0" y="54"/>
                      </a:lnTo>
                      <a:lnTo>
                        <a:pt x="8" y="0"/>
                      </a:lnTo>
                      <a:lnTo>
                        <a:pt x="19" y="3"/>
                      </a:lnTo>
                      <a:lnTo>
                        <a:pt x="12" y="58"/>
                      </a:ln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Freeform 166">
                  <a:extLst>
                    <a:ext uri="{FF2B5EF4-FFF2-40B4-BE49-F238E27FC236}">
                      <a16:creationId xmlns:a16="http://schemas.microsoft.com/office/drawing/2014/main" id="{49954324-2247-49CF-BE8F-1B3018DBADE2}"/>
                    </a:ext>
                  </a:extLst>
                </p:cNvPr>
                <p:cNvSpPr>
                  <a:spLocks/>
                </p:cNvSpPr>
                <p:nvPr/>
              </p:nvSpPr>
              <p:spPr bwMode="auto">
                <a:xfrm flipH="1">
                  <a:off x="3061707" y="3927722"/>
                  <a:ext cx="167628" cy="511692"/>
                </a:xfrm>
                <a:custGeom>
                  <a:avLst/>
                  <a:gdLst>
                    <a:gd name="T0" fmla="*/ 12 w 19"/>
                    <a:gd name="T1" fmla="*/ 58 h 58"/>
                    <a:gd name="T2" fmla="*/ 0 w 19"/>
                    <a:gd name="T3" fmla="*/ 54 h 58"/>
                    <a:gd name="T4" fmla="*/ 8 w 19"/>
                    <a:gd name="T5" fmla="*/ 0 h 58"/>
                    <a:gd name="T6" fmla="*/ 19 w 19"/>
                    <a:gd name="T7" fmla="*/ 3 h 58"/>
                    <a:gd name="T8" fmla="*/ 12 w 19"/>
                    <a:gd name="T9" fmla="*/ 58 h 58"/>
                  </a:gdLst>
                  <a:ahLst/>
                  <a:cxnLst>
                    <a:cxn ang="0">
                      <a:pos x="T0" y="T1"/>
                    </a:cxn>
                    <a:cxn ang="0">
                      <a:pos x="T2" y="T3"/>
                    </a:cxn>
                    <a:cxn ang="0">
                      <a:pos x="T4" y="T5"/>
                    </a:cxn>
                    <a:cxn ang="0">
                      <a:pos x="T6" y="T7"/>
                    </a:cxn>
                    <a:cxn ang="0">
                      <a:pos x="T8" y="T9"/>
                    </a:cxn>
                  </a:cxnLst>
                  <a:rect l="0" t="0" r="r" b="b"/>
                  <a:pathLst>
                    <a:path w="19" h="58">
                      <a:moveTo>
                        <a:pt x="12" y="58"/>
                      </a:moveTo>
                      <a:lnTo>
                        <a:pt x="0" y="54"/>
                      </a:lnTo>
                      <a:lnTo>
                        <a:pt x="8" y="0"/>
                      </a:lnTo>
                      <a:lnTo>
                        <a:pt x="19" y="3"/>
                      </a:lnTo>
                      <a:lnTo>
                        <a:pt x="12"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Freeform 167">
                  <a:extLst>
                    <a:ext uri="{FF2B5EF4-FFF2-40B4-BE49-F238E27FC236}">
                      <a16:creationId xmlns:a16="http://schemas.microsoft.com/office/drawing/2014/main" id="{A826B535-666E-45E4-A5B3-7030D1357763}"/>
                    </a:ext>
                  </a:extLst>
                </p:cNvPr>
                <p:cNvSpPr>
                  <a:spLocks/>
                </p:cNvSpPr>
                <p:nvPr/>
              </p:nvSpPr>
              <p:spPr bwMode="auto">
                <a:xfrm flipH="1">
                  <a:off x="2947021" y="3892431"/>
                  <a:ext cx="211735" cy="61758"/>
                </a:xfrm>
                <a:custGeom>
                  <a:avLst/>
                  <a:gdLst>
                    <a:gd name="T0" fmla="*/ 24 w 24"/>
                    <a:gd name="T1" fmla="*/ 4 h 7"/>
                    <a:gd name="T2" fmla="*/ 11 w 24"/>
                    <a:gd name="T3" fmla="*/ 7 h 7"/>
                    <a:gd name="T4" fmla="*/ 0 w 24"/>
                    <a:gd name="T5" fmla="*/ 4 h 7"/>
                    <a:gd name="T6" fmla="*/ 13 w 24"/>
                    <a:gd name="T7" fmla="*/ 0 h 7"/>
                    <a:gd name="T8" fmla="*/ 24 w 24"/>
                    <a:gd name="T9" fmla="*/ 4 h 7"/>
                  </a:gdLst>
                  <a:ahLst/>
                  <a:cxnLst>
                    <a:cxn ang="0">
                      <a:pos x="T0" y="T1"/>
                    </a:cxn>
                    <a:cxn ang="0">
                      <a:pos x="T2" y="T3"/>
                    </a:cxn>
                    <a:cxn ang="0">
                      <a:pos x="T4" y="T5"/>
                    </a:cxn>
                    <a:cxn ang="0">
                      <a:pos x="T6" y="T7"/>
                    </a:cxn>
                    <a:cxn ang="0">
                      <a:pos x="T8" y="T9"/>
                    </a:cxn>
                  </a:cxnLst>
                  <a:rect l="0" t="0" r="r" b="b"/>
                  <a:pathLst>
                    <a:path w="24" h="7">
                      <a:moveTo>
                        <a:pt x="24" y="4"/>
                      </a:moveTo>
                      <a:lnTo>
                        <a:pt x="11" y="7"/>
                      </a:lnTo>
                      <a:lnTo>
                        <a:pt x="0" y="4"/>
                      </a:lnTo>
                      <a:lnTo>
                        <a:pt x="13" y="0"/>
                      </a:lnTo>
                      <a:lnTo>
                        <a:pt x="2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Freeform 169">
                  <a:extLst>
                    <a:ext uri="{FF2B5EF4-FFF2-40B4-BE49-F238E27FC236}">
                      <a16:creationId xmlns:a16="http://schemas.microsoft.com/office/drawing/2014/main" id="{34277C3D-13EA-4C39-8C49-5D6F679C75D8}"/>
                    </a:ext>
                  </a:extLst>
                </p:cNvPr>
                <p:cNvSpPr>
                  <a:spLocks/>
                </p:cNvSpPr>
                <p:nvPr/>
              </p:nvSpPr>
              <p:spPr bwMode="auto">
                <a:xfrm flipH="1">
                  <a:off x="3246972" y="4148278"/>
                  <a:ext cx="149982" cy="282309"/>
                </a:xfrm>
                <a:custGeom>
                  <a:avLst/>
                  <a:gdLst>
                    <a:gd name="T0" fmla="*/ 12 w 17"/>
                    <a:gd name="T1" fmla="*/ 0 h 32"/>
                    <a:gd name="T2" fmla="*/ 5 w 17"/>
                    <a:gd name="T3" fmla="*/ 2 h 32"/>
                    <a:gd name="T4" fmla="*/ 5 w 17"/>
                    <a:gd name="T5" fmla="*/ 2 h 32"/>
                    <a:gd name="T6" fmla="*/ 0 w 17"/>
                    <a:gd name="T7" fmla="*/ 32 h 32"/>
                    <a:gd name="T8" fmla="*/ 13 w 17"/>
                    <a:gd name="T9" fmla="*/ 29 h 32"/>
                    <a:gd name="T10" fmla="*/ 17 w 17"/>
                    <a:gd name="T11" fmla="*/ 3 h 32"/>
                    <a:gd name="T12" fmla="*/ 12 w 1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7" h="32">
                      <a:moveTo>
                        <a:pt x="12" y="0"/>
                      </a:moveTo>
                      <a:lnTo>
                        <a:pt x="5" y="2"/>
                      </a:lnTo>
                      <a:lnTo>
                        <a:pt x="5" y="2"/>
                      </a:lnTo>
                      <a:lnTo>
                        <a:pt x="0" y="32"/>
                      </a:lnTo>
                      <a:lnTo>
                        <a:pt x="13" y="29"/>
                      </a:lnTo>
                      <a:lnTo>
                        <a:pt x="17" y="3"/>
                      </a:lnTo>
                      <a:lnTo>
                        <a:pt x="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0" name="Freeform 170">
                  <a:extLst>
                    <a:ext uri="{FF2B5EF4-FFF2-40B4-BE49-F238E27FC236}">
                      <a16:creationId xmlns:a16="http://schemas.microsoft.com/office/drawing/2014/main" id="{72E6BE98-6044-48DD-98FC-4C3CAFAACD98}"/>
                    </a:ext>
                  </a:extLst>
                </p:cNvPr>
                <p:cNvSpPr>
                  <a:spLocks/>
                </p:cNvSpPr>
                <p:nvPr/>
              </p:nvSpPr>
              <p:spPr bwMode="auto">
                <a:xfrm flipH="1">
                  <a:off x="3246972" y="4148278"/>
                  <a:ext cx="149982" cy="282309"/>
                </a:xfrm>
                <a:custGeom>
                  <a:avLst/>
                  <a:gdLst>
                    <a:gd name="T0" fmla="*/ 12 w 17"/>
                    <a:gd name="T1" fmla="*/ 0 h 32"/>
                    <a:gd name="T2" fmla="*/ 5 w 17"/>
                    <a:gd name="T3" fmla="*/ 2 h 32"/>
                    <a:gd name="T4" fmla="*/ 5 w 17"/>
                    <a:gd name="T5" fmla="*/ 2 h 32"/>
                    <a:gd name="T6" fmla="*/ 0 w 17"/>
                    <a:gd name="T7" fmla="*/ 32 h 32"/>
                    <a:gd name="T8" fmla="*/ 13 w 17"/>
                    <a:gd name="T9" fmla="*/ 29 h 32"/>
                    <a:gd name="T10" fmla="*/ 17 w 17"/>
                    <a:gd name="T11" fmla="*/ 3 h 32"/>
                    <a:gd name="T12" fmla="*/ 12 w 1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7" h="32">
                      <a:moveTo>
                        <a:pt x="12" y="0"/>
                      </a:moveTo>
                      <a:lnTo>
                        <a:pt x="5" y="2"/>
                      </a:lnTo>
                      <a:lnTo>
                        <a:pt x="5" y="2"/>
                      </a:lnTo>
                      <a:lnTo>
                        <a:pt x="0" y="32"/>
                      </a:lnTo>
                      <a:lnTo>
                        <a:pt x="13" y="29"/>
                      </a:lnTo>
                      <a:lnTo>
                        <a:pt x="17" y="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1" name="Freeform 171">
                  <a:extLst>
                    <a:ext uri="{FF2B5EF4-FFF2-40B4-BE49-F238E27FC236}">
                      <a16:creationId xmlns:a16="http://schemas.microsoft.com/office/drawing/2014/main" id="{6EC3F371-883E-457C-B710-A2C4D14A25D5}"/>
                    </a:ext>
                  </a:extLst>
                </p:cNvPr>
                <p:cNvSpPr>
                  <a:spLocks/>
                </p:cNvSpPr>
                <p:nvPr/>
              </p:nvSpPr>
              <p:spPr bwMode="auto">
                <a:xfrm flipH="1">
                  <a:off x="3291084" y="4104166"/>
                  <a:ext cx="167628" cy="61758"/>
                </a:xfrm>
                <a:custGeom>
                  <a:avLst/>
                  <a:gdLst>
                    <a:gd name="T0" fmla="*/ 12 w 19"/>
                    <a:gd name="T1" fmla="*/ 0 h 7"/>
                    <a:gd name="T2" fmla="*/ 0 w 19"/>
                    <a:gd name="T3" fmla="*/ 3 h 7"/>
                    <a:gd name="T4" fmla="*/ 12 w 19"/>
                    <a:gd name="T5" fmla="*/ 7 h 7"/>
                    <a:gd name="T6" fmla="*/ 12 w 19"/>
                    <a:gd name="T7" fmla="*/ 7 h 7"/>
                    <a:gd name="T8" fmla="*/ 19 w 19"/>
                    <a:gd name="T9" fmla="*/ 5 h 7"/>
                    <a:gd name="T10" fmla="*/ 12 w 19"/>
                    <a:gd name="T11" fmla="*/ 0 h 7"/>
                  </a:gdLst>
                  <a:ahLst/>
                  <a:cxnLst>
                    <a:cxn ang="0">
                      <a:pos x="T0" y="T1"/>
                    </a:cxn>
                    <a:cxn ang="0">
                      <a:pos x="T2" y="T3"/>
                    </a:cxn>
                    <a:cxn ang="0">
                      <a:pos x="T4" y="T5"/>
                    </a:cxn>
                    <a:cxn ang="0">
                      <a:pos x="T6" y="T7"/>
                    </a:cxn>
                    <a:cxn ang="0">
                      <a:pos x="T8" y="T9"/>
                    </a:cxn>
                    <a:cxn ang="0">
                      <a:pos x="T10" y="T11"/>
                    </a:cxn>
                  </a:cxnLst>
                  <a:rect l="0" t="0" r="r" b="b"/>
                  <a:pathLst>
                    <a:path w="19" h="7">
                      <a:moveTo>
                        <a:pt x="12" y="0"/>
                      </a:moveTo>
                      <a:lnTo>
                        <a:pt x="0" y="3"/>
                      </a:lnTo>
                      <a:lnTo>
                        <a:pt x="12" y="7"/>
                      </a:lnTo>
                      <a:lnTo>
                        <a:pt x="12" y="7"/>
                      </a:lnTo>
                      <a:lnTo>
                        <a:pt x="19" y="5"/>
                      </a:lnTo>
                      <a:lnTo>
                        <a:pt x="1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Freeform 172">
                  <a:extLst>
                    <a:ext uri="{FF2B5EF4-FFF2-40B4-BE49-F238E27FC236}">
                      <a16:creationId xmlns:a16="http://schemas.microsoft.com/office/drawing/2014/main" id="{8BD5473E-C847-47C0-891B-EB1D20FBC415}"/>
                    </a:ext>
                  </a:extLst>
                </p:cNvPr>
                <p:cNvSpPr>
                  <a:spLocks/>
                </p:cNvSpPr>
                <p:nvPr/>
              </p:nvSpPr>
              <p:spPr bwMode="auto">
                <a:xfrm flipH="1">
                  <a:off x="3291084" y="4104166"/>
                  <a:ext cx="167628" cy="61758"/>
                </a:xfrm>
                <a:custGeom>
                  <a:avLst/>
                  <a:gdLst>
                    <a:gd name="T0" fmla="*/ 12 w 19"/>
                    <a:gd name="T1" fmla="*/ 0 h 7"/>
                    <a:gd name="T2" fmla="*/ 0 w 19"/>
                    <a:gd name="T3" fmla="*/ 3 h 7"/>
                    <a:gd name="T4" fmla="*/ 12 w 19"/>
                    <a:gd name="T5" fmla="*/ 7 h 7"/>
                    <a:gd name="T6" fmla="*/ 12 w 19"/>
                    <a:gd name="T7" fmla="*/ 7 h 7"/>
                    <a:gd name="T8" fmla="*/ 19 w 19"/>
                    <a:gd name="T9" fmla="*/ 5 h 7"/>
                    <a:gd name="T10" fmla="*/ 12 w 19"/>
                    <a:gd name="T11" fmla="*/ 0 h 7"/>
                  </a:gdLst>
                  <a:ahLst/>
                  <a:cxnLst>
                    <a:cxn ang="0">
                      <a:pos x="T0" y="T1"/>
                    </a:cxn>
                    <a:cxn ang="0">
                      <a:pos x="T2" y="T3"/>
                    </a:cxn>
                    <a:cxn ang="0">
                      <a:pos x="T4" y="T5"/>
                    </a:cxn>
                    <a:cxn ang="0">
                      <a:pos x="T6" y="T7"/>
                    </a:cxn>
                    <a:cxn ang="0">
                      <a:pos x="T8" y="T9"/>
                    </a:cxn>
                    <a:cxn ang="0">
                      <a:pos x="T10" y="T11"/>
                    </a:cxn>
                  </a:cxnLst>
                  <a:rect l="0" t="0" r="r" b="b"/>
                  <a:pathLst>
                    <a:path w="19" h="7">
                      <a:moveTo>
                        <a:pt x="12" y="0"/>
                      </a:moveTo>
                      <a:lnTo>
                        <a:pt x="0" y="3"/>
                      </a:lnTo>
                      <a:lnTo>
                        <a:pt x="12" y="7"/>
                      </a:lnTo>
                      <a:lnTo>
                        <a:pt x="12" y="7"/>
                      </a:lnTo>
                      <a:lnTo>
                        <a:pt x="19"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3" name="Freeform 173">
                  <a:extLst>
                    <a:ext uri="{FF2B5EF4-FFF2-40B4-BE49-F238E27FC236}">
                      <a16:creationId xmlns:a16="http://schemas.microsoft.com/office/drawing/2014/main" id="{415B477E-FD67-4809-B282-D836637E744E}"/>
                    </a:ext>
                  </a:extLst>
                </p:cNvPr>
                <p:cNvSpPr>
                  <a:spLocks/>
                </p:cNvSpPr>
                <p:nvPr/>
              </p:nvSpPr>
              <p:spPr bwMode="auto">
                <a:xfrm flipH="1">
                  <a:off x="3008773" y="4271788"/>
                  <a:ext cx="114691" cy="167628"/>
                </a:xfrm>
                <a:custGeom>
                  <a:avLst/>
                  <a:gdLst>
                    <a:gd name="T0" fmla="*/ 2 w 13"/>
                    <a:gd name="T1" fmla="*/ 0 h 19"/>
                    <a:gd name="T2" fmla="*/ 0 w 13"/>
                    <a:gd name="T3" fmla="*/ 19 h 19"/>
                    <a:gd name="T4" fmla="*/ 12 w 13"/>
                    <a:gd name="T5" fmla="*/ 15 h 19"/>
                    <a:gd name="T6" fmla="*/ 13 w 13"/>
                    <a:gd name="T7" fmla="*/ 7 h 19"/>
                    <a:gd name="T8" fmla="*/ 2 w 13"/>
                    <a:gd name="T9" fmla="*/ 0 h 19"/>
                  </a:gdLst>
                  <a:ahLst/>
                  <a:cxnLst>
                    <a:cxn ang="0">
                      <a:pos x="T0" y="T1"/>
                    </a:cxn>
                    <a:cxn ang="0">
                      <a:pos x="T2" y="T3"/>
                    </a:cxn>
                    <a:cxn ang="0">
                      <a:pos x="T4" y="T5"/>
                    </a:cxn>
                    <a:cxn ang="0">
                      <a:pos x="T6" y="T7"/>
                    </a:cxn>
                    <a:cxn ang="0">
                      <a:pos x="T8" y="T9"/>
                    </a:cxn>
                  </a:cxnLst>
                  <a:rect l="0" t="0" r="r" b="b"/>
                  <a:pathLst>
                    <a:path w="13" h="19">
                      <a:moveTo>
                        <a:pt x="2" y="0"/>
                      </a:moveTo>
                      <a:lnTo>
                        <a:pt x="0" y="19"/>
                      </a:lnTo>
                      <a:lnTo>
                        <a:pt x="12" y="15"/>
                      </a:lnTo>
                      <a:lnTo>
                        <a:pt x="13" y="7"/>
                      </a:lnTo>
                      <a:lnTo>
                        <a:pt x="2" y="0"/>
                      </a:lnTo>
                      <a:close/>
                    </a:path>
                  </a:pathLst>
                </a:custGeom>
                <a:solidFill>
                  <a:srgbClr val="E26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Freeform 174">
                  <a:extLst>
                    <a:ext uri="{FF2B5EF4-FFF2-40B4-BE49-F238E27FC236}">
                      <a16:creationId xmlns:a16="http://schemas.microsoft.com/office/drawing/2014/main" id="{1E482409-CB25-4786-AF09-4BE43689966A}"/>
                    </a:ext>
                  </a:extLst>
                </p:cNvPr>
                <p:cNvSpPr>
                  <a:spLocks/>
                </p:cNvSpPr>
                <p:nvPr/>
              </p:nvSpPr>
              <p:spPr bwMode="auto">
                <a:xfrm flipH="1">
                  <a:off x="3008773" y="4271788"/>
                  <a:ext cx="114691" cy="167628"/>
                </a:xfrm>
                <a:custGeom>
                  <a:avLst/>
                  <a:gdLst>
                    <a:gd name="T0" fmla="*/ 2 w 13"/>
                    <a:gd name="T1" fmla="*/ 0 h 19"/>
                    <a:gd name="T2" fmla="*/ 0 w 13"/>
                    <a:gd name="T3" fmla="*/ 19 h 19"/>
                    <a:gd name="T4" fmla="*/ 12 w 13"/>
                    <a:gd name="T5" fmla="*/ 15 h 19"/>
                    <a:gd name="T6" fmla="*/ 13 w 13"/>
                    <a:gd name="T7" fmla="*/ 7 h 19"/>
                    <a:gd name="T8" fmla="*/ 2 w 13"/>
                    <a:gd name="T9" fmla="*/ 0 h 19"/>
                  </a:gdLst>
                  <a:ahLst/>
                  <a:cxnLst>
                    <a:cxn ang="0">
                      <a:pos x="T0" y="T1"/>
                    </a:cxn>
                    <a:cxn ang="0">
                      <a:pos x="T2" y="T3"/>
                    </a:cxn>
                    <a:cxn ang="0">
                      <a:pos x="T4" y="T5"/>
                    </a:cxn>
                    <a:cxn ang="0">
                      <a:pos x="T6" y="T7"/>
                    </a:cxn>
                    <a:cxn ang="0">
                      <a:pos x="T8" y="T9"/>
                    </a:cxn>
                  </a:cxnLst>
                  <a:rect l="0" t="0" r="r" b="b"/>
                  <a:pathLst>
                    <a:path w="13" h="19">
                      <a:moveTo>
                        <a:pt x="2" y="0"/>
                      </a:moveTo>
                      <a:lnTo>
                        <a:pt x="0" y="19"/>
                      </a:lnTo>
                      <a:lnTo>
                        <a:pt x="12" y="15"/>
                      </a:lnTo>
                      <a:lnTo>
                        <a:pt x="13" y="7"/>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Freeform 175">
                  <a:extLst>
                    <a:ext uri="{FF2B5EF4-FFF2-40B4-BE49-F238E27FC236}">
                      <a16:creationId xmlns:a16="http://schemas.microsoft.com/office/drawing/2014/main" id="{AF900D5D-ABAF-48ED-8E80-D182988873A5}"/>
                    </a:ext>
                  </a:extLst>
                </p:cNvPr>
                <p:cNvSpPr>
                  <a:spLocks/>
                </p:cNvSpPr>
                <p:nvPr/>
              </p:nvSpPr>
              <p:spPr bwMode="auto">
                <a:xfrm flipH="1">
                  <a:off x="3105824" y="4201215"/>
                  <a:ext cx="123510" cy="238202"/>
                </a:xfrm>
                <a:custGeom>
                  <a:avLst/>
                  <a:gdLst>
                    <a:gd name="T0" fmla="*/ 3 w 14"/>
                    <a:gd name="T1" fmla="*/ 0 h 27"/>
                    <a:gd name="T2" fmla="*/ 0 w 14"/>
                    <a:gd name="T3" fmla="*/ 23 h 27"/>
                    <a:gd name="T4" fmla="*/ 12 w 14"/>
                    <a:gd name="T5" fmla="*/ 27 h 27"/>
                    <a:gd name="T6" fmla="*/ 14 w 14"/>
                    <a:gd name="T7" fmla="*/ 8 h 27"/>
                    <a:gd name="T8" fmla="*/ 3 w 14"/>
                    <a:gd name="T9" fmla="*/ 0 h 27"/>
                  </a:gdLst>
                  <a:ahLst/>
                  <a:cxnLst>
                    <a:cxn ang="0">
                      <a:pos x="T0" y="T1"/>
                    </a:cxn>
                    <a:cxn ang="0">
                      <a:pos x="T2" y="T3"/>
                    </a:cxn>
                    <a:cxn ang="0">
                      <a:pos x="T4" y="T5"/>
                    </a:cxn>
                    <a:cxn ang="0">
                      <a:pos x="T6" y="T7"/>
                    </a:cxn>
                    <a:cxn ang="0">
                      <a:pos x="T8" y="T9"/>
                    </a:cxn>
                  </a:cxnLst>
                  <a:rect l="0" t="0" r="r" b="b"/>
                  <a:pathLst>
                    <a:path w="14" h="27">
                      <a:moveTo>
                        <a:pt x="3" y="0"/>
                      </a:moveTo>
                      <a:lnTo>
                        <a:pt x="0" y="23"/>
                      </a:lnTo>
                      <a:lnTo>
                        <a:pt x="12" y="27"/>
                      </a:lnTo>
                      <a:lnTo>
                        <a:pt x="14" y="8"/>
                      </a:lnTo>
                      <a:lnTo>
                        <a:pt x="3" y="0"/>
                      </a:lnTo>
                      <a:close/>
                    </a:path>
                  </a:pathLst>
                </a:custGeom>
                <a:solidFill>
                  <a:srgbClr val="BE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Freeform 176">
                  <a:extLst>
                    <a:ext uri="{FF2B5EF4-FFF2-40B4-BE49-F238E27FC236}">
                      <a16:creationId xmlns:a16="http://schemas.microsoft.com/office/drawing/2014/main" id="{3CD7678C-94C4-4DCC-A8CA-19574443BB13}"/>
                    </a:ext>
                  </a:extLst>
                </p:cNvPr>
                <p:cNvSpPr>
                  <a:spLocks/>
                </p:cNvSpPr>
                <p:nvPr/>
              </p:nvSpPr>
              <p:spPr bwMode="auto">
                <a:xfrm flipH="1">
                  <a:off x="3105824" y="4201215"/>
                  <a:ext cx="123510" cy="238202"/>
                </a:xfrm>
                <a:custGeom>
                  <a:avLst/>
                  <a:gdLst>
                    <a:gd name="T0" fmla="*/ 3 w 14"/>
                    <a:gd name="T1" fmla="*/ 0 h 27"/>
                    <a:gd name="T2" fmla="*/ 0 w 14"/>
                    <a:gd name="T3" fmla="*/ 23 h 27"/>
                    <a:gd name="T4" fmla="*/ 12 w 14"/>
                    <a:gd name="T5" fmla="*/ 27 h 27"/>
                    <a:gd name="T6" fmla="*/ 14 w 14"/>
                    <a:gd name="T7" fmla="*/ 8 h 27"/>
                    <a:gd name="T8" fmla="*/ 3 w 14"/>
                    <a:gd name="T9" fmla="*/ 0 h 27"/>
                  </a:gdLst>
                  <a:ahLst/>
                  <a:cxnLst>
                    <a:cxn ang="0">
                      <a:pos x="T0" y="T1"/>
                    </a:cxn>
                    <a:cxn ang="0">
                      <a:pos x="T2" y="T3"/>
                    </a:cxn>
                    <a:cxn ang="0">
                      <a:pos x="T4" y="T5"/>
                    </a:cxn>
                    <a:cxn ang="0">
                      <a:pos x="T6" y="T7"/>
                    </a:cxn>
                    <a:cxn ang="0">
                      <a:pos x="T8" y="T9"/>
                    </a:cxn>
                  </a:cxnLst>
                  <a:rect l="0" t="0" r="r" b="b"/>
                  <a:pathLst>
                    <a:path w="14" h="27">
                      <a:moveTo>
                        <a:pt x="3" y="0"/>
                      </a:moveTo>
                      <a:lnTo>
                        <a:pt x="0" y="23"/>
                      </a:lnTo>
                      <a:lnTo>
                        <a:pt x="12" y="27"/>
                      </a:lnTo>
                      <a:lnTo>
                        <a:pt x="14"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7" name="Freeform 177">
                  <a:extLst>
                    <a:ext uri="{FF2B5EF4-FFF2-40B4-BE49-F238E27FC236}">
                      <a16:creationId xmlns:a16="http://schemas.microsoft.com/office/drawing/2014/main" id="{0E551D8E-E091-4A8B-A328-816C12ED37E6}"/>
                    </a:ext>
                  </a:extLst>
                </p:cNvPr>
                <p:cNvSpPr>
                  <a:spLocks/>
                </p:cNvSpPr>
                <p:nvPr/>
              </p:nvSpPr>
              <p:spPr bwMode="auto">
                <a:xfrm flipH="1">
                  <a:off x="2726462" y="3839497"/>
                  <a:ext cx="1155716" cy="644026"/>
                </a:xfrm>
                <a:custGeom>
                  <a:avLst/>
                  <a:gdLst>
                    <a:gd name="T0" fmla="*/ 21 w 207"/>
                    <a:gd name="T1" fmla="*/ 1 h 116"/>
                    <a:gd name="T2" fmla="*/ 0 w 207"/>
                    <a:gd name="T3" fmla="*/ 116 h 116"/>
                    <a:gd name="T4" fmla="*/ 205 w 207"/>
                    <a:gd name="T5" fmla="*/ 116 h 116"/>
                    <a:gd name="T6" fmla="*/ 207 w 207"/>
                    <a:gd name="T7" fmla="*/ 115 h 116"/>
                    <a:gd name="T8" fmla="*/ 205 w 207"/>
                    <a:gd name="T9" fmla="*/ 113 h 116"/>
                    <a:gd name="T10" fmla="*/ 4 w 207"/>
                    <a:gd name="T11" fmla="*/ 113 h 116"/>
                    <a:gd name="T12" fmla="*/ 25 w 207"/>
                    <a:gd name="T13" fmla="*/ 2 h 116"/>
                    <a:gd name="T14" fmla="*/ 23 w 207"/>
                    <a:gd name="T15" fmla="*/ 0 h 116"/>
                    <a:gd name="T16" fmla="*/ 21 w 207"/>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116">
                      <a:moveTo>
                        <a:pt x="21" y="1"/>
                      </a:moveTo>
                      <a:cubicBezTo>
                        <a:pt x="0" y="116"/>
                        <a:pt x="0" y="116"/>
                        <a:pt x="0" y="116"/>
                      </a:cubicBezTo>
                      <a:cubicBezTo>
                        <a:pt x="205" y="116"/>
                        <a:pt x="205" y="116"/>
                        <a:pt x="205" y="116"/>
                      </a:cubicBezTo>
                      <a:cubicBezTo>
                        <a:pt x="206" y="116"/>
                        <a:pt x="207" y="116"/>
                        <a:pt x="207" y="115"/>
                      </a:cubicBezTo>
                      <a:cubicBezTo>
                        <a:pt x="207" y="114"/>
                        <a:pt x="206" y="113"/>
                        <a:pt x="205" y="113"/>
                      </a:cubicBezTo>
                      <a:cubicBezTo>
                        <a:pt x="4" y="113"/>
                        <a:pt x="4" y="113"/>
                        <a:pt x="4" y="113"/>
                      </a:cubicBezTo>
                      <a:cubicBezTo>
                        <a:pt x="25" y="2"/>
                        <a:pt x="25" y="2"/>
                        <a:pt x="25" y="2"/>
                      </a:cubicBezTo>
                      <a:cubicBezTo>
                        <a:pt x="25" y="1"/>
                        <a:pt x="24" y="0"/>
                        <a:pt x="23" y="0"/>
                      </a:cubicBezTo>
                      <a:cubicBezTo>
                        <a:pt x="23" y="0"/>
                        <a:pt x="22" y="0"/>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186">
                  <a:extLst>
                    <a:ext uri="{FF2B5EF4-FFF2-40B4-BE49-F238E27FC236}">
                      <a16:creationId xmlns:a16="http://schemas.microsoft.com/office/drawing/2014/main" id="{BBB92AC2-5C2E-42C8-81DA-DB93D995BD69}"/>
                    </a:ext>
                  </a:extLst>
                </p:cNvPr>
                <p:cNvSpPr>
                  <a:spLocks/>
                </p:cNvSpPr>
                <p:nvPr/>
              </p:nvSpPr>
              <p:spPr bwMode="auto">
                <a:xfrm flipH="1">
                  <a:off x="3494000" y="4007125"/>
                  <a:ext cx="211735" cy="61758"/>
                </a:xfrm>
                <a:custGeom>
                  <a:avLst/>
                  <a:gdLst>
                    <a:gd name="T0" fmla="*/ 24 w 24"/>
                    <a:gd name="T1" fmla="*/ 4 h 7"/>
                    <a:gd name="T2" fmla="*/ 11 w 24"/>
                    <a:gd name="T3" fmla="*/ 7 h 7"/>
                    <a:gd name="T4" fmla="*/ 0 w 24"/>
                    <a:gd name="T5" fmla="*/ 4 h 7"/>
                    <a:gd name="T6" fmla="*/ 12 w 24"/>
                    <a:gd name="T7" fmla="*/ 0 h 7"/>
                    <a:gd name="T8" fmla="*/ 24 w 24"/>
                    <a:gd name="T9" fmla="*/ 4 h 7"/>
                  </a:gdLst>
                  <a:ahLst/>
                  <a:cxnLst>
                    <a:cxn ang="0">
                      <a:pos x="T0" y="T1"/>
                    </a:cxn>
                    <a:cxn ang="0">
                      <a:pos x="T2" y="T3"/>
                    </a:cxn>
                    <a:cxn ang="0">
                      <a:pos x="T4" y="T5"/>
                    </a:cxn>
                    <a:cxn ang="0">
                      <a:pos x="T6" y="T7"/>
                    </a:cxn>
                    <a:cxn ang="0">
                      <a:pos x="T8" y="T9"/>
                    </a:cxn>
                  </a:cxnLst>
                  <a:rect l="0" t="0" r="r" b="b"/>
                  <a:pathLst>
                    <a:path w="24" h="7">
                      <a:moveTo>
                        <a:pt x="24" y="4"/>
                      </a:moveTo>
                      <a:lnTo>
                        <a:pt x="11" y="7"/>
                      </a:lnTo>
                      <a:lnTo>
                        <a:pt x="0" y="4"/>
                      </a:lnTo>
                      <a:lnTo>
                        <a:pt x="12" y="0"/>
                      </a:lnTo>
                      <a:lnTo>
                        <a:pt x="2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9" name="Freeform 187">
                  <a:extLst>
                    <a:ext uri="{FF2B5EF4-FFF2-40B4-BE49-F238E27FC236}">
                      <a16:creationId xmlns:a16="http://schemas.microsoft.com/office/drawing/2014/main" id="{05E39175-2DAB-4F9E-BF00-7701E2FEDAEC}"/>
                    </a:ext>
                  </a:extLst>
                </p:cNvPr>
                <p:cNvSpPr>
                  <a:spLocks/>
                </p:cNvSpPr>
                <p:nvPr/>
              </p:nvSpPr>
              <p:spPr bwMode="auto">
                <a:xfrm flipH="1">
                  <a:off x="3494002" y="4042411"/>
                  <a:ext cx="158798" cy="388179"/>
                </a:xfrm>
                <a:custGeom>
                  <a:avLst/>
                  <a:gdLst>
                    <a:gd name="T0" fmla="*/ 0 w 18"/>
                    <a:gd name="T1" fmla="*/ 44 h 44"/>
                    <a:gd name="T2" fmla="*/ 12 w 18"/>
                    <a:gd name="T3" fmla="*/ 41 h 44"/>
                    <a:gd name="T4" fmla="*/ 18 w 18"/>
                    <a:gd name="T5" fmla="*/ 0 h 44"/>
                    <a:gd name="T6" fmla="*/ 5 w 18"/>
                    <a:gd name="T7" fmla="*/ 3 h 44"/>
                    <a:gd name="T8" fmla="*/ 0 w 18"/>
                    <a:gd name="T9" fmla="*/ 44 h 44"/>
                  </a:gdLst>
                  <a:ahLst/>
                  <a:cxnLst>
                    <a:cxn ang="0">
                      <a:pos x="T0" y="T1"/>
                    </a:cxn>
                    <a:cxn ang="0">
                      <a:pos x="T2" y="T3"/>
                    </a:cxn>
                    <a:cxn ang="0">
                      <a:pos x="T4" y="T5"/>
                    </a:cxn>
                    <a:cxn ang="0">
                      <a:pos x="T6" y="T7"/>
                    </a:cxn>
                    <a:cxn ang="0">
                      <a:pos x="T8" y="T9"/>
                    </a:cxn>
                  </a:cxnLst>
                  <a:rect l="0" t="0" r="r" b="b"/>
                  <a:pathLst>
                    <a:path w="18" h="44">
                      <a:moveTo>
                        <a:pt x="0" y="44"/>
                      </a:moveTo>
                      <a:lnTo>
                        <a:pt x="12" y="41"/>
                      </a:lnTo>
                      <a:lnTo>
                        <a:pt x="18" y="0"/>
                      </a:lnTo>
                      <a:lnTo>
                        <a:pt x="5" y="3"/>
                      </a:lnTo>
                      <a:lnTo>
                        <a:pt x="0" y="44"/>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Freeform 188">
                  <a:extLst>
                    <a:ext uri="{FF2B5EF4-FFF2-40B4-BE49-F238E27FC236}">
                      <a16:creationId xmlns:a16="http://schemas.microsoft.com/office/drawing/2014/main" id="{CC3D0E7C-0538-4C4E-85E6-6D9F4A2ECDFF}"/>
                    </a:ext>
                  </a:extLst>
                </p:cNvPr>
                <p:cNvSpPr>
                  <a:spLocks/>
                </p:cNvSpPr>
                <p:nvPr/>
              </p:nvSpPr>
              <p:spPr bwMode="auto">
                <a:xfrm flipH="1">
                  <a:off x="3494002" y="4042411"/>
                  <a:ext cx="158798" cy="388179"/>
                </a:xfrm>
                <a:custGeom>
                  <a:avLst/>
                  <a:gdLst>
                    <a:gd name="T0" fmla="*/ 0 w 18"/>
                    <a:gd name="T1" fmla="*/ 44 h 44"/>
                    <a:gd name="T2" fmla="*/ 12 w 18"/>
                    <a:gd name="T3" fmla="*/ 41 h 44"/>
                    <a:gd name="T4" fmla="*/ 18 w 18"/>
                    <a:gd name="T5" fmla="*/ 0 h 44"/>
                    <a:gd name="T6" fmla="*/ 5 w 18"/>
                    <a:gd name="T7" fmla="*/ 3 h 44"/>
                    <a:gd name="T8" fmla="*/ 0 w 18"/>
                    <a:gd name="T9" fmla="*/ 44 h 44"/>
                  </a:gdLst>
                  <a:ahLst/>
                  <a:cxnLst>
                    <a:cxn ang="0">
                      <a:pos x="T0" y="T1"/>
                    </a:cxn>
                    <a:cxn ang="0">
                      <a:pos x="T2" y="T3"/>
                    </a:cxn>
                    <a:cxn ang="0">
                      <a:pos x="T4" y="T5"/>
                    </a:cxn>
                    <a:cxn ang="0">
                      <a:pos x="T6" y="T7"/>
                    </a:cxn>
                    <a:cxn ang="0">
                      <a:pos x="T8" y="T9"/>
                    </a:cxn>
                  </a:cxnLst>
                  <a:rect l="0" t="0" r="r" b="b"/>
                  <a:pathLst>
                    <a:path w="18" h="44">
                      <a:moveTo>
                        <a:pt x="0" y="44"/>
                      </a:moveTo>
                      <a:lnTo>
                        <a:pt x="12" y="41"/>
                      </a:lnTo>
                      <a:lnTo>
                        <a:pt x="18" y="0"/>
                      </a:lnTo>
                      <a:lnTo>
                        <a:pt x="5" y="3"/>
                      </a:lnTo>
                      <a:lnTo>
                        <a:pt x="0" y="44"/>
                      </a:lnTo>
                      <a:close/>
                    </a:path>
                  </a:pathLst>
                </a:custGeom>
                <a:solidFill>
                  <a:srgbClr val="854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189">
                  <a:extLst>
                    <a:ext uri="{FF2B5EF4-FFF2-40B4-BE49-F238E27FC236}">
                      <a16:creationId xmlns:a16="http://schemas.microsoft.com/office/drawing/2014/main" id="{AA73910E-0596-49B1-A96E-673C5F423696}"/>
                    </a:ext>
                  </a:extLst>
                </p:cNvPr>
                <p:cNvSpPr>
                  <a:spLocks/>
                </p:cNvSpPr>
                <p:nvPr/>
              </p:nvSpPr>
              <p:spPr bwMode="auto">
                <a:xfrm flipH="1">
                  <a:off x="3608683" y="4042411"/>
                  <a:ext cx="149982" cy="388179"/>
                </a:xfrm>
                <a:custGeom>
                  <a:avLst/>
                  <a:gdLst>
                    <a:gd name="T0" fmla="*/ 12 w 17"/>
                    <a:gd name="T1" fmla="*/ 44 h 44"/>
                    <a:gd name="T2" fmla="*/ 0 w 17"/>
                    <a:gd name="T3" fmla="*/ 40 h 44"/>
                    <a:gd name="T4" fmla="*/ 6 w 17"/>
                    <a:gd name="T5" fmla="*/ 0 h 44"/>
                    <a:gd name="T6" fmla="*/ 17 w 17"/>
                    <a:gd name="T7" fmla="*/ 3 h 44"/>
                    <a:gd name="T8" fmla="*/ 12 w 17"/>
                    <a:gd name="T9" fmla="*/ 44 h 44"/>
                  </a:gdLst>
                  <a:ahLst/>
                  <a:cxnLst>
                    <a:cxn ang="0">
                      <a:pos x="T0" y="T1"/>
                    </a:cxn>
                    <a:cxn ang="0">
                      <a:pos x="T2" y="T3"/>
                    </a:cxn>
                    <a:cxn ang="0">
                      <a:pos x="T4" y="T5"/>
                    </a:cxn>
                    <a:cxn ang="0">
                      <a:pos x="T6" y="T7"/>
                    </a:cxn>
                    <a:cxn ang="0">
                      <a:pos x="T8" y="T9"/>
                    </a:cxn>
                  </a:cxnLst>
                  <a:rect l="0" t="0" r="r" b="b"/>
                  <a:pathLst>
                    <a:path w="17" h="44">
                      <a:moveTo>
                        <a:pt x="12" y="44"/>
                      </a:moveTo>
                      <a:lnTo>
                        <a:pt x="0" y="40"/>
                      </a:lnTo>
                      <a:lnTo>
                        <a:pt x="6" y="0"/>
                      </a:lnTo>
                      <a:lnTo>
                        <a:pt x="17" y="3"/>
                      </a:lnTo>
                      <a:lnTo>
                        <a:pt x="12" y="44"/>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Freeform 190">
                  <a:extLst>
                    <a:ext uri="{FF2B5EF4-FFF2-40B4-BE49-F238E27FC236}">
                      <a16:creationId xmlns:a16="http://schemas.microsoft.com/office/drawing/2014/main" id="{AF2893BE-8F80-4422-BB77-D356BCAA202A}"/>
                    </a:ext>
                  </a:extLst>
                </p:cNvPr>
                <p:cNvSpPr>
                  <a:spLocks/>
                </p:cNvSpPr>
                <p:nvPr/>
              </p:nvSpPr>
              <p:spPr bwMode="auto">
                <a:xfrm flipH="1">
                  <a:off x="3352847" y="4130635"/>
                  <a:ext cx="141155" cy="299954"/>
                </a:xfrm>
                <a:custGeom>
                  <a:avLst/>
                  <a:gdLst>
                    <a:gd name="T0" fmla="*/ 11 w 16"/>
                    <a:gd name="T1" fmla="*/ 34 h 34"/>
                    <a:gd name="T2" fmla="*/ 0 w 16"/>
                    <a:gd name="T3" fmla="*/ 31 h 34"/>
                    <a:gd name="T4" fmla="*/ 4 w 16"/>
                    <a:gd name="T5" fmla="*/ 0 h 34"/>
                    <a:gd name="T6" fmla="*/ 16 w 16"/>
                    <a:gd name="T7" fmla="*/ 4 h 34"/>
                    <a:gd name="T8" fmla="*/ 11 w 16"/>
                    <a:gd name="T9" fmla="*/ 34 h 34"/>
                  </a:gdLst>
                  <a:ahLst/>
                  <a:cxnLst>
                    <a:cxn ang="0">
                      <a:pos x="T0" y="T1"/>
                    </a:cxn>
                    <a:cxn ang="0">
                      <a:pos x="T2" y="T3"/>
                    </a:cxn>
                    <a:cxn ang="0">
                      <a:pos x="T4" y="T5"/>
                    </a:cxn>
                    <a:cxn ang="0">
                      <a:pos x="T6" y="T7"/>
                    </a:cxn>
                    <a:cxn ang="0">
                      <a:pos x="T8" y="T9"/>
                    </a:cxn>
                  </a:cxnLst>
                  <a:rect l="0" t="0" r="r" b="b"/>
                  <a:pathLst>
                    <a:path w="16" h="34">
                      <a:moveTo>
                        <a:pt x="11" y="34"/>
                      </a:moveTo>
                      <a:lnTo>
                        <a:pt x="0" y="31"/>
                      </a:lnTo>
                      <a:lnTo>
                        <a:pt x="4" y="0"/>
                      </a:lnTo>
                      <a:lnTo>
                        <a:pt x="16" y="4"/>
                      </a:lnTo>
                      <a:lnTo>
                        <a:pt x="11" y="34"/>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6" name="Group 465">
              <a:extLst>
                <a:ext uri="{FF2B5EF4-FFF2-40B4-BE49-F238E27FC236}">
                  <a16:creationId xmlns:a16="http://schemas.microsoft.com/office/drawing/2014/main" id="{E8EFBE13-3BF8-4B06-AAE5-3B98C24FE11F}"/>
                </a:ext>
              </a:extLst>
            </p:cNvPr>
            <p:cNvGrpSpPr/>
            <p:nvPr/>
          </p:nvGrpSpPr>
          <p:grpSpPr>
            <a:xfrm>
              <a:off x="3705306" y="3645288"/>
              <a:ext cx="1656542" cy="1392080"/>
              <a:chOff x="3484242" y="3413760"/>
              <a:chExt cx="1656542" cy="1392080"/>
            </a:xfrm>
          </p:grpSpPr>
          <p:sp>
            <p:nvSpPr>
              <p:cNvPr id="467" name="Freeform: Shape 466">
                <a:extLst>
                  <a:ext uri="{FF2B5EF4-FFF2-40B4-BE49-F238E27FC236}">
                    <a16:creationId xmlns:a16="http://schemas.microsoft.com/office/drawing/2014/main" id="{3ED1F2CE-EB95-4B45-92D8-E00E16D56158}"/>
                  </a:ext>
                </a:extLst>
              </p:cNvPr>
              <p:cNvSpPr>
                <a:spLocks/>
              </p:cNvSpPr>
              <p:nvPr/>
            </p:nvSpPr>
            <p:spPr bwMode="auto">
              <a:xfrm>
                <a:off x="3662646" y="3450669"/>
                <a:ext cx="647226" cy="1318259"/>
              </a:xfrm>
              <a:custGeom>
                <a:avLst/>
                <a:gdLst>
                  <a:gd name="connsiteX0" fmla="*/ 647057 w 647226"/>
                  <a:gd name="connsiteY0" fmla="*/ 0 h 1318259"/>
                  <a:gd name="connsiteX1" fmla="*/ 647226 w 647226"/>
                  <a:gd name="connsiteY1" fmla="*/ 151 h 1318259"/>
                  <a:gd name="connsiteX2" fmla="*/ 647226 w 647226"/>
                  <a:gd name="connsiteY2" fmla="*/ 1318162 h 1318259"/>
                  <a:gd name="connsiteX3" fmla="*/ 647057 w 647226"/>
                  <a:gd name="connsiteY3" fmla="*/ 1318259 h 1318259"/>
                  <a:gd name="connsiteX4" fmla="*/ 52417 w 647226"/>
                  <a:gd name="connsiteY4" fmla="*/ 75638 h 1318259"/>
                  <a:gd name="connsiteX5" fmla="*/ 319398 w 647226"/>
                  <a:gd name="connsiteY5" fmla="*/ 140470 h 1318259"/>
                  <a:gd name="connsiteX6" fmla="*/ 634921 w 647226"/>
                  <a:gd name="connsiteY6" fmla="*/ 10806 h 1318259"/>
                  <a:gd name="connsiteX7" fmla="*/ 647057 w 647226"/>
                  <a:gd name="connsiteY7" fmla="*/ 0 h 13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226" h="1318259">
                    <a:moveTo>
                      <a:pt x="647057" y="0"/>
                    </a:moveTo>
                    <a:lnTo>
                      <a:pt x="647226" y="151"/>
                    </a:lnTo>
                    <a:lnTo>
                      <a:pt x="647226" y="1318162"/>
                    </a:lnTo>
                    <a:lnTo>
                      <a:pt x="647057" y="1318259"/>
                    </a:lnTo>
                    <a:cubicBezTo>
                      <a:pt x="137366" y="1080540"/>
                      <a:pt x="-117480" y="540270"/>
                      <a:pt x="52417" y="75638"/>
                    </a:cubicBezTo>
                    <a:cubicBezTo>
                      <a:pt x="149501" y="118860"/>
                      <a:pt x="234450" y="140470"/>
                      <a:pt x="319398" y="140470"/>
                    </a:cubicBezTo>
                    <a:cubicBezTo>
                      <a:pt x="465024" y="140470"/>
                      <a:pt x="574244" y="64833"/>
                      <a:pt x="634921" y="10806"/>
                    </a:cubicBezTo>
                    <a:cubicBezTo>
                      <a:pt x="634921" y="10806"/>
                      <a:pt x="634921" y="10806"/>
                      <a:pt x="647057"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noAutofit/>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8" name="Freeform: Shape 467">
                <a:extLst>
                  <a:ext uri="{FF2B5EF4-FFF2-40B4-BE49-F238E27FC236}">
                    <a16:creationId xmlns:a16="http://schemas.microsoft.com/office/drawing/2014/main" id="{71D2D3EE-B57F-4AE5-9E49-BD0A75BEFDBE}"/>
                  </a:ext>
                </a:extLst>
              </p:cNvPr>
              <p:cNvSpPr>
                <a:spLocks/>
              </p:cNvSpPr>
              <p:nvPr/>
            </p:nvSpPr>
            <p:spPr bwMode="auto">
              <a:xfrm>
                <a:off x="4309872" y="3450820"/>
                <a:ext cx="646887" cy="1318011"/>
              </a:xfrm>
              <a:custGeom>
                <a:avLst/>
                <a:gdLst>
                  <a:gd name="connsiteX0" fmla="*/ 0 w 646887"/>
                  <a:gd name="connsiteY0" fmla="*/ 0 h 1318011"/>
                  <a:gd name="connsiteX1" fmla="*/ 1348 w 646887"/>
                  <a:gd name="connsiteY1" fmla="*/ 1200 h 1318011"/>
                  <a:gd name="connsiteX2" fmla="*/ 11966 w 646887"/>
                  <a:gd name="connsiteY2" fmla="*/ 10655 h 1318011"/>
                  <a:gd name="connsiteX3" fmla="*/ 339625 w 646887"/>
                  <a:gd name="connsiteY3" fmla="*/ 140319 h 1318011"/>
                  <a:gd name="connsiteX4" fmla="*/ 594470 w 646887"/>
                  <a:gd name="connsiteY4" fmla="*/ 75487 h 1318011"/>
                  <a:gd name="connsiteX5" fmla="*/ 178687 w 646887"/>
                  <a:gd name="connsiteY5" fmla="*/ 1215520 h 1318011"/>
                  <a:gd name="connsiteX6" fmla="*/ 0 w 646887"/>
                  <a:gd name="connsiteY6" fmla="*/ 1318011 h 1318011"/>
                  <a:gd name="connsiteX7" fmla="*/ 0 w 646887"/>
                  <a:gd name="connsiteY7" fmla="*/ 0 h 131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887" h="1318011">
                    <a:moveTo>
                      <a:pt x="0" y="0"/>
                    </a:moveTo>
                    <a:lnTo>
                      <a:pt x="1348" y="1200"/>
                    </a:lnTo>
                    <a:cubicBezTo>
                      <a:pt x="2865" y="2551"/>
                      <a:pt x="5899" y="5252"/>
                      <a:pt x="11966" y="10655"/>
                    </a:cubicBezTo>
                    <a:cubicBezTo>
                      <a:pt x="84779" y="64682"/>
                      <a:pt x="181863" y="140319"/>
                      <a:pt x="339625" y="140319"/>
                    </a:cubicBezTo>
                    <a:cubicBezTo>
                      <a:pt x="412438" y="140319"/>
                      <a:pt x="509522" y="118709"/>
                      <a:pt x="594470" y="75487"/>
                    </a:cubicBezTo>
                    <a:cubicBezTo>
                      <a:pt x="743130" y="482040"/>
                      <a:pt x="566597" y="946504"/>
                      <a:pt x="178687" y="1215520"/>
                    </a:cubicBezTo>
                    <a:lnTo>
                      <a:pt x="0" y="1318011"/>
                    </a:lnTo>
                    <a:lnTo>
                      <a:pt x="0"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noAutofit/>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sp>
            <p:nvSpPr>
              <p:cNvPr id="469" name="Freeform 164">
                <a:extLst>
                  <a:ext uri="{FF2B5EF4-FFF2-40B4-BE49-F238E27FC236}">
                    <a16:creationId xmlns:a16="http://schemas.microsoft.com/office/drawing/2014/main" id="{8DFE98E5-44B0-41AA-9E5F-088EDA2CA737}"/>
                  </a:ext>
                </a:extLst>
              </p:cNvPr>
              <p:cNvSpPr>
                <a:spLocks noEditPoints="1"/>
              </p:cNvSpPr>
              <p:nvPr/>
            </p:nvSpPr>
            <p:spPr bwMode="auto">
              <a:xfrm>
                <a:off x="3484242" y="3413760"/>
                <a:ext cx="1656542" cy="1392080"/>
              </a:xfrm>
              <a:custGeom>
                <a:avLst/>
                <a:gdLst>
                  <a:gd name="T0" fmla="*/ 72 w 144"/>
                  <a:gd name="T1" fmla="*/ 136 h 136"/>
                  <a:gd name="T2" fmla="*/ 71 w 144"/>
                  <a:gd name="T3" fmla="*/ 136 h 136"/>
                  <a:gd name="T4" fmla="*/ 18 w 144"/>
                  <a:gd name="T5" fmla="*/ 8 h 136"/>
                  <a:gd name="T6" fmla="*/ 20 w 144"/>
                  <a:gd name="T7" fmla="*/ 6 h 136"/>
                  <a:gd name="T8" fmla="*/ 23 w 144"/>
                  <a:gd name="T9" fmla="*/ 6 h 136"/>
                  <a:gd name="T10" fmla="*/ 45 w 144"/>
                  <a:gd name="T11" fmla="*/ 13 h 136"/>
                  <a:gd name="T12" fmla="*/ 67 w 144"/>
                  <a:gd name="T13" fmla="*/ 3 h 136"/>
                  <a:gd name="T14" fmla="*/ 70 w 144"/>
                  <a:gd name="T15" fmla="*/ 0 h 136"/>
                  <a:gd name="T16" fmla="*/ 74 w 144"/>
                  <a:gd name="T17" fmla="*/ 0 h 136"/>
                  <a:gd name="T18" fmla="*/ 77 w 144"/>
                  <a:gd name="T19" fmla="*/ 3 h 136"/>
                  <a:gd name="T20" fmla="*/ 100 w 144"/>
                  <a:gd name="T21" fmla="*/ 13 h 136"/>
                  <a:gd name="T22" fmla="*/ 121 w 144"/>
                  <a:gd name="T23" fmla="*/ 6 h 136"/>
                  <a:gd name="T24" fmla="*/ 124 w 144"/>
                  <a:gd name="T25" fmla="*/ 6 h 136"/>
                  <a:gd name="T26" fmla="*/ 126 w 144"/>
                  <a:gd name="T27" fmla="*/ 8 h 136"/>
                  <a:gd name="T28" fmla="*/ 74 w 144"/>
                  <a:gd name="T29" fmla="*/ 136 h 136"/>
                  <a:gd name="T30" fmla="*/ 72 w 144"/>
                  <a:gd name="T31" fmla="*/ 136 h 136"/>
                  <a:gd name="T32" fmla="*/ 23 w 144"/>
                  <a:gd name="T33" fmla="*/ 14 h 136"/>
                  <a:gd name="T34" fmla="*/ 72 w 144"/>
                  <a:gd name="T35" fmla="*/ 129 h 136"/>
                  <a:gd name="T36" fmla="*/ 121 w 144"/>
                  <a:gd name="T37" fmla="*/ 14 h 136"/>
                  <a:gd name="T38" fmla="*/ 100 w 144"/>
                  <a:gd name="T39" fmla="*/ 20 h 136"/>
                  <a:gd name="T40" fmla="*/ 73 w 144"/>
                  <a:gd name="T41" fmla="*/ 8 h 136"/>
                  <a:gd name="T42" fmla="*/ 72 w 144"/>
                  <a:gd name="T43" fmla="*/ 7 h 136"/>
                  <a:gd name="T44" fmla="*/ 71 w 144"/>
                  <a:gd name="T45" fmla="*/ 8 h 136"/>
                  <a:gd name="T46" fmla="*/ 45 w 144"/>
                  <a:gd name="T47" fmla="*/ 20 h 136"/>
                  <a:gd name="T48" fmla="*/ 23 w 144"/>
                  <a:gd name="T49" fmla="*/ 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36">
                    <a:moveTo>
                      <a:pt x="72" y="136"/>
                    </a:moveTo>
                    <a:cubicBezTo>
                      <a:pt x="72" y="136"/>
                      <a:pt x="71" y="136"/>
                      <a:pt x="71" y="136"/>
                    </a:cubicBezTo>
                    <a:cubicBezTo>
                      <a:pt x="23" y="112"/>
                      <a:pt x="0" y="56"/>
                      <a:pt x="18" y="8"/>
                    </a:cubicBezTo>
                    <a:cubicBezTo>
                      <a:pt x="19" y="7"/>
                      <a:pt x="19" y="6"/>
                      <a:pt x="20" y="6"/>
                    </a:cubicBezTo>
                    <a:cubicBezTo>
                      <a:pt x="21" y="6"/>
                      <a:pt x="22" y="6"/>
                      <a:pt x="23" y="6"/>
                    </a:cubicBezTo>
                    <a:cubicBezTo>
                      <a:pt x="31" y="11"/>
                      <a:pt x="38" y="13"/>
                      <a:pt x="45" y="13"/>
                    </a:cubicBezTo>
                    <a:cubicBezTo>
                      <a:pt x="55" y="13"/>
                      <a:pt x="62" y="7"/>
                      <a:pt x="67" y="3"/>
                    </a:cubicBezTo>
                    <a:cubicBezTo>
                      <a:pt x="68" y="2"/>
                      <a:pt x="69" y="1"/>
                      <a:pt x="70" y="0"/>
                    </a:cubicBezTo>
                    <a:cubicBezTo>
                      <a:pt x="71" y="0"/>
                      <a:pt x="73" y="0"/>
                      <a:pt x="74" y="0"/>
                    </a:cubicBezTo>
                    <a:cubicBezTo>
                      <a:pt x="75" y="1"/>
                      <a:pt x="76" y="2"/>
                      <a:pt x="77" y="3"/>
                    </a:cubicBezTo>
                    <a:cubicBezTo>
                      <a:pt x="82" y="7"/>
                      <a:pt x="89" y="13"/>
                      <a:pt x="100" y="13"/>
                    </a:cubicBezTo>
                    <a:cubicBezTo>
                      <a:pt x="106" y="13"/>
                      <a:pt x="114" y="11"/>
                      <a:pt x="121" y="6"/>
                    </a:cubicBezTo>
                    <a:cubicBezTo>
                      <a:pt x="122" y="6"/>
                      <a:pt x="123" y="6"/>
                      <a:pt x="124" y="6"/>
                    </a:cubicBezTo>
                    <a:cubicBezTo>
                      <a:pt x="125" y="6"/>
                      <a:pt x="126" y="7"/>
                      <a:pt x="126" y="8"/>
                    </a:cubicBezTo>
                    <a:cubicBezTo>
                      <a:pt x="144" y="56"/>
                      <a:pt x="121" y="112"/>
                      <a:pt x="74" y="136"/>
                    </a:cubicBezTo>
                    <a:cubicBezTo>
                      <a:pt x="73" y="136"/>
                      <a:pt x="73" y="136"/>
                      <a:pt x="72" y="136"/>
                    </a:cubicBezTo>
                    <a:close/>
                    <a:moveTo>
                      <a:pt x="23" y="14"/>
                    </a:moveTo>
                    <a:cubicBezTo>
                      <a:pt x="9" y="57"/>
                      <a:pt x="30" y="107"/>
                      <a:pt x="72" y="129"/>
                    </a:cubicBezTo>
                    <a:cubicBezTo>
                      <a:pt x="114" y="107"/>
                      <a:pt x="135" y="57"/>
                      <a:pt x="121" y="14"/>
                    </a:cubicBezTo>
                    <a:cubicBezTo>
                      <a:pt x="114" y="18"/>
                      <a:pt x="106" y="20"/>
                      <a:pt x="100" y="20"/>
                    </a:cubicBezTo>
                    <a:cubicBezTo>
                      <a:pt x="87" y="20"/>
                      <a:pt x="79" y="13"/>
                      <a:pt x="73" y="8"/>
                    </a:cubicBezTo>
                    <a:cubicBezTo>
                      <a:pt x="72" y="7"/>
                      <a:pt x="72" y="7"/>
                      <a:pt x="72" y="7"/>
                    </a:cubicBezTo>
                    <a:cubicBezTo>
                      <a:pt x="71" y="8"/>
                      <a:pt x="71" y="8"/>
                      <a:pt x="71" y="8"/>
                    </a:cubicBezTo>
                    <a:cubicBezTo>
                      <a:pt x="66" y="13"/>
                      <a:pt x="57" y="20"/>
                      <a:pt x="45" y="20"/>
                    </a:cubicBezTo>
                    <a:cubicBezTo>
                      <a:pt x="38" y="20"/>
                      <a:pt x="31" y="18"/>
                      <a:pt x="23"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Times New Roman" charset="0"/>
                  <a:ea typeface="ＭＳ Ｐゴシック" charset="0"/>
                </a:endParaRPr>
              </a:p>
            </p:txBody>
          </p:sp>
        </p:grpSp>
      </p:grpSp>
    </p:spTree>
    <p:extLst>
      <p:ext uri="{BB962C8B-B14F-4D97-AF65-F5344CB8AC3E}">
        <p14:creationId xmlns:p14="http://schemas.microsoft.com/office/powerpoint/2010/main" val="42553120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0975F65-CAB9-4909-9969-F54796AD40E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 name="think-cell Slide" r:id="rId6" imgW="503" imgH="503" progId="TCLayout.ActiveDocument.1">
                  <p:embed/>
                </p:oleObj>
              </mc:Choice>
              <mc:Fallback>
                <p:oleObj name="think-cell Slide" r:id="rId6" imgW="503" imgH="503" progId="TCLayout.ActiveDocument.1">
                  <p:embed/>
                  <p:pic>
                    <p:nvPicPr>
                      <p:cNvPr id="3" name="Object 2" hidden="1">
                        <a:extLst>
                          <a:ext uri="{FF2B5EF4-FFF2-40B4-BE49-F238E27FC236}">
                            <a16:creationId xmlns:a16="http://schemas.microsoft.com/office/drawing/2014/main" id="{D0975F65-CAB9-4909-9969-F54796AD40E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92BEF49-89B2-40F2-AF87-C0360EF24F71}"/>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F483B812-4885-407F-B3D7-E3EA4132FA67}"/>
              </a:ext>
            </a:extLst>
          </p:cNvPr>
          <p:cNvSpPr>
            <a:spLocks noGrp="1"/>
          </p:cNvSpPr>
          <p:nvPr>
            <p:ph type="title"/>
          </p:nvPr>
        </p:nvSpPr>
        <p:spPr>
          <a:xfrm>
            <a:off x="588263" y="457200"/>
            <a:ext cx="11018520" cy="430887"/>
          </a:xfrm>
        </p:spPr>
        <p:txBody>
          <a:bodyPr/>
          <a:lstStyle/>
          <a:p>
            <a:r>
              <a:rPr lang="en-US" dirty="0"/>
              <a:t>New Windows Virtualization</a:t>
            </a:r>
          </a:p>
        </p:txBody>
      </p:sp>
      <p:grpSp>
        <p:nvGrpSpPr>
          <p:cNvPr id="5" name="Group 4">
            <a:extLst>
              <a:ext uri="{FF2B5EF4-FFF2-40B4-BE49-F238E27FC236}">
                <a16:creationId xmlns:a16="http://schemas.microsoft.com/office/drawing/2014/main" id="{8684E833-1DE4-4E92-AA98-33CE7A5C8531}"/>
              </a:ext>
            </a:extLst>
          </p:cNvPr>
          <p:cNvGrpSpPr/>
          <p:nvPr/>
        </p:nvGrpSpPr>
        <p:grpSpPr>
          <a:xfrm>
            <a:off x="11134912" y="234427"/>
            <a:ext cx="791756" cy="914736"/>
            <a:chOff x="10817632" y="234427"/>
            <a:chExt cx="791756" cy="914736"/>
          </a:xfrm>
        </p:grpSpPr>
        <p:grpSp>
          <p:nvGrpSpPr>
            <p:cNvPr id="423" name="Group 422">
              <a:extLst>
                <a:ext uri="{FF2B5EF4-FFF2-40B4-BE49-F238E27FC236}">
                  <a16:creationId xmlns:a16="http://schemas.microsoft.com/office/drawing/2014/main" id="{0F90FC60-9D42-489D-9D00-DEB8A7938372}"/>
                </a:ext>
              </a:extLst>
            </p:cNvPr>
            <p:cNvGrpSpPr/>
            <p:nvPr/>
          </p:nvGrpSpPr>
          <p:grpSpPr>
            <a:xfrm>
              <a:off x="10817632" y="234427"/>
              <a:ext cx="791756" cy="914736"/>
              <a:chOff x="1005387" y="1211263"/>
              <a:chExt cx="1619250" cy="1870710"/>
            </a:xfrm>
          </p:grpSpPr>
          <p:sp>
            <p:nvSpPr>
              <p:cNvPr id="424" name="Isosceles Triangle 423">
                <a:extLst>
                  <a:ext uri="{FF2B5EF4-FFF2-40B4-BE49-F238E27FC236}">
                    <a16:creationId xmlns:a16="http://schemas.microsoft.com/office/drawing/2014/main" id="{4ECCBD6E-995F-4F63-AA8E-432FFC918042}"/>
                  </a:ext>
                </a:extLst>
              </p:cNvPr>
              <p:cNvSpPr/>
              <p:nvPr/>
            </p:nvSpPr>
            <p:spPr bwMode="auto">
              <a:xfrm flipV="1">
                <a:off x="1589587" y="2764473"/>
                <a:ext cx="450850" cy="317500"/>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425" name="Oval 424">
                <a:extLst>
                  <a:ext uri="{FF2B5EF4-FFF2-40B4-BE49-F238E27FC236}">
                    <a16:creationId xmlns:a16="http://schemas.microsoft.com/office/drawing/2014/main" id="{DF1425EC-C09B-4EA3-AB47-DEC793333B1B}"/>
                  </a:ext>
                </a:extLst>
              </p:cNvPr>
              <p:cNvSpPr/>
              <p:nvPr/>
            </p:nvSpPr>
            <p:spPr bwMode="auto">
              <a:xfrm>
                <a:off x="1005387" y="1211263"/>
                <a:ext cx="1619250" cy="161925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sp>
          <p:nvSpPr>
            <p:cNvPr id="488" name="Mobile-first" title="Icon of two devices with an arrow connecting them">
              <a:extLst>
                <a:ext uri="{FF2B5EF4-FFF2-40B4-BE49-F238E27FC236}">
                  <a16:creationId xmlns:a16="http://schemas.microsoft.com/office/drawing/2014/main" id="{18282A81-DDC9-4F91-8D70-203B10791444}"/>
                </a:ext>
              </a:extLst>
            </p:cNvPr>
            <p:cNvSpPr>
              <a:spLocks noChangeAspect="1" noEditPoints="1"/>
            </p:cNvSpPr>
            <p:nvPr/>
          </p:nvSpPr>
          <p:spPr bwMode="auto">
            <a:xfrm>
              <a:off x="10922055" y="529450"/>
              <a:ext cx="582910" cy="233406"/>
            </a:xfrm>
            <a:custGeom>
              <a:avLst/>
              <a:gdLst>
                <a:gd name="T0" fmla="*/ 273 w 482"/>
                <a:gd name="T1" fmla="*/ 160 h 193"/>
                <a:gd name="T2" fmla="*/ 27 w 482"/>
                <a:gd name="T3" fmla="*/ 160 h 193"/>
                <a:gd name="T4" fmla="*/ 27 w 482"/>
                <a:gd name="T5" fmla="*/ 0 h 193"/>
                <a:gd name="T6" fmla="*/ 273 w 482"/>
                <a:gd name="T7" fmla="*/ 0 h 193"/>
                <a:gd name="T8" fmla="*/ 273 w 482"/>
                <a:gd name="T9" fmla="*/ 160 h 193"/>
                <a:gd name="T10" fmla="*/ 482 w 482"/>
                <a:gd name="T11" fmla="*/ 2 h 193"/>
                <a:gd name="T12" fmla="*/ 345 w 482"/>
                <a:gd name="T13" fmla="*/ 2 h 193"/>
                <a:gd name="T14" fmla="*/ 345 w 482"/>
                <a:gd name="T15" fmla="*/ 193 h 193"/>
                <a:gd name="T16" fmla="*/ 482 w 482"/>
                <a:gd name="T17" fmla="*/ 193 h 193"/>
                <a:gd name="T18" fmla="*/ 482 w 482"/>
                <a:gd name="T19" fmla="*/ 2 h 193"/>
                <a:gd name="T20" fmla="*/ 0 w 482"/>
                <a:gd name="T21" fmla="*/ 193 h 193"/>
                <a:gd name="T22" fmla="*/ 301 w 482"/>
                <a:gd name="T23" fmla="*/ 193 h 193"/>
                <a:gd name="T24" fmla="*/ 403 w 482"/>
                <a:gd name="T25" fmla="*/ 157 h 193"/>
                <a:gd name="T26" fmla="*/ 425 w 482"/>
                <a:gd name="T27" fmla="*/ 157 h 193"/>
                <a:gd name="T28" fmla="*/ 173 w 482"/>
                <a:gd name="T29" fmla="*/ 50 h 193"/>
                <a:gd name="T30" fmla="*/ 143 w 482"/>
                <a:gd name="T31" fmla="*/ 82 h 193"/>
                <a:gd name="T32" fmla="*/ 173 w 482"/>
                <a:gd name="T33" fmla="*/ 114 h 193"/>
                <a:gd name="T34" fmla="*/ 387 w 482"/>
                <a:gd name="T35" fmla="*/ 114 h 193"/>
                <a:gd name="T36" fmla="*/ 419 w 482"/>
                <a:gd name="T37" fmla="*/ 82 h 193"/>
                <a:gd name="T38" fmla="*/ 387 w 482"/>
                <a:gd name="T39" fmla="*/ 50 h 193"/>
                <a:gd name="T40" fmla="*/ 143 w 482"/>
                <a:gd name="T41" fmla="*/ 82 h 193"/>
                <a:gd name="T42" fmla="*/ 419 w 482"/>
                <a:gd name="T43" fmla="*/ 8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2" h="193">
                  <a:moveTo>
                    <a:pt x="273" y="160"/>
                  </a:moveTo>
                  <a:lnTo>
                    <a:pt x="27" y="160"/>
                  </a:lnTo>
                  <a:lnTo>
                    <a:pt x="27" y="0"/>
                  </a:lnTo>
                  <a:lnTo>
                    <a:pt x="273" y="0"/>
                  </a:lnTo>
                  <a:lnTo>
                    <a:pt x="273" y="160"/>
                  </a:lnTo>
                  <a:moveTo>
                    <a:pt x="482" y="2"/>
                  </a:moveTo>
                  <a:lnTo>
                    <a:pt x="345" y="2"/>
                  </a:lnTo>
                  <a:lnTo>
                    <a:pt x="345" y="193"/>
                  </a:lnTo>
                  <a:lnTo>
                    <a:pt x="482" y="193"/>
                  </a:lnTo>
                  <a:lnTo>
                    <a:pt x="482" y="2"/>
                  </a:lnTo>
                  <a:moveTo>
                    <a:pt x="0" y="193"/>
                  </a:moveTo>
                  <a:lnTo>
                    <a:pt x="301" y="193"/>
                  </a:lnTo>
                  <a:moveTo>
                    <a:pt x="403" y="157"/>
                  </a:moveTo>
                  <a:lnTo>
                    <a:pt x="425" y="157"/>
                  </a:lnTo>
                  <a:moveTo>
                    <a:pt x="173" y="50"/>
                  </a:moveTo>
                  <a:lnTo>
                    <a:pt x="143" y="82"/>
                  </a:lnTo>
                  <a:lnTo>
                    <a:pt x="173" y="114"/>
                  </a:lnTo>
                  <a:moveTo>
                    <a:pt x="387" y="114"/>
                  </a:moveTo>
                  <a:lnTo>
                    <a:pt x="419" y="82"/>
                  </a:lnTo>
                  <a:lnTo>
                    <a:pt x="387" y="50"/>
                  </a:lnTo>
                  <a:moveTo>
                    <a:pt x="143" y="82"/>
                  </a:moveTo>
                  <a:lnTo>
                    <a:pt x="419" y="82"/>
                  </a:lnTo>
                </a:path>
              </a:pathLst>
            </a:custGeom>
            <a:noFill/>
            <a:ln w="15875"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14" name="TextBox 513">
            <a:extLst>
              <a:ext uri="{FF2B5EF4-FFF2-40B4-BE49-F238E27FC236}">
                <a16:creationId xmlns:a16="http://schemas.microsoft.com/office/drawing/2014/main" id="{06B28D34-1548-4125-8FB0-2047B171F450}"/>
              </a:ext>
            </a:extLst>
          </p:cNvPr>
          <p:cNvSpPr txBox="1"/>
          <p:nvPr/>
        </p:nvSpPr>
        <p:spPr>
          <a:xfrm>
            <a:off x="4593335" y="1979425"/>
            <a:ext cx="3594730" cy="4164425"/>
          </a:xfrm>
          <a:prstGeom prst="rect">
            <a:avLst/>
          </a:prstGeom>
          <a:noFill/>
          <a:ln w="6350">
            <a:solidFill>
              <a:schemeClr val="bg1">
                <a:lumMod val="75000"/>
              </a:schemeClr>
            </a:solidFill>
          </a:ln>
        </p:spPr>
        <p:txBody>
          <a:bodyPr wrap="square" lIns="91440" tIns="45720" rIns="91440" bIns="45720" rtlCol="0" anchor="t">
            <a:noAutofit/>
          </a:bodyPr>
          <a:lstStyle>
            <a:defPPr>
              <a:defRPr lang="en-US"/>
            </a:defPPr>
            <a:lvl1pPr>
              <a:defRPr sz="1400" b="1" i="1"/>
            </a:lvl1pPr>
          </a:lstStyle>
          <a:p>
            <a:pPr marL="803275">
              <a:spcAft>
                <a:spcPts val="600"/>
              </a:spcAft>
            </a:pPr>
            <a:r>
              <a:rPr lang="en-US" sz="1300" b="0" i="0" u="sng" dirty="0"/>
              <a:t>Best User Experience</a:t>
            </a:r>
            <a:br>
              <a:rPr lang="en-US" sz="1300" b="0" i="0" u="sng" dirty="0"/>
            </a:br>
            <a:r>
              <a:rPr lang="en-US" sz="1300" b="0" i="0" dirty="0"/>
              <a:t>Optimized Office 365 </a:t>
            </a:r>
            <a:r>
              <a:rPr lang="en-US" sz="1300" b="0" i="0" dirty="0" err="1"/>
              <a:t>ProPlus</a:t>
            </a:r>
            <a:r>
              <a:rPr lang="en-US" sz="1300" b="0" i="0" dirty="0"/>
              <a:t> in virtual environment</a:t>
            </a:r>
            <a:endParaRPr lang="en-US" sz="1300" b="0" i="0" u="sng" dirty="0"/>
          </a:p>
          <a:p>
            <a:pPr marL="803275">
              <a:spcAft>
                <a:spcPts val="600"/>
              </a:spcAft>
            </a:pPr>
            <a:r>
              <a:rPr lang="en-US" sz="1300" b="0" i="0" u="sng" dirty="0"/>
              <a:t>Superior Economics</a:t>
            </a:r>
            <a:br>
              <a:rPr lang="en-US" sz="1300" b="0" i="0" u="sng" dirty="0"/>
            </a:br>
            <a:r>
              <a:rPr lang="en-US" sz="1300" b="0" i="0" dirty="0"/>
              <a:t>The only way to deliver Windows 10</a:t>
            </a:r>
            <a:br>
              <a:rPr lang="en-US" sz="1300" b="0" i="0" dirty="0"/>
            </a:br>
            <a:r>
              <a:rPr lang="en-US" sz="1300" b="0" i="0" dirty="0"/>
              <a:t>multi-session with native user experience and low cost</a:t>
            </a:r>
            <a:endParaRPr lang="en-US" sz="1300" b="0" i="0" u="sng" dirty="0"/>
          </a:p>
          <a:p>
            <a:pPr>
              <a:spcAft>
                <a:spcPts val="600"/>
              </a:spcAft>
            </a:pPr>
            <a:endParaRPr lang="en-US" b="0" i="0" dirty="0"/>
          </a:p>
        </p:txBody>
      </p:sp>
      <p:sp>
        <p:nvSpPr>
          <p:cNvPr id="515" name="TextBox 514">
            <a:extLst>
              <a:ext uri="{FF2B5EF4-FFF2-40B4-BE49-F238E27FC236}">
                <a16:creationId xmlns:a16="http://schemas.microsoft.com/office/drawing/2014/main" id="{7125A90D-8A33-4D4C-B726-A7E28C5508AA}"/>
              </a:ext>
            </a:extLst>
          </p:cNvPr>
          <p:cNvSpPr txBox="1"/>
          <p:nvPr/>
        </p:nvSpPr>
        <p:spPr>
          <a:xfrm>
            <a:off x="4593335" y="1510516"/>
            <a:ext cx="3590250" cy="475488"/>
          </a:xfrm>
          <a:prstGeom prst="rect">
            <a:avLst/>
          </a:prstGeom>
          <a:solidFill>
            <a:schemeClr val="accent4"/>
          </a:solidFill>
          <a:ln w="6350">
            <a:solidFill>
              <a:schemeClr val="accent4"/>
            </a:solidFill>
          </a:ln>
        </p:spPr>
        <p:txBody>
          <a:bodyPr wrap="square" lIns="91440" tIns="45720" rIns="91440" bIns="45720" rtlCol="0" anchor="ctr">
            <a:noAutofit/>
          </a:bodyPr>
          <a:lstStyle/>
          <a:p>
            <a:pPr algn="ctr">
              <a:lnSpc>
                <a:spcPct val="90000"/>
              </a:lnSpc>
            </a:pPr>
            <a:r>
              <a:rPr lang="en-US" sz="1600" b="1" dirty="0">
                <a:solidFill>
                  <a:schemeClr val="bg1"/>
                </a:solidFill>
              </a:rPr>
              <a:t>Customer Benefits</a:t>
            </a:r>
          </a:p>
        </p:txBody>
      </p:sp>
      <p:grpSp>
        <p:nvGrpSpPr>
          <p:cNvPr id="6" name="Group 5">
            <a:extLst>
              <a:ext uri="{FF2B5EF4-FFF2-40B4-BE49-F238E27FC236}">
                <a16:creationId xmlns:a16="http://schemas.microsoft.com/office/drawing/2014/main" id="{914EC291-6B9A-46BF-97BB-56CAB58696E2}"/>
              </a:ext>
            </a:extLst>
          </p:cNvPr>
          <p:cNvGrpSpPr/>
          <p:nvPr/>
        </p:nvGrpSpPr>
        <p:grpSpPr>
          <a:xfrm>
            <a:off x="8875884" y="1510516"/>
            <a:ext cx="3050784" cy="4639912"/>
            <a:chOff x="8358579" y="1510516"/>
            <a:chExt cx="3236521" cy="4639912"/>
          </a:xfrm>
        </p:grpSpPr>
        <p:sp>
          <p:nvSpPr>
            <p:cNvPr id="522" name="TextBox 521">
              <a:extLst>
                <a:ext uri="{FF2B5EF4-FFF2-40B4-BE49-F238E27FC236}">
                  <a16:creationId xmlns:a16="http://schemas.microsoft.com/office/drawing/2014/main" id="{2F32C7AE-05CE-4DE3-93D3-0FD85064D426}"/>
                </a:ext>
              </a:extLst>
            </p:cNvPr>
            <p:cNvSpPr txBox="1"/>
            <p:nvPr/>
          </p:nvSpPr>
          <p:spPr>
            <a:xfrm>
              <a:off x="8358579" y="1986003"/>
              <a:ext cx="3236521" cy="4164425"/>
            </a:xfrm>
            <a:prstGeom prst="rect">
              <a:avLst/>
            </a:prstGeom>
            <a:noFill/>
            <a:ln w="6350">
              <a:solidFill>
                <a:schemeClr val="bg1">
                  <a:lumMod val="75000"/>
                </a:schemeClr>
              </a:solidFill>
            </a:ln>
          </p:spPr>
          <p:txBody>
            <a:bodyPr wrap="square" lIns="91440" tIns="45720" rIns="91440" bIns="45720" rtlCol="0" anchor="t">
              <a:noAutofit/>
            </a:bodyPr>
            <a:lstStyle/>
            <a:p>
              <a:pPr marL="342900" indent="-342900">
                <a:lnSpc>
                  <a:spcPct val="90000"/>
                </a:lnSpc>
                <a:spcAft>
                  <a:spcPts val="600"/>
                </a:spcAft>
                <a:buFont typeface="+mj-lt"/>
                <a:buAutoNum type="arabicPeriod"/>
              </a:pPr>
              <a:r>
                <a:rPr lang="en-US" sz="1300" dirty="0"/>
                <a:t>Understand customer current situation</a:t>
              </a:r>
            </a:p>
            <a:p>
              <a:pPr marL="342900" indent="-342900">
                <a:lnSpc>
                  <a:spcPct val="90000"/>
                </a:lnSpc>
                <a:spcAft>
                  <a:spcPts val="600"/>
                </a:spcAft>
                <a:buFont typeface="+mj-lt"/>
                <a:buAutoNum type="arabicPeriod"/>
              </a:pPr>
              <a:r>
                <a:rPr lang="en-US" sz="1300" dirty="0"/>
                <a:t>Explain to customer the tradeoff between user experience and cost effectiveness</a:t>
              </a:r>
            </a:p>
            <a:p>
              <a:pPr marL="342900" indent="-342900">
                <a:lnSpc>
                  <a:spcPct val="90000"/>
                </a:lnSpc>
                <a:spcAft>
                  <a:spcPts val="600"/>
                </a:spcAft>
                <a:buFont typeface="+mj-lt"/>
                <a:buAutoNum type="arabicPeriod"/>
              </a:pPr>
              <a:r>
                <a:rPr lang="en-US" sz="1300" dirty="0"/>
                <a:t>Use Solution Configurator tool to estimate WVD economics benefits </a:t>
              </a:r>
            </a:p>
            <a:p>
              <a:pPr marL="342900" indent="-342900">
                <a:lnSpc>
                  <a:spcPct val="90000"/>
                </a:lnSpc>
                <a:spcAft>
                  <a:spcPts val="600"/>
                </a:spcAft>
                <a:buFont typeface="+mj-lt"/>
                <a:buAutoNum type="arabicPeriod"/>
              </a:pPr>
              <a:r>
                <a:rPr lang="en-US" sz="1300" dirty="0"/>
                <a:t>Evaluate Solution Definition, including the choice of management plane: (WVD Native, </a:t>
              </a:r>
              <a:r>
                <a:rPr lang="en-US" sz="1300" dirty="0" err="1"/>
                <a:t>Citrix+WVD</a:t>
              </a:r>
              <a:r>
                <a:rPr lang="en-US" sz="1300" dirty="0"/>
                <a:t> or </a:t>
              </a:r>
              <a:r>
                <a:rPr lang="en-US" sz="1300" dirty="0" err="1"/>
                <a:t>VMWare+WVD</a:t>
              </a:r>
              <a:r>
                <a:rPr lang="en-US" sz="1300" dirty="0"/>
                <a:t>)</a:t>
              </a:r>
            </a:p>
            <a:p>
              <a:pPr marL="342900" indent="-342900">
                <a:lnSpc>
                  <a:spcPct val="90000"/>
                </a:lnSpc>
                <a:spcAft>
                  <a:spcPts val="600"/>
                </a:spcAft>
                <a:buFont typeface="+mj-lt"/>
                <a:buAutoNum type="arabicPeriod"/>
              </a:pPr>
              <a:r>
                <a:rPr lang="en-US" sz="1300" dirty="0"/>
                <a:t>Learn about Lighthouse Program benefits and resources</a:t>
              </a:r>
            </a:p>
            <a:p>
              <a:pPr algn="ctr">
                <a:lnSpc>
                  <a:spcPct val="90000"/>
                </a:lnSpc>
              </a:pPr>
              <a:endParaRPr lang="en-US" sz="1600" b="1" dirty="0">
                <a:solidFill>
                  <a:schemeClr val="bg1"/>
                </a:solidFill>
              </a:endParaRPr>
            </a:p>
          </p:txBody>
        </p:sp>
        <p:sp>
          <p:nvSpPr>
            <p:cNvPr id="524" name="TextBox 523">
              <a:extLst>
                <a:ext uri="{FF2B5EF4-FFF2-40B4-BE49-F238E27FC236}">
                  <a16:creationId xmlns:a16="http://schemas.microsoft.com/office/drawing/2014/main" id="{9E93FAF1-A45E-4369-8651-ED5CB3FE71F4}"/>
                </a:ext>
              </a:extLst>
            </p:cNvPr>
            <p:cNvSpPr txBox="1"/>
            <p:nvPr/>
          </p:nvSpPr>
          <p:spPr>
            <a:xfrm>
              <a:off x="8358579" y="1510516"/>
              <a:ext cx="3236521" cy="475488"/>
            </a:xfrm>
            <a:prstGeom prst="rect">
              <a:avLst/>
            </a:prstGeom>
            <a:solidFill>
              <a:schemeClr val="accent1"/>
            </a:solidFill>
            <a:ln w="6350">
              <a:solidFill>
                <a:schemeClr val="accent1"/>
              </a:solidFill>
            </a:ln>
          </p:spPr>
          <p:txBody>
            <a:bodyPr wrap="square" lIns="91440" tIns="45720" rIns="91440" bIns="45720" rtlCol="0" anchor="ctr">
              <a:noAutofit/>
            </a:bodyPr>
            <a:lstStyle/>
            <a:p>
              <a:pPr algn="ctr">
                <a:lnSpc>
                  <a:spcPct val="90000"/>
                </a:lnSpc>
              </a:pPr>
              <a:r>
                <a:rPr lang="en-US" sz="1600" b="1" dirty="0">
                  <a:solidFill>
                    <a:schemeClr val="bg1"/>
                  </a:solidFill>
                </a:rPr>
                <a:t>Next Steps</a:t>
              </a:r>
            </a:p>
          </p:txBody>
        </p:sp>
      </p:grpSp>
      <p:sp>
        <p:nvSpPr>
          <p:cNvPr id="722" name="Rectangle 721">
            <a:extLst>
              <a:ext uri="{FF2B5EF4-FFF2-40B4-BE49-F238E27FC236}">
                <a16:creationId xmlns:a16="http://schemas.microsoft.com/office/drawing/2014/main" id="{E5C89ECF-1A31-4121-8628-BCD7666B637E}"/>
              </a:ext>
            </a:extLst>
          </p:cNvPr>
          <p:cNvSpPr/>
          <p:nvPr/>
        </p:nvSpPr>
        <p:spPr>
          <a:xfrm>
            <a:off x="4684022" y="4436687"/>
            <a:ext cx="3320587" cy="475488"/>
          </a:xfrm>
          <a:prstGeom prst="rect">
            <a:avLst/>
          </a:prstGeom>
        </p:spPr>
        <p:txBody>
          <a:bodyPr wrap="square" lIns="91440" tIns="45720" rIns="91440" bIns="45720">
            <a:noAutofit/>
          </a:bodyPr>
          <a:lstStyle/>
          <a:p>
            <a:pPr>
              <a:spcAft>
                <a:spcPts val="600"/>
              </a:spcAft>
            </a:pPr>
            <a:r>
              <a:rPr lang="en-US" sz="1200" b="1" dirty="0"/>
              <a:t>Achieve same Win 10 experience at MS cost</a:t>
            </a:r>
          </a:p>
        </p:txBody>
      </p:sp>
      <p:grpSp>
        <p:nvGrpSpPr>
          <p:cNvPr id="785" name="Group 153">
            <a:extLst>
              <a:ext uri="{FF2B5EF4-FFF2-40B4-BE49-F238E27FC236}">
                <a16:creationId xmlns:a16="http://schemas.microsoft.com/office/drawing/2014/main" id="{36D5F62B-0611-4237-B56A-262513066634}"/>
              </a:ext>
            </a:extLst>
          </p:cNvPr>
          <p:cNvGrpSpPr>
            <a:grpSpLocks noChangeAspect="1"/>
          </p:cNvGrpSpPr>
          <p:nvPr/>
        </p:nvGrpSpPr>
        <p:grpSpPr bwMode="auto">
          <a:xfrm>
            <a:off x="4956785" y="4718066"/>
            <a:ext cx="413062" cy="412769"/>
            <a:chOff x="2501" y="790"/>
            <a:chExt cx="2832" cy="2830"/>
          </a:xfrm>
        </p:grpSpPr>
        <p:sp>
          <p:nvSpPr>
            <p:cNvPr id="786" name="Oval 154">
              <a:extLst>
                <a:ext uri="{FF2B5EF4-FFF2-40B4-BE49-F238E27FC236}">
                  <a16:creationId xmlns:a16="http://schemas.microsoft.com/office/drawing/2014/main" id="{CF649FB8-94A7-4543-8067-82B089E57D68}"/>
                </a:ext>
              </a:extLst>
            </p:cNvPr>
            <p:cNvSpPr>
              <a:spLocks noChangeArrowheads="1"/>
            </p:cNvSpPr>
            <p:nvPr/>
          </p:nvSpPr>
          <p:spPr bwMode="auto">
            <a:xfrm>
              <a:off x="2501" y="790"/>
              <a:ext cx="2832" cy="2830"/>
            </a:xfrm>
            <a:prstGeom prst="ellipse">
              <a:avLst/>
            </a:prstGeom>
            <a:solidFill>
              <a:srgbClr val="F250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Freeform 155">
              <a:extLst>
                <a:ext uri="{FF2B5EF4-FFF2-40B4-BE49-F238E27FC236}">
                  <a16:creationId xmlns:a16="http://schemas.microsoft.com/office/drawing/2014/main" id="{167D0A86-2641-48BE-975A-575E18B11E3B}"/>
                </a:ext>
              </a:extLst>
            </p:cNvPr>
            <p:cNvSpPr>
              <a:spLocks/>
            </p:cNvSpPr>
            <p:nvPr/>
          </p:nvSpPr>
          <p:spPr bwMode="auto">
            <a:xfrm>
              <a:off x="2754" y="2569"/>
              <a:ext cx="2256" cy="1051"/>
            </a:xfrm>
            <a:custGeom>
              <a:avLst/>
              <a:gdLst>
                <a:gd name="T0" fmla="*/ 493 w 956"/>
                <a:gd name="T1" fmla="*/ 446 h 446"/>
                <a:gd name="T2" fmla="*/ 956 w 956"/>
                <a:gd name="T3" fmla="*/ 228 h 446"/>
                <a:gd name="T4" fmla="*/ 759 w 956"/>
                <a:gd name="T5" fmla="*/ 84 h 446"/>
                <a:gd name="T6" fmla="*/ 582 w 956"/>
                <a:gd name="T7" fmla="*/ 0 h 446"/>
                <a:gd name="T8" fmla="*/ 291 w 956"/>
                <a:gd name="T9" fmla="*/ 63 h 446"/>
                <a:gd name="T10" fmla="*/ 0 w 956"/>
                <a:gd name="T11" fmla="*/ 188 h 446"/>
                <a:gd name="T12" fmla="*/ 493 w 956"/>
                <a:gd name="T13" fmla="*/ 446 h 446"/>
              </a:gdLst>
              <a:ahLst/>
              <a:cxnLst>
                <a:cxn ang="0">
                  <a:pos x="T0" y="T1"/>
                </a:cxn>
                <a:cxn ang="0">
                  <a:pos x="T2" y="T3"/>
                </a:cxn>
                <a:cxn ang="0">
                  <a:pos x="T4" y="T5"/>
                </a:cxn>
                <a:cxn ang="0">
                  <a:pos x="T6" y="T7"/>
                </a:cxn>
                <a:cxn ang="0">
                  <a:pos x="T8" y="T9"/>
                </a:cxn>
                <a:cxn ang="0">
                  <a:pos x="T10" y="T11"/>
                </a:cxn>
                <a:cxn ang="0">
                  <a:pos x="T12" y="T13"/>
                </a:cxn>
              </a:cxnLst>
              <a:rect l="0" t="0" r="r" b="b"/>
              <a:pathLst>
                <a:path w="956" h="446">
                  <a:moveTo>
                    <a:pt x="493" y="446"/>
                  </a:moveTo>
                  <a:cubicBezTo>
                    <a:pt x="679" y="446"/>
                    <a:pt x="846" y="361"/>
                    <a:pt x="956" y="228"/>
                  </a:cubicBezTo>
                  <a:cubicBezTo>
                    <a:pt x="912" y="172"/>
                    <a:pt x="816" y="110"/>
                    <a:pt x="759" y="84"/>
                  </a:cubicBezTo>
                  <a:cubicBezTo>
                    <a:pt x="582" y="0"/>
                    <a:pt x="582" y="0"/>
                    <a:pt x="582" y="0"/>
                  </a:cubicBezTo>
                  <a:cubicBezTo>
                    <a:pt x="291" y="63"/>
                    <a:pt x="291" y="63"/>
                    <a:pt x="291" y="63"/>
                  </a:cubicBezTo>
                  <a:cubicBezTo>
                    <a:pt x="225" y="78"/>
                    <a:pt x="87" y="136"/>
                    <a:pt x="0" y="188"/>
                  </a:cubicBezTo>
                  <a:cubicBezTo>
                    <a:pt x="108" y="344"/>
                    <a:pt x="289" y="446"/>
                    <a:pt x="493" y="446"/>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156">
              <a:extLst>
                <a:ext uri="{FF2B5EF4-FFF2-40B4-BE49-F238E27FC236}">
                  <a16:creationId xmlns:a16="http://schemas.microsoft.com/office/drawing/2014/main" id="{DC10DBDA-D02A-4B34-820F-B478EE509CD8}"/>
                </a:ext>
              </a:extLst>
            </p:cNvPr>
            <p:cNvSpPr>
              <a:spLocks/>
            </p:cNvSpPr>
            <p:nvPr/>
          </p:nvSpPr>
          <p:spPr bwMode="auto">
            <a:xfrm>
              <a:off x="2886" y="2904"/>
              <a:ext cx="651" cy="617"/>
            </a:xfrm>
            <a:custGeom>
              <a:avLst/>
              <a:gdLst>
                <a:gd name="T0" fmla="*/ 276 w 276"/>
                <a:gd name="T1" fmla="*/ 150 h 262"/>
                <a:gd name="T2" fmla="*/ 178 w 276"/>
                <a:gd name="T3" fmla="*/ 158 h 262"/>
                <a:gd name="T4" fmla="*/ 229 w 276"/>
                <a:gd name="T5" fmla="*/ 0 h 262"/>
                <a:gd name="T6" fmla="*/ 0 w 276"/>
                <a:gd name="T7" fmla="*/ 115 h 262"/>
                <a:gd name="T8" fmla="*/ 216 w 276"/>
                <a:gd name="T9" fmla="*/ 262 h 262"/>
                <a:gd name="T10" fmla="*/ 176 w 276"/>
                <a:gd name="T11" fmla="*/ 216 h 262"/>
                <a:gd name="T12" fmla="*/ 276 w 276"/>
                <a:gd name="T13" fmla="*/ 150 h 262"/>
              </a:gdLst>
              <a:ahLst/>
              <a:cxnLst>
                <a:cxn ang="0">
                  <a:pos x="T0" y="T1"/>
                </a:cxn>
                <a:cxn ang="0">
                  <a:pos x="T2" y="T3"/>
                </a:cxn>
                <a:cxn ang="0">
                  <a:pos x="T4" y="T5"/>
                </a:cxn>
                <a:cxn ang="0">
                  <a:pos x="T6" y="T7"/>
                </a:cxn>
                <a:cxn ang="0">
                  <a:pos x="T8" y="T9"/>
                </a:cxn>
                <a:cxn ang="0">
                  <a:pos x="T10" y="T11"/>
                </a:cxn>
                <a:cxn ang="0">
                  <a:pos x="T12" y="T13"/>
                </a:cxn>
              </a:cxnLst>
              <a:rect l="0" t="0" r="r" b="b"/>
              <a:pathLst>
                <a:path w="276" h="262">
                  <a:moveTo>
                    <a:pt x="276" y="150"/>
                  </a:moveTo>
                  <a:cubicBezTo>
                    <a:pt x="178" y="158"/>
                    <a:pt x="178" y="158"/>
                    <a:pt x="178" y="158"/>
                  </a:cubicBezTo>
                  <a:cubicBezTo>
                    <a:pt x="229" y="0"/>
                    <a:pt x="229" y="0"/>
                    <a:pt x="229" y="0"/>
                  </a:cubicBezTo>
                  <a:cubicBezTo>
                    <a:pt x="140" y="18"/>
                    <a:pt x="57" y="67"/>
                    <a:pt x="0" y="115"/>
                  </a:cubicBezTo>
                  <a:cubicBezTo>
                    <a:pt x="60" y="179"/>
                    <a:pt x="134" y="229"/>
                    <a:pt x="216" y="262"/>
                  </a:cubicBezTo>
                  <a:cubicBezTo>
                    <a:pt x="191" y="234"/>
                    <a:pt x="176" y="216"/>
                    <a:pt x="176" y="216"/>
                  </a:cubicBezTo>
                  <a:lnTo>
                    <a:pt x="276" y="15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Freeform 157">
              <a:extLst>
                <a:ext uri="{FF2B5EF4-FFF2-40B4-BE49-F238E27FC236}">
                  <a16:creationId xmlns:a16="http://schemas.microsoft.com/office/drawing/2014/main" id="{3E720B2E-E6F3-4DF6-AD32-272573E860AF}"/>
                </a:ext>
              </a:extLst>
            </p:cNvPr>
            <p:cNvSpPr>
              <a:spLocks/>
            </p:cNvSpPr>
            <p:nvPr/>
          </p:nvSpPr>
          <p:spPr bwMode="auto">
            <a:xfrm>
              <a:off x="4415" y="2854"/>
              <a:ext cx="517" cy="639"/>
            </a:xfrm>
            <a:custGeom>
              <a:avLst/>
              <a:gdLst>
                <a:gd name="T0" fmla="*/ 219 w 219"/>
                <a:gd name="T1" fmla="*/ 144 h 271"/>
                <a:gd name="T2" fmla="*/ 0 w 219"/>
                <a:gd name="T3" fmla="*/ 0 h 271"/>
                <a:gd name="T4" fmla="*/ 72 w 219"/>
                <a:gd name="T5" fmla="*/ 134 h 271"/>
                <a:gd name="T6" fmla="*/ 7 w 219"/>
                <a:gd name="T7" fmla="*/ 137 h 271"/>
                <a:gd name="T8" fmla="*/ 83 w 219"/>
                <a:gd name="T9" fmla="*/ 191 h 271"/>
                <a:gd name="T10" fmla="*/ 39 w 219"/>
                <a:gd name="T11" fmla="*/ 271 h 271"/>
                <a:gd name="T12" fmla="*/ 219 w 219"/>
                <a:gd name="T13" fmla="*/ 144 h 271"/>
              </a:gdLst>
              <a:ahLst/>
              <a:cxnLst>
                <a:cxn ang="0">
                  <a:pos x="T0" y="T1"/>
                </a:cxn>
                <a:cxn ang="0">
                  <a:pos x="T2" y="T3"/>
                </a:cxn>
                <a:cxn ang="0">
                  <a:pos x="T4" y="T5"/>
                </a:cxn>
                <a:cxn ang="0">
                  <a:pos x="T6" y="T7"/>
                </a:cxn>
                <a:cxn ang="0">
                  <a:pos x="T8" y="T9"/>
                </a:cxn>
                <a:cxn ang="0">
                  <a:pos x="T10" y="T11"/>
                </a:cxn>
                <a:cxn ang="0">
                  <a:pos x="T12" y="T13"/>
                </a:cxn>
              </a:cxnLst>
              <a:rect l="0" t="0" r="r" b="b"/>
              <a:pathLst>
                <a:path w="219" h="271">
                  <a:moveTo>
                    <a:pt x="219" y="144"/>
                  </a:moveTo>
                  <a:cubicBezTo>
                    <a:pt x="174" y="82"/>
                    <a:pt x="87" y="19"/>
                    <a:pt x="0" y="0"/>
                  </a:cubicBezTo>
                  <a:cubicBezTo>
                    <a:pt x="72" y="134"/>
                    <a:pt x="72" y="134"/>
                    <a:pt x="72" y="134"/>
                  </a:cubicBezTo>
                  <a:cubicBezTo>
                    <a:pt x="7" y="137"/>
                    <a:pt x="7" y="137"/>
                    <a:pt x="7" y="137"/>
                  </a:cubicBezTo>
                  <a:cubicBezTo>
                    <a:pt x="83" y="191"/>
                    <a:pt x="83" y="191"/>
                    <a:pt x="83" y="191"/>
                  </a:cubicBezTo>
                  <a:cubicBezTo>
                    <a:pt x="83" y="191"/>
                    <a:pt x="66" y="224"/>
                    <a:pt x="39" y="271"/>
                  </a:cubicBezTo>
                  <a:cubicBezTo>
                    <a:pt x="107" y="240"/>
                    <a:pt x="167" y="196"/>
                    <a:pt x="219" y="14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Freeform 158">
              <a:extLst>
                <a:ext uri="{FF2B5EF4-FFF2-40B4-BE49-F238E27FC236}">
                  <a16:creationId xmlns:a16="http://schemas.microsoft.com/office/drawing/2014/main" id="{2ECD5764-A5CF-4594-A8AF-1FF7BA1E2E8B}"/>
                </a:ext>
              </a:extLst>
            </p:cNvPr>
            <p:cNvSpPr>
              <a:spLocks/>
            </p:cNvSpPr>
            <p:nvPr/>
          </p:nvSpPr>
          <p:spPr bwMode="auto">
            <a:xfrm>
              <a:off x="3639" y="2717"/>
              <a:ext cx="693" cy="455"/>
            </a:xfrm>
            <a:custGeom>
              <a:avLst/>
              <a:gdLst>
                <a:gd name="T0" fmla="*/ 0 w 693"/>
                <a:gd name="T1" fmla="*/ 85 h 455"/>
                <a:gd name="T2" fmla="*/ 122 w 693"/>
                <a:gd name="T3" fmla="*/ 278 h 455"/>
                <a:gd name="T4" fmla="*/ 441 w 693"/>
                <a:gd name="T5" fmla="*/ 455 h 455"/>
                <a:gd name="T6" fmla="*/ 693 w 693"/>
                <a:gd name="T7" fmla="*/ 243 h 455"/>
                <a:gd name="T8" fmla="*/ 679 w 693"/>
                <a:gd name="T9" fmla="*/ 0 h 455"/>
                <a:gd name="T10" fmla="*/ 0 w 693"/>
                <a:gd name="T11" fmla="*/ 85 h 455"/>
              </a:gdLst>
              <a:ahLst/>
              <a:cxnLst>
                <a:cxn ang="0">
                  <a:pos x="T0" y="T1"/>
                </a:cxn>
                <a:cxn ang="0">
                  <a:pos x="T2" y="T3"/>
                </a:cxn>
                <a:cxn ang="0">
                  <a:pos x="T4" y="T5"/>
                </a:cxn>
                <a:cxn ang="0">
                  <a:pos x="T6" y="T7"/>
                </a:cxn>
                <a:cxn ang="0">
                  <a:pos x="T8" y="T9"/>
                </a:cxn>
                <a:cxn ang="0">
                  <a:pos x="T10" y="T11"/>
                </a:cxn>
              </a:cxnLst>
              <a:rect l="0" t="0" r="r" b="b"/>
              <a:pathLst>
                <a:path w="693" h="455">
                  <a:moveTo>
                    <a:pt x="0" y="85"/>
                  </a:moveTo>
                  <a:lnTo>
                    <a:pt x="122" y="278"/>
                  </a:lnTo>
                  <a:lnTo>
                    <a:pt x="441" y="455"/>
                  </a:lnTo>
                  <a:lnTo>
                    <a:pt x="693" y="243"/>
                  </a:lnTo>
                  <a:lnTo>
                    <a:pt x="679" y="0"/>
                  </a:lnTo>
                  <a:lnTo>
                    <a:pt x="0" y="85"/>
                  </a:lnTo>
                  <a:close/>
                </a:path>
              </a:pathLst>
            </a:custGeom>
            <a:solidFill>
              <a:srgbClr val="AB84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Freeform 159">
              <a:extLst>
                <a:ext uri="{FF2B5EF4-FFF2-40B4-BE49-F238E27FC236}">
                  <a16:creationId xmlns:a16="http://schemas.microsoft.com/office/drawing/2014/main" id="{D7B20CC6-D3EC-4329-A4B2-D555E3A96217}"/>
                </a:ext>
              </a:extLst>
            </p:cNvPr>
            <p:cNvSpPr>
              <a:spLocks/>
            </p:cNvSpPr>
            <p:nvPr/>
          </p:nvSpPr>
          <p:spPr bwMode="auto">
            <a:xfrm>
              <a:off x="3596" y="2708"/>
              <a:ext cx="758" cy="912"/>
            </a:xfrm>
            <a:custGeom>
              <a:avLst/>
              <a:gdLst>
                <a:gd name="T0" fmla="*/ 320 w 321"/>
                <a:gd name="T1" fmla="*/ 125 h 387"/>
                <a:gd name="T2" fmla="*/ 321 w 321"/>
                <a:gd name="T3" fmla="*/ 112 h 387"/>
                <a:gd name="T4" fmla="*/ 321 w 321"/>
                <a:gd name="T5" fmla="*/ 20 h 387"/>
                <a:gd name="T6" fmla="*/ 7 w 321"/>
                <a:gd name="T7" fmla="*/ 0 h 387"/>
                <a:gd name="T8" fmla="*/ 4 w 321"/>
                <a:gd name="T9" fmla="*/ 24 h 387"/>
                <a:gd name="T10" fmla="*/ 19 w 321"/>
                <a:gd name="T11" fmla="*/ 129 h 387"/>
                <a:gd name="T12" fmla="*/ 126 w 321"/>
                <a:gd name="T13" fmla="*/ 387 h 387"/>
                <a:gd name="T14" fmla="*/ 136 w 321"/>
                <a:gd name="T15" fmla="*/ 387 h 387"/>
                <a:gd name="T16" fmla="*/ 274 w 321"/>
                <a:gd name="T17" fmla="*/ 371 h 387"/>
                <a:gd name="T18" fmla="*/ 296 w 321"/>
                <a:gd name="T19" fmla="*/ 317 h 387"/>
                <a:gd name="T20" fmla="*/ 320 w 321"/>
                <a:gd name="T21" fmla="*/ 12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387">
                  <a:moveTo>
                    <a:pt x="320" y="125"/>
                  </a:moveTo>
                  <a:cubicBezTo>
                    <a:pt x="321" y="117"/>
                    <a:pt x="321" y="112"/>
                    <a:pt x="321" y="112"/>
                  </a:cubicBezTo>
                  <a:cubicBezTo>
                    <a:pt x="321" y="20"/>
                    <a:pt x="321" y="20"/>
                    <a:pt x="321" y="20"/>
                  </a:cubicBezTo>
                  <a:cubicBezTo>
                    <a:pt x="7" y="0"/>
                    <a:pt x="7" y="0"/>
                    <a:pt x="7" y="0"/>
                  </a:cubicBezTo>
                  <a:cubicBezTo>
                    <a:pt x="4" y="24"/>
                    <a:pt x="4" y="24"/>
                    <a:pt x="4" y="24"/>
                  </a:cubicBezTo>
                  <a:cubicBezTo>
                    <a:pt x="0" y="60"/>
                    <a:pt x="5" y="96"/>
                    <a:pt x="19" y="129"/>
                  </a:cubicBezTo>
                  <a:cubicBezTo>
                    <a:pt x="126" y="387"/>
                    <a:pt x="126" y="387"/>
                    <a:pt x="126" y="387"/>
                  </a:cubicBezTo>
                  <a:cubicBezTo>
                    <a:pt x="130" y="387"/>
                    <a:pt x="133" y="387"/>
                    <a:pt x="136" y="387"/>
                  </a:cubicBezTo>
                  <a:cubicBezTo>
                    <a:pt x="183" y="387"/>
                    <a:pt x="229" y="381"/>
                    <a:pt x="274" y="371"/>
                  </a:cubicBezTo>
                  <a:cubicBezTo>
                    <a:pt x="296" y="317"/>
                    <a:pt x="296" y="317"/>
                    <a:pt x="296" y="317"/>
                  </a:cubicBezTo>
                  <a:cubicBezTo>
                    <a:pt x="308" y="262"/>
                    <a:pt x="319" y="192"/>
                    <a:pt x="320"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Freeform 160">
              <a:extLst>
                <a:ext uri="{FF2B5EF4-FFF2-40B4-BE49-F238E27FC236}">
                  <a16:creationId xmlns:a16="http://schemas.microsoft.com/office/drawing/2014/main" id="{67DB48B9-7979-42E1-BB3F-6CDFA3AA48BD}"/>
                </a:ext>
              </a:extLst>
            </p:cNvPr>
            <p:cNvSpPr>
              <a:spLocks/>
            </p:cNvSpPr>
            <p:nvPr/>
          </p:nvSpPr>
          <p:spPr bwMode="auto">
            <a:xfrm>
              <a:off x="3624" y="2786"/>
              <a:ext cx="739" cy="481"/>
            </a:xfrm>
            <a:custGeom>
              <a:avLst/>
              <a:gdLst>
                <a:gd name="T0" fmla="*/ 310 w 313"/>
                <a:gd name="T1" fmla="*/ 0 h 204"/>
                <a:gd name="T2" fmla="*/ 0 w 313"/>
                <a:gd name="T3" fmla="*/ 6 h 204"/>
                <a:gd name="T4" fmla="*/ 104 w 313"/>
                <a:gd name="T5" fmla="*/ 119 h 204"/>
                <a:gd name="T6" fmla="*/ 55 w 313"/>
                <a:gd name="T7" fmla="*/ 204 h 204"/>
                <a:gd name="T8" fmla="*/ 147 w 313"/>
                <a:gd name="T9" fmla="*/ 142 h 204"/>
                <a:gd name="T10" fmla="*/ 171 w 313"/>
                <a:gd name="T11" fmla="*/ 149 h 204"/>
                <a:gd name="T12" fmla="*/ 254 w 313"/>
                <a:gd name="T13" fmla="*/ 155 h 204"/>
                <a:gd name="T14" fmla="*/ 301 w 313"/>
                <a:gd name="T15" fmla="*/ 189 h 204"/>
                <a:gd name="T16" fmla="*/ 285 w 313"/>
                <a:gd name="T17" fmla="*/ 145 h 204"/>
                <a:gd name="T18" fmla="*/ 307 w 313"/>
                <a:gd name="T19" fmla="*/ 128 h 204"/>
                <a:gd name="T20" fmla="*/ 308 w 313"/>
                <a:gd name="T21" fmla="*/ 122 h 204"/>
                <a:gd name="T22" fmla="*/ 310 w 313"/>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 h="204">
                  <a:moveTo>
                    <a:pt x="310" y="0"/>
                  </a:moveTo>
                  <a:cubicBezTo>
                    <a:pt x="0" y="6"/>
                    <a:pt x="0" y="6"/>
                    <a:pt x="0" y="6"/>
                  </a:cubicBezTo>
                  <a:cubicBezTo>
                    <a:pt x="0" y="6"/>
                    <a:pt x="39" y="75"/>
                    <a:pt x="104" y="119"/>
                  </a:cubicBezTo>
                  <a:cubicBezTo>
                    <a:pt x="55" y="204"/>
                    <a:pt x="55" y="204"/>
                    <a:pt x="55" y="204"/>
                  </a:cubicBezTo>
                  <a:cubicBezTo>
                    <a:pt x="147" y="142"/>
                    <a:pt x="147" y="142"/>
                    <a:pt x="147" y="142"/>
                  </a:cubicBezTo>
                  <a:cubicBezTo>
                    <a:pt x="155" y="145"/>
                    <a:pt x="163" y="147"/>
                    <a:pt x="171" y="149"/>
                  </a:cubicBezTo>
                  <a:cubicBezTo>
                    <a:pt x="207" y="158"/>
                    <a:pt x="234" y="158"/>
                    <a:pt x="254" y="155"/>
                  </a:cubicBezTo>
                  <a:cubicBezTo>
                    <a:pt x="301" y="189"/>
                    <a:pt x="301" y="189"/>
                    <a:pt x="301" y="189"/>
                  </a:cubicBezTo>
                  <a:cubicBezTo>
                    <a:pt x="285" y="145"/>
                    <a:pt x="285" y="145"/>
                    <a:pt x="285" y="145"/>
                  </a:cubicBezTo>
                  <a:cubicBezTo>
                    <a:pt x="301" y="137"/>
                    <a:pt x="307" y="128"/>
                    <a:pt x="307" y="128"/>
                  </a:cubicBezTo>
                  <a:cubicBezTo>
                    <a:pt x="308" y="122"/>
                    <a:pt x="308" y="122"/>
                    <a:pt x="308" y="122"/>
                  </a:cubicBezTo>
                  <a:cubicBezTo>
                    <a:pt x="312" y="82"/>
                    <a:pt x="313" y="41"/>
                    <a:pt x="310"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Freeform 161">
              <a:extLst>
                <a:ext uri="{FF2B5EF4-FFF2-40B4-BE49-F238E27FC236}">
                  <a16:creationId xmlns:a16="http://schemas.microsoft.com/office/drawing/2014/main" id="{F3C16773-C51B-48FC-92D3-7928E7AF746A}"/>
                </a:ext>
              </a:extLst>
            </p:cNvPr>
            <p:cNvSpPr>
              <a:spLocks/>
            </p:cNvSpPr>
            <p:nvPr/>
          </p:nvSpPr>
          <p:spPr bwMode="auto">
            <a:xfrm>
              <a:off x="3905" y="3062"/>
              <a:ext cx="387" cy="558"/>
            </a:xfrm>
            <a:custGeom>
              <a:avLst/>
              <a:gdLst>
                <a:gd name="T0" fmla="*/ 130 w 164"/>
                <a:gd name="T1" fmla="*/ 26 h 237"/>
                <a:gd name="T2" fmla="*/ 62 w 164"/>
                <a:gd name="T3" fmla="*/ 0 h 237"/>
                <a:gd name="T4" fmla="*/ 30 w 164"/>
                <a:gd name="T5" fmla="*/ 32 h 237"/>
                <a:gd name="T6" fmla="*/ 0 w 164"/>
                <a:gd name="T7" fmla="*/ 237 h 237"/>
                <a:gd name="T8" fmla="*/ 5 w 164"/>
                <a:gd name="T9" fmla="*/ 237 h 237"/>
                <a:gd name="T10" fmla="*/ 152 w 164"/>
                <a:gd name="T11" fmla="*/ 219 h 237"/>
                <a:gd name="T12" fmla="*/ 164 w 164"/>
                <a:gd name="T13" fmla="*/ 173 h 237"/>
                <a:gd name="T14" fmla="*/ 130 w 164"/>
                <a:gd name="T15" fmla="*/ 26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37">
                  <a:moveTo>
                    <a:pt x="130" y="26"/>
                  </a:moveTo>
                  <a:cubicBezTo>
                    <a:pt x="62" y="0"/>
                    <a:pt x="62" y="0"/>
                    <a:pt x="62" y="0"/>
                  </a:cubicBezTo>
                  <a:cubicBezTo>
                    <a:pt x="30" y="32"/>
                    <a:pt x="30" y="32"/>
                    <a:pt x="30" y="32"/>
                  </a:cubicBezTo>
                  <a:cubicBezTo>
                    <a:pt x="0" y="237"/>
                    <a:pt x="0" y="237"/>
                    <a:pt x="0" y="237"/>
                  </a:cubicBezTo>
                  <a:cubicBezTo>
                    <a:pt x="2" y="237"/>
                    <a:pt x="3" y="237"/>
                    <a:pt x="5" y="237"/>
                  </a:cubicBezTo>
                  <a:cubicBezTo>
                    <a:pt x="56" y="237"/>
                    <a:pt x="105" y="231"/>
                    <a:pt x="152" y="219"/>
                  </a:cubicBezTo>
                  <a:cubicBezTo>
                    <a:pt x="157" y="204"/>
                    <a:pt x="161" y="189"/>
                    <a:pt x="164" y="173"/>
                  </a:cubicBezTo>
                  <a:lnTo>
                    <a:pt x="130"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Freeform 162">
              <a:extLst>
                <a:ext uri="{FF2B5EF4-FFF2-40B4-BE49-F238E27FC236}">
                  <a16:creationId xmlns:a16="http://schemas.microsoft.com/office/drawing/2014/main" id="{181FBBB7-30A9-4FEC-A481-44E0BD232C29}"/>
                </a:ext>
              </a:extLst>
            </p:cNvPr>
            <p:cNvSpPr>
              <a:spLocks/>
            </p:cNvSpPr>
            <p:nvPr/>
          </p:nvSpPr>
          <p:spPr bwMode="auto">
            <a:xfrm>
              <a:off x="3969" y="2873"/>
              <a:ext cx="243" cy="264"/>
            </a:xfrm>
            <a:custGeom>
              <a:avLst/>
              <a:gdLst>
                <a:gd name="T0" fmla="*/ 0 w 243"/>
                <a:gd name="T1" fmla="*/ 9 h 264"/>
                <a:gd name="T2" fmla="*/ 7 w 243"/>
                <a:gd name="T3" fmla="*/ 264 h 264"/>
                <a:gd name="T4" fmla="*/ 243 w 243"/>
                <a:gd name="T5" fmla="*/ 250 h 264"/>
                <a:gd name="T6" fmla="*/ 224 w 243"/>
                <a:gd name="T7" fmla="*/ 0 h 264"/>
                <a:gd name="T8" fmla="*/ 0 w 243"/>
                <a:gd name="T9" fmla="*/ 9 h 264"/>
              </a:gdLst>
              <a:ahLst/>
              <a:cxnLst>
                <a:cxn ang="0">
                  <a:pos x="T0" y="T1"/>
                </a:cxn>
                <a:cxn ang="0">
                  <a:pos x="T2" y="T3"/>
                </a:cxn>
                <a:cxn ang="0">
                  <a:pos x="T4" y="T5"/>
                </a:cxn>
                <a:cxn ang="0">
                  <a:pos x="T6" y="T7"/>
                </a:cxn>
                <a:cxn ang="0">
                  <a:pos x="T8" y="T9"/>
                </a:cxn>
              </a:cxnLst>
              <a:rect l="0" t="0" r="r" b="b"/>
              <a:pathLst>
                <a:path w="243" h="264">
                  <a:moveTo>
                    <a:pt x="0" y="9"/>
                  </a:moveTo>
                  <a:lnTo>
                    <a:pt x="7" y="264"/>
                  </a:lnTo>
                  <a:lnTo>
                    <a:pt x="243" y="250"/>
                  </a:lnTo>
                  <a:lnTo>
                    <a:pt x="224" y="0"/>
                  </a:lnTo>
                  <a:lnTo>
                    <a:pt x="0" y="9"/>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Freeform 163">
              <a:extLst>
                <a:ext uri="{FF2B5EF4-FFF2-40B4-BE49-F238E27FC236}">
                  <a16:creationId xmlns:a16="http://schemas.microsoft.com/office/drawing/2014/main" id="{545954A8-8862-4635-B7F4-F50B46B8AE75}"/>
                </a:ext>
              </a:extLst>
            </p:cNvPr>
            <p:cNvSpPr>
              <a:spLocks/>
            </p:cNvSpPr>
            <p:nvPr/>
          </p:nvSpPr>
          <p:spPr bwMode="auto">
            <a:xfrm>
              <a:off x="3117" y="1180"/>
              <a:ext cx="1484" cy="1660"/>
            </a:xfrm>
            <a:custGeom>
              <a:avLst/>
              <a:gdLst>
                <a:gd name="T0" fmla="*/ 346 w 629"/>
                <a:gd name="T1" fmla="*/ 0 h 704"/>
                <a:gd name="T2" fmla="*/ 346 w 629"/>
                <a:gd name="T3" fmla="*/ 0 h 704"/>
                <a:gd name="T4" fmla="*/ 63 w 629"/>
                <a:gd name="T5" fmla="*/ 260 h 704"/>
                <a:gd name="T6" fmla="*/ 49 w 629"/>
                <a:gd name="T7" fmla="*/ 258 h 704"/>
                <a:gd name="T8" fmla="*/ 0 w 629"/>
                <a:gd name="T9" fmla="*/ 307 h 704"/>
                <a:gd name="T10" fmla="*/ 0 w 629"/>
                <a:gd name="T11" fmla="*/ 363 h 704"/>
                <a:gd name="T12" fmla="*/ 70 w 629"/>
                <a:gd name="T13" fmla="*/ 434 h 704"/>
                <a:gd name="T14" fmla="*/ 78 w 629"/>
                <a:gd name="T15" fmla="*/ 434 h 704"/>
                <a:gd name="T16" fmla="*/ 346 w 629"/>
                <a:gd name="T17" fmla="*/ 704 h 704"/>
                <a:gd name="T18" fmla="*/ 346 w 629"/>
                <a:gd name="T19" fmla="*/ 704 h 704"/>
                <a:gd name="T20" fmla="*/ 629 w 629"/>
                <a:gd name="T21" fmla="*/ 420 h 704"/>
                <a:gd name="T22" fmla="*/ 629 w 629"/>
                <a:gd name="T23" fmla="*/ 284 h 704"/>
                <a:gd name="T24" fmla="*/ 346 w 629"/>
                <a:gd name="T25"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9" h="704">
                  <a:moveTo>
                    <a:pt x="346" y="0"/>
                  </a:moveTo>
                  <a:cubicBezTo>
                    <a:pt x="346" y="0"/>
                    <a:pt x="346" y="0"/>
                    <a:pt x="346" y="0"/>
                  </a:cubicBezTo>
                  <a:cubicBezTo>
                    <a:pt x="197" y="0"/>
                    <a:pt x="75" y="115"/>
                    <a:pt x="63" y="260"/>
                  </a:cubicBezTo>
                  <a:cubicBezTo>
                    <a:pt x="59" y="259"/>
                    <a:pt x="54" y="258"/>
                    <a:pt x="49" y="258"/>
                  </a:cubicBezTo>
                  <a:cubicBezTo>
                    <a:pt x="22" y="258"/>
                    <a:pt x="0" y="280"/>
                    <a:pt x="0" y="307"/>
                  </a:cubicBezTo>
                  <a:cubicBezTo>
                    <a:pt x="0" y="363"/>
                    <a:pt x="0" y="363"/>
                    <a:pt x="0" y="363"/>
                  </a:cubicBezTo>
                  <a:cubicBezTo>
                    <a:pt x="0" y="402"/>
                    <a:pt x="31" y="434"/>
                    <a:pt x="70" y="434"/>
                  </a:cubicBezTo>
                  <a:cubicBezTo>
                    <a:pt x="78" y="434"/>
                    <a:pt x="78" y="434"/>
                    <a:pt x="78" y="434"/>
                  </a:cubicBezTo>
                  <a:cubicBezTo>
                    <a:pt x="85" y="584"/>
                    <a:pt x="194" y="704"/>
                    <a:pt x="346" y="704"/>
                  </a:cubicBezTo>
                  <a:cubicBezTo>
                    <a:pt x="346" y="704"/>
                    <a:pt x="346" y="704"/>
                    <a:pt x="346" y="704"/>
                  </a:cubicBezTo>
                  <a:cubicBezTo>
                    <a:pt x="502" y="704"/>
                    <a:pt x="629" y="577"/>
                    <a:pt x="629" y="420"/>
                  </a:cubicBezTo>
                  <a:cubicBezTo>
                    <a:pt x="629" y="284"/>
                    <a:pt x="629" y="284"/>
                    <a:pt x="629" y="284"/>
                  </a:cubicBezTo>
                  <a:cubicBezTo>
                    <a:pt x="629" y="127"/>
                    <a:pt x="502" y="0"/>
                    <a:pt x="346"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Freeform 164">
              <a:extLst>
                <a:ext uri="{FF2B5EF4-FFF2-40B4-BE49-F238E27FC236}">
                  <a16:creationId xmlns:a16="http://schemas.microsoft.com/office/drawing/2014/main" id="{CA114495-17E2-4474-822E-145904010446}"/>
                </a:ext>
              </a:extLst>
            </p:cNvPr>
            <p:cNvSpPr>
              <a:spLocks/>
            </p:cNvSpPr>
            <p:nvPr/>
          </p:nvSpPr>
          <p:spPr bwMode="auto">
            <a:xfrm>
              <a:off x="3929" y="1852"/>
              <a:ext cx="672" cy="988"/>
            </a:xfrm>
            <a:custGeom>
              <a:avLst/>
              <a:gdLst>
                <a:gd name="T0" fmla="*/ 2 w 285"/>
                <a:gd name="T1" fmla="*/ 419 h 419"/>
                <a:gd name="T2" fmla="*/ 285 w 285"/>
                <a:gd name="T3" fmla="*/ 135 h 419"/>
                <a:gd name="T4" fmla="*/ 285 w 285"/>
                <a:gd name="T5" fmla="*/ 3 h 419"/>
                <a:gd name="T6" fmla="*/ 246 w 285"/>
                <a:gd name="T7" fmla="*/ 1 h 419"/>
                <a:gd name="T8" fmla="*/ 130 w 285"/>
                <a:gd name="T9" fmla="*/ 1 h 419"/>
                <a:gd name="T10" fmla="*/ 135 w 285"/>
                <a:gd name="T11" fmla="*/ 67 h 419"/>
                <a:gd name="T12" fmla="*/ 164 w 285"/>
                <a:gd name="T13" fmla="*/ 127 h 419"/>
                <a:gd name="T14" fmla="*/ 147 w 285"/>
                <a:gd name="T15" fmla="*/ 162 h 419"/>
                <a:gd name="T16" fmla="*/ 106 w 285"/>
                <a:gd name="T17" fmla="*/ 173 h 419"/>
                <a:gd name="T18" fmla="*/ 88 w 285"/>
                <a:gd name="T19" fmla="*/ 197 h 419"/>
                <a:gd name="T20" fmla="*/ 98 w 285"/>
                <a:gd name="T21" fmla="*/ 287 h 419"/>
                <a:gd name="T22" fmla="*/ 30 w 285"/>
                <a:gd name="T23" fmla="*/ 406 h 419"/>
                <a:gd name="T24" fmla="*/ 0 w 285"/>
                <a:gd name="T25" fmla="*/ 419 h 419"/>
                <a:gd name="T26" fmla="*/ 2 w 285"/>
                <a:gd name="T2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419">
                  <a:moveTo>
                    <a:pt x="2" y="419"/>
                  </a:moveTo>
                  <a:cubicBezTo>
                    <a:pt x="158" y="419"/>
                    <a:pt x="285" y="292"/>
                    <a:pt x="285" y="135"/>
                  </a:cubicBezTo>
                  <a:cubicBezTo>
                    <a:pt x="285" y="3"/>
                    <a:pt x="285" y="3"/>
                    <a:pt x="285" y="3"/>
                  </a:cubicBezTo>
                  <a:cubicBezTo>
                    <a:pt x="285" y="0"/>
                    <a:pt x="260" y="1"/>
                    <a:pt x="246" y="1"/>
                  </a:cubicBezTo>
                  <a:cubicBezTo>
                    <a:pt x="130" y="1"/>
                    <a:pt x="130" y="1"/>
                    <a:pt x="130" y="1"/>
                  </a:cubicBezTo>
                  <a:cubicBezTo>
                    <a:pt x="130" y="1"/>
                    <a:pt x="115" y="27"/>
                    <a:pt x="135" y="67"/>
                  </a:cubicBezTo>
                  <a:cubicBezTo>
                    <a:pt x="164" y="127"/>
                    <a:pt x="164" y="127"/>
                    <a:pt x="164" y="127"/>
                  </a:cubicBezTo>
                  <a:cubicBezTo>
                    <a:pt x="171" y="141"/>
                    <a:pt x="163" y="158"/>
                    <a:pt x="147" y="162"/>
                  </a:cubicBezTo>
                  <a:cubicBezTo>
                    <a:pt x="106" y="173"/>
                    <a:pt x="106" y="173"/>
                    <a:pt x="106" y="173"/>
                  </a:cubicBezTo>
                  <a:cubicBezTo>
                    <a:pt x="95" y="176"/>
                    <a:pt x="88" y="186"/>
                    <a:pt x="88" y="197"/>
                  </a:cubicBezTo>
                  <a:cubicBezTo>
                    <a:pt x="98" y="287"/>
                    <a:pt x="98" y="287"/>
                    <a:pt x="98" y="287"/>
                  </a:cubicBezTo>
                  <a:cubicBezTo>
                    <a:pt x="105" y="338"/>
                    <a:pt x="77" y="386"/>
                    <a:pt x="30" y="406"/>
                  </a:cubicBezTo>
                  <a:cubicBezTo>
                    <a:pt x="0" y="419"/>
                    <a:pt x="0" y="419"/>
                    <a:pt x="0" y="419"/>
                  </a:cubicBezTo>
                  <a:cubicBezTo>
                    <a:pt x="1" y="419"/>
                    <a:pt x="1" y="419"/>
                    <a:pt x="2" y="419"/>
                  </a:cubicBez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Oval 165">
              <a:extLst>
                <a:ext uri="{FF2B5EF4-FFF2-40B4-BE49-F238E27FC236}">
                  <a16:creationId xmlns:a16="http://schemas.microsoft.com/office/drawing/2014/main" id="{D95BDF14-93E7-481F-8A8F-B4DAFA9DDBCE}"/>
                </a:ext>
              </a:extLst>
            </p:cNvPr>
            <p:cNvSpPr>
              <a:spLocks noChangeArrowheads="1"/>
            </p:cNvSpPr>
            <p:nvPr/>
          </p:nvSpPr>
          <p:spPr bwMode="auto">
            <a:xfrm>
              <a:off x="3752" y="1932"/>
              <a:ext cx="104" cy="10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Oval 166">
              <a:extLst>
                <a:ext uri="{FF2B5EF4-FFF2-40B4-BE49-F238E27FC236}">
                  <a16:creationId xmlns:a16="http://schemas.microsoft.com/office/drawing/2014/main" id="{24583AEF-C052-4151-8A42-E50C6128B083}"/>
                </a:ext>
              </a:extLst>
            </p:cNvPr>
            <p:cNvSpPr>
              <a:spLocks noChangeArrowheads="1"/>
            </p:cNvSpPr>
            <p:nvPr/>
          </p:nvSpPr>
          <p:spPr bwMode="auto">
            <a:xfrm>
              <a:off x="4335" y="1934"/>
              <a:ext cx="94" cy="9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Freeform 167">
              <a:extLst>
                <a:ext uri="{FF2B5EF4-FFF2-40B4-BE49-F238E27FC236}">
                  <a16:creationId xmlns:a16="http://schemas.microsoft.com/office/drawing/2014/main" id="{B356316B-1448-4F72-9BF0-2B027A50E934}"/>
                </a:ext>
              </a:extLst>
            </p:cNvPr>
            <p:cNvSpPr>
              <a:spLocks/>
            </p:cNvSpPr>
            <p:nvPr/>
          </p:nvSpPr>
          <p:spPr bwMode="auto">
            <a:xfrm>
              <a:off x="3233" y="1180"/>
              <a:ext cx="1368" cy="1724"/>
            </a:xfrm>
            <a:custGeom>
              <a:avLst/>
              <a:gdLst>
                <a:gd name="T0" fmla="*/ 537 w 580"/>
                <a:gd name="T1" fmla="*/ 486 h 731"/>
                <a:gd name="T2" fmla="*/ 417 w 580"/>
                <a:gd name="T3" fmla="*/ 477 h 731"/>
                <a:gd name="T4" fmla="*/ 383 w 580"/>
                <a:gd name="T5" fmla="*/ 490 h 731"/>
                <a:gd name="T6" fmla="*/ 357 w 580"/>
                <a:gd name="T7" fmla="*/ 479 h 731"/>
                <a:gd name="T8" fmla="*/ 237 w 580"/>
                <a:gd name="T9" fmla="*/ 479 h 731"/>
                <a:gd name="T10" fmla="*/ 182 w 580"/>
                <a:gd name="T11" fmla="*/ 508 h 731"/>
                <a:gd name="T12" fmla="*/ 94 w 580"/>
                <a:gd name="T13" fmla="*/ 419 h 731"/>
                <a:gd name="T14" fmla="*/ 101 w 580"/>
                <a:gd name="T15" fmla="*/ 292 h 731"/>
                <a:gd name="T16" fmla="*/ 128 w 580"/>
                <a:gd name="T17" fmla="*/ 252 h 731"/>
                <a:gd name="T18" fmla="*/ 139 w 580"/>
                <a:gd name="T19" fmla="*/ 247 h 731"/>
                <a:gd name="T20" fmla="*/ 166 w 580"/>
                <a:gd name="T21" fmla="*/ 205 h 731"/>
                <a:gd name="T22" fmla="*/ 166 w 580"/>
                <a:gd name="T23" fmla="*/ 180 h 731"/>
                <a:gd name="T24" fmla="*/ 224 w 580"/>
                <a:gd name="T25" fmla="*/ 128 h 731"/>
                <a:gd name="T26" fmla="*/ 303 w 580"/>
                <a:gd name="T27" fmla="*/ 137 h 731"/>
                <a:gd name="T28" fmla="*/ 416 w 580"/>
                <a:gd name="T29" fmla="*/ 182 h 731"/>
                <a:gd name="T30" fmla="*/ 475 w 580"/>
                <a:gd name="T31" fmla="*/ 226 h 731"/>
                <a:gd name="T32" fmla="*/ 469 w 580"/>
                <a:gd name="T33" fmla="*/ 143 h 731"/>
                <a:gd name="T34" fmla="*/ 540 w 580"/>
                <a:gd name="T35" fmla="*/ 193 h 731"/>
                <a:gd name="T36" fmla="*/ 513 w 580"/>
                <a:gd name="T37" fmla="*/ 105 h 731"/>
                <a:gd name="T38" fmla="*/ 556 w 580"/>
                <a:gd name="T39" fmla="*/ 116 h 731"/>
                <a:gd name="T40" fmla="*/ 290 w 580"/>
                <a:gd name="T41" fmla="*/ 0 h 731"/>
                <a:gd name="T42" fmla="*/ 13 w 580"/>
                <a:gd name="T43" fmla="*/ 223 h 731"/>
                <a:gd name="T44" fmla="*/ 0 w 580"/>
                <a:gd name="T45" fmla="*/ 258 h 731"/>
                <a:gd name="T46" fmla="*/ 50 w 580"/>
                <a:gd name="T47" fmla="*/ 307 h 731"/>
                <a:gd name="T48" fmla="*/ 50 w 580"/>
                <a:gd name="T49" fmla="*/ 434 h 731"/>
                <a:gd name="T50" fmla="*/ 21 w 580"/>
                <a:gd name="T51" fmla="*/ 434 h 731"/>
                <a:gd name="T52" fmla="*/ 14 w 580"/>
                <a:gd name="T53" fmla="*/ 433 h 731"/>
                <a:gd name="T54" fmla="*/ 57 w 580"/>
                <a:gd name="T55" fmla="*/ 572 h 731"/>
                <a:gd name="T56" fmla="*/ 57 w 580"/>
                <a:gd name="T57" fmla="*/ 572 h 731"/>
                <a:gd name="T58" fmla="*/ 305 w 580"/>
                <a:gd name="T59" fmla="*/ 731 h 731"/>
                <a:gd name="T60" fmla="*/ 377 w 580"/>
                <a:gd name="T61" fmla="*/ 731 h 731"/>
                <a:gd name="T62" fmla="*/ 580 w 580"/>
                <a:gd name="T63" fmla="*/ 528 h 731"/>
                <a:gd name="T64" fmla="*/ 580 w 580"/>
                <a:gd name="T65" fmla="*/ 506 h 731"/>
                <a:gd name="T66" fmla="*/ 557 w 580"/>
                <a:gd name="T67" fmla="*/ 493 h 731"/>
                <a:gd name="T68" fmla="*/ 537 w 580"/>
                <a:gd name="T69" fmla="*/ 486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731">
                  <a:moveTo>
                    <a:pt x="537" y="486"/>
                  </a:moveTo>
                  <a:cubicBezTo>
                    <a:pt x="500" y="466"/>
                    <a:pt x="456" y="462"/>
                    <a:pt x="417" y="477"/>
                  </a:cubicBezTo>
                  <a:cubicBezTo>
                    <a:pt x="383" y="490"/>
                    <a:pt x="383" y="490"/>
                    <a:pt x="383" y="490"/>
                  </a:cubicBezTo>
                  <a:cubicBezTo>
                    <a:pt x="357" y="479"/>
                    <a:pt x="357" y="479"/>
                    <a:pt x="357" y="479"/>
                  </a:cubicBezTo>
                  <a:cubicBezTo>
                    <a:pt x="319" y="461"/>
                    <a:pt x="275" y="461"/>
                    <a:pt x="237" y="479"/>
                  </a:cubicBezTo>
                  <a:cubicBezTo>
                    <a:pt x="182" y="508"/>
                    <a:pt x="182" y="508"/>
                    <a:pt x="182" y="508"/>
                  </a:cubicBezTo>
                  <a:cubicBezTo>
                    <a:pt x="182" y="508"/>
                    <a:pt x="94" y="505"/>
                    <a:pt x="94" y="419"/>
                  </a:cubicBezTo>
                  <a:cubicBezTo>
                    <a:pt x="101" y="292"/>
                    <a:pt x="101" y="292"/>
                    <a:pt x="101" y="292"/>
                  </a:cubicBezTo>
                  <a:cubicBezTo>
                    <a:pt x="102" y="275"/>
                    <a:pt x="113" y="260"/>
                    <a:pt x="128" y="252"/>
                  </a:cubicBezTo>
                  <a:cubicBezTo>
                    <a:pt x="139" y="247"/>
                    <a:pt x="139" y="247"/>
                    <a:pt x="139" y="247"/>
                  </a:cubicBezTo>
                  <a:cubicBezTo>
                    <a:pt x="155" y="240"/>
                    <a:pt x="166" y="223"/>
                    <a:pt x="166" y="205"/>
                  </a:cubicBezTo>
                  <a:cubicBezTo>
                    <a:pt x="166" y="180"/>
                    <a:pt x="166" y="180"/>
                    <a:pt x="166" y="180"/>
                  </a:cubicBezTo>
                  <a:cubicBezTo>
                    <a:pt x="166" y="149"/>
                    <a:pt x="193" y="125"/>
                    <a:pt x="224" y="128"/>
                  </a:cubicBezTo>
                  <a:cubicBezTo>
                    <a:pt x="303" y="137"/>
                    <a:pt x="303" y="137"/>
                    <a:pt x="303" y="137"/>
                  </a:cubicBezTo>
                  <a:cubicBezTo>
                    <a:pt x="344" y="141"/>
                    <a:pt x="383" y="157"/>
                    <a:pt x="416" y="182"/>
                  </a:cubicBezTo>
                  <a:cubicBezTo>
                    <a:pt x="475" y="226"/>
                    <a:pt x="475" y="226"/>
                    <a:pt x="475" y="226"/>
                  </a:cubicBezTo>
                  <a:cubicBezTo>
                    <a:pt x="469" y="143"/>
                    <a:pt x="469" y="143"/>
                    <a:pt x="469" y="143"/>
                  </a:cubicBezTo>
                  <a:cubicBezTo>
                    <a:pt x="540" y="193"/>
                    <a:pt x="540" y="193"/>
                    <a:pt x="540" y="193"/>
                  </a:cubicBezTo>
                  <a:cubicBezTo>
                    <a:pt x="513" y="105"/>
                    <a:pt x="513" y="105"/>
                    <a:pt x="513" y="105"/>
                  </a:cubicBezTo>
                  <a:cubicBezTo>
                    <a:pt x="556" y="116"/>
                    <a:pt x="556" y="116"/>
                    <a:pt x="556" y="116"/>
                  </a:cubicBezTo>
                  <a:cubicBezTo>
                    <a:pt x="556" y="116"/>
                    <a:pt x="508" y="0"/>
                    <a:pt x="290" y="0"/>
                  </a:cubicBezTo>
                  <a:cubicBezTo>
                    <a:pt x="72" y="0"/>
                    <a:pt x="13" y="148"/>
                    <a:pt x="13" y="223"/>
                  </a:cubicBezTo>
                  <a:cubicBezTo>
                    <a:pt x="13" y="233"/>
                    <a:pt x="0" y="245"/>
                    <a:pt x="0" y="258"/>
                  </a:cubicBezTo>
                  <a:cubicBezTo>
                    <a:pt x="27" y="258"/>
                    <a:pt x="50" y="280"/>
                    <a:pt x="50" y="307"/>
                  </a:cubicBezTo>
                  <a:cubicBezTo>
                    <a:pt x="50" y="434"/>
                    <a:pt x="50" y="434"/>
                    <a:pt x="50" y="434"/>
                  </a:cubicBezTo>
                  <a:cubicBezTo>
                    <a:pt x="21" y="434"/>
                    <a:pt x="21" y="434"/>
                    <a:pt x="21" y="434"/>
                  </a:cubicBezTo>
                  <a:cubicBezTo>
                    <a:pt x="19" y="434"/>
                    <a:pt x="16" y="433"/>
                    <a:pt x="14" y="433"/>
                  </a:cubicBezTo>
                  <a:cubicBezTo>
                    <a:pt x="22" y="483"/>
                    <a:pt x="35" y="532"/>
                    <a:pt x="57" y="572"/>
                  </a:cubicBezTo>
                  <a:cubicBezTo>
                    <a:pt x="57" y="572"/>
                    <a:pt x="57" y="572"/>
                    <a:pt x="57" y="572"/>
                  </a:cubicBezTo>
                  <a:cubicBezTo>
                    <a:pt x="102" y="669"/>
                    <a:pt x="198" y="731"/>
                    <a:pt x="305" y="731"/>
                  </a:cubicBezTo>
                  <a:cubicBezTo>
                    <a:pt x="377" y="731"/>
                    <a:pt x="377" y="731"/>
                    <a:pt x="377" y="731"/>
                  </a:cubicBezTo>
                  <a:cubicBezTo>
                    <a:pt x="489" y="731"/>
                    <a:pt x="580" y="640"/>
                    <a:pt x="580" y="528"/>
                  </a:cubicBezTo>
                  <a:cubicBezTo>
                    <a:pt x="580" y="506"/>
                    <a:pt x="580" y="506"/>
                    <a:pt x="580" y="506"/>
                  </a:cubicBezTo>
                  <a:cubicBezTo>
                    <a:pt x="557" y="493"/>
                    <a:pt x="557" y="493"/>
                    <a:pt x="557" y="493"/>
                  </a:cubicBezTo>
                  <a:lnTo>
                    <a:pt x="537" y="4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Freeform 168">
              <a:extLst>
                <a:ext uri="{FF2B5EF4-FFF2-40B4-BE49-F238E27FC236}">
                  <a16:creationId xmlns:a16="http://schemas.microsoft.com/office/drawing/2014/main" id="{E4F74C5F-195B-42D1-95DE-BF278B341AFD}"/>
                </a:ext>
              </a:extLst>
            </p:cNvPr>
            <p:cNvSpPr>
              <a:spLocks/>
            </p:cNvSpPr>
            <p:nvPr/>
          </p:nvSpPr>
          <p:spPr bwMode="auto">
            <a:xfrm>
              <a:off x="3839" y="2380"/>
              <a:ext cx="479" cy="132"/>
            </a:xfrm>
            <a:custGeom>
              <a:avLst/>
              <a:gdLst>
                <a:gd name="T0" fmla="*/ 0 w 203"/>
                <a:gd name="T1" fmla="*/ 0 h 56"/>
                <a:gd name="T2" fmla="*/ 203 w 203"/>
                <a:gd name="T3" fmla="*/ 0 h 56"/>
                <a:gd name="T4" fmla="*/ 115 w 203"/>
                <a:gd name="T5" fmla="*/ 56 h 56"/>
                <a:gd name="T6" fmla="*/ 0 w 203"/>
                <a:gd name="T7" fmla="*/ 0 h 56"/>
              </a:gdLst>
              <a:ahLst/>
              <a:cxnLst>
                <a:cxn ang="0">
                  <a:pos x="T0" y="T1"/>
                </a:cxn>
                <a:cxn ang="0">
                  <a:pos x="T2" y="T3"/>
                </a:cxn>
                <a:cxn ang="0">
                  <a:pos x="T4" y="T5"/>
                </a:cxn>
                <a:cxn ang="0">
                  <a:pos x="T6" y="T7"/>
                </a:cxn>
              </a:cxnLst>
              <a:rect l="0" t="0" r="r" b="b"/>
              <a:pathLst>
                <a:path w="203" h="56">
                  <a:moveTo>
                    <a:pt x="0" y="0"/>
                  </a:moveTo>
                  <a:cubicBezTo>
                    <a:pt x="203" y="0"/>
                    <a:pt x="203" y="0"/>
                    <a:pt x="203" y="0"/>
                  </a:cubicBezTo>
                  <a:cubicBezTo>
                    <a:pt x="203" y="0"/>
                    <a:pt x="180" y="56"/>
                    <a:pt x="115" y="56"/>
                  </a:cubicBezTo>
                  <a:cubicBezTo>
                    <a:pt x="49" y="56"/>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Freeform 169">
              <a:extLst>
                <a:ext uri="{FF2B5EF4-FFF2-40B4-BE49-F238E27FC236}">
                  <a16:creationId xmlns:a16="http://schemas.microsoft.com/office/drawing/2014/main" id="{2ACD3355-E84A-4CD8-B8F2-3E87BF4799E9}"/>
                </a:ext>
              </a:extLst>
            </p:cNvPr>
            <p:cNvSpPr>
              <a:spLocks/>
            </p:cNvSpPr>
            <p:nvPr/>
          </p:nvSpPr>
          <p:spPr bwMode="auto">
            <a:xfrm>
              <a:off x="4167" y="1899"/>
              <a:ext cx="149" cy="252"/>
            </a:xfrm>
            <a:custGeom>
              <a:avLst/>
              <a:gdLst>
                <a:gd name="T0" fmla="*/ 149 w 149"/>
                <a:gd name="T1" fmla="*/ 252 h 252"/>
                <a:gd name="T2" fmla="*/ 24 w 149"/>
                <a:gd name="T3" fmla="*/ 0 h 252"/>
                <a:gd name="T4" fmla="*/ 0 w 149"/>
                <a:gd name="T5" fmla="*/ 212 h 252"/>
                <a:gd name="T6" fmla="*/ 149 w 149"/>
                <a:gd name="T7" fmla="*/ 252 h 252"/>
              </a:gdLst>
              <a:ahLst/>
              <a:cxnLst>
                <a:cxn ang="0">
                  <a:pos x="T0" y="T1"/>
                </a:cxn>
                <a:cxn ang="0">
                  <a:pos x="T2" y="T3"/>
                </a:cxn>
                <a:cxn ang="0">
                  <a:pos x="T4" y="T5"/>
                </a:cxn>
                <a:cxn ang="0">
                  <a:pos x="T6" y="T7"/>
                </a:cxn>
              </a:cxnLst>
              <a:rect l="0" t="0" r="r" b="b"/>
              <a:pathLst>
                <a:path w="149" h="252">
                  <a:moveTo>
                    <a:pt x="149" y="252"/>
                  </a:moveTo>
                  <a:lnTo>
                    <a:pt x="24" y="0"/>
                  </a:lnTo>
                  <a:lnTo>
                    <a:pt x="0" y="212"/>
                  </a:lnTo>
                  <a:lnTo>
                    <a:pt x="149" y="252"/>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Freeform 170">
              <a:extLst>
                <a:ext uri="{FF2B5EF4-FFF2-40B4-BE49-F238E27FC236}">
                  <a16:creationId xmlns:a16="http://schemas.microsoft.com/office/drawing/2014/main" id="{2800474B-E064-47E4-870C-16CC24A52B1F}"/>
                </a:ext>
              </a:extLst>
            </p:cNvPr>
            <p:cNvSpPr>
              <a:spLocks noEditPoints="1"/>
            </p:cNvSpPr>
            <p:nvPr/>
          </p:nvSpPr>
          <p:spPr bwMode="auto">
            <a:xfrm>
              <a:off x="3325" y="1769"/>
              <a:ext cx="1255" cy="366"/>
            </a:xfrm>
            <a:custGeom>
              <a:avLst/>
              <a:gdLst>
                <a:gd name="T0" fmla="*/ 495 w 532"/>
                <a:gd name="T1" fmla="*/ 26 h 155"/>
                <a:gd name="T2" fmla="*/ 395 w 532"/>
                <a:gd name="T3" fmla="*/ 26 h 155"/>
                <a:gd name="T4" fmla="*/ 279 w 532"/>
                <a:gd name="T5" fmla="*/ 19 h 155"/>
                <a:gd name="T6" fmla="*/ 265 w 532"/>
                <a:gd name="T7" fmla="*/ 26 h 155"/>
                <a:gd name="T8" fmla="*/ 168 w 532"/>
                <a:gd name="T9" fmla="*/ 26 h 155"/>
                <a:gd name="T10" fmla="*/ 154 w 532"/>
                <a:gd name="T11" fmla="*/ 26 h 155"/>
                <a:gd name="T12" fmla="*/ 0 w 532"/>
                <a:gd name="T13" fmla="*/ 26 h 155"/>
                <a:gd name="T14" fmla="*/ 1 w 532"/>
                <a:gd name="T15" fmla="*/ 28 h 155"/>
                <a:gd name="T16" fmla="*/ 9 w 532"/>
                <a:gd name="T17" fmla="*/ 47 h 155"/>
                <a:gd name="T18" fmla="*/ 9 w 532"/>
                <a:gd name="T19" fmla="*/ 47 h 155"/>
                <a:gd name="T20" fmla="*/ 122 w 532"/>
                <a:gd name="T21" fmla="*/ 47 h 155"/>
                <a:gd name="T22" fmla="*/ 117 w 532"/>
                <a:gd name="T23" fmla="*/ 63 h 155"/>
                <a:gd name="T24" fmla="*/ 117 w 532"/>
                <a:gd name="T25" fmla="*/ 106 h 155"/>
                <a:gd name="T26" fmla="*/ 166 w 532"/>
                <a:gd name="T27" fmla="*/ 155 h 155"/>
                <a:gd name="T28" fmla="*/ 245 w 532"/>
                <a:gd name="T29" fmla="*/ 155 h 155"/>
                <a:gd name="T30" fmla="*/ 293 w 532"/>
                <a:gd name="T31" fmla="*/ 106 h 155"/>
                <a:gd name="T32" fmla="*/ 293 w 532"/>
                <a:gd name="T33" fmla="*/ 35 h 155"/>
                <a:gd name="T34" fmla="*/ 372 w 532"/>
                <a:gd name="T35" fmla="*/ 37 h 155"/>
                <a:gd name="T36" fmla="*/ 372 w 532"/>
                <a:gd name="T37" fmla="*/ 39 h 155"/>
                <a:gd name="T38" fmla="*/ 385 w 532"/>
                <a:gd name="T39" fmla="*/ 91 h 155"/>
                <a:gd name="T40" fmla="*/ 393 w 532"/>
                <a:gd name="T41" fmla="*/ 108 h 155"/>
                <a:gd name="T42" fmla="*/ 393 w 532"/>
                <a:gd name="T43" fmla="*/ 106 h 155"/>
                <a:gd name="T44" fmla="*/ 393 w 532"/>
                <a:gd name="T45" fmla="*/ 47 h 155"/>
                <a:gd name="T46" fmla="*/ 495 w 532"/>
                <a:gd name="T47" fmla="*/ 47 h 155"/>
                <a:gd name="T48" fmla="*/ 512 w 532"/>
                <a:gd name="T49" fmla="*/ 63 h 155"/>
                <a:gd name="T50" fmla="*/ 512 w 532"/>
                <a:gd name="T51" fmla="*/ 106 h 155"/>
                <a:gd name="T52" fmla="*/ 484 w 532"/>
                <a:gd name="T53" fmla="*/ 135 h 155"/>
                <a:gd name="T54" fmla="*/ 421 w 532"/>
                <a:gd name="T55" fmla="*/ 135 h 155"/>
                <a:gd name="T56" fmla="*/ 403 w 532"/>
                <a:gd name="T57" fmla="*/ 128 h 155"/>
                <a:gd name="T58" fmla="*/ 416 w 532"/>
                <a:gd name="T59" fmla="*/ 154 h 155"/>
                <a:gd name="T60" fmla="*/ 417 w 532"/>
                <a:gd name="T61" fmla="*/ 155 h 155"/>
                <a:gd name="T62" fmla="*/ 484 w 532"/>
                <a:gd name="T63" fmla="*/ 155 h 155"/>
                <a:gd name="T64" fmla="*/ 532 w 532"/>
                <a:gd name="T65" fmla="*/ 106 h 155"/>
                <a:gd name="T66" fmla="*/ 532 w 532"/>
                <a:gd name="T67" fmla="*/ 63 h 155"/>
                <a:gd name="T68" fmla="*/ 495 w 532"/>
                <a:gd name="T69" fmla="*/ 26 h 155"/>
                <a:gd name="T70" fmla="*/ 273 w 532"/>
                <a:gd name="T71" fmla="*/ 106 h 155"/>
                <a:gd name="T72" fmla="*/ 245 w 532"/>
                <a:gd name="T73" fmla="*/ 135 h 155"/>
                <a:gd name="T74" fmla="*/ 166 w 532"/>
                <a:gd name="T75" fmla="*/ 135 h 155"/>
                <a:gd name="T76" fmla="*/ 138 w 532"/>
                <a:gd name="T77" fmla="*/ 106 h 155"/>
                <a:gd name="T78" fmla="*/ 138 w 532"/>
                <a:gd name="T79" fmla="*/ 63 h 155"/>
                <a:gd name="T80" fmla="*/ 154 w 532"/>
                <a:gd name="T81" fmla="*/ 47 h 155"/>
                <a:gd name="T82" fmla="*/ 168 w 532"/>
                <a:gd name="T83" fmla="*/ 47 h 155"/>
                <a:gd name="T84" fmla="*/ 273 w 532"/>
                <a:gd name="T85" fmla="*/ 47 h 155"/>
                <a:gd name="T86" fmla="*/ 273 w 532"/>
                <a:gd name="T87" fmla="*/ 10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2" h="155">
                  <a:moveTo>
                    <a:pt x="495" y="26"/>
                  </a:moveTo>
                  <a:cubicBezTo>
                    <a:pt x="395" y="26"/>
                    <a:pt x="395" y="26"/>
                    <a:pt x="395" y="26"/>
                  </a:cubicBezTo>
                  <a:cubicBezTo>
                    <a:pt x="361" y="3"/>
                    <a:pt x="317" y="0"/>
                    <a:pt x="279" y="19"/>
                  </a:cubicBezTo>
                  <a:cubicBezTo>
                    <a:pt x="265" y="26"/>
                    <a:pt x="265" y="26"/>
                    <a:pt x="265" y="26"/>
                  </a:cubicBezTo>
                  <a:cubicBezTo>
                    <a:pt x="168" y="26"/>
                    <a:pt x="168" y="26"/>
                    <a:pt x="168" y="26"/>
                  </a:cubicBezTo>
                  <a:cubicBezTo>
                    <a:pt x="154" y="26"/>
                    <a:pt x="154" y="26"/>
                    <a:pt x="154" y="26"/>
                  </a:cubicBezTo>
                  <a:cubicBezTo>
                    <a:pt x="0" y="26"/>
                    <a:pt x="0" y="26"/>
                    <a:pt x="0" y="26"/>
                  </a:cubicBezTo>
                  <a:cubicBezTo>
                    <a:pt x="1" y="28"/>
                    <a:pt x="1" y="28"/>
                    <a:pt x="1" y="28"/>
                  </a:cubicBezTo>
                  <a:cubicBezTo>
                    <a:pt x="5" y="33"/>
                    <a:pt x="8" y="40"/>
                    <a:pt x="9" y="47"/>
                  </a:cubicBezTo>
                  <a:cubicBezTo>
                    <a:pt x="9" y="47"/>
                    <a:pt x="9" y="47"/>
                    <a:pt x="9" y="47"/>
                  </a:cubicBezTo>
                  <a:cubicBezTo>
                    <a:pt x="122" y="47"/>
                    <a:pt x="122" y="47"/>
                    <a:pt x="122" y="47"/>
                  </a:cubicBezTo>
                  <a:cubicBezTo>
                    <a:pt x="119" y="52"/>
                    <a:pt x="117" y="57"/>
                    <a:pt x="117" y="63"/>
                  </a:cubicBezTo>
                  <a:cubicBezTo>
                    <a:pt x="117" y="106"/>
                    <a:pt x="117" y="106"/>
                    <a:pt x="117" y="106"/>
                  </a:cubicBezTo>
                  <a:cubicBezTo>
                    <a:pt x="117" y="133"/>
                    <a:pt x="139" y="155"/>
                    <a:pt x="166" y="155"/>
                  </a:cubicBezTo>
                  <a:cubicBezTo>
                    <a:pt x="245" y="155"/>
                    <a:pt x="245" y="155"/>
                    <a:pt x="245" y="155"/>
                  </a:cubicBezTo>
                  <a:cubicBezTo>
                    <a:pt x="271" y="155"/>
                    <a:pt x="293" y="133"/>
                    <a:pt x="293" y="106"/>
                  </a:cubicBezTo>
                  <a:cubicBezTo>
                    <a:pt x="293" y="35"/>
                    <a:pt x="293" y="35"/>
                    <a:pt x="293" y="35"/>
                  </a:cubicBezTo>
                  <a:cubicBezTo>
                    <a:pt x="319" y="24"/>
                    <a:pt x="348" y="25"/>
                    <a:pt x="372" y="37"/>
                  </a:cubicBezTo>
                  <a:cubicBezTo>
                    <a:pt x="372" y="39"/>
                    <a:pt x="372" y="39"/>
                    <a:pt x="372" y="39"/>
                  </a:cubicBezTo>
                  <a:cubicBezTo>
                    <a:pt x="372" y="57"/>
                    <a:pt x="377" y="75"/>
                    <a:pt x="385" y="91"/>
                  </a:cubicBezTo>
                  <a:cubicBezTo>
                    <a:pt x="393" y="108"/>
                    <a:pt x="393" y="108"/>
                    <a:pt x="393" y="108"/>
                  </a:cubicBezTo>
                  <a:cubicBezTo>
                    <a:pt x="393" y="107"/>
                    <a:pt x="393" y="107"/>
                    <a:pt x="393" y="106"/>
                  </a:cubicBezTo>
                  <a:cubicBezTo>
                    <a:pt x="393" y="47"/>
                    <a:pt x="393" y="47"/>
                    <a:pt x="393" y="47"/>
                  </a:cubicBezTo>
                  <a:cubicBezTo>
                    <a:pt x="495" y="47"/>
                    <a:pt x="495" y="47"/>
                    <a:pt x="495" y="47"/>
                  </a:cubicBezTo>
                  <a:cubicBezTo>
                    <a:pt x="505" y="47"/>
                    <a:pt x="512" y="54"/>
                    <a:pt x="512" y="63"/>
                  </a:cubicBezTo>
                  <a:cubicBezTo>
                    <a:pt x="512" y="106"/>
                    <a:pt x="512" y="106"/>
                    <a:pt x="512" y="106"/>
                  </a:cubicBezTo>
                  <a:cubicBezTo>
                    <a:pt x="512" y="122"/>
                    <a:pt x="499" y="135"/>
                    <a:pt x="484" y="135"/>
                  </a:cubicBezTo>
                  <a:cubicBezTo>
                    <a:pt x="421" y="135"/>
                    <a:pt x="421" y="135"/>
                    <a:pt x="421" y="135"/>
                  </a:cubicBezTo>
                  <a:cubicBezTo>
                    <a:pt x="414" y="135"/>
                    <a:pt x="408" y="132"/>
                    <a:pt x="403" y="128"/>
                  </a:cubicBezTo>
                  <a:cubicBezTo>
                    <a:pt x="416" y="154"/>
                    <a:pt x="416" y="154"/>
                    <a:pt x="416" y="154"/>
                  </a:cubicBezTo>
                  <a:cubicBezTo>
                    <a:pt x="416" y="155"/>
                    <a:pt x="417" y="155"/>
                    <a:pt x="417" y="155"/>
                  </a:cubicBezTo>
                  <a:cubicBezTo>
                    <a:pt x="484" y="155"/>
                    <a:pt x="484" y="155"/>
                    <a:pt x="484" y="155"/>
                  </a:cubicBezTo>
                  <a:cubicBezTo>
                    <a:pt x="511" y="155"/>
                    <a:pt x="532" y="133"/>
                    <a:pt x="532" y="106"/>
                  </a:cubicBezTo>
                  <a:cubicBezTo>
                    <a:pt x="532" y="63"/>
                    <a:pt x="532" y="63"/>
                    <a:pt x="532" y="63"/>
                  </a:cubicBezTo>
                  <a:cubicBezTo>
                    <a:pt x="532" y="43"/>
                    <a:pt x="516" y="26"/>
                    <a:pt x="495" y="26"/>
                  </a:cubicBezTo>
                  <a:close/>
                  <a:moveTo>
                    <a:pt x="273" y="106"/>
                  </a:moveTo>
                  <a:cubicBezTo>
                    <a:pt x="273" y="122"/>
                    <a:pt x="260" y="135"/>
                    <a:pt x="245" y="135"/>
                  </a:cubicBezTo>
                  <a:cubicBezTo>
                    <a:pt x="166" y="135"/>
                    <a:pt x="166" y="135"/>
                    <a:pt x="166" y="135"/>
                  </a:cubicBezTo>
                  <a:cubicBezTo>
                    <a:pt x="150" y="135"/>
                    <a:pt x="138" y="122"/>
                    <a:pt x="138" y="106"/>
                  </a:cubicBezTo>
                  <a:cubicBezTo>
                    <a:pt x="138" y="63"/>
                    <a:pt x="138" y="63"/>
                    <a:pt x="138" y="63"/>
                  </a:cubicBezTo>
                  <a:cubicBezTo>
                    <a:pt x="138" y="54"/>
                    <a:pt x="145" y="47"/>
                    <a:pt x="154" y="47"/>
                  </a:cubicBezTo>
                  <a:cubicBezTo>
                    <a:pt x="168" y="47"/>
                    <a:pt x="168" y="47"/>
                    <a:pt x="168" y="47"/>
                  </a:cubicBezTo>
                  <a:cubicBezTo>
                    <a:pt x="273" y="47"/>
                    <a:pt x="273" y="47"/>
                    <a:pt x="273" y="47"/>
                  </a:cubicBezTo>
                  <a:lnTo>
                    <a:pt x="273" y="10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Freeform 171">
              <a:extLst>
                <a:ext uri="{FF2B5EF4-FFF2-40B4-BE49-F238E27FC236}">
                  <a16:creationId xmlns:a16="http://schemas.microsoft.com/office/drawing/2014/main" id="{607B5ED4-8316-4F88-99C5-2EC084089229}"/>
                </a:ext>
              </a:extLst>
            </p:cNvPr>
            <p:cNvSpPr>
              <a:spLocks/>
            </p:cNvSpPr>
            <p:nvPr/>
          </p:nvSpPr>
          <p:spPr bwMode="auto">
            <a:xfrm>
              <a:off x="4443" y="1830"/>
              <a:ext cx="173" cy="48"/>
            </a:xfrm>
            <a:custGeom>
              <a:avLst/>
              <a:gdLst>
                <a:gd name="T0" fmla="*/ 63 w 73"/>
                <a:gd name="T1" fmla="*/ 0 h 20"/>
                <a:gd name="T2" fmla="*/ 0 w 73"/>
                <a:gd name="T3" fmla="*/ 0 h 20"/>
                <a:gd name="T4" fmla="*/ 0 w 73"/>
                <a:gd name="T5" fmla="*/ 20 h 20"/>
                <a:gd name="T6" fmla="*/ 63 w 73"/>
                <a:gd name="T7" fmla="*/ 20 h 20"/>
                <a:gd name="T8" fmla="*/ 73 w 73"/>
                <a:gd name="T9" fmla="*/ 10 h 20"/>
                <a:gd name="T10" fmla="*/ 73 w 73"/>
                <a:gd name="T11" fmla="*/ 10 h 20"/>
                <a:gd name="T12" fmla="*/ 63 w 7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73" h="20">
                  <a:moveTo>
                    <a:pt x="63" y="0"/>
                  </a:moveTo>
                  <a:cubicBezTo>
                    <a:pt x="0" y="0"/>
                    <a:pt x="0" y="0"/>
                    <a:pt x="0" y="0"/>
                  </a:cubicBezTo>
                  <a:cubicBezTo>
                    <a:pt x="0" y="20"/>
                    <a:pt x="0" y="20"/>
                    <a:pt x="0" y="20"/>
                  </a:cubicBezTo>
                  <a:cubicBezTo>
                    <a:pt x="63" y="20"/>
                    <a:pt x="63" y="20"/>
                    <a:pt x="63" y="20"/>
                  </a:cubicBezTo>
                  <a:cubicBezTo>
                    <a:pt x="69" y="20"/>
                    <a:pt x="73" y="16"/>
                    <a:pt x="73" y="10"/>
                  </a:cubicBezTo>
                  <a:cubicBezTo>
                    <a:pt x="73" y="10"/>
                    <a:pt x="73" y="10"/>
                    <a:pt x="73" y="10"/>
                  </a:cubicBezTo>
                  <a:cubicBezTo>
                    <a:pt x="73" y="5"/>
                    <a:pt x="69" y="0"/>
                    <a:pt x="63"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Freeform 172">
              <a:extLst>
                <a:ext uri="{FF2B5EF4-FFF2-40B4-BE49-F238E27FC236}">
                  <a16:creationId xmlns:a16="http://schemas.microsoft.com/office/drawing/2014/main" id="{79ADD4AC-1BFC-49D3-AC80-0F347671AA22}"/>
                </a:ext>
              </a:extLst>
            </p:cNvPr>
            <p:cNvSpPr>
              <a:spLocks/>
            </p:cNvSpPr>
            <p:nvPr/>
          </p:nvSpPr>
          <p:spPr bwMode="auto">
            <a:xfrm>
              <a:off x="3233" y="1137"/>
              <a:ext cx="1383" cy="698"/>
            </a:xfrm>
            <a:custGeom>
              <a:avLst/>
              <a:gdLst>
                <a:gd name="T0" fmla="*/ 290 w 586"/>
                <a:gd name="T1" fmla="*/ 0 h 296"/>
                <a:gd name="T2" fmla="*/ 0 w 586"/>
                <a:gd name="T3" fmla="*/ 241 h 296"/>
                <a:gd name="T4" fmla="*/ 0 w 586"/>
                <a:gd name="T5" fmla="*/ 276 h 296"/>
                <a:gd name="T6" fmla="*/ 40 w 586"/>
                <a:gd name="T7" fmla="*/ 296 h 296"/>
                <a:gd name="T8" fmla="*/ 40 w 586"/>
                <a:gd name="T9" fmla="*/ 222 h 296"/>
                <a:gd name="T10" fmla="*/ 284 w 586"/>
                <a:gd name="T11" fmla="*/ 46 h 296"/>
                <a:gd name="T12" fmla="*/ 537 w 586"/>
                <a:gd name="T13" fmla="*/ 209 h 296"/>
                <a:gd name="T14" fmla="*/ 540 w 586"/>
                <a:gd name="T15" fmla="*/ 211 h 296"/>
                <a:gd name="T16" fmla="*/ 528 w 586"/>
                <a:gd name="T17" fmla="*/ 137 h 296"/>
                <a:gd name="T18" fmla="*/ 586 w 586"/>
                <a:gd name="T19" fmla="*/ 154 h 296"/>
                <a:gd name="T20" fmla="*/ 290 w 586"/>
                <a:gd name="T2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6" h="296">
                  <a:moveTo>
                    <a:pt x="290" y="0"/>
                  </a:moveTo>
                  <a:cubicBezTo>
                    <a:pt x="72" y="0"/>
                    <a:pt x="0" y="166"/>
                    <a:pt x="0" y="241"/>
                  </a:cubicBezTo>
                  <a:cubicBezTo>
                    <a:pt x="0" y="251"/>
                    <a:pt x="0" y="263"/>
                    <a:pt x="0" y="276"/>
                  </a:cubicBezTo>
                  <a:cubicBezTo>
                    <a:pt x="17" y="276"/>
                    <a:pt x="31" y="284"/>
                    <a:pt x="40" y="296"/>
                  </a:cubicBezTo>
                  <a:cubicBezTo>
                    <a:pt x="40" y="275"/>
                    <a:pt x="40" y="246"/>
                    <a:pt x="40" y="222"/>
                  </a:cubicBezTo>
                  <a:cubicBezTo>
                    <a:pt x="40" y="177"/>
                    <a:pt x="112" y="46"/>
                    <a:pt x="284" y="46"/>
                  </a:cubicBezTo>
                  <a:cubicBezTo>
                    <a:pt x="433" y="46"/>
                    <a:pt x="517" y="175"/>
                    <a:pt x="537" y="209"/>
                  </a:cubicBezTo>
                  <a:cubicBezTo>
                    <a:pt x="540" y="211"/>
                    <a:pt x="540" y="211"/>
                    <a:pt x="540" y="211"/>
                  </a:cubicBezTo>
                  <a:cubicBezTo>
                    <a:pt x="528" y="137"/>
                    <a:pt x="528" y="137"/>
                    <a:pt x="528" y="137"/>
                  </a:cubicBezTo>
                  <a:cubicBezTo>
                    <a:pt x="586" y="154"/>
                    <a:pt x="586" y="154"/>
                    <a:pt x="586" y="154"/>
                  </a:cubicBezTo>
                  <a:cubicBezTo>
                    <a:pt x="586" y="154"/>
                    <a:pt x="508" y="0"/>
                    <a:pt x="290"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Freeform 173">
              <a:extLst>
                <a:ext uri="{FF2B5EF4-FFF2-40B4-BE49-F238E27FC236}">
                  <a16:creationId xmlns:a16="http://schemas.microsoft.com/office/drawing/2014/main" id="{17974D72-B3EE-4946-8561-45367A0FCC9B}"/>
                </a:ext>
              </a:extLst>
            </p:cNvPr>
            <p:cNvSpPr>
              <a:spLocks/>
            </p:cNvSpPr>
            <p:nvPr/>
          </p:nvSpPr>
          <p:spPr bwMode="auto">
            <a:xfrm>
              <a:off x="3450" y="2180"/>
              <a:ext cx="1151" cy="287"/>
            </a:xfrm>
            <a:custGeom>
              <a:avLst/>
              <a:gdLst>
                <a:gd name="T0" fmla="*/ 445 w 488"/>
                <a:gd name="T1" fmla="*/ 51 h 122"/>
                <a:gd name="T2" fmla="*/ 325 w 488"/>
                <a:gd name="T3" fmla="*/ 44 h 122"/>
                <a:gd name="T4" fmla="*/ 291 w 488"/>
                <a:gd name="T5" fmla="*/ 58 h 122"/>
                <a:gd name="T6" fmla="*/ 265 w 488"/>
                <a:gd name="T7" fmla="*/ 46 h 122"/>
                <a:gd name="T8" fmla="*/ 145 w 488"/>
                <a:gd name="T9" fmla="*/ 48 h 122"/>
                <a:gd name="T10" fmla="*/ 90 w 488"/>
                <a:gd name="T11" fmla="*/ 75 h 122"/>
                <a:gd name="T12" fmla="*/ 3 w 488"/>
                <a:gd name="T13" fmla="*/ 0 h 122"/>
                <a:gd name="T14" fmla="*/ 1 w 488"/>
                <a:gd name="T15" fmla="*/ 41 h 122"/>
                <a:gd name="T16" fmla="*/ 79 w 488"/>
                <a:gd name="T17" fmla="*/ 122 h 122"/>
                <a:gd name="T18" fmla="*/ 79 w 488"/>
                <a:gd name="T19" fmla="*/ 122 h 122"/>
                <a:gd name="T20" fmla="*/ 164 w 488"/>
                <a:gd name="T21" fmla="*/ 86 h 122"/>
                <a:gd name="T22" fmla="*/ 165 w 488"/>
                <a:gd name="T23" fmla="*/ 85 h 122"/>
                <a:gd name="T24" fmla="*/ 398 w 488"/>
                <a:gd name="T25" fmla="*/ 85 h 122"/>
                <a:gd name="T26" fmla="*/ 424 w 488"/>
                <a:gd name="T27" fmla="*/ 93 h 122"/>
                <a:gd name="T28" fmla="*/ 424 w 488"/>
                <a:gd name="T29" fmla="*/ 93 h 122"/>
                <a:gd name="T30" fmla="*/ 481 w 488"/>
                <a:gd name="T31" fmla="*/ 88 h 122"/>
                <a:gd name="T32" fmla="*/ 488 w 488"/>
                <a:gd name="T33" fmla="*/ 82 h 122"/>
                <a:gd name="T34" fmla="*/ 488 w 488"/>
                <a:gd name="T35" fmla="*/ 15 h 122"/>
                <a:gd name="T36" fmla="*/ 458 w 488"/>
                <a:gd name="T37" fmla="*/ 58 h 122"/>
                <a:gd name="T38" fmla="*/ 445 w 488"/>
                <a:gd name="T39" fmla="*/ 5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8" h="122">
                  <a:moveTo>
                    <a:pt x="445" y="51"/>
                  </a:moveTo>
                  <a:cubicBezTo>
                    <a:pt x="408" y="31"/>
                    <a:pt x="364" y="29"/>
                    <a:pt x="325" y="44"/>
                  </a:cubicBezTo>
                  <a:cubicBezTo>
                    <a:pt x="291" y="58"/>
                    <a:pt x="291" y="58"/>
                    <a:pt x="291" y="58"/>
                  </a:cubicBezTo>
                  <a:cubicBezTo>
                    <a:pt x="265" y="46"/>
                    <a:pt x="265" y="46"/>
                    <a:pt x="265" y="46"/>
                  </a:cubicBezTo>
                  <a:cubicBezTo>
                    <a:pt x="227" y="29"/>
                    <a:pt x="183" y="30"/>
                    <a:pt x="145" y="48"/>
                  </a:cubicBezTo>
                  <a:cubicBezTo>
                    <a:pt x="90" y="75"/>
                    <a:pt x="90" y="75"/>
                    <a:pt x="90" y="75"/>
                  </a:cubicBezTo>
                  <a:cubicBezTo>
                    <a:pt x="90" y="75"/>
                    <a:pt x="6" y="81"/>
                    <a:pt x="3" y="0"/>
                  </a:cubicBezTo>
                  <a:cubicBezTo>
                    <a:pt x="1" y="41"/>
                    <a:pt x="1" y="41"/>
                    <a:pt x="1" y="41"/>
                  </a:cubicBezTo>
                  <a:cubicBezTo>
                    <a:pt x="0" y="86"/>
                    <a:pt x="35" y="122"/>
                    <a:pt x="79" y="122"/>
                  </a:cubicBezTo>
                  <a:cubicBezTo>
                    <a:pt x="79" y="122"/>
                    <a:pt x="79" y="122"/>
                    <a:pt x="79" y="122"/>
                  </a:cubicBezTo>
                  <a:cubicBezTo>
                    <a:pt x="111" y="122"/>
                    <a:pt x="142" y="109"/>
                    <a:pt x="164" y="86"/>
                  </a:cubicBezTo>
                  <a:cubicBezTo>
                    <a:pt x="165" y="85"/>
                    <a:pt x="165" y="85"/>
                    <a:pt x="165" y="85"/>
                  </a:cubicBezTo>
                  <a:cubicBezTo>
                    <a:pt x="398" y="85"/>
                    <a:pt x="398" y="85"/>
                    <a:pt x="398" y="85"/>
                  </a:cubicBezTo>
                  <a:cubicBezTo>
                    <a:pt x="407" y="85"/>
                    <a:pt x="416" y="88"/>
                    <a:pt x="424" y="93"/>
                  </a:cubicBezTo>
                  <a:cubicBezTo>
                    <a:pt x="424" y="93"/>
                    <a:pt x="424" y="93"/>
                    <a:pt x="424" y="93"/>
                  </a:cubicBezTo>
                  <a:cubicBezTo>
                    <a:pt x="442" y="104"/>
                    <a:pt x="465" y="102"/>
                    <a:pt x="481" y="88"/>
                  </a:cubicBezTo>
                  <a:cubicBezTo>
                    <a:pt x="488" y="82"/>
                    <a:pt x="488" y="82"/>
                    <a:pt x="488" y="82"/>
                  </a:cubicBezTo>
                  <a:cubicBezTo>
                    <a:pt x="488" y="15"/>
                    <a:pt x="488" y="15"/>
                    <a:pt x="488" y="15"/>
                  </a:cubicBezTo>
                  <a:cubicBezTo>
                    <a:pt x="458" y="58"/>
                    <a:pt x="458" y="58"/>
                    <a:pt x="458" y="58"/>
                  </a:cubicBezTo>
                  <a:lnTo>
                    <a:pt x="445" y="51"/>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Freeform 174">
              <a:extLst>
                <a:ext uri="{FF2B5EF4-FFF2-40B4-BE49-F238E27FC236}">
                  <a16:creationId xmlns:a16="http://schemas.microsoft.com/office/drawing/2014/main" id="{7D4D1D2B-5BB3-44D5-8705-E6AF9583168C}"/>
                </a:ext>
              </a:extLst>
            </p:cNvPr>
            <p:cNvSpPr>
              <a:spLocks/>
            </p:cNvSpPr>
            <p:nvPr/>
          </p:nvSpPr>
          <p:spPr bwMode="auto">
            <a:xfrm>
              <a:off x="3997" y="2550"/>
              <a:ext cx="241" cy="111"/>
            </a:xfrm>
            <a:custGeom>
              <a:avLst/>
              <a:gdLst>
                <a:gd name="T0" fmla="*/ 0 w 102"/>
                <a:gd name="T1" fmla="*/ 47 h 47"/>
                <a:gd name="T2" fmla="*/ 102 w 102"/>
                <a:gd name="T3" fmla="*/ 47 h 47"/>
                <a:gd name="T4" fmla="*/ 50 w 102"/>
                <a:gd name="T5" fmla="*/ 0 h 47"/>
                <a:gd name="T6" fmla="*/ 0 w 102"/>
                <a:gd name="T7" fmla="*/ 47 h 47"/>
              </a:gdLst>
              <a:ahLst/>
              <a:cxnLst>
                <a:cxn ang="0">
                  <a:pos x="T0" y="T1"/>
                </a:cxn>
                <a:cxn ang="0">
                  <a:pos x="T2" y="T3"/>
                </a:cxn>
                <a:cxn ang="0">
                  <a:pos x="T4" y="T5"/>
                </a:cxn>
                <a:cxn ang="0">
                  <a:pos x="T6" y="T7"/>
                </a:cxn>
              </a:cxnLst>
              <a:rect l="0" t="0" r="r" b="b"/>
              <a:pathLst>
                <a:path w="102" h="47">
                  <a:moveTo>
                    <a:pt x="0" y="47"/>
                  </a:moveTo>
                  <a:cubicBezTo>
                    <a:pt x="102" y="47"/>
                    <a:pt x="102" y="47"/>
                    <a:pt x="102" y="47"/>
                  </a:cubicBezTo>
                  <a:cubicBezTo>
                    <a:pt x="102" y="47"/>
                    <a:pt x="100" y="0"/>
                    <a:pt x="50" y="0"/>
                  </a:cubicBezTo>
                  <a:cubicBezTo>
                    <a:pt x="0" y="0"/>
                    <a:pt x="0" y="47"/>
                    <a:pt x="0" y="4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7" name="Group 595">
            <a:extLst>
              <a:ext uri="{FF2B5EF4-FFF2-40B4-BE49-F238E27FC236}">
                <a16:creationId xmlns:a16="http://schemas.microsoft.com/office/drawing/2014/main" id="{BF92E1A6-E5B7-4BA1-A936-4CDAC758E327}"/>
              </a:ext>
            </a:extLst>
          </p:cNvPr>
          <p:cNvGrpSpPr>
            <a:grpSpLocks noChangeAspect="1"/>
          </p:cNvGrpSpPr>
          <p:nvPr/>
        </p:nvGrpSpPr>
        <p:grpSpPr bwMode="auto">
          <a:xfrm>
            <a:off x="6126238" y="4718065"/>
            <a:ext cx="413062" cy="412770"/>
            <a:chOff x="2499" y="790"/>
            <a:chExt cx="2832" cy="2830"/>
          </a:xfrm>
        </p:grpSpPr>
        <p:sp>
          <p:nvSpPr>
            <p:cNvPr id="808" name="Oval 596">
              <a:extLst>
                <a:ext uri="{FF2B5EF4-FFF2-40B4-BE49-F238E27FC236}">
                  <a16:creationId xmlns:a16="http://schemas.microsoft.com/office/drawing/2014/main" id="{C62FEC3B-9B07-412F-93BC-957B79CC7852}"/>
                </a:ext>
              </a:extLst>
            </p:cNvPr>
            <p:cNvSpPr>
              <a:spLocks noChangeArrowheads="1"/>
            </p:cNvSpPr>
            <p:nvPr/>
          </p:nvSpPr>
          <p:spPr bwMode="auto">
            <a:xfrm>
              <a:off x="2499" y="790"/>
              <a:ext cx="2832" cy="283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Freeform 597">
              <a:extLst>
                <a:ext uri="{FF2B5EF4-FFF2-40B4-BE49-F238E27FC236}">
                  <a16:creationId xmlns:a16="http://schemas.microsoft.com/office/drawing/2014/main" id="{3E7459BE-DF4B-4EBC-9692-851521ED722B}"/>
                </a:ext>
              </a:extLst>
            </p:cNvPr>
            <p:cNvSpPr>
              <a:spLocks/>
            </p:cNvSpPr>
            <p:nvPr/>
          </p:nvSpPr>
          <p:spPr bwMode="auto">
            <a:xfrm>
              <a:off x="3530" y="2748"/>
              <a:ext cx="838" cy="658"/>
            </a:xfrm>
            <a:custGeom>
              <a:avLst/>
              <a:gdLst>
                <a:gd name="T0" fmla="*/ 751 w 838"/>
                <a:gd name="T1" fmla="*/ 42 h 658"/>
                <a:gd name="T2" fmla="*/ 838 w 838"/>
                <a:gd name="T3" fmla="*/ 658 h 658"/>
                <a:gd name="T4" fmla="*/ 0 w 838"/>
                <a:gd name="T5" fmla="*/ 658 h 658"/>
                <a:gd name="T6" fmla="*/ 123 w 838"/>
                <a:gd name="T7" fmla="*/ 42 h 658"/>
                <a:gd name="T8" fmla="*/ 401 w 838"/>
                <a:gd name="T9" fmla="*/ 0 h 658"/>
                <a:gd name="T10" fmla="*/ 751 w 838"/>
                <a:gd name="T11" fmla="*/ 42 h 658"/>
              </a:gdLst>
              <a:ahLst/>
              <a:cxnLst>
                <a:cxn ang="0">
                  <a:pos x="T0" y="T1"/>
                </a:cxn>
                <a:cxn ang="0">
                  <a:pos x="T2" y="T3"/>
                </a:cxn>
                <a:cxn ang="0">
                  <a:pos x="T4" y="T5"/>
                </a:cxn>
                <a:cxn ang="0">
                  <a:pos x="T6" y="T7"/>
                </a:cxn>
                <a:cxn ang="0">
                  <a:pos x="T8" y="T9"/>
                </a:cxn>
                <a:cxn ang="0">
                  <a:pos x="T10" y="T11"/>
                </a:cxn>
              </a:cxnLst>
              <a:rect l="0" t="0" r="r" b="b"/>
              <a:pathLst>
                <a:path w="838" h="658">
                  <a:moveTo>
                    <a:pt x="751" y="42"/>
                  </a:moveTo>
                  <a:lnTo>
                    <a:pt x="838" y="658"/>
                  </a:lnTo>
                  <a:lnTo>
                    <a:pt x="0" y="658"/>
                  </a:lnTo>
                  <a:lnTo>
                    <a:pt x="123" y="42"/>
                  </a:lnTo>
                  <a:lnTo>
                    <a:pt x="401" y="0"/>
                  </a:lnTo>
                  <a:lnTo>
                    <a:pt x="751" y="42"/>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Freeform 598">
              <a:extLst>
                <a:ext uri="{FF2B5EF4-FFF2-40B4-BE49-F238E27FC236}">
                  <a16:creationId xmlns:a16="http://schemas.microsoft.com/office/drawing/2014/main" id="{B1EBB929-04E3-47BA-8682-63735E015555}"/>
                </a:ext>
              </a:extLst>
            </p:cNvPr>
            <p:cNvSpPr>
              <a:spLocks/>
            </p:cNvSpPr>
            <p:nvPr/>
          </p:nvSpPr>
          <p:spPr bwMode="auto">
            <a:xfrm>
              <a:off x="3105" y="2062"/>
              <a:ext cx="241" cy="358"/>
            </a:xfrm>
            <a:custGeom>
              <a:avLst/>
              <a:gdLst>
                <a:gd name="T0" fmla="*/ 102 w 102"/>
                <a:gd name="T1" fmla="*/ 149 h 152"/>
                <a:gd name="T2" fmla="*/ 78 w 102"/>
                <a:gd name="T3" fmla="*/ 150 h 152"/>
                <a:gd name="T4" fmla="*/ 3 w 102"/>
                <a:gd name="T5" fmla="*/ 81 h 152"/>
                <a:gd name="T6" fmla="*/ 1 w 102"/>
                <a:gd name="T7" fmla="*/ 51 h 152"/>
                <a:gd name="T8" fmla="*/ 47 w 102"/>
                <a:gd name="T9" fmla="*/ 1 h 152"/>
                <a:gd name="T10" fmla="*/ 47 w 102"/>
                <a:gd name="T11" fmla="*/ 1 h 152"/>
                <a:gd name="T12" fmla="*/ 97 w 102"/>
                <a:gd name="T13" fmla="*/ 46 h 152"/>
                <a:gd name="T14" fmla="*/ 102 w 102"/>
                <a:gd name="T15" fmla="*/ 149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52">
                  <a:moveTo>
                    <a:pt x="102" y="149"/>
                  </a:moveTo>
                  <a:cubicBezTo>
                    <a:pt x="78" y="150"/>
                    <a:pt x="78" y="150"/>
                    <a:pt x="78" y="150"/>
                  </a:cubicBezTo>
                  <a:cubicBezTo>
                    <a:pt x="38" y="152"/>
                    <a:pt x="5" y="121"/>
                    <a:pt x="3" y="81"/>
                  </a:cubicBezTo>
                  <a:cubicBezTo>
                    <a:pt x="1" y="51"/>
                    <a:pt x="1" y="51"/>
                    <a:pt x="1" y="51"/>
                  </a:cubicBezTo>
                  <a:cubicBezTo>
                    <a:pt x="0" y="24"/>
                    <a:pt x="20" y="2"/>
                    <a:pt x="47" y="1"/>
                  </a:cubicBezTo>
                  <a:cubicBezTo>
                    <a:pt x="47" y="1"/>
                    <a:pt x="47" y="1"/>
                    <a:pt x="47" y="1"/>
                  </a:cubicBezTo>
                  <a:cubicBezTo>
                    <a:pt x="73" y="0"/>
                    <a:pt x="95" y="20"/>
                    <a:pt x="97" y="46"/>
                  </a:cubicBezTo>
                  <a:lnTo>
                    <a:pt x="102" y="149"/>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Freeform 599">
              <a:extLst>
                <a:ext uri="{FF2B5EF4-FFF2-40B4-BE49-F238E27FC236}">
                  <a16:creationId xmlns:a16="http://schemas.microsoft.com/office/drawing/2014/main" id="{E04B8EBC-AD6A-46AC-B08E-6843E2C40F1A}"/>
                </a:ext>
              </a:extLst>
            </p:cNvPr>
            <p:cNvSpPr>
              <a:spLocks/>
            </p:cNvSpPr>
            <p:nvPr/>
          </p:nvSpPr>
          <p:spPr bwMode="auto">
            <a:xfrm>
              <a:off x="4528" y="1993"/>
              <a:ext cx="236" cy="363"/>
            </a:xfrm>
            <a:custGeom>
              <a:avLst/>
              <a:gdLst>
                <a:gd name="T0" fmla="*/ 6 w 100"/>
                <a:gd name="T1" fmla="*/ 154 h 154"/>
                <a:gd name="T2" fmla="*/ 29 w 100"/>
                <a:gd name="T3" fmla="*/ 153 h 154"/>
                <a:gd name="T4" fmla="*/ 98 w 100"/>
                <a:gd name="T5" fmla="*/ 77 h 154"/>
                <a:gd name="T6" fmla="*/ 96 w 100"/>
                <a:gd name="T7" fmla="*/ 47 h 154"/>
                <a:gd name="T8" fmla="*/ 46 w 100"/>
                <a:gd name="T9" fmla="*/ 1 h 154"/>
                <a:gd name="T10" fmla="*/ 46 w 100"/>
                <a:gd name="T11" fmla="*/ 1 h 154"/>
                <a:gd name="T12" fmla="*/ 1 w 100"/>
                <a:gd name="T13" fmla="*/ 51 h 154"/>
                <a:gd name="T14" fmla="*/ 6 w 100"/>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54">
                  <a:moveTo>
                    <a:pt x="6" y="154"/>
                  </a:moveTo>
                  <a:cubicBezTo>
                    <a:pt x="29" y="153"/>
                    <a:pt x="29" y="153"/>
                    <a:pt x="29" y="153"/>
                  </a:cubicBezTo>
                  <a:cubicBezTo>
                    <a:pt x="69" y="151"/>
                    <a:pt x="100" y="117"/>
                    <a:pt x="98" y="77"/>
                  </a:cubicBezTo>
                  <a:cubicBezTo>
                    <a:pt x="96" y="47"/>
                    <a:pt x="96" y="47"/>
                    <a:pt x="96" y="47"/>
                  </a:cubicBezTo>
                  <a:cubicBezTo>
                    <a:pt x="95" y="20"/>
                    <a:pt x="73" y="0"/>
                    <a:pt x="46" y="1"/>
                  </a:cubicBezTo>
                  <a:cubicBezTo>
                    <a:pt x="46" y="1"/>
                    <a:pt x="46" y="1"/>
                    <a:pt x="46" y="1"/>
                  </a:cubicBezTo>
                  <a:cubicBezTo>
                    <a:pt x="20" y="3"/>
                    <a:pt x="0" y="25"/>
                    <a:pt x="1" y="51"/>
                  </a:cubicBezTo>
                  <a:lnTo>
                    <a:pt x="6" y="15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Freeform 600">
              <a:extLst>
                <a:ext uri="{FF2B5EF4-FFF2-40B4-BE49-F238E27FC236}">
                  <a16:creationId xmlns:a16="http://schemas.microsoft.com/office/drawing/2014/main" id="{B44CFEB2-19F4-4A47-888D-0FC0F38F58D3}"/>
                </a:ext>
              </a:extLst>
            </p:cNvPr>
            <p:cNvSpPr>
              <a:spLocks/>
            </p:cNvSpPr>
            <p:nvPr/>
          </p:nvSpPr>
          <p:spPr bwMode="auto">
            <a:xfrm>
              <a:off x="3266" y="1257"/>
              <a:ext cx="1326" cy="1632"/>
            </a:xfrm>
            <a:custGeom>
              <a:avLst/>
              <a:gdLst>
                <a:gd name="T0" fmla="*/ 297 w 562"/>
                <a:gd name="T1" fmla="*/ 685 h 692"/>
                <a:gd name="T2" fmla="*/ 297 w 562"/>
                <a:gd name="T3" fmla="*/ 685 h 692"/>
                <a:gd name="T4" fmla="*/ 14 w 562"/>
                <a:gd name="T5" fmla="*/ 427 h 692"/>
                <a:gd name="T6" fmla="*/ 7 w 562"/>
                <a:gd name="T7" fmla="*/ 290 h 692"/>
                <a:gd name="T8" fmla="*/ 265 w 562"/>
                <a:gd name="T9" fmla="*/ 7 h 692"/>
                <a:gd name="T10" fmla="*/ 265 w 562"/>
                <a:gd name="T11" fmla="*/ 7 h 692"/>
                <a:gd name="T12" fmla="*/ 548 w 562"/>
                <a:gd name="T13" fmla="*/ 264 h 692"/>
                <a:gd name="T14" fmla="*/ 555 w 562"/>
                <a:gd name="T15" fmla="*/ 402 h 692"/>
                <a:gd name="T16" fmla="*/ 297 w 562"/>
                <a:gd name="T17" fmla="*/ 685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692">
                  <a:moveTo>
                    <a:pt x="297" y="685"/>
                  </a:moveTo>
                  <a:cubicBezTo>
                    <a:pt x="297" y="685"/>
                    <a:pt x="297" y="685"/>
                    <a:pt x="297" y="685"/>
                  </a:cubicBezTo>
                  <a:cubicBezTo>
                    <a:pt x="148" y="692"/>
                    <a:pt x="21" y="577"/>
                    <a:pt x="14" y="427"/>
                  </a:cubicBezTo>
                  <a:cubicBezTo>
                    <a:pt x="7" y="290"/>
                    <a:pt x="7" y="290"/>
                    <a:pt x="7" y="290"/>
                  </a:cubicBezTo>
                  <a:cubicBezTo>
                    <a:pt x="0" y="141"/>
                    <a:pt x="115" y="14"/>
                    <a:pt x="265" y="7"/>
                  </a:cubicBezTo>
                  <a:cubicBezTo>
                    <a:pt x="265" y="7"/>
                    <a:pt x="265" y="7"/>
                    <a:pt x="265" y="7"/>
                  </a:cubicBezTo>
                  <a:cubicBezTo>
                    <a:pt x="414" y="0"/>
                    <a:pt x="541" y="115"/>
                    <a:pt x="548" y="264"/>
                  </a:cubicBezTo>
                  <a:cubicBezTo>
                    <a:pt x="555" y="402"/>
                    <a:pt x="555" y="402"/>
                    <a:pt x="555" y="402"/>
                  </a:cubicBezTo>
                  <a:cubicBezTo>
                    <a:pt x="562" y="551"/>
                    <a:pt x="446" y="678"/>
                    <a:pt x="297" y="685"/>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Freeform 601">
              <a:extLst>
                <a:ext uri="{FF2B5EF4-FFF2-40B4-BE49-F238E27FC236}">
                  <a16:creationId xmlns:a16="http://schemas.microsoft.com/office/drawing/2014/main" id="{B16DC7DA-C0D1-4B23-B09E-4E0B114F119E}"/>
                </a:ext>
              </a:extLst>
            </p:cNvPr>
            <p:cNvSpPr>
              <a:spLocks/>
            </p:cNvSpPr>
            <p:nvPr/>
          </p:nvSpPr>
          <p:spPr bwMode="auto">
            <a:xfrm>
              <a:off x="3266" y="1257"/>
              <a:ext cx="1326" cy="1630"/>
            </a:xfrm>
            <a:custGeom>
              <a:avLst/>
              <a:gdLst>
                <a:gd name="T0" fmla="*/ 265 w 562"/>
                <a:gd name="T1" fmla="*/ 7 h 691"/>
                <a:gd name="T2" fmla="*/ 7 w 562"/>
                <a:gd name="T3" fmla="*/ 290 h 691"/>
                <a:gd name="T4" fmla="*/ 8 w 562"/>
                <a:gd name="T5" fmla="*/ 316 h 691"/>
                <a:gd name="T6" fmla="*/ 17 w 562"/>
                <a:gd name="T7" fmla="*/ 455 h 691"/>
                <a:gd name="T8" fmla="*/ 297 w 562"/>
                <a:gd name="T9" fmla="*/ 685 h 691"/>
                <a:gd name="T10" fmla="*/ 555 w 562"/>
                <a:gd name="T11" fmla="*/ 402 h 691"/>
                <a:gd name="T12" fmla="*/ 548 w 562"/>
                <a:gd name="T13" fmla="*/ 264 h 691"/>
                <a:gd name="T14" fmla="*/ 265 w 562"/>
                <a:gd name="T15" fmla="*/ 7 h 6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 h="691">
                  <a:moveTo>
                    <a:pt x="265" y="7"/>
                  </a:moveTo>
                  <a:cubicBezTo>
                    <a:pt x="115" y="14"/>
                    <a:pt x="0" y="141"/>
                    <a:pt x="7" y="290"/>
                  </a:cubicBezTo>
                  <a:cubicBezTo>
                    <a:pt x="8" y="316"/>
                    <a:pt x="8" y="316"/>
                    <a:pt x="8" y="316"/>
                  </a:cubicBezTo>
                  <a:cubicBezTo>
                    <a:pt x="17" y="455"/>
                    <a:pt x="17" y="455"/>
                    <a:pt x="17" y="455"/>
                  </a:cubicBezTo>
                  <a:cubicBezTo>
                    <a:pt x="37" y="591"/>
                    <a:pt x="157" y="691"/>
                    <a:pt x="297" y="685"/>
                  </a:cubicBezTo>
                  <a:cubicBezTo>
                    <a:pt x="446" y="678"/>
                    <a:pt x="562" y="551"/>
                    <a:pt x="555" y="402"/>
                  </a:cubicBezTo>
                  <a:cubicBezTo>
                    <a:pt x="548" y="264"/>
                    <a:pt x="548" y="264"/>
                    <a:pt x="548" y="264"/>
                  </a:cubicBezTo>
                  <a:cubicBezTo>
                    <a:pt x="541" y="115"/>
                    <a:pt x="414" y="0"/>
                    <a:pt x="265" y="7"/>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Freeform 602">
              <a:extLst>
                <a:ext uri="{FF2B5EF4-FFF2-40B4-BE49-F238E27FC236}">
                  <a16:creationId xmlns:a16="http://schemas.microsoft.com/office/drawing/2014/main" id="{27668508-8980-43E8-BB46-5F1C336A769F}"/>
                </a:ext>
              </a:extLst>
            </p:cNvPr>
            <p:cNvSpPr>
              <a:spLocks/>
            </p:cNvSpPr>
            <p:nvPr/>
          </p:nvSpPr>
          <p:spPr bwMode="auto">
            <a:xfrm>
              <a:off x="3927" y="1967"/>
              <a:ext cx="646" cy="932"/>
            </a:xfrm>
            <a:custGeom>
              <a:avLst/>
              <a:gdLst>
                <a:gd name="T0" fmla="*/ 259 w 274"/>
                <a:gd name="T1" fmla="*/ 55 h 395"/>
                <a:gd name="T2" fmla="*/ 259 w 274"/>
                <a:gd name="T3" fmla="*/ 55 h 395"/>
                <a:gd name="T4" fmla="*/ 205 w 274"/>
                <a:gd name="T5" fmla="*/ 11 h 395"/>
                <a:gd name="T6" fmla="*/ 140 w 274"/>
                <a:gd name="T7" fmla="*/ 0 h 395"/>
                <a:gd name="T8" fmla="*/ 61 w 274"/>
                <a:gd name="T9" fmla="*/ 80 h 395"/>
                <a:gd name="T10" fmla="*/ 79 w 274"/>
                <a:gd name="T11" fmla="*/ 151 h 395"/>
                <a:gd name="T12" fmla="*/ 49 w 274"/>
                <a:gd name="T13" fmla="*/ 191 h 395"/>
                <a:gd name="T14" fmla="*/ 43 w 274"/>
                <a:gd name="T15" fmla="*/ 191 h 395"/>
                <a:gd name="T16" fmla="*/ 18 w 274"/>
                <a:gd name="T17" fmla="*/ 219 h 395"/>
                <a:gd name="T18" fmla="*/ 20 w 274"/>
                <a:gd name="T19" fmla="*/ 279 h 395"/>
                <a:gd name="T20" fmla="*/ 27 w 274"/>
                <a:gd name="T21" fmla="*/ 279 h 395"/>
                <a:gd name="T22" fmla="*/ 63 w 274"/>
                <a:gd name="T23" fmla="*/ 312 h 395"/>
                <a:gd name="T24" fmla="*/ 22 w 274"/>
                <a:gd name="T25" fmla="*/ 314 h 395"/>
                <a:gd name="T26" fmla="*/ 23 w 274"/>
                <a:gd name="T27" fmla="*/ 325 h 395"/>
                <a:gd name="T28" fmla="*/ 0 w 274"/>
                <a:gd name="T29" fmla="*/ 395 h 395"/>
                <a:gd name="T30" fmla="*/ 123 w 274"/>
                <a:gd name="T31" fmla="*/ 369 h 395"/>
                <a:gd name="T32" fmla="*/ 149 w 274"/>
                <a:gd name="T33" fmla="*/ 342 h 395"/>
                <a:gd name="T34" fmla="*/ 274 w 274"/>
                <a:gd name="T35" fmla="*/ 129 h 395"/>
                <a:gd name="T36" fmla="*/ 259 w 274"/>
                <a:gd name="T37" fmla="*/ 5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395">
                  <a:moveTo>
                    <a:pt x="259" y="55"/>
                  </a:moveTo>
                  <a:cubicBezTo>
                    <a:pt x="259" y="55"/>
                    <a:pt x="259" y="55"/>
                    <a:pt x="259" y="55"/>
                  </a:cubicBezTo>
                  <a:cubicBezTo>
                    <a:pt x="243" y="12"/>
                    <a:pt x="205" y="11"/>
                    <a:pt x="205" y="11"/>
                  </a:cubicBezTo>
                  <a:cubicBezTo>
                    <a:pt x="140" y="0"/>
                    <a:pt x="140" y="0"/>
                    <a:pt x="140" y="0"/>
                  </a:cubicBezTo>
                  <a:cubicBezTo>
                    <a:pt x="102" y="2"/>
                    <a:pt x="51" y="43"/>
                    <a:pt x="61" y="80"/>
                  </a:cubicBezTo>
                  <a:cubicBezTo>
                    <a:pt x="79" y="151"/>
                    <a:pt x="79" y="151"/>
                    <a:pt x="79" y="151"/>
                  </a:cubicBezTo>
                  <a:cubicBezTo>
                    <a:pt x="84" y="171"/>
                    <a:pt x="70" y="190"/>
                    <a:pt x="49" y="191"/>
                  </a:cubicBezTo>
                  <a:cubicBezTo>
                    <a:pt x="43" y="191"/>
                    <a:pt x="43" y="191"/>
                    <a:pt x="43" y="191"/>
                  </a:cubicBezTo>
                  <a:cubicBezTo>
                    <a:pt x="28" y="192"/>
                    <a:pt x="17" y="204"/>
                    <a:pt x="18" y="219"/>
                  </a:cubicBezTo>
                  <a:cubicBezTo>
                    <a:pt x="20" y="279"/>
                    <a:pt x="20" y="279"/>
                    <a:pt x="20" y="279"/>
                  </a:cubicBezTo>
                  <a:cubicBezTo>
                    <a:pt x="27" y="279"/>
                    <a:pt x="27" y="279"/>
                    <a:pt x="27" y="279"/>
                  </a:cubicBezTo>
                  <a:cubicBezTo>
                    <a:pt x="46" y="278"/>
                    <a:pt x="62" y="293"/>
                    <a:pt x="63" y="312"/>
                  </a:cubicBezTo>
                  <a:cubicBezTo>
                    <a:pt x="22" y="314"/>
                    <a:pt x="22" y="314"/>
                    <a:pt x="22" y="314"/>
                  </a:cubicBezTo>
                  <a:cubicBezTo>
                    <a:pt x="23" y="325"/>
                    <a:pt x="23" y="325"/>
                    <a:pt x="23" y="325"/>
                  </a:cubicBezTo>
                  <a:cubicBezTo>
                    <a:pt x="24" y="347"/>
                    <a:pt x="16" y="380"/>
                    <a:pt x="0" y="395"/>
                  </a:cubicBezTo>
                  <a:cubicBezTo>
                    <a:pt x="123" y="369"/>
                    <a:pt x="123" y="369"/>
                    <a:pt x="123" y="369"/>
                  </a:cubicBezTo>
                  <a:cubicBezTo>
                    <a:pt x="149" y="342"/>
                    <a:pt x="149" y="342"/>
                    <a:pt x="149" y="342"/>
                  </a:cubicBezTo>
                  <a:cubicBezTo>
                    <a:pt x="221" y="297"/>
                    <a:pt x="269" y="218"/>
                    <a:pt x="274" y="129"/>
                  </a:cubicBezTo>
                  <a:lnTo>
                    <a:pt x="259" y="55"/>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Freeform 603">
              <a:extLst>
                <a:ext uri="{FF2B5EF4-FFF2-40B4-BE49-F238E27FC236}">
                  <a16:creationId xmlns:a16="http://schemas.microsoft.com/office/drawing/2014/main" id="{7B7146E8-92F3-4A6B-8515-A21B12918178}"/>
                </a:ext>
              </a:extLst>
            </p:cNvPr>
            <p:cNvSpPr>
              <a:spLocks/>
            </p:cNvSpPr>
            <p:nvPr/>
          </p:nvSpPr>
          <p:spPr bwMode="auto">
            <a:xfrm>
              <a:off x="3655" y="2418"/>
              <a:ext cx="139" cy="120"/>
            </a:xfrm>
            <a:custGeom>
              <a:avLst/>
              <a:gdLst>
                <a:gd name="T0" fmla="*/ 59 w 59"/>
                <a:gd name="T1" fmla="*/ 6 h 51"/>
                <a:gd name="T2" fmla="*/ 17 w 59"/>
                <a:gd name="T3" fmla="*/ 51 h 51"/>
                <a:gd name="T4" fmla="*/ 59 w 59"/>
                <a:gd name="T5" fmla="*/ 6 h 51"/>
              </a:gdLst>
              <a:ahLst/>
              <a:cxnLst>
                <a:cxn ang="0">
                  <a:pos x="T0" y="T1"/>
                </a:cxn>
                <a:cxn ang="0">
                  <a:pos x="T2" y="T3"/>
                </a:cxn>
                <a:cxn ang="0">
                  <a:pos x="T4" y="T5"/>
                </a:cxn>
              </a:cxnLst>
              <a:rect l="0" t="0" r="r" b="b"/>
              <a:pathLst>
                <a:path w="59" h="51">
                  <a:moveTo>
                    <a:pt x="59" y="6"/>
                  </a:moveTo>
                  <a:cubicBezTo>
                    <a:pt x="17" y="51"/>
                    <a:pt x="17" y="51"/>
                    <a:pt x="17" y="51"/>
                  </a:cubicBezTo>
                  <a:cubicBezTo>
                    <a:pt x="17" y="51"/>
                    <a:pt x="0" y="0"/>
                    <a:pt x="59" y="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Freeform 604">
              <a:extLst>
                <a:ext uri="{FF2B5EF4-FFF2-40B4-BE49-F238E27FC236}">
                  <a16:creationId xmlns:a16="http://schemas.microsoft.com/office/drawing/2014/main" id="{C4066193-3562-4318-982D-33031BDFDFC6}"/>
                </a:ext>
              </a:extLst>
            </p:cNvPr>
            <p:cNvSpPr>
              <a:spLocks/>
            </p:cNvSpPr>
            <p:nvPr/>
          </p:nvSpPr>
          <p:spPr bwMode="auto">
            <a:xfrm>
              <a:off x="2966" y="2833"/>
              <a:ext cx="1930" cy="787"/>
            </a:xfrm>
            <a:custGeom>
              <a:avLst/>
              <a:gdLst>
                <a:gd name="T0" fmla="*/ 402 w 818"/>
                <a:gd name="T1" fmla="*/ 334 h 334"/>
                <a:gd name="T2" fmla="*/ 818 w 818"/>
                <a:gd name="T3" fmla="*/ 167 h 334"/>
                <a:gd name="T4" fmla="*/ 589 w 818"/>
                <a:gd name="T5" fmla="*/ 100 h 334"/>
                <a:gd name="T6" fmla="*/ 567 w 818"/>
                <a:gd name="T7" fmla="*/ 0 h 334"/>
                <a:gd name="T8" fmla="*/ 501 w 818"/>
                <a:gd name="T9" fmla="*/ 27 h 334"/>
                <a:gd name="T10" fmla="*/ 418 w 818"/>
                <a:gd name="T11" fmla="*/ 176 h 334"/>
                <a:gd name="T12" fmla="*/ 349 w 818"/>
                <a:gd name="T13" fmla="*/ 38 h 334"/>
                <a:gd name="T14" fmla="*/ 282 w 818"/>
                <a:gd name="T15" fmla="*/ 2 h 334"/>
                <a:gd name="T16" fmla="*/ 247 w 818"/>
                <a:gd name="T17" fmla="*/ 105 h 334"/>
                <a:gd name="T18" fmla="*/ 3 w 818"/>
                <a:gd name="T19" fmla="*/ 179 h 334"/>
                <a:gd name="T20" fmla="*/ 0 w 818"/>
                <a:gd name="T21" fmla="*/ 179 h 334"/>
                <a:gd name="T22" fmla="*/ 402 w 818"/>
                <a:gd name="T23"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8" h="334">
                  <a:moveTo>
                    <a:pt x="402" y="334"/>
                  </a:moveTo>
                  <a:cubicBezTo>
                    <a:pt x="563" y="334"/>
                    <a:pt x="710" y="270"/>
                    <a:pt x="818" y="167"/>
                  </a:cubicBezTo>
                  <a:cubicBezTo>
                    <a:pt x="589" y="100"/>
                    <a:pt x="589" y="100"/>
                    <a:pt x="589" y="100"/>
                  </a:cubicBezTo>
                  <a:cubicBezTo>
                    <a:pt x="567" y="0"/>
                    <a:pt x="567" y="0"/>
                    <a:pt x="567" y="0"/>
                  </a:cubicBezTo>
                  <a:cubicBezTo>
                    <a:pt x="501" y="27"/>
                    <a:pt x="501" y="27"/>
                    <a:pt x="501" y="27"/>
                  </a:cubicBezTo>
                  <a:cubicBezTo>
                    <a:pt x="418" y="176"/>
                    <a:pt x="418" y="176"/>
                    <a:pt x="418" y="176"/>
                  </a:cubicBezTo>
                  <a:cubicBezTo>
                    <a:pt x="349" y="38"/>
                    <a:pt x="349" y="38"/>
                    <a:pt x="349" y="38"/>
                  </a:cubicBezTo>
                  <a:cubicBezTo>
                    <a:pt x="282" y="2"/>
                    <a:pt x="282" y="2"/>
                    <a:pt x="282" y="2"/>
                  </a:cubicBezTo>
                  <a:cubicBezTo>
                    <a:pt x="247" y="105"/>
                    <a:pt x="247" y="105"/>
                    <a:pt x="247" y="105"/>
                  </a:cubicBezTo>
                  <a:cubicBezTo>
                    <a:pt x="3" y="179"/>
                    <a:pt x="3" y="179"/>
                    <a:pt x="3" y="179"/>
                  </a:cubicBezTo>
                  <a:cubicBezTo>
                    <a:pt x="2" y="179"/>
                    <a:pt x="1" y="179"/>
                    <a:pt x="0" y="179"/>
                  </a:cubicBezTo>
                  <a:cubicBezTo>
                    <a:pt x="106" y="275"/>
                    <a:pt x="247" y="334"/>
                    <a:pt x="402" y="33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Freeform 605">
              <a:extLst>
                <a:ext uri="{FF2B5EF4-FFF2-40B4-BE49-F238E27FC236}">
                  <a16:creationId xmlns:a16="http://schemas.microsoft.com/office/drawing/2014/main" id="{2E8BC6AF-C57B-422A-B404-E574FE844DCD}"/>
                </a:ext>
              </a:extLst>
            </p:cNvPr>
            <p:cNvSpPr>
              <a:spLocks/>
            </p:cNvSpPr>
            <p:nvPr/>
          </p:nvSpPr>
          <p:spPr bwMode="auto">
            <a:xfrm>
              <a:off x="3223" y="1121"/>
              <a:ext cx="1357" cy="1254"/>
            </a:xfrm>
            <a:custGeom>
              <a:avLst/>
              <a:gdLst>
                <a:gd name="T0" fmla="*/ 399 w 575"/>
                <a:gd name="T1" fmla="*/ 54 h 532"/>
                <a:gd name="T2" fmla="*/ 121 w 575"/>
                <a:gd name="T3" fmla="*/ 17 h 532"/>
                <a:gd name="T4" fmla="*/ 140 w 575"/>
                <a:gd name="T5" fmla="*/ 55 h 532"/>
                <a:gd name="T6" fmla="*/ 41 w 575"/>
                <a:gd name="T7" fmla="*/ 59 h 532"/>
                <a:gd name="T8" fmla="*/ 86 w 575"/>
                <a:gd name="T9" fmla="*/ 86 h 532"/>
                <a:gd name="T10" fmla="*/ 5 w 575"/>
                <a:gd name="T11" fmla="*/ 225 h 532"/>
                <a:gd name="T12" fmla="*/ 10 w 575"/>
                <a:gd name="T13" fmla="*/ 316 h 532"/>
                <a:gd name="T14" fmla="*/ 26 w 575"/>
                <a:gd name="T15" fmla="*/ 374 h 532"/>
                <a:gd name="T16" fmla="*/ 32 w 575"/>
                <a:gd name="T17" fmla="*/ 498 h 532"/>
                <a:gd name="T18" fmla="*/ 69 w 575"/>
                <a:gd name="T19" fmla="*/ 531 h 532"/>
                <a:gd name="T20" fmla="*/ 76 w 575"/>
                <a:gd name="T21" fmla="*/ 531 h 532"/>
                <a:gd name="T22" fmla="*/ 67 w 575"/>
                <a:gd name="T23" fmla="*/ 337 h 532"/>
                <a:gd name="T24" fmla="*/ 149 w 575"/>
                <a:gd name="T25" fmla="*/ 214 h 532"/>
                <a:gd name="T26" fmla="*/ 161 w 575"/>
                <a:gd name="T27" fmla="*/ 210 h 532"/>
                <a:gd name="T28" fmla="*/ 418 w 575"/>
                <a:gd name="T29" fmla="*/ 198 h 532"/>
                <a:gd name="T30" fmla="*/ 430 w 575"/>
                <a:gd name="T31" fmla="*/ 201 h 532"/>
                <a:gd name="T32" fmla="*/ 523 w 575"/>
                <a:gd name="T33" fmla="*/ 315 h 532"/>
                <a:gd name="T34" fmla="*/ 532 w 575"/>
                <a:gd name="T35" fmla="*/ 507 h 532"/>
                <a:gd name="T36" fmla="*/ 541 w 575"/>
                <a:gd name="T37" fmla="*/ 506 h 532"/>
                <a:gd name="T38" fmla="*/ 574 w 575"/>
                <a:gd name="T39" fmla="*/ 469 h 532"/>
                <a:gd name="T40" fmla="*/ 562 w 575"/>
                <a:gd name="T41" fmla="*/ 212 h 532"/>
                <a:gd name="T42" fmla="*/ 399 w 575"/>
                <a:gd name="T43" fmla="*/ 5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5" h="532">
                  <a:moveTo>
                    <a:pt x="399" y="54"/>
                  </a:moveTo>
                  <a:cubicBezTo>
                    <a:pt x="399" y="54"/>
                    <a:pt x="257" y="0"/>
                    <a:pt x="121" y="17"/>
                  </a:cubicBezTo>
                  <a:cubicBezTo>
                    <a:pt x="140" y="55"/>
                    <a:pt x="140" y="55"/>
                    <a:pt x="140" y="55"/>
                  </a:cubicBezTo>
                  <a:cubicBezTo>
                    <a:pt x="41" y="59"/>
                    <a:pt x="41" y="59"/>
                    <a:pt x="41" y="59"/>
                  </a:cubicBezTo>
                  <a:cubicBezTo>
                    <a:pt x="86" y="86"/>
                    <a:pt x="86" y="86"/>
                    <a:pt x="86" y="86"/>
                  </a:cubicBezTo>
                  <a:cubicBezTo>
                    <a:pt x="42" y="120"/>
                    <a:pt x="13" y="170"/>
                    <a:pt x="5" y="225"/>
                  </a:cubicBezTo>
                  <a:cubicBezTo>
                    <a:pt x="0" y="256"/>
                    <a:pt x="2" y="287"/>
                    <a:pt x="10" y="316"/>
                  </a:cubicBezTo>
                  <a:cubicBezTo>
                    <a:pt x="26" y="374"/>
                    <a:pt x="26" y="374"/>
                    <a:pt x="26" y="374"/>
                  </a:cubicBezTo>
                  <a:cubicBezTo>
                    <a:pt x="32" y="498"/>
                    <a:pt x="32" y="498"/>
                    <a:pt x="32" y="498"/>
                  </a:cubicBezTo>
                  <a:cubicBezTo>
                    <a:pt x="33" y="517"/>
                    <a:pt x="50" y="532"/>
                    <a:pt x="69" y="531"/>
                  </a:cubicBezTo>
                  <a:cubicBezTo>
                    <a:pt x="76" y="531"/>
                    <a:pt x="76" y="531"/>
                    <a:pt x="76" y="531"/>
                  </a:cubicBezTo>
                  <a:cubicBezTo>
                    <a:pt x="67" y="337"/>
                    <a:pt x="67" y="337"/>
                    <a:pt x="67" y="337"/>
                  </a:cubicBezTo>
                  <a:cubicBezTo>
                    <a:pt x="64" y="282"/>
                    <a:pt x="97" y="233"/>
                    <a:pt x="149" y="214"/>
                  </a:cubicBezTo>
                  <a:cubicBezTo>
                    <a:pt x="161" y="210"/>
                    <a:pt x="161" y="210"/>
                    <a:pt x="161" y="210"/>
                  </a:cubicBezTo>
                  <a:cubicBezTo>
                    <a:pt x="243" y="180"/>
                    <a:pt x="333" y="176"/>
                    <a:pt x="418" y="198"/>
                  </a:cubicBezTo>
                  <a:cubicBezTo>
                    <a:pt x="430" y="201"/>
                    <a:pt x="430" y="201"/>
                    <a:pt x="430" y="201"/>
                  </a:cubicBezTo>
                  <a:cubicBezTo>
                    <a:pt x="483" y="214"/>
                    <a:pt x="521" y="260"/>
                    <a:pt x="523" y="315"/>
                  </a:cubicBezTo>
                  <a:cubicBezTo>
                    <a:pt x="532" y="507"/>
                    <a:pt x="532" y="507"/>
                    <a:pt x="532" y="507"/>
                  </a:cubicBezTo>
                  <a:cubicBezTo>
                    <a:pt x="541" y="506"/>
                    <a:pt x="541" y="506"/>
                    <a:pt x="541" y="506"/>
                  </a:cubicBezTo>
                  <a:cubicBezTo>
                    <a:pt x="560" y="505"/>
                    <a:pt x="575" y="489"/>
                    <a:pt x="574" y="469"/>
                  </a:cubicBezTo>
                  <a:cubicBezTo>
                    <a:pt x="562" y="212"/>
                    <a:pt x="562" y="212"/>
                    <a:pt x="562" y="212"/>
                  </a:cubicBezTo>
                  <a:cubicBezTo>
                    <a:pt x="552" y="9"/>
                    <a:pt x="399" y="54"/>
                    <a:pt x="399" y="5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Freeform 606">
              <a:extLst>
                <a:ext uri="{FF2B5EF4-FFF2-40B4-BE49-F238E27FC236}">
                  <a16:creationId xmlns:a16="http://schemas.microsoft.com/office/drawing/2014/main" id="{F9BEC88E-295D-49EB-A8AB-1C476923B226}"/>
                </a:ext>
              </a:extLst>
            </p:cNvPr>
            <p:cNvSpPr>
              <a:spLocks/>
            </p:cNvSpPr>
            <p:nvPr/>
          </p:nvSpPr>
          <p:spPr bwMode="auto">
            <a:xfrm>
              <a:off x="3667" y="2922"/>
              <a:ext cx="234" cy="279"/>
            </a:xfrm>
            <a:custGeom>
              <a:avLst/>
              <a:gdLst>
                <a:gd name="T0" fmla="*/ 234 w 234"/>
                <a:gd name="T1" fmla="*/ 224 h 279"/>
                <a:gd name="T2" fmla="*/ 123 w 234"/>
                <a:gd name="T3" fmla="*/ 0 h 279"/>
                <a:gd name="T4" fmla="*/ 0 w 234"/>
                <a:gd name="T5" fmla="*/ 279 h 279"/>
                <a:gd name="T6" fmla="*/ 158 w 234"/>
                <a:gd name="T7" fmla="*/ 175 h 279"/>
                <a:gd name="T8" fmla="*/ 234 w 234"/>
                <a:gd name="T9" fmla="*/ 224 h 279"/>
              </a:gdLst>
              <a:ahLst/>
              <a:cxnLst>
                <a:cxn ang="0">
                  <a:pos x="T0" y="T1"/>
                </a:cxn>
                <a:cxn ang="0">
                  <a:pos x="T2" y="T3"/>
                </a:cxn>
                <a:cxn ang="0">
                  <a:pos x="T4" y="T5"/>
                </a:cxn>
                <a:cxn ang="0">
                  <a:pos x="T6" y="T7"/>
                </a:cxn>
                <a:cxn ang="0">
                  <a:pos x="T8" y="T9"/>
                </a:cxn>
              </a:cxnLst>
              <a:rect l="0" t="0" r="r" b="b"/>
              <a:pathLst>
                <a:path w="234" h="279">
                  <a:moveTo>
                    <a:pt x="234" y="224"/>
                  </a:moveTo>
                  <a:lnTo>
                    <a:pt x="123" y="0"/>
                  </a:lnTo>
                  <a:lnTo>
                    <a:pt x="0" y="279"/>
                  </a:lnTo>
                  <a:lnTo>
                    <a:pt x="158" y="175"/>
                  </a:lnTo>
                  <a:lnTo>
                    <a:pt x="234" y="22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9" name="Freeform 607">
              <a:extLst>
                <a:ext uri="{FF2B5EF4-FFF2-40B4-BE49-F238E27FC236}">
                  <a16:creationId xmlns:a16="http://schemas.microsoft.com/office/drawing/2014/main" id="{C54DA822-F58C-42D3-AB43-2F0C13D1FCD4}"/>
                </a:ext>
              </a:extLst>
            </p:cNvPr>
            <p:cNvSpPr>
              <a:spLocks/>
            </p:cNvSpPr>
            <p:nvPr/>
          </p:nvSpPr>
          <p:spPr bwMode="auto">
            <a:xfrm>
              <a:off x="4009" y="2896"/>
              <a:ext cx="267" cy="305"/>
            </a:xfrm>
            <a:custGeom>
              <a:avLst/>
              <a:gdLst>
                <a:gd name="T0" fmla="*/ 139 w 267"/>
                <a:gd name="T1" fmla="*/ 0 h 305"/>
                <a:gd name="T2" fmla="*/ 267 w 267"/>
                <a:gd name="T3" fmla="*/ 305 h 305"/>
                <a:gd name="T4" fmla="*/ 132 w 267"/>
                <a:gd name="T5" fmla="*/ 187 h 305"/>
                <a:gd name="T6" fmla="*/ 0 w 267"/>
                <a:gd name="T7" fmla="*/ 250 h 305"/>
                <a:gd name="T8" fmla="*/ 139 w 267"/>
                <a:gd name="T9" fmla="*/ 0 h 305"/>
              </a:gdLst>
              <a:ahLst/>
              <a:cxnLst>
                <a:cxn ang="0">
                  <a:pos x="T0" y="T1"/>
                </a:cxn>
                <a:cxn ang="0">
                  <a:pos x="T2" y="T3"/>
                </a:cxn>
                <a:cxn ang="0">
                  <a:pos x="T4" y="T5"/>
                </a:cxn>
                <a:cxn ang="0">
                  <a:pos x="T6" y="T7"/>
                </a:cxn>
                <a:cxn ang="0">
                  <a:pos x="T8" y="T9"/>
                </a:cxn>
              </a:cxnLst>
              <a:rect l="0" t="0" r="r" b="b"/>
              <a:pathLst>
                <a:path w="267" h="305">
                  <a:moveTo>
                    <a:pt x="139" y="0"/>
                  </a:moveTo>
                  <a:lnTo>
                    <a:pt x="267" y="305"/>
                  </a:lnTo>
                  <a:lnTo>
                    <a:pt x="132" y="187"/>
                  </a:lnTo>
                  <a:lnTo>
                    <a:pt x="0" y="250"/>
                  </a:lnTo>
                  <a:lnTo>
                    <a:pt x="139"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Oval 608">
              <a:extLst>
                <a:ext uri="{FF2B5EF4-FFF2-40B4-BE49-F238E27FC236}">
                  <a16:creationId xmlns:a16="http://schemas.microsoft.com/office/drawing/2014/main" id="{E0337A72-C09B-43B5-A555-A45D689D9C07}"/>
                </a:ext>
              </a:extLst>
            </p:cNvPr>
            <p:cNvSpPr>
              <a:spLocks noChangeArrowheads="1"/>
            </p:cNvSpPr>
            <p:nvPr/>
          </p:nvSpPr>
          <p:spPr bwMode="auto">
            <a:xfrm>
              <a:off x="3952" y="3359"/>
              <a:ext cx="90" cy="92"/>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1" name="Freeform 609">
              <a:extLst>
                <a:ext uri="{FF2B5EF4-FFF2-40B4-BE49-F238E27FC236}">
                  <a16:creationId xmlns:a16="http://schemas.microsoft.com/office/drawing/2014/main" id="{29965DD4-C962-4599-BE72-5B004B543921}"/>
                </a:ext>
              </a:extLst>
            </p:cNvPr>
            <p:cNvSpPr>
              <a:spLocks/>
            </p:cNvSpPr>
            <p:nvPr/>
          </p:nvSpPr>
          <p:spPr bwMode="auto">
            <a:xfrm>
              <a:off x="3426" y="1920"/>
              <a:ext cx="340" cy="151"/>
            </a:xfrm>
            <a:custGeom>
              <a:avLst/>
              <a:gdLst>
                <a:gd name="T0" fmla="*/ 10 w 144"/>
                <a:gd name="T1" fmla="*/ 64 h 64"/>
                <a:gd name="T2" fmla="*/ 3 w 144"/>
                <a:gd name="T3" fmla="*/ 61 h 64"/>
                <a:gd name="T4" fmla="*/ 4 w 144"/>
                <a:gd name="T5" fmla="*/ 47 h 64"/>
                <a:gd name="T6" fmla="*/ 138 w 144"/>
                <a:gd name="T7" fmla="*/ 40 h 64"/>
                <a:gd name="T8" fmla="*/ 142 w 144"/>
                <a:gd name="T9" fmla="*/ 53 h 64"/>
                <a:gd name="T10" fmla="*/ 128 w 144"/>
                <a:gd name="T11" fmla="*/ 57 h 64"/>
                <a:gd name="T12" fmla="*/ 16 w 144"/>
                <a:gd name="T13" fmla="*/ 62 h 64"/>
                <a:gd name="T14" fmla="*/ 10 w 144"/>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64">
                  <a:moveTo>
                    <a:pt x="10" y="64"/>
                  </a:moveTo>
                  <a:cubicBezTo>
                    <a:pt x="8" y="64"/>
                    <a:pt x="5" y="63"/>
                    <a:pt x="3" y="61"/>
                  </a:cubicBezTo>
                  <a:cubicBezTo>
                    <a:pt x="0" y="56"/>
                    <a:pt x="0" y="50"/>
                    <a:pt x="4" y="47"/>
                  </a:cubicBezTo>
                  <a:cubicBezTo>
                    <a:pt x="7" y="45"/>
                    <a:pt x="62" y="0"/>
                    <a:pt x="138" y="40"/>
                  </a:cubicBezTo>
                  <a:cubicBezTo>
                    <a:pt x="142" y="43"/>
                    <a:pt x="144" y="48"/>
                    <a:pt x="142" y="53"/>
                  </a:cubicBezTo>
                  <a:cubicBezTo>
                    <a:pt x="139" y="58"/>
                    <a:pt x="133" y="60"/>
                    <a:pt x="128" y="57"/>
                  </a:cubicBezTo>
                  <a:cubicBezTo>
                    <a:pt x="65" y="23"/>
                    <a:pt x="18" y="60"/>
                    <a:pt x="16" y="62"/>
                  </a:cubicBezTo>
                  <a:cubicBezTo>
                    <a:pt x="15" y="63"/>
                    <a:pt x="13" y="64"/>
                    <a:pt x="10" y="6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Freeform 610">
              <a:extLst>
                <a:ext uri="{FF2B5EF4-FFF2-40B4-BE49-F238E27FC236}">
                  <a16:creationId xmlns:a16="http://schemas.microsoft.com/office/drawing/2014/main" id="{87C6527B-B4E7-49F4-B08F-A120D1CC0862}"/>
                </a:ext>
              </a:extLst>
            </p:cNvPr>
            <p:cNvSpPr>
              <a:spLocks/>
            </p:cNvSpPr>
            <p:nvPr/>
          </p:nvSpPr>
          <p:spPr bwMode="auto">
            <a:xfrm>
              <a:off x="4078" y="1889"/>
              <a:ext cx="342" cy="151"/>
            </a:xfrm>
            <a:custGeom>
              <a:avLst/>
              <a:gdLst>
                <a:gd name="T0" fmla="*/ 11 w 145"/>
                <a:gd name="T1" fmla="*/ 64 h 64"/>
                <a:gd name="T2" fmla="*/ 4 w 145"/>
                <a:gd name="T3" fmla="*/ 60 h 64"/>
                <a:gd name="T4" fmla="*/ 5 w 145"/>
                <a:gd name="T5" fmla="*/ 47 h 64"/>
                <a:gd name="T6" fmla="*/ 138 w 145"/>
                <a:gd name="T7" fmla="*/ 40 h 64"/>
                <a:gd name="T8" fmla="*/ 142 w 145"/>
                <a:gd name="T9" fmla="*/ 53 h 64"/>
                <a:gd name="T10" fmla="*/ 129 w 145"/>
                <a:gd name="T11" fmla="*/ 57 h 64"/>
                <a:gd name="T12" fmla="*/ 17 w 145"/>
                <a:gd name="T13" fmla="*/ 62 h 64"/>
                <a:gd name="T14" fmla="*/ 11 w 145"/>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64">
                  <a:moveTo>
                    <a:pt x="11" y="64"/>
                  </a:moveTo>
                  <a:cubicBezTo>
                    <a:pt x="9" y="64"/>
                    <a:pt x="6" y="63"/>
                    <a:pt x="4" y="60"/>
                  </a:cubicBezTo>
                  <a:cubicBezTo>
                    <a:pt x="0" y="56"/>
                    <a:pt x="1" y="50"/>
                    <a:pt x="5" y="47"/>
                  </a:cubicBezTo>
                  <a:cubicBezTo>
                    <a:pt x="7" y="45"/>
                    <a:pt x="63" y="0"/>
                    <a:pt x="138" y="40"/>
                  </a:cubicBezTo>
                  <a:cubicBezTo>
                    <a:pt x="143" y="42"/>
                    <a:pt x="145" y="48"/>
                    <a:pt x="142" y="53"/>
                  </a:cubicBezTo>
                  <a:cubicBezTo>
                    <a:pt x="140" y="58"/>
                    <a:pt x="134" y="60"/>
                    <a:pt x="129" y="57"/>
                  </a:cubicBezTo>
                  <a:cubicBezTo>
                    <a:pt x="66" y="23"/>
                    <a:pt x="19" y="60"/>
                    <a:pt x="17" y="62"/>
                  </a:cubicBezTo>
                  <a:cubicBezTo>
                    <a:pt x="16" y="63"/>
                    <a:pt x="13" y="64"/>
                    <a:pt x="11" y="6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 name="Freeform 611">
              <a:extLst>
                <a:ext uri="{FF2B5EF4-FFF2-40B4-BE49-F238E27FC236}">
                  <a16:creationId xmlns:a16="http://schemas.microsoft.com/office/drawing/2014/main" id="{C2E75D0F-3BC7-494B-8DF1-FDF47F64255C}"/>
                </a:ext>
              </a:extLst>
            </p:cNvPr>
            <p:cNvSpPr>
              <a:spLocks/>
            </p:cNvSpPr>
            <p:nvPr/>
          </p:nvSpPr>
          <p:spPr bwMode="auto">
            <a:xfrm>
              <a:off x="3539" y="2083"/>
              <a:ext cx="121" cy="80"/>
            </a:xfrm>
            <a:custGeom>
              <a:avLst/>
              <a:gdLst>
                <a:gd name="T0" fmla="*/ 50 w 51"/>
                <a:gd name="T1" fmla="*/ 32 h 34"/>
                <a:gd name="T2" fmla="*/ 51 w 51"/>
                <a:gd name="T3" fmla="*/ 25 h 34"/>
                <a:gd name="T4" fmla="*/ 25 w 51"/>
                <a:gd name="T5" fmla="*/ 1 h 34"/>
                <a:gd name="T6" fmla="*/ 1 w 51"/>
                <a:gd name="T7" fmla="*/ 27 h 34"/>
                <a:gd name="T8" fmla="*/ 2 w 51"/>
                <a:gd name="T9" fmla="*/ 34 h 34"/>
                <a:gd name="T10" fmla="*/ 50 w 51"/>
                <a:gd name="T11" fmla="*/ 32 h 34"/>
              </a:gdLst>
              <a:ahLst/>
              <a:cxnLst>
                <a:cxn ang="0">
                  <a:pos x="T0" y="T1"/>
                </a:cxn>
                <a:cxn ang="0">
                  <a:pos x="T2" y="T3"/>
                </a:cxn>
                <a:cxn ang="0">
                  <a:pos x="T4" y="T5"/>
                </a:cxn>
                <a:cxn ang="0">
                  <a:pos x="T6" y="T7"/>
                </a:cxn>
                <a:cxn ang="0">
                  <a:pos x="T8" y="T9"/>
                </a:cxn>
                <a:cxn ang="0">
                  <a:pos x="T10" y="T11"/>
                </a:cxn>
              </a:cxnLst>
              <a:rect l="0" t="0" r="r" b="b"/>
              <a:pathLst>
                <a:path w="51" h="34">
                  <a:moveTo>
                    <a:pt x="50" y="32"/>
                  </a:moveTo>
                  <a:cubicBezTo>
                    <a:pt x="51" y="29"/>
                    <a:pt x="51" y="27"/>
                    <a:pt x="51" y="25"/>
                  </a:cubicBezTo>
                  <a:cubicBezTo>
                    <a:pt x="50" y="11"/>
                    <a:pt x="38" y="0"/>
                    <a:pt x="25" y="1"/>
                  </a:cubicBezTo>
                  <a:cubicBezTo>
                    <a:pt x="11" y="2"/>
                    <a:pt x="0" y="14"/>
                    <a:pt x="1" y="27"/>
                  </a:cubicBezTo>
                  <a:cubicBezTo>
                    <a:pt x="1" y="30"/>
                    <a:pt x="1" y="32"/>
                    <a:pt x="2" y="34"/>
                  </a:cubicBezTo>
                  <a:lnTo>
                    <a:pt x="50" y="32"/>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Freeform 612">
              <a:extLst>
                <a:ext uri="{FF2B5EF4-FFF2-40B4-BE49-F238E27FC236}">
                  <a16:creationId xmlns:a16="http://schemas.microsoft.com/office/drawing/2014/main" id="{F7D26853-5552-41F9-97F0-8E929589606E}"/>
                </a:ext>
              </a:extLst>
            </p:cNvPr>
            <p:cNvSpPr>
              <a:spLocks/>
            </p:cNvSpPr>
            <p:nvPr/>
          </p:nvSpPr>
          <p:spPr bwMode="auto">
            <a:xfrm>
              <a:off x="4181" y="2054"/>
              <a:ext cx="121" cy="78"/>
            </a:xfrm>
            <a:custGeom>
              <a:avLst/>
              <a:gdLst>
                <a:gd name="T0" fmla="*/ 51 w 51"/>
                <a:gd name="T1" fmla="*/ 31 h 33"/>
                <a:gd name="T2" fmla="*/ 51 w 51"/>
                <a:gd name="T3" fmla="*/ 24 h 33"/>
                <a:gd name="T4" fmla="*/ 25 w 51"/>
                <a:gd name="T5" fmla="*/ 0 h 33"/>
                <a:gd name="T6" fmla="*/ 1 w 51"/>
                <a:gd name="T7" fmla="*/ 27 h 33"/>
                <a:gd name="T8" fmla="*/ 2 w 51"/>
                <a:gd name="T9" fmla="*/ 33 h 33"/>
                <a:gd name="T10" fmla="*/ 51 w 51"/>
                <a:gd name="T11" fmla="*/ 31 h 33"/>
              </a:gdLst>
              <a:ahLst/>
              <a:cxnLst>
                <a:cxn ang="0">
                  <a:pos x="T0" y="T1"/>
                </a:cxn>
                <a:cxn ang="0">
                  <a:pos x="T2" y="T3"/>
                </a:cxn>
                <a:cxn ang="0">
                  <a:pos x="T4" y="T5"/>
                </a:cxn>
                <a:cxn ang="0">
                  <a:pos x="T6" y="T7"/>
                </a:cxn>
                <a:cxn ang="0">
                  <a:pos x="T8" y="T9"/>
                </a:cxn>
                <a:cxn ang="0">
                  <a:pos x="T10" y="T11"/>
                </a:cxn>
              </a:cxnLst>
              <a:rect l="0" t="0" r="r" b="b"/>
              <a:pathLst>
                <a:path w="51" h="33">
                  <a:moveTo>
                    <a:pt x="51" y="31"/>
                  </a:moveTo>
                  <a:cubicBezTo>
                    <a:pt x="51" y="29"/>
                    <a:pt x="51" y="26"/>
                    <a:pt x="51" y="24"/>
                  </a:cubicBezTo>
                  <a:cubicBezTo>
                    <a:pt x="51" y="10"/>
                    <a:pt x="39" y="0"/>
                    <a:pt x="25" y="0"/>
                  </a:cubicBezTo>
                  <a:cubicBezTo>
                    <a:pt x="11" y="1"/>
                    <a:pt x="0" y="13"/>
                    <a:pt x="1" y="27"/>
                  </a:cubicBezTo>
                  <a:cubicBezTo>
                    <a:pt x="1" y="29"/>
                    <a:pt x="1" y="31"/>
                    <a:pt x="2" y="33"/>
                  </a:cubicBezTo>
                  <a:lnTo>
                    <a:pt x="51" y="31"/>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5" name="Freeform 613">
              <a:extLst>
                <a:ext uri="{FF2B5EF4-FFF2-40B4-BE49-F238E27FC236}">
                  <a16:creationId xmlns:a16="http://schemas.microsoft.com/office/drawing/2014/main" id="{A0758A6A-63B8-479E-BAB7-05992F8732F7}"/>
                </a:ext>
              </a:extLst>
            </p:cNvPr>
            <p:cNvSpPr>
              <a:spLocks/>
            </p:cNvSpPr>
            <p:nvPr/>
          </p:nvSpPr>
          <p:spPr bwMode="auto">
            <a:xfrm>
              <a:off x="3747" y="2486"/>
              <a:ext cx="434" cy="116"/>
            </a:xfrm>
            <a:custGeom>
              <a:avLst/>
              <a:gdLst>
                <a:gd name="T0" fmla="*/ 90 w 184"/>
                <a:gd name="T1" fmla="*/ 37 h 49"/>
                <a:gd name="T2" fmla="*/ 4 w 184"/>
                <a:gd name="T3" fmla="*/ 20 h 49"/>
                <a:gd name="T4" fmla="*/ 1 w 184"/>
                <a:gd name="T5" fmla="*/ 12 h 49"/>
                <a:gd name="T6" fmla="*/ 9 w 184"/>
                <a:gd name="T7" fmla="*/ 9 h 49"/>
                <a:gd name="T8" fmla="*/ 175 w 184"/>
                <a:gd name="T9" fmla="*/ 2 h 49"/>
                <a:gd name="T10" fmla="*/ 183 w 184"/>
                <a:gd name="T11" fmla="*/ 3 h 49"/>
                <a:gd name="T12" fmla="*/ 181 w 184"/>
                <a:gd name="T13" fmla="*/ 11 h 49"/>
                <a:gd name="T14" fmla="*/ 90 w 184"/>
                <a:gd name="T15" fmla="*/ 37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49">
                  <a:moveTo>
                    <a:pt x="90" y="37"/>
                  </a:moveTo>
                  <a:cubicBezTo>
                    <a:pt x="43" y="37"/>
                    <a:pt x="7" y="21"/>
                    <a:pt x="4" y="20"/>
                  </a:cubicBezTo>
                  <a:cubicBezTo>
                    <a:pt x="1" y="19"/>
                    <a:pt x="0" y="15"/>
                    <a:pt x="1" y="12"/>
                  </a:cubicBezTo>
                  <a:cubicBezTo>
                    <a:pt x="3" y="9"/>
                    <a:pt x="6" y="8"/>
                    <a:pt x="9" y="9"/>
                  </a:cubicBezTo>
                  <a:cubicBezTo>
                    <a:pt x="10" y="10"/>
                    <a:pt x="101" y="49"/>
                    <a:pt x="175" y="2"/>
                  </a:cubicBezTo>
                  <a:cubicBezTo>
                    <a:pt x="177" y="0"/>
                    <a:pt x="181" y="1"/>
                    <a:pt x="183" y="3"/>
                  </a:cubicBezTo>
                  <a:cubicBezTo>
                    <a:pt x="184" y="6"/>
                    <a:pt x="184" y="10"/>
                    <a:pt x="181" y="11"/>
                  </a:cubicBezTo>
                  <a:cubicBezTo>
                    <a:pt x="151" y="31"/>
                    <a:pt x="118" y="37"/>
                    <a:pt x="90" y="37"/>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Freeform 614">
              <a:extLst>
                <a:ext uri="{FF2B5EF4-FFF2-40B4-BE49-F238E27FC236}">
                  <a16:creationId xmlns:a16="http://schemas.microsoft.com/office/drawing/2014/main" id="{FDD90C88-AEC1-4560-85CD-71B8038952EF}"/>
                </a:ext>
              </a:extLst>
            </p:cNvPr>
            <p:cNvSpPr>
              <a:spLocks/>
            </p:cNvSpPr>
            <p:nvPr/>
          </p:nvSpPr>
          <p:spPr bwMode="auto">
            <a:xfrm>
              <a:off x="3370" y="1264"/>
              <a:ext cx="1210" cy="1052"/>
            </a:xfrm>
            <a:custGeom>
              <a:avLst/>
              <a:gdLst>
                <a:gd name="T0" fmla="*/ 87 w 513"/>
                <a:gd name="T1" fmla="*/ 153 h 446"/>
                <a:gd name="T2" fmla="*/ 99 w 513"/>
                <a:gd name="T3" fmla="*/ 149 h 446"/>
                <a:gd name="T4" fmla="*/ 356 w 513"/>
                <a:gd name="T5" fmla="*/ 137 h 446"/>
                <a:gd name="T6" fmla="*/ 368 w 513"/>
                <a:gd name="T7" fmla="*/ 140 h 446"/>
                <a:gd name="T8" fmla="*/ 461 w 513"/>
                <a:gd name="T9" fmla="*/ 254 h 446"/>
                <a:gd name="T10" fmla="*/ 470 w 513"/>
                <a:gd name="T11" fmla="*/ 446 h 446"/>
                <a:gd name="T12" fmla="*/ 479 w 513"/>
                <a:gd name="T13" fmla="*/ 445 h 446"/>
                <a:gd name="T14" fmla="*/ 512 w 513"/>
                <a:gd name="T15" fmla="*/ 408 h 446"/>
                <a:gd name="T16" fmla="*/ 502 w 513"/>
                <a:gd name="T17" fmla="*/ 196 h 446"/>
                <a:gd name="T18" fmla="*/ 330 w 513"/>
                <a:gd name="T19" fmla="*/ 43 h 446"/>
                <a:gd name="T20" fmla="*/ 134 w 513"/>
                <a:gd name="T21" fmla="*/ 0 h 446"/>
                <a:gd name="T22" fmla="*/ 172 w 513"/>
                <a:gd name="T23" fmla="*/ 40 h 446"/>
                <a:gd name="T24" fmla="*/ 24 w 513"/>
                <a:gd name="T25" fmla="*/ 25 h 446"/>
                <a:gd name="T26" fmla="*/ 24 w 513"/>
                <a:gd name="T27" fmla="*/ 25 h 446"/>
                <a:gd name="T28" fmla="*/ 24 w 513"/>
                <a:gd name="T29" fmla="*/ 25 h 446"/>
                <a:gd name="T30" fmla="*/ 24 w 513"/>
                <a:gd name="T31" fmla="*/ 25 h 446"/>
                <a:gd name="T32" fmla="*/ 83 w 513"/>
                <a:gd name="T33" fmla="*/ 72 h 446"/>
                <a:gd name="T34" fmla="*/ 7 w 513"/>
                <a:gd name="T35" fmla="*/ 247 h 446"/>
                <a:gd name="T36" fmla="*/ 7 w 513"/>
                <a:gd name="T37" fmla="*/ 248 h 446"/>
                <a:gd name="T38" fmla="*/ 87 w 513"/>
                <a:gd name="T39" fmla="*/ 15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446">
                  <a:moveTo>
                    <a:pt x="87" y="153"/>
                  </a:moveTo>
                  <a:cubicBezTo>
                    <a:pt x="99" y="149"/>
                    <a:pt x="99" y="149"/>
                    <a:pt x="99" y="149"/>
                  </a:cubicBezTo>
                  <a:cubicBezTo>
                    <a:pt x="181" y="119"/>
                    <a:pt x="271" y="115"/>
                    <a:pt x="356" y="137"/>
                  </a:cubicBezTo>
                  <a:cubicBezTo>
                    <a:pt x="368" y="140"/>
                    <a:pt x="368" y="140"/>
                    <a:pt x="368" y="140"/>
                  </a:cubicBezTo>
                  <a:cubicBezTo>
                    <a:pt x="421" y="153"/>
                    <a:pt x="459" y="199"/>
                    <a:pt x="461" y="254"/>
                  </a:cubicBezTo>
                  <a:cubicBezTo>
                    <a:pt x="470" y="446"/>
                    <a:pt x="470" y="446"/>
                    <a:pt x="470" y="446"/>
                  </a:cubicBezTo>
                  <a:cubicBezTo>
                    <a:pt x="479" y="445"/>
                    <a:pt x="479" y="445"/>
                    <a:pt x="479" y="445"/>
                  </a:cubicBezTo>
                  <a:cubicBezTo>
                    <a:pt x="498" y="444"/>
                    <a:pt x="513" y="428"/>
                    <a:pt x="512" y="408"/>
                  </a:cubicBezTo>
                  <a:cubicBezTo>
                    <a:pt x="502" y="196"/>
                    <a:pt x="502" y="196"/>
                    <a:pt x="502" y="196"/>
                  </a:cubicBezTo>
                  <a:cubicBezTo>
                    <a:pt x="497" y="83"/>
                    <a:pt x="407" y="29"/>
                    <a:pt x="330" y="43"/>
                  </a:cubicBezTo>
                  <a:cubicBezTo>
                    <a:pt x="287" y="19"/>
                    <a:pt x="134" y="0"/>
                    <a:pt x="134" y="0"/>
                  </a:cubicBezTo>
                  <a:cubicBezTo>
                    <a:pt x="172" y="40"/>
                    <a:pt x="172" y="40"/>
                    <a:pt x="172" y="40"/>
                  </a:cubicBezTo>
                  <a:cubicBezTo>
                    <a:pt x="24" y="25"/>
                    <a:pt x="24" y="25"/>
                    <a:pt x="24" y="25"/>
                  </a:cubicBezTo>
                  <a:cubicBezTo>
                    <a:pt x="24" y="25"/>
                    <a:pt x="24" y="25"/>
                    <a:pt x="24" y="25"/>
                  </a:cubicBezTo>
                  <a:cubicBezTo>
                    <a:pt x="24" y="25"/>
                    <a:pt x="24" y="25"/>
                    <a:pt x="24" y="25"/>
                  </a:cubicBezTo>
                  <a:cubicBezTo>
                    <a:pt x="24" y="25"/>
                    <a:pt x="24" y="25"/>
                    <a:pt x="24" y="25"/>
                  </a:cubicBezTo>
                  <a:cubicBezTo>
                    <a:pt x="83" y="72"/>
                    <a:pt x="83" y="72"/>
                    <a:pt x="83" y="72"/>
                  </a:cubicBezTo>
                  <a:cubicBezTo>
                    <a:pt x="83" y="72"/>
                    <a:pt x="0" y="110"/>
                    <a:pt x="7" y="247"/>
                  </a:cubicBezTo>
                  <a:cubicBezTo>
                    <a:pt x="7" y="248"/>
                    <a:pt x="7" y="248"/>
                    <a:pt x="7" y="248"/>
                  </a:cubicBezTo>
                  <a:cubicBezTo>
                    <a:pt x="14" y="205"/>
                    <a:pt x="44" y="168"/>
                    <a:pt x="87" y="15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7" name="Group 925">
            <a:extLst>
              <a:ext uri="{FF2B5EF4-FFF2-40B4-BE49-F238E27FC236}">
                <a16:creationId xmlns:a16="http://schemas.microsoft.com/office/drawing/2014/main" id="{C10C1651-29DB-465B-94F5-0A2F0B835DB3}"/>
              </a:ext>
            </a:extLst>
          </p:cNvPr>
          <p:cNvGrpSpPr>
            <a:grpSpLocks noChangeAspect="1"/>
          </p:cNvGrpSpPr>
          <p:nvPr/>
        </p:nvGrpSpPr>
        <p:grpSpPr bwMode="auto">
          <a:xfrm>
            <a:off x="7295691" y="4717136"/>
            <a:ext cx="413062" cy="413699"/>
            <a:chOff x="2619" y="903"/>
            <a:chExt cx="2592" cy="2596"/>
          </a:xfrm>
        </p:grpSpPr>
        <p:sp>
          <p:nvSpPr>
            <p:cNvPr id="828" name="Oval 926">
              <a:extLst>
                <a:ext uri="{FF2B5EF4-FFF2-40B4-BE49-F238E27FC236}">
                  <a16:creationId xmlns:a16="http://schemas.microsoft.com/office/drawing/2014/main" id="{0D437F1F-E0EC-4B6B-84A9-7D0C88EF0303}"/>
                </a:ext>
              </a:extLst>
            </p:cNvPr>
            <p:cNvSpPr>
              <a:spLocks noChangeArrowheads="1"/>
            </p:cNvSpPr>
            <p:nvPr/>
          </p:nvSpPr>
          <p:spPr bwMode="auto">
            <a:xfrm>
              <a:off x="2619" y="903"/>
              <a:ext cx="2592" cy="2596"/>
            </a:xfrm>
            <a:prstGeom prst="ellipse">
              <a:avLst/>
            </a:prstGeom>
            <a:solidFill>
              <a:srgbClr val="F250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9" name="Freeform 927">
              <a:extLst>
                <a:ext uri="{FF2B5EF4-FFF2-40B4-BE49-F238E27FC236}">
                  <a16:creationId xmlns:a16="http://schemas.microsoft.com/office/drawing/2014/main" id="{C3DB089A-95E0-4B04-9F5B-1160BCE8054D}"/>
                </a:ext>
              </a:extLst>
            </p:cNvPr>
            <p:cNvSpPr>
              <a:spLocks/>
            </p:cNvSpPr>
            <p:nvPr/>
          </p:nvSpPr>
          <p:spPr bwMode="auto">
            <a:xfrm>
              <a:off x="3504" y="2666"/>
              <a:ext cx="748" cy="609"/>
            </a:xfrm>
            <a:custGeom>
              <a:avLst/>
              <a:gdLst>
                <a:gd name="T0" fmla="*/ 647 w 748"/>
                <a:gd name="T1" fmla="*/ 0 h 609"/>
                <a:gd name="T2" fmla="*/ 748 w 748"/>
                <a:gd name="T3" fmla="*/ 609 h 609"/>
                <a:gd name="T4" fmla="*/ 0 w 748"/>
                <a:gd name="T5" fmla="*/ 609 h 609"/>
                <a:gd name="T6" fmla="*/ 120 w 748"/>
                <a:gd name="T7" fmla="*/ 0 h 609"/>
                <a:gd name="T8" fmla="*/ 359 w 748"/>
                <a:gd name="T9" fmla="*/ 19 h 609"/>
                <a:gd name="T10" fmla="*/ 647 w 748"/>
                <a:gd name="T11" fmla="*/ 0 h 609"/>
                <a:gd name="T12" fmla="*/ 647 w 748"/>
                <a:gd name="T13" fmla="*/ 0 h 609"/>
                <a:gd name="T14" fmla="*/ 647 w 748"/>
                <a:gd name="T15" fmla="*/ 0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609">
                  <a:moveTo>
                    <a:pt x="647" y="0"/>
                  </a:moveTo>
                  <a:lnTo>
                    <a:pt x="748" y="609"/>
                  </a:lnTo>
                  <a:lnTo>
                    <a:pt x="0" y="609"/>
                  </a:lnTo>
                  <a:lnTo>
                    <a:pt x="120" y="0"/>
                  </a:lnTo>
                  <a:lnTo>
                    <a:pt x="359" y="19"/>
                  </a:lnTo>
                  <a:lnTo>
                    <a:pt x="647" y="0"/>
                  </a:lnTo>
                  <a:lnTo>
                    <a:pt x="647" y="0"/>
                  </a:lnTo>
                  <a:lnTo>
                    <a:pt x="647" y="0"/>
                  </a:ln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Freeform 928">
              <a:extLst>
                <a:ext uri="{FF2B5EF4-FFF2-40B4-BE49-F238E27FC236}">
                  <a16:creationId xmlns:a16="http://schemas.microsoft.com/office/drawing/2014/main" id="{9B21EECB-F0A1-4D99-A5F0-9FEB17F8BC45}"/>
                </a:ext>
              </a:extLst>
            </p:cNvPr>
            <p:cNvSpPr>
              <a:spLocks/>
            </p:cNvSpPr>
            <p:nvPr/>
          </p:nvSpPr>
          <p:spPr bwMode="auto">
            <a:xfrm>
              <a:off x="3185" y="2008"/>
              <a:ext cx="217" cy="326"/>
            </a:xfrm>
            <a:custGeom>
              <a:avLst/>
              <a:gdLst>
                <a:gd name="T0" fmla="*/ 85 w 92"/>
                <a:gd name="T1" fmla="*/ 138 h 138"/>
                <a:gd name="T2" fmla="*/ 63 w 92"/>
                <a:gd name="T3" fmla="*/ 136 h 138"/>
                <a:gd name="T4" fmla="*/ 2 w 92"/>
                <a:gd name="T5" fmla="*/ 69 h 138"/>
                <a:gd name="T6" fmla="*/ 4 w 92"/>
                <a:gd name="T7" fmla="*/ 41 h 138"/>
                <a:gd name="T8" fmla="*/ 49 w 92"/>
                <a:gd name="T9" fmla="*/ 2 h 138"/>
                <a:gd name="T10" fmla="*/ 49 w 92"/>
                <a:gd name="T11" fmla="*/ 2 h 138"/>
                <a:gd name="T12" fmla="*/ 90 w 92"/>
                <a:gd name="T13" fmla="*/ 47 h 138"/>
                <a:gd name="T14" fmla="*/ 85 w 92"/>
                <a:gd name="T15" fmla="*/ 138 h 138"/>
                <a:gd name="T16" fmla="*/ 85 w 92"/>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38">
                  <a:moveTo>
                    <a:pt x="85" y="138"/>
                  </a:moveTo>
                  <a:cubicBezTo>
                    <a:pt x="63" y="136"/>
                    <a:pt x="63" y="136"/>
                    <a:pt x="63" y="136"/>
                  </a:cubicBezTo>
                  <a:cubicBezTo>
                    <a:pt x="28" y="134"/>
                    <a:pt x="0" y="104"/>
                    <a:pt x="2" y="69"/>
                  </a:cubicBezTo>
                  <a:cubicBezTo>
                    <a:pt x="4" y="41"/>
                    <a:pt x="4" y="41"/>
                    <a:pt x="4" y="41"/>
                  </a:cubicBezTo>
                  <a:cubicBezTo>
                    <a:pt x="6" y="19"/>
                    <a:pt x="26" y="0"/>
                    <a:pt x="49" y="2"/>
                  </a:cubicBezTo>
                  <a:cubicBezTo>
                    <a:pt x="49" y="2"/>
                    <a:pt x="49" y="2"/>
                    <a:pt x="49" y="2"/>
                  </a:cubicBezTo>
                  <a:cubicBezTo>
                    <a:pt x="74" y="3"/>
                    <a:pt x="92" y="23"/>
                    <a:pt x="90" y="47"/>
                  </a:cubicBezTo>
                  <a:cubicBezTo>
                    <a:pt x="85" y="138"/>
                    <a:pt x="85" y="138"/>
                    <a:pt x="85" y="138"/>
                  </a:cubicBezTo>
                  <a:cubicBezTo>
                    <a:pt x="85" y="138"/>
                    <a:pt x="85" y="138"/>
                    <a:pt x="85" y="138"/>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1" name="Freeform 929">
              <a:extLst>
                <a:ext uri="{FF2B5EF4-FFF2-40B4-BE49-F238E27FC236}">
                  <a16:creationId xmlns:a16="http://schemas.microsoft.com/office/drawing/2014/main" id="{A20EB403-E702-4BBB-BC79-7D77B8B206F3}"/>
                </a:ext>
              </a:extLst>
            </p:cNvPr>
            <p:cNvSpPr>
              <a:spLocks/>
            </p:cNvSpPr>
            <p:nvPr/>
          </p:nvSpPr>
          <p:spPr bwMode="auto">
            <a:xfrm>
              <a:off x="4453" y="2084"/>
              <a:ext cx="217" cy="316"/>
            </a:xfrm>
            <a:custGeom>
              <a:avLst/>
              <a:gdLst>
                <a:gd name="T0" fmla="*/ 0 w 92"/>
                <a:gd name="T1" fmla="*/ 131 h 134"/>
                <a:gd name="T2" fmla="*/ 20 w 92"/>
                <a:gd name="T3" fmla="*/ 132 h 134"/>
                <a:gd name="T4" fmla="*/ 89 w 92"/>
                <a:gd name="T5" fmla="*/ 73 h 134"/>
                <a:gd name="T6" fmla="*/ 90 w 92"/>
                <a:gd name="T7" fmla="*/ 46 h 134"/>
                <a:gd name="T8" fmla="*/ 51 w 92"/>
                <a:gd name="T9" fmla="*/ 2 h 134"/>
                <a:gd name="T10" fmla="*/ 51 w 92"/>
                <a:gd name="T11" fmla="*/ 2 h 134"/>
                <a:gd name="T12" fmla="*/ 6 w 92"/>
                <a:gd name="T13" fmla="*/ 41 h 134"/>
                <a:gd name="T14" fmla="*/ 0 w 92"/>
                <a:gd name="T15" fmla="*/ 131 h 134"/>
                <a:gd name="T16" fmla="*/ 0 w 92"/>
                <a:gd name="T17" fmla="*/ 13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34">
                  <a:moveTo>
                    <a:pt x="0" y="131"/>
                  </a:moveTo>
                  <a:cubicBezTo>
                    <a:pt x="20" y="132"/>
                    <a:pt x="20" y="132"/>
                    <a:pt x="20" y="132"/>
                  </a:cubicBezTo>
                  <a:cubicBezTo>
                    <a:pt x="56" y="134"/>
                    <a:pt x="86" y="108"/>
                    <a:pt x="89" y="73"/>
                  </a:cubicBezTo>
                  <a:cubicBezTo>
                    <a:pt x="90" y="46"/>
                    <a:pt x="90" y="46"/>
                    <a:pt x="90" y="46"/>
                  </a:cubicBezTo>
                  <a:cubicBezTo>
                    <a:pt x="92" y="23"/>
                    <a:pt x="74" y="3"/>
                    <a:pt x="51" y="2"/>
                  </a:cubicBezTo>
                  <a:cubicBezTo>
                    <a:pt x="51" y="2"/>
                    <a:pt x="51" y="2"/>
                    <a:pt x="51" y="2"/>
                  </a:cubicBezTo>
                  <a:cubicBezTo>
                    <a:pt x="27" y="0"/>
                    <a:pt x="7" y="18"/>
                    <a:pt x="6" y="41"/>
                  </a:cubicBezTo>
                  <a:cubicBezTo>
                    <a:pt x="0" y="131"/>
                    <a:pt x="0" y="131"/>
                    <a:pt x="0" y="131"/>
                  </a:cubicBezTo>
                  <a:cubicBezTo>
                    <a:pt x="0" y="131"/>
                    <a:pt x="0" y="131"/>
                    <a:pt x="0" y="131"/>
                  </a:cubicBez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 name="Freeform 930">
              <a:extLst>
                <a:ext uri="{FF2B5EF4-FFF2-40B4-BE49-F238E27FC236}">
                  <a16:creationId xmlns:a16="http://schemas.microsoft.com/office/drawing/2014/main" id="{0C541AC9-7719-4CD9-A0F5-4A48D12ABE10}"/>
                </a:ext>
              </a:extLst>
            </p:cNvPr>
            <p:cNvSpPr>
              <a:spLocks/>
            </p:cNvSpPr>
            <p:nvPr/>
          </p:nvSpPr>
          <p:spPr bwMode="auto">
            <a:xfrm>
              <a:off x="3336" y="1353"/>
              <a:ext cx="1199" cy="1464"/>
            </a:xfrm>
            <a:custGeom>
              <a:avLst/>
              <a:gdLst>
                <a:gd name="T0" fmla="*/ 236 w 508"/>
                <a:gd name="T1" fmla="*/ 612 h 621"/>
                <a:gd name="T2" fmla="*/ 236 w 508"/>
                <a:gd name="T3" fmla="*/ 612 h 621"/>
                <a:gd name="T4" fmla="*/ 7 w 508"/>
                <a:gd name="T5" fmla="*/ 357 h 621"/>
                <a:gd name="T6" fmla="*/ 15 w 508"/>
                <a:gd name="T7" fmla="*/ 234 h 621"/>
                <a:gd name="T8" fmla="*/ 273 w 508"/>
                <a:gd name="T9" fmla="*/ 7 h 621"/>
                <a:gd name="T10" fmla="*/ 273 w 508"/>
                <a:gd name="T11" fmla="*/ 7 h 621"/>
                <a:gd name="T12" fmla="*/ 501 w 508"/>
                <a:gd name="T13" fmla="*/ 263 h 621"/>
                <a:gd name="T14" fmla="*/ 494 w 508"/>
                <a:gd name="T15" fmla="*/ 386 h 621"/>
                <a:gd name="T16" fmla="*/ 236 w 508"/>
                <a:gd name="T17" fmla="*/ 61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621">
                  <a:moveTo>
                    <a:pt x="236" y="612"/>
                  </a:moveTo>
                  <a:cubicBezTo>
                    <a:pt x="236" y="612"/>
                    <a:pt x="236" y="612"/>
                    <a:pt x="236" y="612"/>
                  </a:cubicBezTo>
                  <a:cubicBezTo>
                    <a:pt x="102" y="605"/>
                    <a:pt x="0" y="491"/>
                    <a:pt x="7" y="357"/>
                  </a:cubicBezTo>
                  <a:cubicBezTo>
                    <a:pt x="15" y="234"/>
                    <a:pt x="15" y="234"/>
                    <a:pt x="15" y="234"/>
                  </a:cubicBezTo>
                  <a:cubicBezTo>
                    <a:pt x="23" y="101"/>
                    <a:pt x="138" y="0"/>
                    <a:pt x="273" y="7"/>
                  </a:cubicBezTo>
                  <a:cubicBezTo>
                    <a:pt x="273" y="7"/>
                    <a:pt x="273" y="7"/>
                    <a:pt x="273" y="7"/>
                  </a:cubicBezTo>
                  <a:cubicBezTo>
                    <a:pt x="406" y="15"/>
                    <a:pt x="508" y="130"/>
                    <a:pt x="501" y="263"/>
                  </a:cubicBezTo>
                  <a:cubicBezTo>
                    <a:pt x="494" y="386"/>
                    <a:pt x="494" y="386"/>
                    <a:pt x="494" y="386"/>
                  </a:cubicBezTo>
                  <a:cubicBezTo>
                    <a:pt x="485" y="519"/>
                    <a:pt x="370" y="621"/>
                    <a:pt x="236" y="61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 name="Freeform 931">
              <a:extLst>
                <a:ext uri="{FF2B5EF4-FFF2-40B4-BE49-F238E27FC236}">
                  <a16:creationId xmlns:a16="http://schemas.microsoft.com/office/drawing/2014/main" id="{B702C0F0-2C89-4CBE-ADD9-B782162945D6}"/>
                </a:ext>
              </a:extLst>
            </p:cNvPr>
            <p:cNvSpPr>
              <a:spLocks/>
            </p:cNvSpPr>
            <p:nvPr/>
          </p:nvSpPr>
          <p:spPr bwMode="auto">
            <a:xfrm>
              <a:off x="3353" y="1353"/>
              <a:ext cx="1182" cy="1464"/>
            </a:xfrm>
            <a:custGeom>
              <a:avLst/>
              <a:gdLst>
                <a:gd name="T0" fmla="*/ 265 w 501"/>
                <a:gd name="T1" fmla="*/ 7 h 621"/>
                <a:gd name="T2" fmla="*/ 7 w 501"/>
                <a:gd name="T3" fmla="*/ 234 h 621"/>
                <a:gd name="T4" fmla="*/ 6 w 501"/>
                <a:gd name="T5" fmla="*/ 257 h 621"/>
                <a:gd name="T6" fmla="*/ 0 w 501"/>
                <a:gd name="T7" fmla="*/ 382 h 621"/>
                <a:gd name="T8" fmla="*/ 229 w 501"/>
                <a:gd name="T9" fmla="*/ 612 h 621"/>
                <a:gd name="T10" fmla="*/ 487 w 501"/>
                <a:gd name="T11" fmla="*/ 386 h 621"/>
                <a:gd name="T12" fmla="*/ 494 w 501"/>
                <a:gd name="T13" fmla="*/ 263 h 621"/>
                <a:gd name="T14" fmla="*/ 265 w 501"/>
                <a:gd name="T15" fmla="*/ 7 h 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621">
                  <a:moveTo>
                    <a:pt x="265" y="7"/>
                  </a:moveTo>
                  <a:cubicBezTo>
                    <a:pt x="131" y="0"/>
                    <a:pt x="16" y="101"/>
                    <a:pt x="7" y="234"/>
                  </a:cubicBezTo>
                  <a:cubicBezTo>
                    <a:pt x="6" y="257"/>
                    <a:pt x="6" y="257"/>
                    <a:pt x="6" y="257"/>
                  </a:cubicBezTo>
                  <a:cubicBezTo>
                    <a:pt x="0" y="382"/>
                    <a:pt x="0" y="382"/>
                    <a:pt x="0" y="382"/>
                  </a:cubicBezTo>
                  <a:cubicBezTo>
                    <a:pt x="5" y="504"/>
                    <a:pt x="103" y="605"/>
                    <a:pt x="229" y="612"/>
                  </a:cubicBezTo>
                  <a:cubicBezTo>
                    <a:pt x="363" y="621"/>
                    <a:pt x="478" y="519"/>
                    <a:pt x="487" y="386"/>
                  </a:cubicBezTo>
                  <a:cubicBezTo>
                    <a:pt x="494" y="263"/>
                    <a:pt x="494" y="263"/>
                    <a:pt x="494" y="263"/>
                  </a:cubicBezTo>
                  <a:cubicBezTo>
                    <a:pt x="501" y="130"/>
                    <a:pt x="399" y="15"/>
                    <a:pt x="265" y="7"/>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 name="Freeform 932">
              <a:extLst>
                <a:ext uri="{FF2B5EF4-FFF2-40B4-BE49-F238E27FC236}">
                  <a16:creationId xmlns:a16="http://schemas.microsoft.com/office/drawing/2014/main" id="{FF323CBE-2581-47CF-BE9D-688CC653042D}"/>
                </a:ext>
              </a:extLst>
            </p:cNvPr>
            <p:cNvSpPr>
              <a:spLocks/>
            </p:cNvSpPr>
            <p:nvPr/>
          </p:nvSpPr>
          <p:spPr bwMode="auto">
            <a:xfrm>
              <a:off x="3853" y="2018"/>
              <a:ext cx="642" cy="799"/>
            </a:xfrm>
            <a:custGeom>
              <a:avLst/>
              <a:gdLst>
                <a:gd name="T0" fmla="*/ 266 w 272"/>
                <a:gd name="T1" fmla="*/ 62 h 339"/>
                <a:gd name="T2" fmla="*/ 266 w 272"/>
                <a:gd name="T3" fmla="*/ 62 h 339"/>
                <a:gd name="T4" fmla="*/ 221 w 272"/>
                <a:gd name="T5" fmla="*/ 18 h 339"/>
                <a:gd name="T6" fmla="*/ 164 w 272"/>
                <a:gd name="T7" fmla="*/ 2 h 339"/>
                <a:gd name="T8" fmla="*/ 85 w 272"/>
                <a:gd name="T9" fmla="*/ 65 h 339"/>
                <a:gd name="T10" fmla="*/ 95 w 272"/>
                <a:gd name="T11" fmla="*/ 130 h 339"/>
                <a:gd name="T12" fmla="*/ 65 w 272"/>
                <a:gd name="T13" fmla="*/ 163 h 339"/>
                <a:gd name="T14" fmla="*/ 58 w 272"/>
                <a:gd name="T15" fmla="*/ 162 h 339"/>
                <a:gd name="T16" fmla="*/ 33 w 272"/>
                <a:gd name="T17" fmla="*/ 184 h 339"/>
                <a:gd name="T18" fmla="*/ 28 w 272"/>
                <a:gd name="T19" fmla="*/ 269 h 339"/>
                <a:gd name="T20" fmla="*/ 28 w 272"/>
                <a:gd name="T21" fmla="*/ 279 h 339"/>
                <a:gd name="T22" fmla="*/ 0 w 272"/>
                <a:gd name="T23" fmla="*/ 339 h 339"/>
                <a:gd name="T24" fmla="*/ 114 w 272"/>
                <a:gd name="T25" fmla="*/ 328 h 339"/>
                <a:gd name="T26" fmla="*/ 139 w 272"/>
                <a:gd name="T27" fmla="*/ 307 h 339"/>
                <a:gd name="T28" fmla="*/ 272 w 272"/>
                <a:gd name="T29" fmla="*/ 129 h 339"/>
                <a:gd name="T30" fmla="*/ 266 w 272"/>
                <a:gd name="T31" fmla="*/ 62 h 339"/>
                <a:gd name="T32" fmla="*/ 266 w 272"/>
                <a:gd name="T33" fmla="*/ 6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2" h="339">
                  <a:moveTo>
                    <a:pt x="266" y="62"/>
                  </a:moveTo>
                  <a:cubicBezTo>
                    <a:pt x="266" y="62"/>
                    <a:pt x="266" y="62"/>
                    <a:pt x="266" y="62"/>
                  </a:cubicBezTo>
                  <a:cubicBezTo>
                    <a:pt x="256" y="22"/>
                    <a:pt x="221" y="18"/>
                    <a:pt x="221" y="18"/>
                  </a:cubicBezTo>
                  <a:cubicBezTo>
                    <a:pt x="164" y="2"/>
                    <a:pt x="164" y="2"/>
                    <a:pt x="164" y="2"/>
                  </a:cubicBezTo>
                  <a:cubicBezTo>
                    <a:pt x="129" y="0"/>
                    <a:pt x="80" y="32"/>
                    <a:pt x="85" y="65"/>
                  </a:cubicBezTo>
                  <a:cubicBezTo>
                    <a:pt x="95" y="130"/>
                    <a:pt x="95" y="130"/>
                    <a:pt x="95" y="130"/>
                  </a:cubicBezTo>
                  <a:cubicBezTo>
                    <a:pt x="97" y="148"/>
                    <a:pt x="83" y="164"/>
                    <a:pt x="65" y="163"/>
                  </a:cubicBezTo>
                  <a:cubicBezTo>
                    <a:pt x="58" y="162"/>
                    <a:pt x="58" y="162"/>
                    <a:pt x="58" y="162"/>
                  </a:cubicBezTo>
                  <a:cubicBezTo>
                    <a:pt x="45" y="161"/>
                    <a:pt x="34" y="171"/>
                    <a:pt x="33" y="184"/>
                  </a:cubicBezTo>
                  <a:cubicBezTo>
                    <a:pt x="28" y="269"/>
                    <a:pt x="28" y="269"/>
                    <a:pt x="28" y="269"/>
                  </a:cubicBezTo>
                  <a:cubicBezTo>
                    <a:pt x="28" y="279"/>
                    <a:pt x="28" y="279"/>
                    <a:pt x="28" y="279"/>
                  </a:cubicBezTo>
                  <a:cubicBezTo>
                    <a:pt x="26" y="298"/>
                    <a:pt x="16" y="328"/>
                    <a:pt x="0" y="339"/>
                  </a:cubicBezTo>
                  <a:cubicBezTo>
                    <a:pt x="114" y="328"/>
                    <a:pt x="114" y="328"/>
                    <a:pt x="114" y="328"/>
                  </a:cubicBezTo>
                  <a:cubicBezTo>
                    <a:pt x="139" y="307"/>
                    <a:pt x="139" y="307"/>
                    <a:pt x="139" y="307"/>
                  </a:cubicBezTo>
                  <a:cubicBezTo>
                    <a:pt x="208" y="273"/>
                    <a:pt x="259" y="208"/>
                    <a:pt x="272" y="129"/>
                  </a:cubicBezTo>
                  <a:cubicBezTo>
                    <a:pt x="266" y="62"/>
                    <a:pt x="266" y="62"/>
                    <a:pt x="266" y="62"/>
                  </a:cubicBezTo>
                  <a:cubicBezTo>
                    <a:pt x="266" y="62"/>
                    <a:pt x="266" y="62"/>
                    <a:pt x="266" y="62"/>
                  </a:cubicBez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 name="Freeform 933">
              <a:extLst>
                <a:ext uri="{FF2B5EF4-FFF2-40B4-BE49-F238E27FC236}">
                  <a16:creationId xmlns:a16="http://schemas.microsoft.com/office/drawing/2014/main" id="{F1B713EA-00BA-4E83-9E2B-CA33E7EA6C5A}"/>
                </a:ext>
              </a:extLst>
            </p:cNvPr>
            <p:cNvSpPr>
              <a:spLocks/>
            </p:cNvSpPr>
            <p:nvPr/>
          </p:nvSpPr>
          <p:spPr bwMode="auto">
            <a:xfrm>
              <a:off x="3010" y="2758"/>
              <a:ext cx="1792" cy="741"/>
            </a:xfrm>
            <a:custGeom>
              <a:avLst/>
              <a:gdLst>
                <a:gd name="T0" fmla="*/ 384 w 759"/>
                <a:gd name="T1" fmla="*/ 314 h 314"/>
                <a:gd name="T2" fmla="*/ 759 w 759"/>
                <a:gd name="T3" fmla="*/ 166 h 314"/>
                <a:gd name="T4" fmla="*/ 733 w 759"/>
                <a:gd name="T5" fmla="*/ 151 h 314"/>
                <a:gd name="T6" fmla="*/ 521 w 759"/>
                <a:gd name="T7" fmla="*/ 89 h 314"/>
                <a:gd name="T8" fmla="*/ 502 w 759"/>
                <a:gd name="T9" fmla="*/ 0 h 314"/>
                <a:gd name="T10" fmla="*/ 443 w 759"/>
                <a:gd name="T11" fmla="*/ 24 h 314"/>
                <a:gd name="T12" fmla="*/ 367 w 759"/>
                <a:gd name="T13" fmla="*/ 158 h 314"/>
                <a:gd name="T14" fmla="*/ 306 w 759"/>
                <a:gd name="T15" fmla="*/ 33 h 314"/>
                <a:gd name="T16" fmla="*/ 246 w 759"/>
                <a:gd name="T17" fmla="*/ 1 h 314"/>
                <a:gd name="T18" fmla="*/ 214 w 759"/>
                <a:gd name="T19" fmla="*/ 94 h 314"/>
                <a:gd name="T20" fmla="*/ 0 w 759"/>
                <a:gd name="T21" fmla="*/ 158 h 314"/>
                <a:gd name="T22" fmla="*/ 384 w 759"/>
                <a:gd name="T23"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9" h="314">
                  <a:moveTo>
                    <a:pt x="384" y="314"/>
                  </a:moveTo>
                  <a:cubicBezTo>
                    <a:pt x="529" y="314"/>
                    <a:pt x="661" y="257"/>
                    <a:pt x="759" y="166"/>
                  </a:cubicBezTo>
                  <a:cubicBezTo>
                    <a:pt x="752" y="160"/>
                    <a:pt x="743" y="154"/>
                    <a:pt x="733" y="151"/>
                  </a:cubicBezTo>
                  <a:cubicBezTo>
                    <a:pt x="521" y="89"/>
                    <a:pt x="521" y="89"/>
                    <a:pt x="521" y="89"/>
                  </a:cubicBezTo>
                  <a:cubicBezTo>
                    <a:pt x="502" y="0"/>
                    <a:pt x="502" y="0"/>
                    <a:pt x="502" y="0"/>
                  </a:cubicBezTo>
                  <a:cubicBezTo>
                    <a:pt x="443" y="24"/>
                    <a:pt x="443" y="24"/>
                    <a:pt x="443" y="24"/>
                  </a:cubicBezTo>
                  <a:cubicBezTo>
                    <a:pt x="367" y="158"/>
                    <a:pt x="367" y="158"/>
                    <a:pt x="367" y="158"/>
                  </a:cubicBezTo>
                  <a:cubicBezTo>
                    <a:pt x="306" y="33"/>
                    <a:pt x="306" y="33"/>
                    <a:pt x="306" y="33"/>
                  </a:cubicBezTo>
                  <a:cubicBezTo>
                    <a:pt x="246" y="1"/>
                    <a:pt x="246" y="1"/>
                    <a:pt x="246" y="1"/>
                  </a:cubicBezTo>
                  <a:cubicBezTo>
                    <a:pt x="214" y="94"/>
                    <a:pt x="214" y="94"/>
                    <a:pt x="214" y="94"/>
                  </a:cubicBezTo>
                  <a:cubicBezTo>
                    <a:pt x="0" y="158"/>
                    <a:pt x="0" y="158"/>
                    <a:pt x="0" y="158"/>
                  </a:cubicBezTo>
                  <a:cubicBezTo>
                    <a:pt x="100" y="255"/>
                    <a:pt x="235" y="314"/>
                    <a:pt x="384" y="314"/>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 name="Freeform 934">
              <a:extLst>
                <a:ext uri="{FF2B5EF4-FFF2-40B4-BE49-F238E27FC236}">
                  <a16:creationId xmlns:a16="http://schemas.microsoft.com/office/drawing/2014/main" id="{0B3B11D5-885A-4644-8E94-708A263C152C}"/>
                </a:ext>
              </a:extLst>
            </p:cNvPr>
            <p:cNvSpPr>
              <a:spLocks/>
            </p:cNvSpPr>
            <p:nvPr/>
          </p:nvSpPr>
          <p:spPr bwMode="auto">
            <a:xfrm>
              <a:off x="3620" y="2841"/>
              <a:ext cx="217" cy="250"/>
            </a:xfrm>
            <a:custGeom>
              <a:avLst/>
              <a:gdLst>
                <a:gd name="T0" fmla="*/ 217 w 217"/>
                <a:gd name="T1" fmla="*/ 200 h 250"/>
                <a:gd name="T2" fmla="*/ 113 w 217"/>
                <a:gd name="T3" fmla="*/ 0 h 250"/>
                <a:gd name="T4" fmla="*/ 0 w 217"/>
                <a:gd name="T5" fmla="*/ 250 h 250"/>
                <a:gd name="T6" fmla="*/ 148 w 217"/>
                <a:gd name="T7" fmla="*/ 155 h 250"/>
                <a:gd name="T8" fmla="*/ 217 w 217"/>
                <a:gd name="T9" fmla="*/ 200 h 250"/>
                <a:gd name="T10" fmla="*/ 217 w 217"/>
                <a:gd name="T11" fmla="*/ 200 h 250"/>
                <a:gd name="T12" fmla="*/ 217 w 217"/>
                <a:gd name="T13" fmla="*/ 200 h 250"/>
              </a:gdLst>
              <a:ahLst/>
              <a:cxnLst>
                <a:cxn ang="0">
                  <a:pos x="T0" y="T1"/>
                </a:cxn>
                <a:cxn ang="0">
                  <a:pos x="T2" y="T3"/>
                </a:cxn>
                <a:cxn ang="0">
                  <a:pos x="T4" y="T5"/>
                </a:cxn>
                <a:cxn ang="0">
                  <a:pos x="T6" y="T7"/>
                </a:cxn>
                <a:cxn ang="0">
                  <a:pos x="T8" y="T9"/>
                </a:cxn>
                <a:cxn ang="0">
                  <a:pos x="T10" y="T11"/>
                </a:cxn>
                <a:cxn ang="0">
                  <a:pos x="T12" y="T13"/>
                </a:cxn>
              </a:cxnLst>
              <a:rect l="0" t="0" r="r" b="b"/>
              <a:pathLst>
                <a:path w="217" h="250">
                  <a:moveTo>
                    <a:pt x="217" y="200"/>
                  </a:moveTo>
                  <a:lnTo>
                    <a:pt x="113" y="0"/>
                  </a:lnTo>
                  <a:lnTo>
                    <a:pt x="0" y="250"/>
                  </a:lnTo>
                  <a:lnTo>
                    <a:pt x="148" y="155"/>
                  </a:lnTo>
                  <a:lnTo>
                    <a:pt x="217" y="200"/>
                  </a:lnTo>
                  <a:lnTo>
                    <a:pt x="217" y="200"/>
                  </a:lnTo>
                  <a:lnTo>
                    <a:pt x="217" y="20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Freeform 935">
              <a:extLst>
                <a:ext uri="{FF2B5EF4-FFF2-40B4-BE49-F238E27FC236}">
                  <a16:creationId xmlns:a16="http://schemas.microsoft.com/office/drawing/2014/main" id="{6DC4E406-0313-4DB8-83AC-285342601523}"/>
                </a:ext>
              </a:extLst>
            </p:cNvPr>
            <p:cNvSpPr>
              <a:spLocks/>
            </p:cNvSpPr>
            <p:nvPr/>
          </p:nvSpPr>
          <p:spPr bwMode="auto">
            <a:xfrm>
              <a:off x="3929" y="2817"/>
              <a:ext cx="241" cy="274"/>
            </a:xfrm>
            <a:custGeom>
              <a:avLst/>
              <a:gdLst>
                <a:gd name="T0" fmla="*/ 127 w 241"/>
                <a:gd name="T1" fmla="*/ 0 h 274"/>
                <a:gd name="T2" fmla="*/ 241 w 241"/>
                <a:gd name="T3" fmla="*/ 274 h 274"/>
                <a:gd name="T4" fmla="*/ 120 w 241"/>
                <a:gd name="T5" fmla="*/ 168 h 274"/>
                <a:gd name="T6" fmla="*/ 0 w 241"/>
                <a:gd name="T7" fmla="*/ 224 h 274"/>
                <a:gd name="T8" fmla="*/ 127 w 241"/>
                <a:gd name="T9" fmla="*/ 0 h 274"/>
                <a:gd name="T10" fmla="*/ 127 w 241"/>
                <a:gd name="T11" fmla="*/ 0 h 274"/>
                <a:gd name="T12" fmla="*/ 127 w 24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41" h="274">
                  <a:moveTo>
                    <a:pt x="127" y="0"/>
                  </a:moveTo>
                  <a:lnTo>
                    <a:pt x="241" y="274"/>
                  </a:lnTo>
                  <a:lnTo>
                    <a:pt x="120" y="168"/>
                  </a:lnTo>
                  <a:lnTo>
                    <a:pt x="0" y="224"/>
                  </a:lnTo>
                  <a:lnTo>
                    <a:pt x="127" y="0"/>
                  </a:lnTo>
                  <a:lnTo>
                    <a:pt x="127" y="0"/>
                  </a:lnTo>
                  <a:lnTo>
                    <a:pt x="127"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 name="Freeform 936">
              <a:extLst>
                <a:ext uri="{FF2B5EF4-FFF2-40B4-BE49-F238E27FC236}">
                  <a16:creationId xmlns:a16="http://schemas.microsoft.com/office/drawing/2014/main" id="{F4293DA4-5ED7-45CF-9AF2-EE1FA02CF91F}"/>
                </a:ext>
              </a:extLst>
            </p:cNvPr>
            <p:cNvSpPr>
              <a:spLocks/>
            </p:cNvSpPr>
            <p:nvPr/>
          </p:nvSpPr>
          <p:spPr bwMode="auto">
            <a:xfrm>
              <a:off x="3473" y="1905"/>
              <a:ext cx="335" cy="162"/>
            </a:xfrm>
            <a:custGeom>
              <a:avLst/>
              <a:gdLst>
                <a:gd name="T0" fmla="*/ 126 w 142"/>
                <a:gd name="T1" fmla="*/ 69 h 69"/>
                <a:gd name="T2" fmla="*/ 118 w 142"/>
                <a:gd name="T3" fmla="*/ 67 h 69"/>
                <a:gd name="T4" fmla="*/ 24 w 142"/>
                <a:gd name="T5" fmla="*/ 61 h 69"/>
                <a:gd name="T6" fmla="*/ 4 w 142"/>
                <a:gd name="T7" fmla="*/ 56 h 69"/>
                <a:gd name="T8" fmla="*/ 8 w 142"/>
                <a:gd name="T9" fmla="*/ 37 h 69"/>
                <a:gd name="T10" fmla="*/ 133 w 142"/>
                <a:gd name="T11" fmla="*/ 43 h 69"/>
                <a:gd name="T12" fmla="*/ 137 w 142"/>
                <a:gd name="T13" fmla="*/ 63 h 69"/>
                <a:gd name="T14" fmla="*/ 126 w 142"/>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9">
                  <a:moveTo>
                    <a:pt x="126" y="69"/>
                  </a:moveTo>
                  <a:cubicBezTo>
                    <a:pt x="123" y="69"/>
                    <a:pt x="120" y="68"/>
                    <a:pt x="118" y="67"/>
                  </a:cubicBezTo>
                  <a:cubicBezTo>
                    <a:pt x="67" y="33"/>
                    <a:pt x="24" y="60"/>
                    <a:pt x="24" y="61"/>
                  </a:cubicBezTo>
                  <a:cubicBezTo>
                    <a:pt x="17" y="65"/>
                    <a:pt x="8" y="63"/>
                    <a:pt x="4" y="56"/>
                  </a:cubicBezTo>
                  <a:cubicBezTo>
                    <a:pt x="0" y="50"/>
                    <a:pt x="2" y="41"/>
                    <a:pt x="8" y="37"/>
                  </a:cubicBezTo>
                  <a:cubicBezTo>
                    <a:pt x="11" y="35"/>
                    <a:pt x="67" y="0"/>
                    <a:pt x="133" y="43"/>
                  </a:cubicBezTo>
                  <a:cubicBezTo>
                    <a:pt x="140" y="47"/>
                    <a:pt x="142" y="56"/>
                    <a:pt x="137" y="63"/>
                  </a:cubicBezTo>
                  <a:cubicBezTo>
                    <a:pt x="135" y="67"/>
                    <a:pt x="130" y="69"/>
                    <a:pt x="126" y="69"/>
                  </a:cubicBez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9" name="Freeform 937">
              <a:extLst>
                <a:ext uri="{FF2B5EF4-FFF2-40B4-BE49-F238E27FC236}">
                  <a16:creationId xmlns:a16="http://schemas.microsoft.com/office/drawing/2014/main" id="{CEB80649-6AC5-4055-9D7A-E6BB2E511090}"/>
                </a:ext>
              </a:extLst>
            </p:cNvPr>
            <p:cNvSpPr>
              <a:spLocks/>
            </p:cNvSpPr>
            <p:nvPr/>
          </p:nvSpPr>
          <p:spPr bwMode="auto">
            <a:xfrm>
              <a:off x="4066" y="1938"/>
              <a:ext cx="325" cy="162"/>
            </a:xfrm>
            <a:custGeom>
              <a:avLst/>
              <a:gdLst>
                <a:gd name="T0" fmla="*/ 122 w 138"/>
                <a:gd name="T1" fmla="*/ 69 h 69"/>
                <a:gd name="T2" fmla="*/ 114 w 138"/>
                <a:gd name="T3" fmla="*/ 67 h 69"/>
                <a:gd name="T4" fmla="*/ 24 w 138"/>
                <a:gd name="T5" fmla="*/ 61 h 69"/>
                <a:gd name="T6" fmla="*/ 4 w 138"/>
                <a:gd name="T7" fmla="*/ 56 h 69"/>
                <a:gd name="T8" fmla="*/ 8 w 138"/>
                <a:gd name="T9" fmla="*/ 37 h 69"/>
                <a:gd name="T10" fmla="*/ 130 w 138"/>
                <a:gd name="T11" fmla="*/ 43 h 69"/>
                <a:gd name="T12" fmla="*/ 133 w 138"/>
                <a:gd name="T13" fmla="*/ 63 h 69"/>
                <a:gd name="T14" fmla="*/ 122 w 138"/>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9">
                  <a:moveTo>
                    <a:pt x="122" y="69"/>
                  </a:moveTo>
                  <a:cubicBezTo>
                    <a:pt x="119" y="69"/>
                    <a:pt x="116" y="68"/>
                    <a:pt x="114" y="67"/>
                  </a:cubicBezTo>
                  <a:cubicBezTo>
                    <a:pt x="66" y="34"/>
                    <a:pt x="25" y="59"/>
                    <a:pt x="24" y="61"/>
                  </a:cubicBezTo>
                  <a:cubicBezTo>
                    <a:pt x="17" y="65"/>
                    <a:pt x="8" y="63"/>
                    <a:pt x="4" y="56"/>
                  </a:cubicBezTo>
                  <a:cubicBezTo>
                    <a:pt x="0" y="50"/>
                    <a:pt x="2" y="41"/>
                    <a:pt x="8" y="37"/>
                  </a:cubicBezTo>
                  <a:cubicBezTo>
                    <a:pt x="10" y="35"/>
                    <a:pt x="66" y="0"/>
                    <a:pt x="130" y="43"/>
                  </a:cubicBezTo>
                  <a:cubicBezTo>
                    <a:pt x="136" y="48"/>
                    <a:pt x="138" y="57"/>
                    <a:pt x="133" y="63"/>
                  </a:cubicBezTo>
                  <a:cubicBezTo>
                    <a:pt x="131" y="67"/>
                    <a:pt x="126" y="69"/>
                    <a:pt x="122" y="69"/>
                  </a:cubicBez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 name="Freeform 938">
              <a:extLst>
                <a:ext uri="{FF2B5EF4-FFF2-40B4-BE49-F238E27FC236}">
                  <a16:creationId xmlns:a16="http://schemas.microsoft.com/office/drawing/2014/main" id="{D0D56B2F-D38D-40D0-A99C-B6FFEE813497}"/>
                </a:ext>
              </a:extLst>
            </p:cNvPr>
            <p:cNvSpPr>
              <a:spLocks/>
            </p:cNvSpPr>
            <p:nvPr/>
          </p:nvSpPr>
          <p:spPr bwMode="auto">
            <a:xfrm>
              <a:off x="3379" y="1202"/>
              <a:ext cx="1173" cy="1158"/>
            </a:xfrm>
            <a:custGeom>
              <a:avLst/>
              <a:gdLst>
                <a:gd name="T0" fmla="*/ 268 w 497"/>
                <a:gd name="T1" fmla="*/ 30 h 491"/>
                <a:gd name="T2" fmla="*/ 273 w 497"/>
                <a:gd name="T3" fmla="*/ 0 h 491"/>
                <a:gd name="T4" fmla="*/ 208 w 497"/>
                <a:gd name="T5" fmla="*/ 31 h 491"/>
                <a:gd name="T6" fmla="*/ 12 w 497"/>
                <a:gd name="T7" fmla="*/ 193 h 491"/>
                <a:gd name="T8" fmla="*/ 5 w 497"/>
                <a:gd name="T9" fmla="*/ 353 h 491"/>
                <a:gd name="T10" fmla="*/ 0 w 497"/>
                <a:gd name="T11" fmla="*/ 426 h 491"/>
                <a:gd name="T12" fmla="*/ 17 w 497"/>
                <a:gd name="T13" fmla="*/ 437 h 491"/>
                <a:gd name="T14" fmla="*/ 31 w 497"/>
                <a:gd name="T15" fmla="*/ 280 h 491"/>
                <a:gd name="T16" fmla="*/ 120 w 497"/>
                <a:gd name="T17" fmla="*/ 192 h 491"/>
                <a:gd name="T18" fmla="*/ 131 w 497"/>
                <a:gd name="T19" fmla="*/ 190 h 491"/>
                <a:gd name="T20" fmla="*/ 252 w 497"/>
                <a:gd name="T21" fmla="*/ 214 h 491"/>
                <a:gd name="T22" fmla="*/ 362 w 497"/>
                <a:gd name="T23" fmla="*/ 204 h 491"/>
                <a:gd name="T24" fmla="*/ 372 w 497"/>
                <a:gd name="T25" fmla="*/ 208 h 491"/>
                <a:gd name="T26" fmla="*/ 445 w 497"/>
                <a:gd name="T27" fmla="*/ 318 h 491"/>
                <a:gd name="T28" fmla="*/ 435 w 497"/>
                <a:gd name="T29" fmla="*/ 489 h 491"/>
                <a:gd name="T30" fmla="*/ 442 w 497"/>
                <a:gd name="T31" fmla="*/ 490 h 491"/>
                <a:gd name="T32" fmla="*/ 475 w 497"/>
                <a:gd name="T33" fmla="*/ 459 h 491"/>
                <a:gd name="T34" fmla="*/ 489 w 497"/>
                <a:gd name="T35" fmla="*/ 231 h 491"/>
                <a:gd name="T36" fmla="*/ 268 w 497"/>
                <a:gd name="T37" fmla="*/ 3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491">
                  <a:moveTo>
                    <a:pt x="268" y="30"/>
                  </a:moveTo>
                  <a:cubicBezTo>
                    <a:pt x="276" y="5"/>
                    <a:pt x="273" y="0"/>
                    <a:pt x="273" y="0"/>
                  </a:cubicBezTo>
                  <a:cubicBezTo>
                    <a:pt x="273" y="0"/>
                    <a:pt x="260" y="25"/>
                    <a:pt x="208" y="31"/>
                  </a:cubicBezTo>
                  <a:cubicBezTo>
                    <a:pt x="155" y="38"/>
                    <a:pt x="58" y="67"/>
                    <a:pt x="12" y="193"/>
                  </a:cubicBezTo>
                  <a:cubicBezTo>
                    <a:pt x="4" y="219"/>
                    <a:pt x="5" y="353"/>
                    <a:pt x="5" y="353"/>
                  </a:cubicBezTo>
                  <a:cubicBezTo>
                    <a:pt x="0" y="426"/>
                    <a:pt x="0" y="426"/>
                    <a:pt x="0" y="426"/>
                  </a:cubicBezTo>
                  <a:cubicBezTo>
                    <a:pt x="0" y="443"/>
                    <a:pt x="17" y="437"/>
                    <a:pt x="17" y="437"/>
                  </a:cubicBezTo>
                  <a:cubicBezTo>
                    <a:pt x="31" y="280"/>
                    <a:pt x="31" y="280"/>
                    <a:pt x="31" y="280"/>
                  </a:cubicBezTo>
                  <a:cubicBezTo>
                    <a:pt x="34" y="232"/>
                    <a:pt x="72" y="204"/>
                    <a:pt x="120" y="192"/>
                  </a:cubicBezTo>
                  <a:cubicBezTo>
                    <a:pt x="131" y="190"/>
                    <a:pt x="131" y="190"/>
                    <a:pt x="131" y="190"/>
                  </a:cubicBezTo>
                  <a:cubicBezTo>
                    <a:pt x="171" y="180"/>
                    <a:pt x="212" y="212"/>
                    <a:pt x="252" y="214"/>
                  </a:cubicBezTo>
                  <a:cubicBezTo>
                    <a:pt x="289" y="217"/>
                    <a:pt x="326" y="190"/>
                    <a:pt x="362" y="204"/>
                  </a:cubicBezTo>
                  <a:cubicBezTo>
                    <a:pt x="372" y="208"/>
                    <a:pt x="372" y="208"/>
                    <a:pt x="372" y="208"/>
                  </a:cubicBezTo>
                  <a:cubicBezTo>
                    <a:pt x="418" y="224"/>
                    <a:pt x="448" y="269"/>
                    <a:pt x="445" y="318"/>
                  </a:cubicBezTo>
                  <a:cubicBezTo>
                    <a:pt x="435" y="489"/>
                    <a:pt x="435" y="489"/>
                    <a:pt x="435" y="489"/>
                  </a:cubicBezTo>
                  <a:cubicBezTo>
                    <a:pt x="442" y="490"/>
                    <a:pt x="442" y="490"/>
                    <a:pt x="442" y="490"/>
                  </a:cubicBezTo>
                  <a:cubicBezTo>
                    <a:pt x="460" y="491"/>
                    <a:pt x="474" y="477"/>
                    <a:pt x="475" y="459"/>
                  </a:cubicBezTo>
                  <a:cubicBezTo>
                    <a:pt x="489" y="231"/>
                    <a:pt x="489" y="231"/>
                    <a:pt x="489" y="231"/>
                  </a:cubicBezTo>
                  <a:cubicBezTo>
                    <a:pt x="497" y="104"/>
                    <a:pt x="353" y="51"/>
                    <a:pt x="268" y="30"/>
                  </a:cubicBez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 name="Oval 939">
              <a:extLst>
                <a:ext uri="{FF2B5EF4-FFF2-40B4-BE49-F238E27FC236}">
                  <a16:creationId xmlns:a16="http://schemas.microsoft.com/office/drawing/2014/main" id="{0E247E67-CBEC-4394-8B87-0844EB5CF5ED}"/>
                </a:ext>
              </a:extLst>
            </p:cNvPr>
            <p:cNvSpPr>
              <a:spLocks noChangeArrowheads="1"/>
            </p:cNvSpPr>
            <p:nvPr/>
          </p:nvSpPr>
          <p:spPr bwMode="auto">
            <a:xfrm>
              <a:off x="3586" y="2067"/>
              <a:ext cx="100" cy="99"/>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 name="Oval 940">
              <a:extLst>
                <a:ext uri="{FF2B5EF4-FFF2-40B4-BE49-F238E27FC236}">
                  <a16:creationId xmlns:a16="http://schemas.microsoft.com/office/drawing/2014/main" id="{8E68F31B-A1C6-4D61-AC43-116F1232FBDF}"/>
                </a:ext>
              </a:extLst>
            </p:cNvPr>
            <p:cNvSpPr>
              <a:spLocks noChangeArrowheads="1"/>
            </p:cNvSpPr>
            <p:nvPr/>
          </p:nvSpPr>
          <p:spPr bwMode="auto">
            <a:xfrm>
              <a:off x="4170" y="2100"/>
              <a:ext cx="99" cy="102"/>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Freeform 941">
              <a:extLst>
                <a:ext uri="{FF2B5EF4-FFF2-40B4-BE49-F238E27FC236}">
                  <a16:creationId xmlns:a16="http://schemas.microsoft.com/office/drawing/2014/main" id="{BBDD6BDB-1B6C-401C-9A7A-F8263D948313}"/>
                </a:ext>
              </a:extLst>
            </p:cNvPr>
            <p:cNvSpPr>
              <a:spLocks/>
            </p:cNvSpPr>
            <p:nvPr/>
          </p:nvSpPr>
          <p:spPr bwMode="auto">
            <a:xfrm>
              <a:off x="3811" y="2591"/>
              <a:ext cx="207" cy="118"/>
            </a:xfrm>
            <a:custGeom>
              <a:avLst/>
              <a:gdLst>
                <a:gd name="T0" fmla="*/ 79 w 88"/>
                <a:gd name="T1" fmla="*/ 2 h 50"/>
                <a:gd name="T2" fmla="*/ 88 w 88"/>
                <a:gd name="T3" fmla="*/ 42 h 50"/>
                <a:gd name="T4" fmla="*/ 88 w 88"/>
                <a:gd name="T5" fmla="*/ 42 h 50"/>
                <a:gd name="T6" fmla="*/ 2 w 88"/>
                <a:gd name="T7" fmla="*/ 35 h 50"/>
                <a:gd name="T8" fmla="*/ 0 w 88"/>
                <a:gd name="T9" fmla="*/ 34 h 50"/>
                <a:gd name="T10" fmla="*/ 15 w 88"/>
                <a:gd name="T11" fmla="*/ 0 h 50"/>
                <a:gd name="T12" fmla="*/ 15 w 88"/>
                <a:gd name="T13" fmla="*/ 0 h 50"/>
                <a:gd name="T14" fmla="*/ 76 w 88"/>
                <a:gd name="T15" fmla="*/ 3 h 50"/>
                <a:gd name="T16" fmla="*/ 79 w 88"/>
                <a:gd name="T17" fmla="*/ 2 h 50"/>
                <a:gd name="T18" fmla="*/ 79 w 88"/>
                <a:gd name="T19"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0">
                  <a:moveTo>
                    <a:pt x="79" y="2"/>
                  </a:moveTo>
                  <a:cubicBezTo>
                    <a:pt x="88" y="42"/>
                    <a:pt x="88" y="42"/>
                    <a:pt x="88" y="42"/>
                  </a:cubicBezTo>
                  <a:cubicBezTo>
                    <a:pt x="88" y="42"/>
                    <a:pt x="88" y="42"/>
                    <a:pt x="88" y="42"/>
                  </a:cubicBezTo>
                  <a:cubicBezTo>
                    <a:pt x="60" y="50"/>
                    <a:pt x="29" y="47"/>
                    <a:pt x="2" y="35"/>
                  </a:cubicBezTo>
                  <a:cubicBezTo>
                    <a:pt x="0" y="34"/>
                    <a:pt x="0" y="34"/>
                    <a:pt x="0" y="34"/>
                  </a:cubicBezTo>
                  <a:cubicBezTo>
                    <a:pt x="15" y="0"/>
                    <a:pt x="15" y="0"/>
                    <a:pt x="15" y="0"/>
                  </a:cubicBezTo>
                  <a:cubicBezTo>
                    <a:pt x="15" y="0"/>
                    <a:pt x="15" y="0"/>
                    <a:pt x="15" y="0"/>
                  </a:cubicBezTo>
                  <a:cubicBezTo>
                    <a:pt x="34" y="6"/>
                    <a:pt x="55" y="7"/>
                    <a:pt x="76" y="3"/>
                  </a:cubicBezTo>
                  <a:cubicBezTo>
                    <a:pt x="79" y="2"/>
                    <a:pt x="79" y="2"/>
                    <a:pt x="79" y="2"/>
                  </a:cubicBezTo>
                  <a:cubicBezTo>
                    <a:pt x="79" y="2"/>
                    <a:pt x="79" y="2"/>
                    <a:pt x="79" y="2"/>
                  </a:cubicBezTo>
                  <a:close/>
                </a:path>
              </a:pathLst>
            </a:custGeom>
            <a:solidFill>
              <a:srgbClr val="8E7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 name="Freeform 942">
              <a:extLst>
                <a:ext uri="{FF2B5EF4-FFF2-40B4-BE49-F238E27FC236}">
                  <a16:creationId xmlns:a16="http://schemas.microsoft.com/office/drawing/2014/main" id="{1D30BCFE-D95E-4A59-90F9-B86EA536B629}"/>
                </a:ext>
              </a:extLst>
            </p:cNvPr>
            <p:cNvSpPr>
              <a:spLocks/>
            </p:cNvSpPr>
            <p:nvPr/>
          </p:nvSpPr>
          <p:spPr bwMode="auto">
            <a:xfrm>
              <a:off x="3761" y="2475"/>
              <a:ext cx="333" cy="92"/>
            </a:xfrm>
            <a:custGeom>
              <a:avLst/>
              <a:gdLst>
                <a:gd name="T0" fmla="*/ 0 w 141"/>
                <a:gd name="T1" fmla="*/ 0 h 39"/>
                <a:gd name="T2" fmla="*/ 69 w 141"/>
                <a:gd name="T3" fmla="*/ 38 h 39"/>
                <a:gd name="T4" fmla="*/ 141 w 141"/>
                <a:gd name="T5" fmla="*/ 6 h 39"/>
                <a:gd name="T6" fmla="*/ 0 w 141"/>
                <a:gd name="T7" fmla="*/ 0 h 39"/>
                <a:gd name="T8" fmla="*/ 0 w 141"/>
                <a:gd name="T9" fmla="*/ 0 h 39"/>
              </a:gdLst>
              <a:ahLst/>
              <a:cxnLst>
                <a:cxn ang="0">
                  <a:pos x="T0" y="T1"/>
                </a:cxn>
                <a:cxn ang="0">
                  <a:pos x="T2" y="T3"/>
                </a:cxn>
                <a:cxn ang="0">
                  <a:pos x="T4" y="T5"/>
                </a:cxn>
                <a:cxn ang="0">
                  <a:pos x="T6" y="T7"/>
                </a:cxn>
                <a:cxn ang="0">
                  <a:pos x="T8" y="T9"/>
                </a:cxn>
              </a:cxnLst>
              <a:rect l="0" t="0" r="r" b="b"/>
              <a:pathLst>
                <a:path w="141" h="39">
                  <a:moveTo>
                    <a:pt x="0" y="0"/>
                  </a:moveTo>
                  <a:cubicBezTo>
                    <a:pt x="15" y="22"/>
                    <a:pt x="40" y="36"/>
                    <a:pt x="69" y="38"/>
                  </a:cubicBezTo>
                  <a:cubicBezTo>
                    <a:pt x="98" y="39"/>
                    <a:pt x="124" y="27"/>
                    <a:pt x="141" y="6"/>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 name="Freeform 943">
              <a:extLst>
                <a:ext uri="{FF2B5EF4-FFF2-40B4-BE49-F238E27FC236}">
                  <a16:creationId xmlns:a16="http://schemas.microsoft.com/office/drawing/2014/main" id="{47D0472B-556B-45BF-9D76-2CAAC0551225}"/>
                </a:ext>
              </a:extLst>
            </p:cNvPr>
            <p:cNvSpPr>
              <a:spLocks/>
            </p:cNvSpPr>
            <p:nvPr/>
          </p:nvSpPr>
          <p:spPr bwMode="auto">
            <a:xfrm>
              <a:off x="3353" y="1153"/>
              <a:ext cx="783" cy="1148"/>
            </a:xfrm>
            <a:custGeom>
              <a:avLst/>
              <a:gdLst>
                <a:gd name="T0" fmla="*/ 332 w 332"/>
                <a:gd name="T1" fmla="*/ 64 h 487"/>
                <a:gd name="T2" fmla="*/ 287 w 332"/>
                <a:gd name="T3" fmla="*/ 51 h 487"/>
                <a:gd name="T4" fmla="*/ 289 w 332"/>
                <a:gd name="T5" fmla="*/ 0 h 487"/>
                <a:gd name="T6" fmla="*/ 219 w 332"/>
                <a:gd name="T7" fmla="*/ 40 h 487"/>
                <a:gd name="T8" fmla="*/ 12 w 332"/>
                <a:gd name="T9" fmla="*/ 203 h 487"/>
                <a:gd name="T10" fmla="*/ 7 w 332"/>
                <a:gd name="T11" fmla="*/ 343 h 487"/>
                <a:gd name="T12" fmla="*/ 1 w 332"/>
                <a:gd name="T13" fmla="*/ 453 h 487"/>
                <a:gd name="T14" fmla="*/ 30 w 332"/>
                <a:gd name="T15" fmla="*/ 486 h 487"/>
                <a:gd name="T16" fmla="*/ 36 w 332"/>
                <a:gd name="T17" fmla="*/ 487 h 487"/>
                <a:gd name="T18" fmla="*/ 47 w 332"/>
                <a:gd name="T19" fmla="*/ 313 h 487"/>
                <a:gd name="T20" fmla="*/ 119 w 332"/>
                <a:gd name="T21" fmla="*/ 217 h 487"/>
                <a:gd name="T22" fmla="*/ 151 w 332"/>
                <a:gd name="T23" fmla="*/ 163 h 487"/>
                <a:gd name="T24" fmla="*/ 317 w 332"/>
                <a:gd name="T25" fmla="*/ 139 h 487"/>
                <a:gd name="T26" fmla="*/ 260 w 332"/>
                <a:gd name="T27" fmla="*/ 103 h 487"/>
                <a:gd name="T28" fmla="*/ 332 w 332"/>
                <a:gd name="T29" fmla="*/ 6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487">
                  <a:moveTo>
                    <a:pt x="332" y="64"/>
                  </a:moveTo>
                  <a:cubicBezTo>
                    <a:pt x="316" y="58"/>
                    <a:pt x="301" y="55"/>
                    <a:pt x="287" y="51"/>
                  </a:cubicBezTo>
                  <a:cubicBezTo>
                    <a:pt x="295" y="25"/>
                    <a:pt x="289" y="0"/>
                    <a:pt x="289" y="0"/>
                  </a:cubicBezTo>
                  <a:cubicBezTo>
                    <a:pt x="289" y="0"/>
                    <a:pt x="272" y="33"/>
                    <a:pt x="219" y="40"/>
                  </a:cubicBezTo>
                  <a:cubicBezTo>
                    <a:pt x="167" y="47"/>
                    <a:pt x="56" y="77"/>
                    <a:pt x="12" y="203"/>
                  </a:cubicBezTo>
                  <a:cubicBezTo>
                    <a:pt x="3" y="228"/>
                    <a:pt x="7" y="343"/>
                    <a:pt x="7" y="343"/>
                  </a:cubicBezTo>
                  <a:cubicBezTo>
                    <a:pt x="1" y="453"/>
                    <a:pt x="1" y="453"/>
                    <a:pt x="1" y="453"/>
                  </a:cubicBezTo>
                  <a:cubicBezTo>
                    <a:pt x="0" y="470"/>
                    <a:pt x="13" y="485"/>
                    <a:pt x="30" y="486"/>
                  </a:cubicBezTo>
                  <a:cubicBezTo>
                    <a:pt x="36" y="487"/>
                    <a:pt x="36" y="487"/>
                    <a:pt x="36" y="487"/>
                  </a:cubicBezTo>
                  <a:cubicBezTo>
                    <a:pt x="47" y="313"/>
                    <a:pt x="47" y="313"/>
                    <a:pt x="47" y="313"/>
                  </a:cubicBezTo>
                  <a:cubicBezTo>
                    <a:pt x="50" y="269"/>
                    <a:pt x="78" y="232"/>
                    <a:pt x="119" y="217"/>
                  </a:cubicBezTo>
                  <a:cubicBezTo>
                    <a:pt x="129" y="194"/>
                    <a:pt x="140" y="174"/>
                    <a:pt x="151" y="163"/>
                  </a:cubicBezTo>
                  <a:cubicBezTo>
                    <a:pt x="206" y="103"/>
                    <a:pt x="223" y="177"/>
                    <a:pt x="317" y="139"/>
                  </a:cubicBezTo>
                  <a:cubicBezTo>
                    <a:pt x="272" y="127"/>
                    <a:pt x="260" y="103"/>
                    <a:pt x="260" y="103"/>
                  </a:cubicBezTo>
                  <a:cubicBezTo>
                    <a:pt x="260" y="103"/>
                    <a:pt x="305" y="102"/>
                    <a:pt x="332" y="64"/>
                  </a:cubicBezTo>
                  <a:close/>
                </a:path>
              </a:pathLst>
            </a:custGeom>
            <a:solidFill>
              <a:srgbClr val="8E7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6" name="TextBox 845">
            <a:extLst>
              <a:ext uri="{FF2B5EF4-FFF2-40B4-BE49-F238E27FC236}">
                <a16:creationId xmlns:a16="http://schemas.microsoft.com/office/drawing/2014/main" id="{A49EB6AA-DDAF-432A-937A-12EAAA5F02ED}"/>
              </a:ext>
            </a:extLst>
          </p:cNvPr>
          <p:cNvSpPr txBox="1"/>
          <p:nvPr/>
        </p:nvSpPr>
        <p:spPr>
          <a:xfrm>
            <a:off x="6766813" y="4532097"/>
            <a:ext cx="301366" cy="492443"/>
          </a:xfrm>
          <a:prstGeom prst="rect">
            <a:avLst/>
          </a:prstGeom>
          <a:noFill/>
        </p:spPr>
        <p:txBody>
          <a:bodyPr wrap="none" lIns="0" tIns="0" rIns="0" bIns="0" rtlCol="0" anchor="ctr">
            <a:spAutoFit/>
          </a:bodyPr>
          <a:lstStyle/>
          <a:p>
            <a:pPr algn="ctr"/>
            <a:r>
              <a:rPr lang="en-US" sz="3200" dirty="0">
                <a:gradFill>
                  <a:gsLst>
                    <a:gs pos="2917">
                      <a:schemeClr val="tx1"/>
                    </a:gs>
                    <a:gs pos="30000">
                      <a:schemeClr val="tx1"/>
                    </a:gs>
                  </a:gsLst>
                  <a:lin ang="5400000" scaled="0"/>
                </a:gradFill>
              </a:rPr>
              <a:t>…</a:t>
            </a:r>
          </a:p>
        </p:txBody>
      </p:sp>
      <p:sp>
        <p:nvSpPr>
          <p:cNvPr id="504" name="TextBox 503">
            <a:extLst>
              <a:ext uri="{FF2B5EF4-FFF2-40B4-BE49-F238E27FC236}">
                <a16:creationId xmlns:a16="http://schemas.microsoft.com/office/drawing/2014/main" id="{00A853A4-91EE-46CE-B2E7-2FC02316F1E5}"/>
              </a:ext>
            </a:extLst>
          </p:cNvPr>
          <p:cNvSpPr txBox="1"/>
          <p:nvPr/>
        </p:nvSpPr>
        <p:spPr>
          <a:xfrm>
            <a:off x="663137" y="1986003"/>
            <a:ext cx="3453810" cy="4164425"/>
          </a:xfrm>
          <a:prstGeom prst="rect">
            <a:avLst/>
          </a:prstGeom>
          <a:noFill/>
          <a:ln w="6350">
            <a:solidFill>
              <a:schemeClr val="bg1">
                <a:lumMod val="75000"/>
              </a:schemeClr>
            </a:solidFill>
          </a:ln>
        </p:spPr>
        <p:txBody>
          <a:bodyPr wrap="square" lIns="91440" tIns="45720" rIns="91440" bIns="45720" rtlCol="0" anchor="t">
            <a:noAutofit/>
          </a:bodyPr>
          <a:lstStyle>
            <a:defPPr>
              <a:defRPr lang="en-US"/>
            </a:defPPr>
            <a:lvl1pPr>
              <a:spcAft>
                <a:spcPts val="600"/>
              </a:spcAft>
              <a:defRPr sz="1400" b="1" i="1"/>
            </a:lvl1pPr>
          </a:lstStyle>
          <a:p>
            <a:r>
              <a:rPr lang="en-US" dirty="0"/>
              <a:t>Target customer:</a:t>
            </a:r>
          </a:p>
          <a:p>
            <a:r>
              <a:rPr lang="en-US" sz="1300" b="0" i="0" dirty="0"/>
              <a:t>Flexible workforce, e.g. contractor &amp; partner access, short-term employees, BYOD</a:t>
            </a:r>
          </a:p>
          <a:p>
            <a:r>
              <a:rPr lang="en-US" sz="1300" b="0" i="0" dirty="0"/>
              <a:t>Heavy users of Office 365 </a:t>
            </a:r>
            <a:r>
              <a:rPr lang="en-US" sz="1300" b="0" i="0" dirty="0" err="1"/>
              <a:t>ProPlus</a:t>
            </a:r>
            <a:endParaRPr lang="en-US" sz="1300" b="0" i="0" dirty="0"/>
          </a:p>
          <a:p>
            <a:r>
              <a:rPr lang="en-US" sz="1300" b="0" i="0" dirty="0"/>
              <a:t>Existing Azure customers</a:t>
            </a:r>
          </a:p>
          <a:p>
            <a:r>
              <a:rPr lang="en-US" dirty="0"/>
              <a:t>Triggers: </a:t>
            </a:r>
          </a:p>
          <a:p>
            <a:r>
              <a:rPr lang="en-US" sz="1300" b="0" i="0" dirty="0"/>
              <a:t>BYOD and mobile</a:t>
            </a:r>
          </a:p>
          <a:p>
            <a:r>
              <a:rPr lang="en-US" sz="1300" b="0" i="0" dirty="0"/>
              <a:t>Contractor and partner access</a:t>
            </a:r>
          </a:p>
          <a:p>
            <a:r>
              <a:rPr lang="en-US" sz="1300" b="0" i="0" dirty="0"/>
              <a:t>Short term employees</a:t>
            </a:r>
          </a:p>
        </p:txBody>
      </p:sp>
      <p:sp>
        <p:nvSpPr>
          <p:cNvPr id="489" name="TextBox 488">
            <a:extLst>
              <a:ext uri="{FF2B5EF4-FFF2-40B4-BE49-F238E27FC236}">
                <a16:creationId xmlns:a16="http://schemas.microsoft.com/office/drawing/2014/main" id="{B720F1CC-1004-4308-8034-E94AC648861C}"/>
              </a:ext>
            </a:extLst>
          </p:cNvPr>
          <p:cNvSpPr txBox="1"/>
          <p:nvPr/>
        </p:nvSpPr>
        <p:spPr>
          <a:xfrm>
            <a:off x="663137" y="1510516"/>
            <a:ext cx="3453810" cy="475488"/>
          </a:xfrm>
          <a:prstGeom prst="rect">
            <a:avLst/>
          </a:prstGeom>
          <a:solidFill>
            <a:schemeClr val="tx2"/>
          </a:solidFill>
          <a:ln w="6350">
            <a:solidFill>
              <a:schemeClr val="tx2"/>
            </a:solidFill>
          </a:ln>
        </p:spPr>
        <p:txBody>
          <a:bodyPr wrap="square" lIns="91440" tIns="45720" rIns="91440" bIns="45720" rtlCol="0" anchor="ctr">
            <a:noAutofit/>
          </a:bodyPr>
          <a:lstStyle/>
          <a:p>
            <a:pPr algn="ctr">
              <a:lnSpc>
                <a:spcPct val="90000"/>
              </a:lnSpc>
            </a:pPr>
            <a:r>
              <a:rPr lang="en-US" sz="1600" b="1" dirty="0">
                <a:solidFill>
                  <a:schemeClr val="bg1"/>
                </a:solidFill>
              </a:rPr>
              <a:t>Customer Situation</a:t>
            </a:r>
          </a:p>
        </p:txBody>
      </p:sp>
      <p:sp>
        <p:nvSpPr>
          <p:cNvPr id="721" name="Rectangle 720">
            <a:extLst>
              <a:ext uri="{FF2B5EF4-FFF2-40B4-BE49-F238E27FC236}">
                <a16:creationId xmlns:a16="http://schemas.microsoft.com/office/drawing/2014/main" id="{25AE5FF8-1D24-4ED3-8415-7FBB6B32BD1B}"/>
              </a:ext>
            </a:extLst>
          </p:cNvPr>
          <p:cNvSpPr/>
          <p:nvPr/>
        </p:nvSpPr>
        <p:spPr>
          <a:xfrm>
            <a:off x="803802" y="4430440"/>
            <a:ext cx="3236521" cy="371396"/>
          </a:xfrm>
          <a:prstGeom prst="rect">
            <a:avLst/>
          </a:prstGeom>
        </p:spPr>
        <p:txBody>
          <a:bodyPr wrap="square" lIns="91440" tIns="45720" rIns="91440" bIns="45720">
            <a:noAutofit/>
          </a:bodyPr>
          <a:lstStyle/>
          <a:p>
            <a:pPr>
              <a:spcAft>
                <a:spcPts val="600"/>
              </a:spcAft>
            </a:pPr>
            <a:r>
              <a:rPr lang="en-US" sz="1200" b="1" dirty="0"/>
              <a:t>Run Windows 10 single session on-prem</a:t>
            </a:r>
          </a:p>
        </p:txBody>
      </p:sp>
      <p:grpSp>
        <p:nvGrpSpPr>
          <p:cNvPr id="723" name="Group 153">
            <a:extLst>
              <a:ext uri="{FF2B5EF4-FFF2-40B4-BE49-F238E27FC236}">
                <a16:creationId xmlns:a16="http://schemas.microsoft.com/office/drawing/2014/main" id="{CFB0AC95-5E5C-4CB1-888D-298DC313D6F7}"/>
              </a:ext>
            </a:extLst>
          </p:cNvPr>
          <p:cNvGrpSpPr>
            <a:grpSpLocks noChangeAspect="1"/>
          </p:cNvGrpSpPr>
          <p:nvPr/>
        </p:nvGrpSpPr>
        <p:grpSpPr bwMode="auto">
          <a:xfrm>
            <a:off x="977185" y="4718066"/>
            <a:ext cx="413062" cy="412769"/>
            <a:chOff x="2501" y="790"/>
            <a:chExt cx="2832" cy="2830"/>
          </a:xfrm>
        </p:grpSpPr>
        <p:sp>
          <p:nvSpPr>
            <p:cNvPr id="724" name="Oval 154">
              <a:extLst>
                <a:ext uri="{FF2B5EF4-FFF2-40B4-BE49-F238E27FC236}">
                  <a16:creationId xmlns:a16="http://schemas.microsoft.com/office/drawing/2014/main" id="{8CDF3FF3-D614-4B20-BFEC-2D0E4E6B6DD3}"/>
                </a:ext>
              </a:extLst>
            </p:cNvPr>
            <p:cNvSpPr>
              <a:spLocks noChangeArrowheads="1"/>
            </p:cNvSpPr>
            <p:nvPr/>
          </p:nvSpPr>
          <p:spPr bwMode="auto">
            <a:xfrm>
              <a:off x="2501" y="790"/>
              <a:ext cx="2832" cy="2830"/>
            </a:xfrm>
            <a:prstGeom prst="ellipse">
              <a:avLst/>
            </a:prstGeom>
            <a:solidFill>
              <a:srgbClr val="F250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Freeform 155">
              <a:extLst>
                <a:ext uri="{FF2B5EF4-FFF2-40B4-BE49-F238E27FC236}">
                  <a16:creationId xmlns:a16="http://schemas.microsoft.com/office/drawing/2014/main" id="{6E7B6105-099E-4259-BB29-B1E2379C151A}"/>
                </a:ext>
              </a:extLst>
            </p:cNvPr>
            <p:cNvSpPr>
              <a:spLocks/>
            </p:cNvSpPr>
            <p:nvPr/>
          </p:nvSpPr>
          <p:spPr bwMode="auto">
            <a:xfrm>
              <a:off x="2754" y="2569"/>
              <a:ext cx="2256" cy="1051"/>
            </a:xfrm>
            <a:custGeom>
              <a:avLst/>
              <a:gdLst>
                <a:gd name="T0" fmla="*/ 493 w 956"/>
                <a:gd name="T1" fmla="*/ 446 h 446"/>
                <a:gd name="T2" fmla="*/ 956 w 956"/>
                <a:gd name="T3" fmla="*/ 228 h 446"/>
                <a:gd name="T4" fmla="*/ 759 w 956"/>
                <a:gd name="T5" fmla="*/ 84 h 446"/>
                <a:gd name="T6" fmla="*/ 582 w 956"/>
                <a:gd name="T7" fmla="*/ 0 h 446"/>
                <a:gd name="T8" fmla="*/ 291 w 956"/>
                <a:gd name="T9" fmla="*/ 63 h 446"/>
                <a:gd name="T10" fmla="*/ 0 w 956"/>
                <a:gd name="T11" fmla="*/ 188 h 446"/>
                <a:gd name="T12" fmla="*/ 493 w 956"/>
                <a:gd name="T13" fmla="*/ 446 h 446"/>
              </a:gdLst>
              <a:ahLst/>
              <a:cxnLst>
                <a:cxn ang="0">
                  <a:pos x="T0" y="T1"/>
                </a:cxn>
                <a:cxn ang="0">
                  <a:pos x="T2" y="T3"/>
                </a:cxn>
                <a:cxn ang="0">
                  <a:pos x="T4" y="T5"/>
                </a:cxn>
                <a:cxn ang="0">
                  <a:pos x="T6" y="T7"/>
                </a:cxn>
                <a:cxn ang="0">
                  <a:pos x="T8" y="T9"/>
                </a:cxn>
                <a:cxn ang="0">
                  <a:pos x="T10" y="T11"/>
                </a:cxn>
                <a:cxn ang="0">
                  <a:pos x="T12" y="T13"/>
                </a:cxn>
              </a:cxnLst>
              <a:rect l="0" t="0" r="r" b="b"/>
              <a:pathLst>
                <a:path w="956" h="446">
                  <a:moveTo>
                    <a:pt x="493" y="446"/>
                  </a:moveTo>
                  <a:cubicBezTo>
                    <a:pt x="679" y="446"/>
                    <a:pt x="846" y="361"/>
                    <a:pt x="956" y="228"/>
                  </a:cubicBezTo>
                  <a:cubicBezTo>
                    <a:pt x="912" y="172"/>
                    <a:pt x="816" y="110"/>
                    <a:pt x="759" y="84"/>
                  </a:cubicBezTo>
                  <a:cubicBezTo>
                    <a:pt x="582" y="0"/>
                    <a:pt x="582" y="0"/>
                    <a:pt x="582" y="0"/>
                  </a:cubicBezTo>
                  <a:cubicBezTo>
                    <a:pt x="291" y="63"/>
                    <a:pt x="291" y="63"/>
                    <a:pt x="291" y="63"/>
                  </a:cubicBezTo>
                  <a:cubicBezTo>
                    <a:pt x="225" y="78"/>
                    <a:pt x="87" y="136"/>
                    <a:pt x="0" y="188"/>
                  </a:cubicBezTo>
                  <a:cubicBezTo>
                    <a:pt x="108" y="344"/>
                    <a:pt x="289" y="446"/>
                    <a:pt x="493" y="446"/>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Freeform 156">
              <a:extLst>
                <a:ext uri="{FF2B5EF4-FFF2-40B4-BE49-F238E27FC236}">
                  <a16:creationId xmlns:a16="http://schemas.microsoft.com/office/drawing/2014/main" id="{782EB35D-C255-4A58-9A3C-243B6F52C9A7}"/>
                </a:ext>
              </a:extLst>
            </p:cNvPr>
            <p:cNvSpPr>
              <a:spLocks/>
            </p:cNvSpPr>
            <p:nvPr/>
          </p:nvSpPr>
          <p:spPr bwMode="auto">
            <a:xfrm>
              <a:off x="2886" y="2904"/>
              <a:ext cx="651" cy="617"/>
            </a:xfrm>
            <a:custGeom>
              <a:avLst/>
              <a:gdLst>
                <a:gd name="T0" fmla="*/ 276 w 276"/>
                <a:gd name="T1" fmla="*/ 150 h 262"/>
                <a:gd name="T2" fmla="*/ 178 w 276"/>
                <a:gd name="T3" fmla="*/ 158 h 262"/>
                <a:gd name="T4" fmla="*/ 229 w 276"/>
                <a:gd name="T5" fmla="*/ 0 h 262"/>
                <a:gd name="T6" fmla="*/ 0 w 276"/>
                <a:gd name="T7" fmla="*/ 115 h 262"/>
                <a:gd name="T8" fmla="*/ 216 w 276"/>
                <a:gd name="T9" fmla="*/ 262 h 262"/>
                <a:gd name="T10" fmla="*/ 176 w 276"/>
                <a:gd name="T11" fmla="*/ 216 h 262"/>
                <a:gd name="T12" fmla="*/ 276 w 276"/>
                <a:gd name="T13" fmla="*/ 150 h 262"/>
              </a:gdLst>
              <a:ahLst/>
              <a:cxnLst>
                <a:cxn ang="0">
                  <a:pos x="T0" y="T1"/>
                </a:cxn>
                <a:cxn ang="0">
                  <a:pos x="T2" y="T3"/>
                </a:cxn>
                <a:cxn ang="0">
                  <a:pos x="T4" y="T5"/>
                </a:cxn>
                <a:cxn ang="0">
                  <a:pos x="T6" y="T7"/>
                </a:cxn>
                <a:cxn ang="0">
                  <a:pos x="T8" y="T9"/>
                </a:cxn>
                <a:cxn ang="0">
                  <a:pos x="T10" y="T11"/>
                </a:cxn>
                <a:cxn ang="0">
                  <a:pos x="T12" y="T13"/>
                </a:cxn>
              </a:cxnLst>
              <a:rect l="0" t="0" r="r" b="b"/>
              <a:pathLst>
                <a:path w="276" h="262">
                  <a:moveTo>
                    <a:pt x="276" y="150"/>
                  </a:moveTo>
                  <a:cubicBezTo>
                    <a:pt x="178" y="158"/>
                    <a:pt x="178" y="158"/>
                    <a:pt x="178" y="158"/>
                  </a:cubicBezTo>
                  <a:cubicBezTo>
                    <a:pt x="229" y="0"/>
                    <a:pt x="229" y="0"/>
                    <a:pt x="229" y="0"/>
                  </a:cubicBezTo>
                  <a:cubicBezTo>
                    <a:pt x="140" y="18"/>
                    <a:pt x="57" y="67"/>
                    <a:pt x="0" y="115"/>
                  </a:cubicBezTo>
                  <a:cubicBezTo>
                    <a:pt x="60" y="179"/>
                    <a:pt x="134" y="229"/>
                    <a:pt x="216" y="262"/>
                  </a:cubicBezTo>
                  <a:cubicBezTo>
                    <a:pt x="191" y="234"/>
                    <a:pt x="176" y="216"/>
                    <a:pt x="176" y="216"/>
                  </a:cubicBezTo>
                  <a:lnTo>
                    <a:pt x="276" y="15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157">
              <a:extLst>
                <a:ext uri="{FF2B5EF4-FFF2-40B4-BE49-F238E27FC236}">
                  <a16:creationId xmlns:a16="http://schemas.microsoft.com/office/drawing/2014/main" id="{00C6839E-9F24-4A0E-9968-AFD14B416F42}"/>
                </a:ext>
              </a:extLst>
            </p:cNvPr>
            <p:cNvSpPr>
              <a:spLocks/>
            </p:cNvSpPr>
            <p:nvPr/>
          </p:nvSpPr>
          <p:spPr bwMode="auto">
            <a:xfrm>
              <a:off x="4415" y="2854"/>
              <a:ext cx="517" cy="639"/>
            </a:xfrm>
            <a:custGeom>
              <a:avLst/>
              <a:gdLst>
                <a:gd name="T0" fmla="*/ 219 w 219"/>
                <a:gd name="T1" fmla="*/ 144 h 271"/>
                <a:gd name="T2" fmla="*/ 0 w 219"/>
                <a:gd name="T3" fmla="*/ 0 h 271"/>
                <a:gd name="T4" fmla="*/ 72 w 219"/>
                <a:gd name="T5" fmla="*/ 134 h 271"/>
                <a:gd name="T6" fmla="*/ 7 w 219"/>
                <a:gd name="T7" fmla="*/ 137 h 271"/>
                <a:gd name="T8" fmla="*/ 83 w 219"/>
                <a:gd name="T9" fmla="*/ 191 h 271"/>
                <a:gd name="T10" fmla="*/ 39 w 219"/>
                <a:gd name="T11" fmla="*/ 271 h 271"/>
                <a:gd name="T12" fmla="*/ 219 w 219"/>
                <a:gd name="T13" fmla="*/ 144 h 271"/>
              </a:gdLst>
              <a:ahLst/>
              <a:cxnLst>
                <a:cxn ang="0">
                  <a:pos x="T0" y="T1"/>
                </a:cxn>
                <a:cxn ang="0">
                  <a:pos x="T2" y="T3"/>
                </a:cxn>
                <a:cxn ang="0">
                  <a:pos x="T4" y="T5"/>
                </a:cxn>
                <a:cxn ang="0">
                  <a:pos x="T6" y="T7"/>
                </a:cxn>
                <a:cxn ang="0">
                  <a:pos x="T8" y="T9"/>
                </a:cxn>
                <a:cxn ang="0">
                  <a:pos x="T10" y="T11"/>
                </a:cxn>
                <a:cxn ang="0">
                  <a:pos x="T12" y="T13"/>
                </a:cxn>
              </a:cxnLst>
              <a:rect l="0" t="0" r="r" b="b"/>
              <a:pathLst>
                <a:path w="219" h="271">
                  <a:moveTo>
                    <a:pt x="219" y="144"/>
                  </a:moveTo>
                  <a:cubicBezTo>
                    <a:pt x="174" y="82"/>
                    <a:pt x="87" y="19"/>
                    <a:pt x="0" y="0"/>
                  </a:cubicBezTo>
                  <a:cubicBezTo>
                    <a:pt x="72" y="134"/>
                    <a:pt x="72" y="134"/>
                    <a:pt x="72" y="134"/>
                  </a:cubicBezTo>
                  <a:cubicBezTo>
                    <a:pt x="7" y="137"/>
                    <a:pt x="7" y="137"/>
                    <a:pt x="7" y="137"/>
                  </a:cubicBezTo>
                  <a:cubicBezTo>
                    <a:pt x="83" y="191"/>
                    <a:pt x="83" y="191"/>
                    <a:pt x="83" y="191"/>
                  </a:cubicBezTo>
                  <a:cubicBezTo>
                    <a:pt x="83" y="191"/>
                    <a:pt x="66" y="224"/>
                    <a:pt x="39" y="271"/>
                  </a:cubicBezTo>
                  <a:cubicBezTo>
                    <a:pt x="107" y="240"/>
                    <a:pt x="167" y="196"/>
                    <a:pt x="219" y="14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Freeform 158">
              <a:extLst>
                <a:ext uri="{FF2B5EF4-FFF2-40B4-BE49-F238E27FC236}">
                  <a16:creationId xmlns:a16="http://schemas.microsoft.com/office/drawing/2014/main" id="{94ADC2FE-1AFB-466B-AC94-9351BA15522A}"/>
                </a:ext>
              </a:extLst>
            </p:cNvPr>
            <p:cNvSpPr>
              <a:spLocks/>
            </p:cNvSpPr>
            <p:nvPr/>
          </p:nvSpPr>
          <p:spPr bwMode="auto">
            <a:xfrm>
              <a:off x="3639" y="2717"/>
              <a:ext cx="693" cy="455"/>
            </a:xfrm>
            <a:custGeom>
              <a:avLst/>
              <a:gdLst>
                <a:gd name="T0" fmla="*/ 0 w 693"/>
                <a:gd name="T1" fmla="*/ 85 h 455"/>
                <a:gd name="T2" fmla="*/ 122 w 693"/>
                <a:gd name="T3" fmla="*/ 278 h 455"/>
                <a:gd name="T4" fmla="*/ 441 w 693"/>
                <a:gd name="T5" fmla="*/ 455 h 455"/>
                <a:gd name="T6" fmla="*/ 693 w 693"/>
                <a:gd name="T7" fmla="*/ 243 h 455"/>
                <a:gd name="T8" fmla="*/ 679 w 693"/>
                <a:gd name="T9" fmla="*/ 0 h 455"/>
                <a:gd name="T10" fmla="*/ 0 w 693"/>
                <a:gd name="T11" fmla="*/ 85 h 455"/>
              </a:gdLst>
              <a:ahLst/>
              <a:cxnLst>
                <a:cxn ang="0">
                  <a:pos x="T0" y="T1"/>
                </a:cxn>
                <a:cxn ang="0">
                  <a:pos x="T2" y="T3"/>
                </a:cxn>
                <a:cxn ang="0">
                  <a:pos x="T4" y="T5"/>
                </a:cxn>
                <a:cxn ang="0">
                  <a:pos x="T6" y="T7"/>
                </a:cxn>
                <a:cxn ang="0">
                  <a:pos x="T8" y="T9"/>
                </a:cxn>
                <a:cxn ang="0">
                  <a:pos x="T10" y="T11"/>
                </a:cxn>
              </a:cxnLst>
              <a:rect l="0" t="0" r="r" b="b"/>
              <a:pathLst>
                <a:path w="693" h="455">
                  <a:moveTo>
                    <a:pt x="0" y="85"/>
                  </a:moveTo>
                  <a:lnTo>
                    <a:pt x="122" y="278"/>
                  </a:lnTo>
                  <a:lnTo>
                    <a:pt x="441" y="455"/>
                  </a:lnTo>
                  <a:lnTo>
                    <a:pt x="693" y="243"/>
                  </a:lnTo>
                  <a:lnTo>
                    <a:pt x="679" y="0"/>
                  </a:lnTo>
                  <a:lnTo>
                    <a:pt x="0" y="85"/>
                  </a:lnTo>
                  <a:close/>
                </a:path>
              </a:pathLst>
            </a:custGeom>
            <a:solidFill>
              <a:srgbClr val="AB84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Freeform 159">
              <a:extLst>
                <a:ext uri="{FF2B5EF4-FFF2-40B4-BE49-F238E27FC236}">
                  <a16:creationId xmlns:a16="http://schemas.microsoft.com/office/drawing/2014/main" id="{A1FC8DE5-82C4-4458-8514-23E2A9BEA014}"/>
                </a:ext>
              </a:extLst>
            </p:cNvPr>
            <p:cNvSpPr>
              <a:spLocks/>
            </p:cNvSpPr>
            <p:nvPr/>
          </p:nvSpPr>
          <p:spPr bwMode="auto">
            <a:xfrm>
              <a:off x="3596" y="2708"/>
              <a:ext cx="758" cy="912"/>
            </a:xfrm>
            <a:custGeom>
              <a:avLst/>
              <a:gdLst>
                <a:gd name="T0" fmla="*/ 320 w 321"/>
                <a:gd name="T1" fmla="*/ 125 h 387"/>
                <a:gd name="T2" fmla="*/ 321 w 321"/>
                <a:gd name="T3" fmla="*/ 112 h 387"/>
                <a:gd name="T4" fmla="*/ 321 w 321"/>
                <a:gd name="T5" fmla="*/ 20 h 387"/>
                <a:gd name="T6" fmla="*/ 7 w 321"/>
                <a:gd name="T7" fmla="*/ 0 h 387"/>
                <a:gd name="T8" fmla="*/ 4 w 321"/>
                <a:gd name="T9" fmla="*/ 24 h 387"/>
                <a:gd name="T10" fmla="*/ 19 w 321"/>
                <a:gd name="T11" fmla="*/ 129 h 387"/>
                <a:gd name="T12" fmla="*/ 126 w 321"/>
                <a:gd name="T13" fmla="*/ 387 h 387"/>
                <a:gd name="T14" fmla="*/ 136 w 321"/>
                <a:gd name="T15" fmla="*/ 387 h 387"/>
                <a:gd name="T16" fmla="*/ 274 w 321"/>
                <a:gd name="T17" fmla="*/ 371 h 387"/>
                <a:gd name="T18" fmla="*/ 296 w 321"/>
                <a:gd name="T19" fmla="*/ 317 h 387"/>
                <a:gd name="T20" fmla="*/ 320 w 321"/>
                <a:gd name="T21" fmla="*/ 12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387">
                  <a:moveTo>
                    <a:pt x="320" y="125"/>
                  </a:moveTo>
                  <a:cubicBezTo>
                    <a:pt x="321" y="117"/>
                    <a:pt x="321" y="112"/>
                    <a:pt x="321" y="112"/>
                  </a:cubicBezTo>
                  <a:cubicBezTo>
                    <a:pt x="321" y="20"/>
                    <a:pt x="321" y="20"/>
                    <a:pt x="321" y="20"/>
                  </a:cubicBezTo>
                  <a:cubicBezTo>
                    <a:pt x="7" y="0"/>
                    <a:pt x="7" y="0"/>
                    <a:pt x="7" y="0"/>
                  </a:cubicBezTo>
                  <a:cubicBezTo>
                    <a:pt x="4" y="24"/>
                    <a:pt x="4" y="24"/>
                    <a:pt x="4" y="24"/>
                  </a:cubicBezTo>
                  <a:cubicBezTo>
                    <a:pt x="0" y="60"/>
                    <a:pt x="5" y="96"/>
                    <a:pt x="19" y="129"/>
                  </a:cubicBezTo>
                  <a:cubicBezTo>
                    <a:pt x="126" y="387"/>
                    <a:pt x="126" y="387"/>
                    <a:pt x="126" y="387"/>
                  </a:cubicBezTo>
                  <a:cubicBezTo>
                    <a:pt x="130" y="387"/>
                    <a:pt x="133" y="387"/>
                    <a:pt x="136" y="387"/>
                  </a:cubicBezTo>
                  <a:cubicBezTo>
                    <a:pt x="183" y="387"/>
                    <a:pt x="229" y="381"/>
                    <a:pt x="274" y="371"/>
                  </a:cubicBezTo>
                  <a:cubicBezTo>
                    <a:pt x="296" y="317"/>
                    <a:pt x="296" y="317"/>
                    <a:pt x="296" y="317"/>
                  </a:cubicBezTo>
                  <a:cubicBezTo>
                    <a:pt x="308" y="262"/>
                    <a:pt x="319" y="192"/>
                    <a:pt x="320"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160">
              <a:extLst>
                <a:ext uri="{FF2B5EF4-FFF2-40B4-BE49-F238E27FC236}">
                  <a16:creationId xmlns:a16="http://schemas.microsoft.com/office/drawing/2014/main" id="{E474B9C2-CF36-4B68-B298-9B606A941FF8}"/>
                </a:ext>
              </a:extLst>
            </p:cNvPr>
            <p:cNvSpPr>
              <a:spLocks/>
            </p:cNvSpPr>
            <p:nvPr/>
          </p:nvSpPr>
          <p:spPr bwMode="auto">
            <a:xfrm>
              <a:off x="3624" y="2786"/>
              <a:ext cx="739" cy="481"/>
            </a:xfrm>
            <a:custGeom>
              <a:avLst/>
              <a:gdLst>
                <a:gd name="T0" fmla="*/ 310 w 313"/>
                <a:gd name="T1" fmla="*/ 0 h 204"/>
                <a:gd name="T2" fmla="*/ 0 w 313"/>
                <a:gd name="T3" fmla="*/ 6 h 204"/>
                <a:gd name="T4" fmla="*/ 104 w 313"/>
                <a:gd name="T5" fmla="*/ 119 h 204"/>
                <a:gd name="T6" fmla="*/ 55 w 313"/>
                <a:gd name="T7" fmla="*/ 204 h 204"/>
                <a:gd name="T8" fmla="*/ 147 w 313"/>
                <a:gd name="T9" fmla="*/ 142 h 204"/>
                <a:gd name="T10" fmla="*/ 171 w 313"/>
                <a:gd name="T11" fmla="*/ 149 h 204"/>
                <a:gd name="T12" fmla="*/ 254 w 313"/>
                <a:gd name="T13" fmla="*/ 155 h 204"/>
                <a:gd name="T14" fmla="*/ 301 w 313"/>
                <a:gd name="T15" fmla="*/ 189 h 204"/>
                <a:gd name="T16" fmla="*/ 285 w 313"/>
                <a:gd name="T17" fmla="*/ 145 h 204"/>
                <a:gd name="T18" fmla="*/ 307 w 313"/>
                <a:gd name="T19" fmla="*/ 128 h 204"/>
                <a:gd name="T20" fmla="*/ 308 w 313"/>
                <a:gd name="T21" fmla="*/ 122 h 204"/>
                <a:gd name="T22" fmla="*/ 310 w 313"/>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 h="204">
                  <a:moveTo>
                    <a:pt x="310" y="0"/>
                  </a:moveTo>
                  <a:cubicBezTo>
                    <a:pt x="0" y="6"/>
                    <a:pt x="0" y="6"/>
                    <a:pt x="0" y="6"/>
                  </a:cubicBezTo>
                  <a:cubicBezTo>
                    <a:pt x="0" y="6"/>
                    <a:pt x="39" y="75"/>
                    <a:pt x="104" y="119"/>
                  </a:cubicBezTo>
                  <a:cubicBezTo>
                    <a:pt x="55" y="204"/>
                    <a:pt x="55" y="204"/>
                    <a:pt x="55" y="204"/>
                  </a:cubicBezTo>
                  <a:cubicBezTo>
                    <a:pt x="147" y="142"/>
                    <a:pt x="147" y="142"/>
                    <a:pt x="147" y="142"/>
                  </a:cubicBezTo>
                  <a:cubicBezTo>
                    <a:pt x="155" y="145"/>
                    <a:pt x="163" y="147"/>
                    <a:pt x="171" y="149"/>
                  </a:cubicBezTo>
                  <a:cubicBezTo>
                    <a:pt x="207" y="158"/>
                    <a:pt x="234" y="158"/>
                    <a:pt x="254" y="155"/>
                  </a:cubicBezTo>
                  <a:cubicBezTo>
                    <a:pt x="301" y="189"/>
                    <a:pt x="301" y="189"/>
                    <a:pt x="301" y="189"/>
                  </a:cubicBezTo>
                  <a:cubicBezTo>
                    <a:pt x="285" y="145"/>
                    <a:pt x="285" y="145"/>
                    <a:pt x="285" y="145"/>
                  </a:cubicBezTo>
                  <a:cubicBezTo>
                    <a:pt x="301" y="137"/>
                    <a:pt x="307" y="128"/>
                    <a:pt x="307" y="128"/>
                  </a:cubicBezTo>
                  <a:cubicBezTo>
                    <a:pt x="308" y="122"/>
                    <a:pt x="308" y="122"/>
                    <a:pt x="308" y="122"/>
                  </a:cubicBezTo>
                  <a:cubicBezTo>
                    <a:pt x="312" y="82"/>
                    <a:pt x="313" y="41"/>
                    <a:pt x="310"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161">
              <a:extLst>
                <a:ext uri="{FF2B5EF4-FFF2-40B4-BE49-F238E27FC236}">
                  <a16:creationId xmlns:a16="http://schemas.microsoft.com/office/drawing/2014/main" id="{A31DFF14-853C-4497-91D0-987349886689}"/>
                </a:ext>
              </a:extLst>
            </p:cNvPr>
            <p:cNvSpPr>
              <a:spLocks/>
            </p:cNvSpPr>
            <p:nvPr/>
          </p:nvSpPr>
          <p:spPr bwMode="auto">
            <a:xfrm>
              <a:off x="3905" y="3062"/>
              <a:ext cx="387" cy="558"/>
            </a:xfrm>
            <a:custGeom>
              <a:avLst/>
              <a:gdLst>
                <a:gd name="T0" fmla="*/ 130 w 164"/>
                <a:gd name="T1" fmla="*/ 26 h 237"/>
                <a:gd name="T2" fmla="*/ 62 w 164"/>
                <a:gd name="T3" fmla="*/ 0 h 237"/>
                <a:gd name="T4" fmla="*/ 30 w 164"/>
                <a:gd name="T5" fmla="*/ 32 h 237"/>
                <a:gd name="T6" fmla="*/ 0 w 164"/>
                <a:gd name="T7" fmla="*/ 237 h 237"/>
                <a:gd name="T8" fmla="*/ 5 w 164"/>
                <a:gd name="T9" fmla="*/ 237 h 237"/>
                <a:gd name="T10" fmla="*/ 152 w 164"/>
                <a:gd name="T11" fmla="*/ 219 h 237"/>
                <a:gd name="T12" fmla="*/ 164 w 164"/>
                <a:gd name="T13" fmla="*/ 173 h 237"/>
                <a:gd name="T14" fmla="*/ 130 w 164"/>
                <a:gd name="T15" fmla="*/ 26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37">
                  <a:moveTo>
                    <a:pt x="130" y="26"/>
                  </a:moveTo>
                  <a:cubicBezTo>
                    <a:pt x="62" y="0"/>
                    <a:pt x="62" y="0"/>
                    <a:pt x="62" y="0"/>
                  </a:cubicBezTo>
                  <a:cubicBezTo>
                    <a:pt x="30" y="32"/>
                    <a:pt x="30" y="32"/>
                    <a:pt x="30" y="32"/>
                  </a:cubicBezTo>
                  <a:cubicBezTo>
                    <a:pt x="0" y="237"/>
                    <a:pt x="0" y="237"/>
                    <a:pt x="0" y="237"/>
                  </a:cubicBezTo>
                  <a:cubicBezTo>
                    <a:pt x="2" y="237"/>
                    <a:pt x="3" y="237"/>
                    <a:pt x="5" y="237"/>
                  </a:cubicBezTo>
                  <a:cubicBezTo>
                    <a:pt x="56" y="237"/>
                    <a:pt x="105" y="231"/>
                    <a:pt x="152" y="219"/>
                  </a:cubicBezTo>
                  <a:cubicBezTo>
                    <a:pt x="157" y="204"/>
                    <a:pt x="161" y="189"/>
                    <a:pt x="164" y="173"/>
                  </a:cubicBezTo>
                  <a:lnTo>
                    <a:pt x="130"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162">
              <a:extLst>
                <a:ext uri="{FF2B5EF4-FFF2-40B4-BE49-F238E27FC236}">
                  <a16:creationId xmlns:a16="http://schemas.microsoft.com/office/drawing/2014/main" id="{1A97101E-4062-4267-B96F-3FAC68780D2B}"/>
                </a:ext>
              </a:extLst>
            </p:cNvPr>
            <p:cNvSpPr>
              <a:spLocks/>
            </p:cNvSpPr>
            <p:nvPr/>
          </p:nvSpPr>
          <p:spPr bwMode="auto">
            <a:xfrm>
              <a:off x="3969" y="2873"/>
              <a:ext cx="243" cy="264"/>
            </a:xfrm>
            <a:custGeom>
              <a:avLst/>
              <a:gdLst>
                <a:gd name="T0" fmla="*/ 0 w 243"/>
                <a:gd name="T1" fmla="*/ 9 h 264"/>
                <a:gd name="T2" fmla="*/ 7 w 243"/>
                <a:gd name="T3" fmla="*/ 264 h 264"/>
                <a:gd name="T4" fmla="*/ 243 w 243"/>
                <a:gd name="T5" fmla="*/ 250 h 264"/>
                <a:gd name="T6" fmla="*/ 224 w 243"/>
                <a:gd name="T7" fmla="*/ 0 h 264"/>
                <a:gd name="T8" fmla="*/ 0 w 243"/>
                <a:gd name="T9" fmla="*/ 9 h 264"/>
              </a:gdLst>
              <a:ahLst/>
              <a:cxnLst>
                <a:cxn ang="0">
                  <a:pos x="T0" y="T1"/>
                </a:cxn>
                <a:cxn ang="0">
                  <a:pos x="T2" y="T3"/>
                </a:cxn>
                <a:cxn ang="0">
                  <a:pos x="T4" y="T5"/>
                </a:cxn>
                <a:cxn ang="0">
                  <a:pos x="T6" y="T7"/>
                </a:cxn>
                <a:cxn ang="0">
                  <a:pos x="T8" y="T9"/>
                </a:cxn>
              </a:cxnLst>
              <a:rect l="0" t="0" r="r" b="b"/>
              <a:pathLst>
                <a:path w="243" h="264">
                  <a:moveTo>
                    <a:pt x="0" y="9"/>
                  </a:moveTo>
                  <a:lnTo>
                    <a:pt x="7" y="264"/>
                  </a:lnTo>
                  <a:lnTo>
                    <a:pt x="243" y="250"/>
                  </a:lnTo>
                  <a:lnTo>
                    <a:pt x="224" y="0"/>
                  </a:lnTo>
                  <a:lnTo>
                    <a:pt x="0" y="9"/>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163">
              <a:extLst>
                <a:ext uri="{FF2B5EF4-FFF2-40B4-BE49-F238E27FC236}">
                  <a16:creationId xmlns:a16="http://schemas.microsoft.com/office/drawing/2014/main" id="{CF786F95-069B-4634-9F03-B2CE48187BF8}"/>
                </a:ext>
              </a:extLst>
            </p:cNvPr>
            <p:cNvSpPr>
              <a:spLocks/>
            </p:cNvSpPr>
            <p:nvPr/>
          </p:nvSpPr>
          <p:spPr bwMode="auto">
            <a:xfrm>
              <a:off x="3117" y="1180"/>
              <a:ext cx="1484" cy="1660"/>
            </a:xfrm>
            <a:custGeom>
              <a:avLst/>
              <a:gdLst>
                <a:gd name="T0" fmla="*/ 346 w 629"/>
                <a:gd name="T1" fmla="*/ 0 h 704"/>
                <a:gd name="T2" fmla="*/ 346 w 629"/>
                <a:gd name="T3" fmla="*/ 0 h 704"/>
                <a:gd name="T4" fmla="*/ 63 w 629"/>
                <a:gd name="T5" fmla="*/ 260 h 704"/>
                <a:gd name="T6" fmla="*/ 49 w 629"/>
                <a:gd name="T7" fmla="*/ 258 h 704"/>
                <a:gd name="T8" fmla="*/ 0 w 629"/>
                <a:gd name="T9" fmla="*/ 307 h 704"/>
                <a:gd name="T10" fmla="*/ 0 w 629"/>
                <a:gd name="T11" fmla="*/ 363 h 704"/>
                <a:gd name="T12" fmla="*/ 70 w 629"/>
                <a:gd name="T13" fmla="*/ 434 h 704"/>
                <a:gd name="T14" fmla="*/ 78 w 629"/>
                <a:gd name="T15" fmla="*/ 434 h 704"/>
                <a:gd name="T16" fmla="*/ 346 w 629"/>
                <a:gd name="T17" fmla="*/ 704 h 704"/>
                <a:gd name="T18" fmla="*/ 346 w 629"/>
                <a:gd name="T19" fmla="*/ 704 h 704"/>
                <a:gd name="T20" fmla="*/ 629 w 629"/>
                <a:gd name="T21" fmla="*/ 420 h 704"/>
                <a:gd name="T22" fmla="*/ 629 w 629"/>
                <a:gd name="T23" fmla="*/ 284 h 704"/>
                <a:gd name="T24" fmla="*/ 346 w 629"/>
                <a:gd name="T25"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9" h="704">
                  <a:moveTo>
                    <a:pt x="346" y="0"/>
                  </a:moveTo>
                  <a:cubicBezTo>
                    <a:pt x="346" y="0"/>
                    <a:pt x="346" y="0"/>
                    <a:pt x="346" y="0"/>
                  </a:cubicBezTo>
                  <a:cubicBezTo>
                    <a:pt x="197" y="0"/>
                    <a:pt x="75" y="115"/>
                    <a:pt x="63" y="260"/>
                  </a:cubicBezTo>
                  <a:cubicBezTo>
                    <a:pt x="59" y="259"/>
                    <a:pt x="54" y="258"/>
                    <a:pt x="49" y="258"/>
                  </a:cubicBezTo>
                  <a:cubicBezTo>
                    <a:pt x="22" y="258"/>
                    <a:pt x="0" y="280"/>
                    <a:pt x="0" y="307"/>
                  </a:cubicBezTo>
                  <a:cubicBezTo>
                    <a:pt x="0" y="363"/>
                    <a:pt x="0" y="363"/>
                    <a:pt x="0" y="363"/>
                  </a:cubicBezTo>
                  <a:cubicBezTo>
                    <a:pt x="0" y="402"/>
                    <a:pt x="31" y="434"/>
                    <a:pt x="70" y="434"/>
                  </a:cubicBezTo>
                  <a:cubicBezTo>
                    <a:pt x="78" y="434"/>
                    <a:pt x="78" y="434"/>
                    <a:pt x="78" y="434"/>
                  </a:cubicBezTo>
                  <a:cubicBezTo>
                    <a:pt x="85" y="584"/>
                    <a:pt x="194" y="704"/>
                    <a:pt x="346" y="704"/>
                  </a:cubicBezTo>
                  <a:cubicBezTo>
                    <a:pt x="346" y="704"/>
                    <a:pt x="346" y="704"/>
                    <a:pt x="346" y="704"/>
                  </a:cubicBezTo>
                  <a:cubicBezTo>
                    <a:pt x="502" y="704"/>
                    <a:pt x="629" y="577"/>
                    <a:pt x="629" y="420"/>
                  </a:cubicBezTo>
                  <a:cubicBezTo>
                    <a:pt x="629" y="284"/>
                    <a:pt x="629" y="284"/>
                    <a:pt x="629" y="284"/>
                  </a:cubicBezTo>
                  <a:cubicBezTo>
                    <a:pt x="629" y="127"/>
                    <a:pt x="502" y="0"/>
                    <a:pt x="346"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164">
              <a:extLst>
                <a:ext uri="{FF2B5EF4-FFF2-40B4-BE49-F238E27FC236}">
                  <a16:creationId xmlns:a16="http://schemas.microsoft.com/office/drawing/2014/main" id="{53DDC844-88FD-4D11-949D-744A8E6C4701}"/>
                </a:ext>
              </a:extLst>
            </p:cNvPr>
            <p:cNvSpPr>
              <a:spLocks/>
            </p:cNvSpPr>
            <p:nvPr/>
          </p:nvSpPr>
          <p:spPr bwMode="auto">
            <a:xfrm>
              <a:off x="3929" y="1852"/>
              <a:ext cx="672" cy="988"/>
            </a:xfrm>
            <a:custGeom>
              <a:avLst/>
              <a:gdLst>
                <a:gd name="T0" fmla="*/ 2 w 285"/>
                <a:gd name="T1" fmla="*/ 419 h 419"/>
                <a:gd name="T2" fmla="*/ 285 w 285"/>
                <a:gd name="T3" fmla="*/ 135 h 419"/>
                <a:gd name="T4" fmla="*/ 285 w 285"/>
                <a:gd name="T5" fmla="*/ 3 h 419"/>
                <a:gd name="T6" fmla="*/ 246 w 285"/>
                <a:gd name="T7" fmla="*/ 1 h 419"/>
                <a:gd name="T8" fmla="*/ 130 w 285"/>
                <a:gd name="T9" fmla="*/ 1 h 419"/>
                <a:gd name="T10" fmla="*/ 135 w 285"/>
                <a:gd name="T11" fmla="*/ 67 h 419"/>
                <a:gd name="T12" fmla="*/ 164 w 285"/>
                <a:gd name="T13" fmla="*/ 127 h 419"/>
                <a:gd name="T14" fmla="*/ 147 w 285"/>
                <a:gd name="T15" fmla="*/ 162 h 419"/>
                <a:gd name="T16" fmla="*/ 106 w 285"/>
                <a:gd name="T17" fmla="*/ 173 h 419"/>
                <a:gd name="T18" fmla="*/ 88 w 285"/>
                <a:gd name="T19" fmla="*/ 197 h 419"/>
                <a:gd name="T20" fmla="*/ 98 w 285"/>
                <a:gd name="T21" fmla="*/ 287 h 419"/>
                <a:gd name="T22" fmla="*/ 30 w 285"/>
                <a:gd name="T23" fmla="*/ 406 h 419"/>
                <a:gd name="T24" fmla="*/ 0 w 285"/>
                <a:gd name="T25" fmla="*/ 419 h 419"/>
                <a:gd name="T26" fmla="*/ 2 w 285"/>
                <a:gd name="T2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419">
                  <a:moveTo>
                    <a:pt x="2" y="419"/>
                  </a:moveTo>
                  <a:cubicBezTo>
                    <a:pt x="158" y="419"/>
                    <a:pt x="285" y="292"/>
                    <a:pt x="285" y="135"/>
                  </a:cubicBezTo>
                  <a:cubicBezTo>
                    <a:pt x="285" y="3"/>
                    <a:pt x="285" y="3"/>
                    <a:pt x="285" y="3"/>
                  </a:cubicBezTo>
                  <a:cubicBezTo>
                    <a:pt x="285" y="0"/>
                    <a:pt x="260" y="1"/>
                    <a:pt x="246" y="1"/>
                  </a:cubicBezTo>
                  <a:cubicBezTo>
                    <a:pt x="130" y="1"/>
                    <a:pt x="130" y="1"/>
                    <a:pt x="130" y="1"/>
                  </a:cubicBezTo>
                  <a:cubicBezTo>
                    <a:pt x="130" y="1"/>
                    <a:pt x="115" y="27"/>
                    <a:pt x="135" y="67"/>
                  </a:cubicBezTo>
                  <a:cubicBezTo>
                    <a:pt x="164" y="127"/>
                    <a:pt x="164" y="127"/>
                    <a:pt x="164" y="127"/>
                  </a:cubicBezTo>
                  <a:cubicBezTo>
                    <a:pt x="171" y="141"/>
                    <a:pt x="163" y="158"/>
                    <a:pt x="147" y="162"/>
                  </a:cubicBezTo>
                  <a:cubicBezTo>
                    <a:pt x="106" y="173"/>
                    <a:pt x="106" y="173"/>
                    <a:pt x="106" y="173"/>
                  </a:cubicBezTo>
                  <a:cubicBezTo>
                    <a:pt x="95" y="176"/>
                    <a:pt x="88" y="186"/>
                    <a:pt x="88" y="197"/>
                  </a:cubicBezTo>
                  <a:cubicBezTo>
                    <a:pt x="98" y="287"/>
                    <a:pt x="98" y="287"/>
                    <a:pt x="98" y="287"/>
                  </a:cubicBezTo>
                  <a:cubicBezTo>
                    <a:pt x="105" y="338"/>
                    <a:pt x="77" y="386"/>
                    <a:pt x="30" y="406"/>
                  </a:cubicBezTo>
                  <a:cubicBezTo>
                    <a:pt x="0" y="419"/>
                    <a:pt x="0" y="419"/>
                    <a:pt x="0" y="419"/>
                  </a:cubicBezTo>
                  <a:cubicBezTo>
                    <a:pt x="1" y="419"/>
                    <a:pt x="1" y="419"/>
                    <a:pt x="2" y="419"/>
                  </a:cubicBez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Oval 165">
              <a:extLst>
                <a:ext uri="{FF2B5EF4-FFF2-40B4-BE49-F238E27FC236}">
                  <a16:creationId xmlns:a16="http://schemas.microsoft.com/office/drawing/2014/main" id="{C41AD24F-640F-4542-A1F1-3DE0BABE562F}"/>
                </a:ext>
              </a:extLst>
            </p:cNvPr>
            <p:cNvSpPr>
              <a:spLocks noChangeArrowheads="1"/>
            </p:cNvSpPr>
            <p:nvPr/>
          </p:nvSpPr>
          <p:spPr bwMode="auto">
            <a:xfrm>
              <a:off x="3752" y="1932"/>
              <a:ext cx="104" cy="10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Oval 166">
              <a:extLst>
                <a:ext uri="{FF2B5EF4-FFF2-40B4-BE49-F238E27FC236}">
                  <a16:creationId xmlns:a16="http://schemas.microsoft.com/office/drawing/2014/main" id="{0F0AFD55-7924-4945-8A35-0CBA5EF058A1}"/>
                </a:ext>
              </a:extLst>
            </p:cNvPr>
            <p:cNvSpPr>
              <a:spLocks noChangeArrowheads="1"/>
            </p:cNvSpPr>
            <p:nvPr/>
          </p:nvSpPr>
          <p:spPr bwMode="auto">
            <a:xfrm>
              <a:off x="4335" y="1934"/>
              <a:ext cx="94" cy="9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167">
              <a:extLst>
                <a:ext uri="{FF2B5EF4-FFF2-40B4-BE49-F238E27FC236}">
                  <a16:creationId xmlns:a16="http://schemas.microsoft.com/office/drawing/2014/main" id="{546DA680-4837-49E9-AE0E-E4F822EBA29E}"/>
                </a:ext>
              </a:extLst>
            </p:cNvPr>
            <p:cNvSpPr>
              <a:spLocks/>
            </p:cNvSpPr>
            <p:nvPr/>
          </p:nvSpPr>
          <p:spPr bwMode="auto">
            <a:xfrm>
              <a:off x="3233" y="1180"/>
              <a:ext cx="1368" cy="1724"/>
            </a:xfrm>
            <a:custGeom>
              <a:avLst/>
              <a:gdLst>
                <a:gd name="T0" fmla="*/ 537 w 580"/>
                <a:gd name="T1" fmla="*/ 486 h 731"/>
                <a:gd name="T2" fmla="*/ 417 w 580"/>
                <a:gd name="T3" fmla="*/ 477 h 731"/>
                <a:gd name="T4" fmla="*/ 383 w 580"/>
                <a:gd name="T5" fmla="*/ 490 h 731"/>
                <a:gd name="T6" fmla="*/ 357 w 580"/>
                <a:gd name="T7" fmla="*/ 479 h 731"/>
                <a:gd name="T8" fmla="*/ 237 w 580"/>
                <a:gd name="T9" fmla="*/ 479 h 731"/>
                <a:gd name="T10" fmla="*/ 182 w 580"/>
                <a:gd name="T11" fmla="*/ 508 h 731"/>
                <a:gd name="T12" fmla="*/ 94 w 580"/>
                <a:gd name="T13" fmla="*/ 419 h 731"/>
                <a:gd name="T14" fmla="*/ 101 w 580"/>
                <a:gd name="T15" fmla="*/ 292 h 731"/>
                <a:gd name="T16" fmla="*/ 128 w 580"/>
                <a:gd name="T17" fmla="*/ 252 h 731"/>
                <a:gd name="T18" fmla="*/ 139 w 580"/>
                <a:gd name="T19" fmla="*/ 247 h 731"/>
                <a:gd name="T20" fmla="*/ 166 w 580"/>
                <a:gd name="T21" fmla="*/ 205 h 731"/>
                <a:gd name="T22" fmla="*/ 166 w 580"/>
                <a:gd name="T23" fmla="*/ 180 h 731"/>
                <a:gd name="T24" fmla="*/ 224 w 580"/>
                <a:gd name="T25" fmla="*/ 128 h 731"/>
                <a:gd name="T26" fmla="*/ 303 w 580"/>
                <a:gd name="T27" fmla="*/ 137 h 731"/>
                <a:gd name="T28" fmla="*/ 416 w 580"/>
                <a:gd name="T29" fmla="*/ 182 h 731"/>
                <a:gd name="T30" fmla="*/ 475 w 580"/>
                <a:gd name="T31" fmla="*/ 226 h 731"/>
                <a:gd name="T32" fmla="*/ 469 w 580"/>
                <a:gd name="T33" fmla="*/ 143 h 731"/>
                <a:gd name="T34" fmla="*/ 540 w 580"/>
                <a:gd name="T35" fmla="*/ 193 h 731"/>
                <a:gd name="T36" fmla="*/ 513 w 580"/>
                <a:gd name="T37" fmla="*/ 105 h 731"/>
                <a:gd name="T38" fmla="*/ 556 w 580"/>
                <a:gd name="T39" fmla="*/ 116 h 731"/>
                <a:gd name="T40" fmla="*/ 290 w 580"/>
                <a:gd name="T41" fmla="*/ 0 h 731"/>
                <a:gd name="T42" fmla="*/ 13 w 580"/>
                <a:gd name="T43" fmla="*/ 223 h 731"/>
                <a:gd name="T44" fmla="*/ 0 w 580"/>
                <a:gd name="T45" fmla="*/ 258 h 731"/>
                <a:gd name="T46" fmla="*/ 50 w 580"/>
                <a:gd name="T47" fmla="*/ 307 h 731"/>
                <a:gd name="T48" fmla="*/ 50 w 580"/>
                <a:gd name="T49" fmla="*/ 434 h 731"/>
                <a:gd name="T50" fmla="*/ 21 w 580"/>
                <a:gd name="T51" fmla="*/ 434 h 731"/>
                <a:gd name="T52" fmla="*/ 14 w 580"/>
                <a:gd name="T53" fmla="*/ 433 h 731"/>
                <a:gd name="T54" fmla="*/ 57 w 580"/>
                <a:gd name="T55" fmla="*/ 572 h 731"/>
                <a:gd name="T56" fmla="*/ 57 w 580"/>
                <a:gd name="T57" fmla="*/ 572 h 731"/>
                <a:gd name="T58" fmla="*/ 305 w 580"/>
                <a:gd name="T59" fmla="*/ 731 h 731"/>
                <a:gd name="T60" fmla="*/ 377 w 580"/>
                <a:gd name="T61" fmla="*/ 731 h 731"/>
                <a:gd name="T62" fmla="*/ 580 w 580"/>
                <a:gd name="T63" fmla="*/ 528 h 731"/>
                <a:gd name="T64" fmla="*/ 580 w 580"/>
                <a:gd name="T65" fmla="*/ 506 h 731"/>
                <a:gd name="T66" fmla="*/ 557 w 580"/>
                <a:gd name="T67" fmla="*/ 493 h 731"/>
                <a:gd name="T68" fmla="*/ 537 w 580"/>
                <a:gd name="T69" fmla="*/ 486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731">
                  <a:moveTo>
                    <a:pt x="537" y="486"/>
                  </a:moveTo>
                  <a:cubicBezTo>
                    <a:pt x="500" y="466"/>
                    <a:pt x="456" y="462"/>
                    <a:pt x="417" y="477"/>
                  </a:cubicBezTo>
                  <a:cubicBezTo>
                    <a:pt x="383" y="490"/>
                    <a:pt x="383" y="490"/>
                    <a:pt x="383" y="490"/>
                  </a:cubicBezTo>
                  <a:cubicBezTo>
                    <a:pt x="357" y="479"/>
                    <a:pt x="357" y="479"/>
                    <a:pt x="357" y="479"/>
                  </a:cubicBezTo>
                  <a:cubicBezTo>
                    <a:pt x="319" y="461"/>
                    <a:pt x="275" y="461"/>
                    <a:pt x="237" y="479"/>
                  </a:cubicBezTo>
                  <a:cubicBezTo>
                    <a:pt x="182" y="508"/>
                    <a:pt x="182" y="508"/>
                    <a:pt x="182" y="508"/>
                  </a:cubicBezTo>
                  <a:cubicBezTo>
                    <a:pt x="182" y="508"/>
                    <a:pt x="94" y="505"/>
                    <a:pt x="94" y="419"/>
                  </a:cubicBezTo>
                  <a:cubicBezTo>
                    <a:pt x="101" y="292"/>
                    <a:pt x="101" y="292"/>
                    <a:pt x="101" y="292"/>
                  </a:cubicBezTo>
                  <a:cubicBezTo>
                    <a:pt x="102" y="275"/>
                    <a:pt x="113" y="260"/>
                    <a:pt x="128" y="252"/>
                  </a:cubicBezTo>
                  <a:cubicBezTo>
                    <a:pt x="139" y="247"/>
                    <a:pt x="139" y="247"/>
                    <a:pt x="139" y="247"/>
                  </a:cubicBezTo>
                  <a:cubicBezTo>
                    <a:pt x="155" y="240"/>
                    <a:pt x="166" y="223"/>
                    <a:pt x="166" y="205"/>
                  </a:cubicBezTo>
                  <a:cubicBezTo>
                    <a:pt x="166" y="180"/>
                    <a:pt x="166" y="180"/>
                    <a:pt x="166" y="180"/>
                  </a:cubicBezTo>
                  <a:cubicBezTo>
                    <a:pt x="166" y="149"/>
                    <a:pt x="193" y="125"/>
                    <a:pt x="224" y="128"/>
                  </a:cubicBezTo>
                  <a:cubicBezTo>
                    <a:pt x="303" y="137"/>
                    <a:pt x="303" y="137"/>
                    <a:pt x="303" y="137"/>
                  </a:cubicBezTo>
                  <a:cubicBezTo>
                    <a:pt x="344" y="141"/>
                    <a:pt x="383" y="157"/>
                    <a:pt x="416" y="182"/>
                  </a:cubicBezTo>
                  <a:cubicBezTo>
                    <a:pt x="475" y="226"/>
                    <a:pt x="475" y="226"/>
                    <a:pt x="475" y="226"/>
                  </a:cubicBezTo>
                  <a:cubicBezTo>
                    <a:pt x="469" y="143"/>
                    <a:pt x="469" y="143"/>
                    <a:pt x="469" y="143"/>
                  </a:cubicBezTo>
                  <a:cubicBezTo>
                    <a:pt x="540" y="193"/>
                    <a:pt x="540" y="193"/>
                    <a:pt x="540" y="193"/>
                  </a:cubicBezTo>
                  <a:cubicBezTo>
                    <a:pt x="513" y="105"/>
                    <a:pt x="513" y="105"/>
                    <a:pt x="513" y="105"/>
                  </a:cubicBezTo>
                  <a:cubicBezTo>
                    <a:pt x="556" y="116"/>
                    <a:pt x="556" y="116"/>
                    <a:pt x="556" y="116"/>
                  </a:cubicBezTo>
                  <a:cubicBezTo>
                    <a:pt x="556" y="116"/>
                    <a:pt x="508" y="0"/>
                    <a:pt x="290" y="0"/>
                  </a:cubicBezTo>
                  <a:cubicBezTo>
                    <a:pt x="72" y="0"/>
                    <a:pt x="13" y="148"/>
                    <a:pt x="13" y="223"/>
                  </a:cubicBezTo>
                  <a:cubicBezTo>
                    <a:pt x="13" y="233"/>
                    <a:pt x="0" y="245"/>
                    <a:pt x="0" y="258"/>
                  </a:cubicBezTo>
                  <a:cubicBezTo>
                    <a:pt x="27" y="258"/>
                    <a:pt x="50" y="280"/>
                    <a:pt x="50" y="307"/>
                  </a:cubicBezTo>
                  <a:cubicBezTo>
                    <a:pt x="50" y="434"/>
                    <a:pt x="50" y="434"/>
                    <a:pt x="50" y="434"/>
                  </a:cubicBezTo>
                  <a:cubicBezTo>
                    <a:pt x="21" y="434"/>
                    <a:pt x="21" y="434"/>
                    <a:pt x="21" y="434"/>
                  </a:cubicBezTo>
                  <a:cubicBezTo>
                    <a:pt x="19" y="434"/>
                    <a:pt x="16" y="433"/>
                    <a:pt x="14" y="433"/>
                  </a:cubicBezTo>
                  <a:cubicBezTo>
                    <a:pt x="22" y="483"/>
                    <a:pt x="35" y="532"/>
                    <a:pt x="57" y="572"/>
                  </a:cubicBezTo>
                  <a:cubicBezTo>
                    <a:pt x="57" y="572"/>
                    <a:pt x="57" y="572"/>
                    <a:pt x="57" y="572"/>
                  </a:cubicBezTo>
                  <a:cubicBezTo>
                    <a:pt x="102" y="669"/>
                    <a:pt x="198" y="731"/>
                    <a:pt x="305" y="731"/>
                  </a:cubicBezTo>
                  <a:cubicBezTo>
                    <a:pt x="377" y="731"/>
                    <a:pt x="377" y="731"/>
                    <a:pt x="377" y="731"/>
                  </a:cubicBezTo>
                  <a:cubicBezTo>
                    <a:pt x="489" y="731"/>
                    <a:pt x="580" y="640"/>
                    <a:pt x="580" y="528"/>
                  </a:cubicBezTo>
                  <a:cubicBezTo>
                    <a:pt x="580" y="506"/>
                    <a:pt x="580" y="506"/>
                    <a:pt x="580" y="506"/>
                  </a:cubicBezTo>
                  <a:cubicBezTo>
                    <a:pt x="557" y="493"/>
                    <a:pt x="557" y="493"/>
                    <a:pt x="557" y="493"/>
                  </a:cubicBezTo>
                  <a:lnTo>
                    <a:pt x="537" y="4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Freeform 168">
              <a:extLst>
                <a:ext uri="{FF2B5EF4-FFF2-40B4-BE49-F238E27FC236}">
                  <a16:creationId xmlns:a16="http://schemas.microsoft.com/office/drawing/2014/main" id="{CA71B59E-4F0C-488B-B036-5341BCC3E3F9}"/>
                </a:ext>
              </a:extLst>
            </p:cNvPr>
            <p:cNvSpPr>
              <a:spLocks/>
            </p:cNvSpPr>
            <p:nvPr/>
          </p:nvSpPr>
          <p:spPr bwMode="auto">
            <a:xfrm>
              <a:off x="3839" y="2380"/>
              <a:ext cx="479" cy="132"/>
            </a:xfrm>
            <a:custGeom>
              <a:avLst/>
              <a:gdLst>
                <a:gd name="T0" fmla="*/ 0 w 203"/>
                <a:gd name="T1" fmla="*/ 0 h 56"/>
                <a:gd name="T2" fmla="*/ 203 w 203"/>
                <a:gd name="T3" fmla="*/ 0 h 56"/>
                <a:gd name="T4" fmla="*/ 115 w 203"/>
                <a:gd name="T5" fmla="*/ 56 h 56"/>
                <a:gd name="T6" fmla="*/ 0 w 203"/>
                <a:gd name="T7" fmla="*/ 0 h 56"/>
              </a:gdLst>
              <a:ahLst/>
              <a:cxnLst>
                <a:cxn ang="0">
                  <a:pos x="T0" y="T1"/>
                </a:cxn>
                <a:cxn ang="0">
                  <a:pos x="T2" y="T3"/>
                </a:cxn>
                <a:cxn ang="0">
                  <a:pos x="T4" y="T5"/>
                </a:cxn>
                <a:cxn ang="0">
                  <a:pos x="T6" y="T7"/>
                </a:cxn>
              </a:cxnLst>
              <a:rect l="0" t="0" r="r" b="b"/>
              <a:pathLst>
                <a:path w="203" h="56">
                  <a:moveTo>
                    <a:pt x="0" y="0"/>
                  </a:moveTo>
                  <a:cubicBezTo>
                    <a:pt x="203" y="0"/>
                    <a:pt x="203" y="0"/>
                    <a:pt x="203" y="0"/>
                  </a:cubicBezTo>
                  <a:cubicBezTo>
                    <a:pt x="203" y="0"/>
                    <a:pt x="180" y="56"/>
                    <a:pt x="115" y="56"/>
                  </a:cubicBezTo>
                  <a:cubicBezTo>
                    <a:pt x="49" y="56"/>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Freeform 169">
              <a:extLst>
                <a:ext uri="{FF2B5EF4-FFF2-40B4-BE49-F238E27FC236}">
                  <a16:creationId xmlns:a16="http://schemas.microsoft.com/office/drawing/2014/main" id="{A8E376A6-6CF2-458A-92B9-F0ED3D5228A0}"/>
                </a:ext>
              </a:extLst>
            </p:cNvPr>
            <p:cNvSpPr>
              <a:spLocks/>
            </p:cNvSpPr>
            <p:nvPr/>
          </p:nvSpPr>
          <p:spPr bwMode="auto">
            <a:xfrm>
              <a:off x="4167" y="1899"/>
              <a:ext cx="149" cy="252"/>
            </a:xfrm>
            <a:custGeom>
              <a:avLst/>
              <a:gdLst>
                <a:gd name="T0" fmla="*/ 149 w 149"/>
                <a:gd name="T1" fmla="*/ 252 h 252"/>
                <a:gd name="T2" fmla="*/ 24 w 149"/>
                <a:gd name="T3" fmla="*/ 0 h 252"/>
                <a:gd name="T4" fmla="*/ 0 w 149"/>
                <a:gd name="T5" fmla="*/ 212 h 252"/>
                <a:gd name="T6" fmla="*/ 149 w 149"/>
                <a:gd name="T7" fmla="*/ 252 h 252"/>
              </a:gdLst>
              <a:ahLst/>
              <a:cxnLst>
                <a:cxn ang="0">
                  <a:pos x="T0" y="T1"/>
                </a:cxn>
                <a:cxn ang="0">
                  <a:pos x="T2" y="T3"/>
                </a:cxn>
                <a:cxn ang="0">
                  <a:pos x="T4" y="T5"/>
                </a:cxn>
                <a:cxn ang="0">
                  <a:pos x="T6" y="T7"/>
                </a:cxn>
              </a:cxnLst>
              <a:rect l="0" t="0" r="r" b="b"/>
              <a:pathLst>
                <a:path w="149" h="252">
                  <a:moveTo>
                    <a:pt x="149" y="252"/>
                  </a:moveTo>
                  <a:lnTo>
                    <a:pt x="24" y="0"/>
                  </a:lnTo>
                  <a:lnTo>
                    <a:pt x="0" y="212"/>
                  </a:lnTo>
                  <a:lnTo>
                    <a:pt x="149" y="252"/>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Freeform 170">
              <a:extLst>
                <a:ext uri="{FF2B5EF4-FFF2-40B4-BE49-F238E27FC236}">
                  <a16:creationId xmlns:a16="http://schemas.microsoft.com/office/drawing/2014/main" id="{F6159697-6266-4AC7-971C-824433FB9595}"/>
                </a:ext>
              </a:extLst>
            </p:cNvPr>
            <p:cNvSpPr>
              <a:spLocks noEditPoints="1"/>
            </p:cNvSpPr>
            <p:nvPr/>
          </p:nvSpPr>
          <p:spPr bwMode="auto">
            <a:xfrm>
              <a:off x="3325" y="1769"/>
              <a:ext cx="1255" cy="366"/>
            </a:xfrm>
            <a:custGeom>
              <a:avLst/>
              <a:gdLst>
                <a:gd name="T0" fmla="*/ 495 w 532"/>
                <a:gd name="T1" fmla="*/ 26 h 155"/>
                <a:gd name="T2" fmla="*/ 395 w 532"/>
                <a:gd name="T3" fmla="*/ 26 h 155"/>
                <a:gd name="T4" fmla="*/ 279 w 532"/>
                <a:gd name="T5" fmla="*/ 19 h 155"/>
                <a:gd name="T6" fmla="*/ 265 w 532"/>
                <a:gd name="T7" fmla="*/ 26 h 155"/>
                <a:gd name="T8" fmla="*/ 168 w 532"/>
                <a:gd name="T9" fmla="*/ 26 h 155"/>
                <a:gd name="T10" fmla="*/ 154 w 532"/>
                <a:gd name="T11" fmla="*/ 26 h 155"/>
                <a:gd name="T12" fmla="*/ 0 w 532"/>
                <a:gd name="T13" fmla="*/ 26 h 155"/>
                <a:gd name="T14" fmla="*/ 1 w 532"/>
                <a:gd name="T15" fmla="*/ 28 h 155"/>
                <a:gd name="T16" fmla="*/ 9 w 532"/>
                <a:gd name="T17" fmla="*/ 47 h 155"/>
                <a:gd name="T18" fmla="*/ 9 w 532"/>
                <a:gd name="T19" fmla="*/ 47 h 155"/>
                <a:gd name="T20" fmla="*/ 122 w 532"/>
                <a:gd name="T21" fmla="*/ 47 h 155"/>
                <a:gd name="T22" fmla="*/ 117 w 532"/>
                <a:gd name="T23" fmla="*/ 63 h 155"/>
                <a:gd name="T24" fmla="*/ 117 w 532"/>
                <a:gd name="T25" fmla="*/ 106 h 155"/>
                <a:gd name="T26" fmla="*/ 166 w 532"/>
                <a:gd name="T27" fmla="*/ 155 h 155"/>
                <a:gd name="T28" fmla="*/ 245 w 532"/>
                <a:gd name="T29" fmla="*/ 155 h 155"/>
                <a:gd name="T30" fmla="*/ 293 w 532"/>
                <a:gd name="T31" fmla="*/ 106 h 155"/>
                <a:gd name="T32" fmla="*/ 293 w 532"/>
                <a:gd name="T33" fmla="*/ 35 h 155"/>
                <a:gd name="T34" fmla="*/ 372 w 532"/>
                <a:gd name="T35" fmla="*/ 37 h 155"/>
                <a:gd name="T36" fmla="*/ 372 w 532"/>
                <a:gd name="T37" fmla="*/ 39 h 155"/>
                <a:gd name="T38" fmla="*/ 385 w 532"/>
                <a:gd name="T39" fmla="*/ 91 h 155"/>
                <a:gd name="T40" fmla="*/ 393 w 532"/>
                <a:gd name="T41" fmla="*/ 108 h 155"/>
                <a:gd name="T42" fmla="*/ 393 w 532"/>
                <a:gd name="T43" fmla="*/ 106 h 155"/>
                <a:gd name="T44" fmla="*/ 393 w 532"/>
                <a:gd name="T45" fmla="*/ 47 h 155"/>
                <a:gd name="T46" fmla="*/ 495 w 532"/>
                <a:gd name="T47" fmla="*/ 47 h 155"/>
                <a:gd name="T48" fmla="*/ 512 w 532"/>
                <a:gd name="T49" fmla="*/ 63 h 155"/>
                <a:gd name="T50" fmla="*/ 512 w 532"/>
                <a:gd name="T51" fmla="*/ 106 h 155"/>
                <a:gd name="T52" fmla="*/ 484 w 532"/>
                <a:gd name="T53" fmla="*/ 135 h 155"/>
                <a:gd name="T54" fmla="*/ 421 w 532"/>
                <a:gd name="T55" fmla="*/ 135 h 155"/>
                <a:gd name="T56" fmla="*/ 403 w 532"/>
                <a:gd name="T57" fmla="*/ 128 h 155"/>
                <a:gd name="T58" fmla="*/ 416 w 532"/>
                <a:gd name="T59" fmla="*/ 154 h 155"/>
                <a:gd name="T60" fmla="*/ 417 w 532"/>
                <a:gd name="T61" fmla="*/ 155 h 155"/>
                <a:gd name="T62" fmla="*/ 484 w 532"/>
                <a:gd name="T63" fmla="*/ 155 h 155"/>
                <a:gd name="T64" fmla="*/ 532 w 532"/>
                <a:gd name="T65" fmla="*/ 106 h 155"/>
                <a:gd name="T66" fmla="*/ 532 w 532"/>
                <a:gd name="T67" fmla="*/ 63 h 155"/>
                <a:gd name="T68" fmla="*/ 495 w 532"/>
                <a:gd name="T69" fmla="*/ 26 h 155"/>
                <a:gd name="T70" fmla="*/ 273 w 532"/>
                <a:gd name="T71" fmla="*/ 106 h 155"/>
                <a:gd name="T72" fmla="*/ 245 w 532"/>
                <a:gd name="T73" fmla="*/ 135 h 155"/>
                <a:gd name="T74" fmla="*/ 166 w 532"/>
                <a:gd name="T75" fmla="*/ 135 h 155"/>
                <a:gd name="T76" fmla="*/ 138 w 532"/>
                <a:gd name="T77" fmla="*/ 106 h 155"/>
                <a:gd name="T78" fmla="*/ 138 w 532"/>
                <a:gd name="T79" fmla="*/ 63 h 155"/>
                <a:gd name="T80" fmla="*/ 154 w 532"/>
                <a:gd name="T81" fmla="*/ 47 h 155"/>
                <a:gd name="T82" fmla="*/ 168 w 532"/>
                <a:gd name="T83" fmla="*/ 47 h 155"/>
                <a:gd name="T84" fmla="*/ 273 w 532"/>
                <a:gd name="T85" fmla="*/ 47 h 155"/>
                <a:gd name="T86" fmla="*/ 273 w 532"/>
                <a:gd name="T87" fmla="*/ 10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2" h="155">
                  <a:moveTo>
                    <a:pt x="495" y="26"/>
                  </a:moveTo>
                  <a:cubicBezTo>
                    <a:pt x="395" y="26"/>
                    <a:pt x="395" y="26"/>
                    <a:pt x="395" y="26"/>
                  </a:cubicBezTo>
                  <a:cubicBezTo>
                    <a:pt x="361" y="3"/>
                    <a:pt x="317" y="0"/>
                    <a:pt x="279" y="19"/>
                  </a:cubicBezTo>
                  <a:cubicBezTo>
                    <a:pt x="265" y="26"/>
                    <a:pt x="265" y="26"/>
                    <a:pt x="265" y="26"/>
                  </a:cubicBezTo>
                  <a:cubicBezTo>
                    <a:pt x="168" y="26"/>
                    <a:pt x="168" y="26"/>
                    <a:pt x="168" y="26"/>
                  </a:cubicBezTo>
                  <a:cubicBezTo>
                    <a:pt x="154" y="26"/>
                    <a:pt x="154" y="26"/>
                    <a:pt x="154" y="26"/>
                  </a:cubicBezTo>
                  <a:cubicBezTo>
                    <a:pt x="0" y="26"/>
                    <a:pt x="0" y="26"/>
                    <a:pt x="0" y="26"/>
                  </a:cubicBezTo>
                  <a:cubicBezTo>
                    <a:pt x="1" y="28"/>
                    <a:pt x="1" y="28"/>
                    <a:pt x="1" y="28"/>
                  </a:cubicBezTo>
                  <a:cubicBezTo>
                    <a:pt x="5" y="33"/>
                    <a:pt x="8" y="40"/>
                    <a:pt x="9" y="47"/>
                  </a:cubicBezTo>
                  <a:cubicBezTo>
                    <a:pt x="9" y="47"/>
                    <a:pt x="9" y="47"/>
                    <a:pt x="9" y="47"/>
                  </a:cubicBezTo>
                  <a:cubicBezTo>
                    <a:pt x="122" y="47"/>
                    <a:pt x="122" y="47"/>
                    <a:pt x="122" y="47"/>
                  </a:cubicBezTo>
                  <a:cubicBezTo>
                    <a:pt x="119" y="52"/>
                    <a:pt x="117" y="57"/>
                    <a:pt x="117" y="63"/>
                  </a:cubicBezTo>
                  <a:cubicBezTo>
                    <a:pt x="117" y="106"/>
                    <a:pt x="117" y="106"/>
                    <a:pt x="117" y="106"/>
                  </a:cubicBezTo>
                  <a:cubicBezTo>
                    <a:pt x="117" y="133"/>
                    <a:pt x="139" y="155"/>
                    <a:pt x="166" y="155"/>
                  </a:cubicBezTo>
                  <a:cubicBezTo>
                    <a:pt x="245" y="155"/>
                    <a:pt x="245" y="155"/>
                    <a:pt x="245" y="155"/>
                  </a:cubicBezTo>
                  <a:cubicBezTo>
                    <a:pt x="271" y="155"/>
                    <a:pt x="293" y="133"/>
                    <a:pt x="293" y="106"/>
                  </a:cubicBezTo>
                  <a:cubicBezTo>
                    <a:pt x="293" y="35"/>
                    <a:pt x="293" y="35"/>
                    <a:pt x="293" y="35"/>
                  </a:cubicBezTo>
                  <a:cubicBezTo>
                    <a:pt x="319" y="24"/>
                    <a:pt x="348" y="25"/>
                    <a:pt x="372" y="37"/>
                  </a:cubicBezTo>
                  <a:cubicBezTo>
                    <a:pt x="372" y="39"/>
                    <a:pt x="372" y="39"/>
                    <a:pt x="372" y="39"/>
                  </a:cubicBezTo>
                  <a:cubicBezTo>
                    <a:pt x="372" y="57"/>
                    <a:pt x="377" y="75"/>
                    <a:pt x="385" y="91"/>
                  </a:cubicBezTo>
                  <a:cubicBezTo>
                    <a:pt x="393" y="108"/>
                    <a:pt x="393" y="108"/>
                    <a:pt x="393" y="108"/>
                  </a:cubicBezTo>
                  <a:cubicBezTo>
                    <a:pt x="393" y="107"/>
                    <a:pt x="393" y="107"/>
                    <a:pt x="393" y="106"/>
                  </a:cubicBezTo>
                  <a:cubicBezTo>
                    <a:pt x="393" y="47"/>
                    <a:pt x="393" y="47"/>
                    <a:pt x="393" y="47"/>
                  </a:cubicBezTo>
                  <a:cubicBezTo>
                    <a:pt x="495" y="47"/>
                    <a:pt x="495" y="47"/>
                    <a:pt x="495" y="47"/>
                  </a:cubicBezTo>
                  <a:cubicBezTo>
                    <a:pt x="505" y="47"/>
                    <a:pt x="512" y="54"/>
                    <a:pt x="512" y="63"/>
                  </a:cubicBezTo>
                  <a:cubicBezTo>
                    <a:pt x="512" y="106"/>
                    <a:pt x="512" y="106"/>
                    <a:pt x="512" y="106"/>
                  </a:cubicBezTo>
                  <a:cubicBezTo>
                    <a:pt x="512" y="122"/>
                    <a:pt x="499" y="135"/>
                    <a:pt x="484" y="135"/>
                  </a:cubicBezTo>
                  <a:cubicBezTo>
                    <a:pt x="421" y="135"/>
                    <a:pt x="421" y="135"/>
                    <a:pt x="421" y="135"/>
                  </a:cubicBezTo>
                  <a:cubicBezTo>
                    <a:pt x="414" y="135"/>
                    <a:pt x="408" y="132"/>
                    <a:pt x="403" y="128"/>
                  </a:cubicBezTo>
                  <a:cubicBezTo>
                    <a:pt x="416" y="154"/>
                    <a:pt x="416" y="154"/>
                    <a:pt x="416" y="154"/>
                  </a:cubicBezTo>
                  <a:cubicBezTo>
                    <a:pt x="416" y="155"/>
                    <a:pt x="417" y="155"/>
                    <a:pt x="417" y="155"/>
                  </a:cubicBezTo>
                  <a:cubicBezTo>
                    <a:pt x="484" y="155"/>
                    <a:pt x="484" y="155"/>
                    <a:pt x="484" y="155"/>
                  </a:cubicBezTo>
                  <a:cubicBezTo>
                    <a:pt x="511" y="155"/>
                    <a:pt x="532" y="133"/>
                    <a:pt x="532" y="106"/>
                  </a:cubicBezTo>
                  <a:cubicBezTo>
                    <a:pt x="532" y="63"/>
                    <a:pt x="532" y="63"/>
                    <a:pt x="532" y="63"/>
                  </a:cubicBezTo>
                  <a:cubicBezTo>
                    <a:pt x="532" y="43"/>
                    <a:pt x="516" y="26"/>
                    <a:pt x="495" y="26"/>
                  </a:cubicBezTo>
                  <a:close/>
                  <a:moveTo>
                    <a:pt x="273" y="106"/>
                  </a:moveTo>
                  <a:cubicBezTo>
                    <a:pt x="273" y="122"/>
                    <a:pt x="260" y="135"/>
                    <a:pt x="245" y="135"/>
                  </a:cubicBezTo>
                  <a:cubicBezTo>
                    <a:pt x="166" y="135"/>
                    <a:pt x="166" y="135"/>
                    <a:pt x="166" y="135"/>
                  </a:cubicBezTo>
                  <a:cubicBezTo>
                    <a:pt x="150" y="135"/>
                    <a:pt x="138" y="122"/>
                    <a:pt x="138" y="106"/>
                  </a:cubicBezTo>
                  <a:cubicBezTo>
                    <a:pt x="138" y="63"/>
                    <a:pt x="138" y="63"/>
                    <a:pt x="138" y="63"/>
                  </a:cubicBezTo>
                  <a:cubicBezTo>
                    <a:pt x="138" y="54"/>
                    <a:pt x="145" y="47"/>
                    <a:pt x="154" y="47"/>
                  </a:cubicBezTo>
                  <a:cubicBezTo>
                    <a:pt x="168" y="47"/>
                    <a:pt x="168" y="47"/>
                    <a:pt x="168" y="47"/>
                  </a:cubicBezTo>
                  <a:cubicBezTo>
                    <a:pt x="273" y="47"/>
                    <a:pt x="273" y="47"/>
                    <a:pt x="273" y="47"/>
                  </a:cubicBezTo>
                  <a:lnTo>
                    <a:pt x="273" y="10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171">
              <a:extLst>
                <a:ext uri="{FF2B5EF4-FFF2-40B4-BE49-F238E27FC236}">
                  <a16:creationId xmlns:a16="http://schemas.microsoft.com/office/drawing/2014/main" id="{644CA61C-C539-42CA-A4CB-70CC782DC960}"/>
                </a:ext>
              </a:extLst>
            </p:cNvPr>
            <p:cNvSpPr>
              <a:spLocks/>
            </p:cNvSpPr>
            <p:nvPr/>
          </p:nvSpPr>
          <p:spPr bwMode="auto">
            <a:xfrm>
              <a:off x="4443" y="1830"/>
              <a:ext cx="173" cy="48"/>
            </a:xfrm>
            <a:custGeom>
              <a:avLst/>
              <a:gdLst>
                <a:gd name="T0" fmla="*/ 63 w 73"/>
                <a:gd name="T1" fmla="*/ 0 h 20"/>
                <a:gd name="T2" fmla="*/ 0 w 73"/>
                <a:gd name="T3" fmla="*/ 0 h 20"/>
                <a:gd name="T4" fmla="*/ 0 w 73"/>
                <a:gd name="T5" fmla="*/ 20 h 20"/>
                <a:gd name="T6" fmla="*/ 63 w 73"/>
                <a:gd name="T7" fmla="*/ 20 h 20"/>
                <a:gd name="T8" fmla="*/ 73 w 73"/>
                <a:gd name="T9" fmla="*/ 10 h 20"/>
                <a:gd name="T10" fmla="*/ 73 w 73"/>
                <a:gd name="T11" fmla="*/ 10 h 20"/>
                <a:gd name="T12" fmla="*/ 63 w 7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73" h="20">
                  <a:moveTo>
                    <a:pt x="63" y="0"/>
                  </a:moveTo>
                  <a:cubicBezTo>
                    <a:pt x="0" y="0"/>
                    <a:pt x="0" y="0"/>
                    <a:pt x="0" y="0"/>
                  </a:cubicBezTo>
                  <a:cubicBezTo>
                    <a:pt x="0" y="20"/>
                    <a:pt x="0" y="20"/>
                    <a:pt x="0" y="20"/>
                  </a:cubicBezTo>
                  <a:cubicBezTo>
                    <a:pt x="63" y="20"/>
                    <a:pt x="63" y="20"/>
                    <a:pt x="63" y="20"/>
                  </a:cubicBezTo>
                  <a:cubicBezTo>
                    <a:pt x="69" y="20"/>
                    <a:pt x="73" y="16"/>
                    <a:pt x="73" y="10"/>
                  </a:cubicBezTo>
                  <a:cubicBezTo>
                    <a:pt x="73" y="10"/>
                    <a:pt x="73" y="10"/>
                    <a:pt x="73" y="10"/>
                  </a:cubicBezTo>
                  <a:cubicBezTo>
                    <a:pt x="73" y="5"/>
                    <a:pt x="69" y="0"/>
                    <a:pt x="63"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172">
              <a:extLst>
                <a:ext uri="{FF2B5EF4-FFF2-40B4-BE49-F238E27FC236}">
                  <a16:creationId xmlns:a16="http://schemas.microsoft.com/office/drawing/2014/main" id="{84DDCD77-90A8-4DCF-86AF-38854C5E10D9}"/>
                </a:ext>
              </a:extLst>
            </p:cNvPr>
            <p:cNvSpPr>
              <a:spLocks/>
            </p:cNvSpPr>
            <p:nvPr/>
          </p:nvSpPr>
          <p:spPr bwMode="auto">
            <a:xfrm>
              <a:off x="3233" y="1137"/>
              <a:ext cx="1383" cy="698"/>
            </a:xfrm>
            <a:custGeom>
              <a:avLst/>
              <a:gdLst>
                <a:gd name="T0" fmla="*/ 290 w 586"/>
                <a:gd name="T1" fmla="*/ 0 h 296"/>
                <a:gd name="T2" fmla="*/ 0 w 586"/>
                <a:gd name="T3" fmla="*/ 241 h 296"/>
                <a:gd name="T4" fmla="*/ 0 w 586"/>
                <a:gd name="T5" fmla="*/ 276 h 296"/>
                <a:gd name="T6" fmla="*/ 40 w 586"/>
                <a:gd name="T7" fmla="*/ 296 h 296"/>
                <a:gd name="T8" fmla="*/ 40 w 586"/>
                <a:gd name="T9" fmla="*/ 222 h 296"/>
                <a:gd name="T10" fmla="*/ 284 w 586"/>
                <a:gd name="T11" fmla="*/ 46 h 296"/>
                <a:gd name="T12" fmla="*/ 537 w 586"/>
                <a:gd name="T13" fmla="*/ 209 h 296"/>
                <a:gd name="T14" fmla="*/ 540 w 586"/>
                <a:gd name="T15" fmla="*/ 211 h 296"/>
                <a:gd name="T16" fmla="*/ 528 w 586"/>
                <a:gd name="T17" fmla="*/ 137 h 296"/>
                <a:gd name="T18" fmla="*/ 586 w 586"/>
                <a:gd name="T19" fmla="*/ 154 h 296"/>
                <a:gd name="T20" fmla="*/ 290 w 586"/>
                <a:gd name="T2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6" h="296">
                  <a:moveTo>
                    <a:pt x="290" y="0"/>
                  </a:moveTo>
                  <a:cubicBezTo>
                    <a:pt x="72" y="0"/>
                    <a:pt x="0" y="166"/>
                    <a:pt x="0" y="241"/>
                  </a:cubicBezTo>
                  <a:cubicBezTo>
                    <a:pt x="0" y="251"/>
                    <a:pt x="0" y="263"/>
                    <a:pt x="0" y="276"/>
                  </a:cubicBezTo>
                  <a:cubicBezTo>
                    <a:pt x="17" y="276"/>
                    <a:pt x="31" y="284"/>
                    <a:pt x="40" y="296"/>
                  </a:cubicBezTo>
                  <a:cubicBezTo>
                    <a:pt x="40" y="275"/>
                    <a:pt x="40" y="246"/>
                    <a:pt x="40" y="222"/>
                  </a:cubicBezTo>
                  <a:cubicBezTo>
                    <a:pt x="40" y="177"/>
                    <a:pt x="112" y="46"/>
                    <a:pt x="284" y="46"/>
                  </a:cubicBezTo>
                  <a:cubicBezTo>
                    <a:pt x="433" y="46"/>
                    <a:pt x="517" y="175"/>
                    <a:pt x="537" y="209"/>
                  </a:cubicBezTo>
                  <a:cubicBezTo>
                    <a:pt x="540" y="211"/>
                    <a:pt x="540" y="211"/>
                    <a:pt x="540" y="211"/>
                  </a:cubicBezTo>
                  <a:cubicBezTo>
                    <a:pt x="528" y="137"/>
                    <a:pt x="528" y="137"/>
                    <a:pt x="528" y="137"/>
                  </a:cubicBezTo>
                  <a:cubicBezTo>
                    <a:pt x="586" y="154"/>
                    <a:pt x="586" y="154"/>
                    <a:pt x="586" y="154"/>
                  </a:cubicBezTo>
                  <a:cubicBezTo>
                    <a:pt x="586" y="154"/>
                    <a:pt x="508" y="0"/>
                    <a:pt x="290"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Freeform 173">
              <a:extLst>
                <a:ext uri="{FF2B5EF4-FFF2-40B4-BE49-F238E27FC236}">
                  <a16:creationId xmlns:a16="http://schemas.microsoft.com/office/drawing/2014/main" id="{160304B2-431F-49E9-97DC-1C75F46A2621}"/>
                </a:ext>
              </a:extLst>
            </p:cNvPr>
            <p:cNvSpPr>
              <a:spLocks/>
            </p:cNvSpPr>
            <p:nvPr/>
          </p:nvSpPr>
          <p:spPr bwMode="auto">
            <a:xfrm>
              <a:off x="3450" y="2180"/>
              <a:ext cx="1151" cy="287"/>
            </a:xfrm>
            <a:custGeom>
              <a:avLst/>
              <a:gdLst>
                <a:gd name="T0" fmla="*/ 445 w 488"/>
                <a:gd name="T1" fmla="*/ 51 h 122"/>
                <a:gd name="T2" fmla="*/ 325 w 488"/>
                <a:gd name="T3" fmla="*/ 44 h 122"/>
                <a:gd name="T4" fmla="*/ 291 w 488"/>
                <a:gd name="T5" fmla="*/ 58 h 122"/>
                <a:gd name="T6" fmla="*/ 265 w 488"/>
                <a:gd name="T7" fmla="*/ 46 h 122"/>
                <a:gd name="T8" fmla="*/ 145 w 488"/>
                <a:gd name="T9" fmla="*/ 48 h 122"/>
                <a:gd name="T10" fmla="*/ 90 w 488"/>
                <a:gd name="T11" fmla="*/ 75 h 122"/>
                <a:gd name="T12" fmla="*/ 3 w 488"/>
                <a:gd name="T13" fmla="*/ 0 h 122"/>
                <a:gd name="T14" fmla="*/ 1 w 488"/>
                <a:gd name="T15" fmla="*/ 41 h 122"/>
                <a:gd name="T16" fmla="*/ 79 w 488"/>
                <a:gd name="T17" fmla="*/ 122 h 122"/>
                <a:gd name="T18" fmla="*/ 79 w 488"/>
                <a:gd name="T19" fmla="*/ 122 h 122"/>
                <a:gd name="T20" fmla="*/ 164 w 488"/>
                <a:gd name="T21" fmla="*/ 86 h 122"/>
                <a:gd name="T22" fmla="*/ 165 w 488"/>
                <a:gd name="T23" fmla="*/ 85 h 122"/>
                <a:gd name="T24" fmla="*/ 398 w 488"/>
                <a:gd name="T25" fmla="*/ 85 h 122"/>
                <a:gd name="T26" fmla="*/ 424 w 488"/>
                <a:gd name="T27" fmla="*/ 93 h 122"/>
                <a:gd name="T28" fmla="*/ 424 w 488"/>
                <a:gd name="T29" fmla="*/ 93 h 122"/>
                <a:gd name="T30" fmla="*/ 481 w 488"/>
                <a:gd name="T31" fmla="*/ 88 h 122"/>
                <a:gd name="T32" fmla="*/ 488 w 488"/>
                <a:gd name="T33" fmla="*/ 82 h 122"/>
                <a:gd name="T34" fmla="*/ 488 w 488"/>
                <a:gd name="T35" fmla="*/ 15 h 122"/>
                <a:gd name="T36" fmla="*/ 458 w 488"/>
                <a:gd name="T37" fmla="*/ 58 h 122"/>
                <a:gd name="T38" fmla="*/ 445 w 488"/>
                <a:gd name="T39" fmla="*/ 5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8" h="122">
                  <a:moveTo>
                    <a:pt x="445" y="51"/>
                  </a:moveTo>
                  <a:cubicBezTo>
                    <a:pt x="408" y="31"/>
                    <a:pt x="364" y="29"/>
                    <a:pt x="325" y="44"/>
                  </a:cubicBezTo>
                  <a:cubicBezTo>
                    <a:pt x="291" y="58"/>
                    <a:pt x="291" y="58"/>
                    <a:pt x="291" y="58"/>
                  </a:cubicBezTo>
                  <a:cubicBezTo>
                    <a:pt x="265" y="46"/>
                    <a:pt x="265" y="46"/>
                    <a:pt x="265" y="46"/>
                  </a:cubicBezTo>
                  <a:cubicBezTo>
                    <a:pt x="227" y="29"/>
                    <a:pt x="183" y="30"/>
                    <a:pt x="145" y="48"/>
                  </a:cubicBezTo>
                  <a:cubicBezTo>
                    <a:pt x="90" y="75"/>
                    <a:pt x="90" y="75"/>
                    <a:pt x="90" y="75"/>
                  </a:cubicBezTo>
                  <a:cubicBezTo>
                    <a:pt x="90" y="75"/>
                    <a:pt x="6" y="81"/>
                    <a:pt x="3" y="0"/>
                  </a:cubicBezTo>
                  <a:cubicBezTo>
                    <a:pt x="1" y="41"/>
                    <a:pt x="1" y="41"/>
                    <a:pt x="1" y="41"/>
                  </a:cubicBezTo>
                  <a:cubicBezTo>
                    <a:pt x="0" y="86"/>
                    <a:pt x="35" y="122"/>
                    <a:pt x="79" y="122"/>
                  </a:cubicBezTo>
                  <a:cubicBezTo>
                    <a:pt x="79" y="122"/>
                    <a:pt x="79" y="122"/>
                    <a:pt x="79" y="122"/>
                  </a:cubicBezTo>
                  <a:cubicBezTo>
                    <a:pt x="111" y="122"/>
                    <a:pt x="142" y="109"/>
                    <a:pt x="164" y="86"/>
                  </a:cubicBezTo>
                  <a:cubicBezTo>
                    <a:pt x="165" y="85"/>
                    <a:pt x="165" y="85"/>
                    <a:pt x="165" y="85"/>
                  </a:cubicBezTo>
                  <a:cubicBezTo>
                    <a:pt x="398" y="85"/>
                    <a:pt x="398" y="85"/>
                    <a:pt x="398" y="85"/>
                  </a:cubicBezTo>
                  <a:cubicBezTo>
                    <a:pt x="407" y="85"/>
                    <a:pt x="416" y="88"/>
                    <a:pt x="424" y="93"/>
                  </a:cubicBezTo>
                  <a:cubicBezTo>
                    <a:pt x="424" y="93"/>
                    <a:pt x="424" y="93"/>
                    <a:pt x="424" y="93"/>
                  </a:cubicBezTo>
                  <a:cubicBezTo>
                    <a:pt x="442" y="104"/>
                    <a:pt x="465" y="102"/>
                    <a:pt x="481" y="88"/>
                  </a:cubicBezTo>
                  <a:cubicBezTo>
                    <a:pt x="488" y="82"/>
                    <a:pt x="488" y="82"/>
                    <a:pt x="488" y="82"/>
                  </a:cubicBezTo>
                  <a:cubicBezTo>
                    <a:pt x="488" y="15"/>
                    <a:pt x="488" y="15"/>
                    <a:pt x="488" y="15"/>
                  </a:cubicBezTo>
                  <a:cubicBezTo>
                    <a:pt x="458" y="58"/>
                    <a:pt x="458" y="58"/>
                    <a:pt x="458" y="58"/>
                  </a:cubicBezTo>
                  <a:lnTo>
                    <a:pt x="445" y="51"/>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Freeform 174">
              <a:extLst>
                <a:ext uri="{FF2B5EF4-FFF2-40B4-BE49-F238E27FC236}">
                  <a16:creationId xmlns:a16="http://schemas.microsoft.com/office/drawing/2014/main" id="{36927C36-C277-4FE8-8021-03A36E9C7901}"/>
                </a:ext>
              </a:extLst>
            </p:cNvPr>
            <p:cNvSpPr>
              <a:spLocks/>
            </p:cNvSpPr>
            <p:nvPr/>
          </p:nvSpPr>
          <p:spPr bwMode="auto">
            <a:xfrm>
              <a:off x="3997" y="2550"/>
              <a:ext cx="241" cy="111"/>
            </a:xfrm>
            <a:custGeom>
              <a:avLst/>
              <a:gdLst>
                <a:gd name="T0" fmla="*/ 0 w 102"/>
                <a:gd name="T1" fmla="*/ 47 h 47"/>
                <a:gd name="T2" fmla="*/ 102 w 102"/>
                <a:gd name="T3" fmla="*/ 47 h 47"/>
                <a:gd name="T4" fmla="*/ 50 w 102"/>
                <a:gd name="T5" fmla="*/ 0 h 47"/>
                <a:gd name="T6" fmla="*/ 0 w 102"/>
                <a:gd name="T7" fmla="*/ 47 h 47"/>
              </a:gdLst>
              <a:ahLst/>
              <a:cxnLst>
                <a:cxn ang="0">
                  <a:pos x="T0" y="T1"/>
                </a:cxn>
                <a:cxn ang="0">
                  <a:pos x="T2" y="T3"/>
                </a:cxn>
                <a:cxn ang="0">
                  <a:pos x="T4" y="T5"/>
                </a:cxn>
                <a:cxn ang="0">
                  <a:pos x="T6" y="T7"/>
                </a:cxn>
              </a:cxnLst>
              <a:rect l="0" t="0" r="r" b="b"/>
              <a:pathLst>
                <a:path w="102" h="47">
                  <a:moveTo>
                    <a:pt x="0" y="47"/>
                  </a:moveTo>
                  <a:cubicBezTo>
                    <a:pt x="102" y="47"/>
                    <a:pt x="102" y="47"/>
                    <a:pt x="102" y="47"/>
                  </a:cubicBezTo>
                  <a:cubicBezTo>
                    <a:pt x="102" y="47"/>
                    <a:pt x="100" y="0"/>
                    <a:pt x="50" y="0"/>
                  </a:cubicBezTo>
                  <a:cubicBezTo>
                    <a:pt x="0" y="0"/>
                    <a:pt x="0" y="47"/>
                    <a:pt x="0" y="4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45" name="Group 595">
            <a:extLst>
              <a:ext uri="{FF2B5EF4-FFF2-40B4-BE49-F238E27FC236}">
                <a16:creationId xmlns:a16="http://schemas.microsoft.com/office/drawing/2014/main" id="{23AB5A89-D45D-4C45-BB4B-D4EBF041BCF1}"/>
              </a:ext>
            </a:extLst>
          </p:cNvPr>
          <p:cNvGrpSpPr>
            <a:grpSpLocks noChangeAspect="1"/>
          </p:cNvGrpSpPr>
          <p:nvPr/>
        </p:nvGrpSpPr>
        <p:grpSpPr bwMode="auto">
          <a:xfrm>
            <a:off x="2146638" y="4718065"/>
            <a:ext cx="413062" cy="412770"/>
            <a:chOff x="2499" y="790"/>
            <a:chExt cx="2832" cy="2830"/>
          </a:xfrm>
        </p:grpSpPr>
        <p:sp>
          <p:nvSpPr>
            <p:cNvPr id="746" name="Oval 596">
              <a:extLst>
                <a:ext uri="{FF2B5EF4-FFF2-40B4-BE49-F238E27FC236}">
                  <a16:creationId xmlns:a16="http://schemas.microsoft.com/office/drawing/2014/main" id="{A687B71E-CC61-4302-9247-C0BC921A48CE}"/>
                </a:ext>
              </a:extLst>
            </p:cNvPr>
            <p:cNvSpPr>
              <a:spLocks noChangeArrowheads="1"/>
            </p:cNvSpPr>
            <p:nvPr/>
          </p:nvSpPr>
          <p:spPr bwMode="auto">
            <a:xfrm>
              <a:off x="2499" y="790"/>
              <a:ext cx="2832" cy="283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Freeform 597">
              <a:extLst>
                <a:ext uri="{FF2B5EF4-FFF2-40B4-BE49-F238E27FC236}">
                  <a16:creationId xmlns:a16="http://schemas.microsoft.com/office/drawing/2014/main" id="{EAB0CFAA-7958-423F-B137-035B4495E8E1}"/>
                </a:ext>
              </a:extLst>
            </p:cNvPr>
            <p:cNvSpPr>
              <a:spLocks/>
            </p:cNvSpPr>
            <p:nvPr/>
          </p:nvSpPr>
          <p:spPr bwMode="auto">
            <a:xfrm>
              <a:off x="3530" y="2748"/>
              <a:ext cx="838" cy="658"/>
            </a:xfrm>
            <a:custGeom>
              <a:avLst/>
              <a:gdLst>
                <a:gd name="T0" fmla="*/ 751 w 838"/>
                <a:gd name="T1" fmla="*/ 42 h 658"/>
                <a:gd name="T2" fmla="*/ 838 w 838"/>
                <a:gd name="T3" fmla="*/ 658 h 658"/>
                <a:gd name="T4" fmla="*/ 0 w 838"/>
                <a:gd name="T5" fmla="*/ 658 h 658"/>
                <a:gd name="T6" fmla="*/ 123 w 838"/>
                <a:gd name="T7" fmla="*/ 42 h 658"/>
                <a:gd name="T8" fmla="*/ 401 w 838"/>
                <a:gd name="T9" fmla="*/ 0 h 658"/>
                <a:gd name="T10" fmla="*/ 751 w 838"/>
                <a:gd name="T11" fmla="*/ 42 h 658"/>
              </a:gdLst>
              <a:ahLst/>
              <a:cxnLst>
                <a:cxn ang="0">
                  <a:pos x="T0" y="T1"/>
                </a:cxn>
                <a:cxn ang="0">
                  <a:pos x="T2" y="T3"/>
                </a:cxn>
                <a:cxn ang="0">
                  <a:pos x="T4" y="T5"/>
                </a:cxn>
                <a:cxn ang="0">
                  <a:pos x="T6" y="T7"/>
                </a:cxn>
                <a:cxn ang="0">
                  <a:pos x="T8" y="T9"/>
                </a:cxn>
                <a:cxn ang="0">
                  <a:pos x="T10" y="T11"/>
                </a:cxn>
              </a:cxnLst>
              <a:rect l="0" t="0" r="r" b="b"/>
              <a:pathLst>
                <a:path w="838" h="658">
                  <a:moveTo>
                    <a:pt x="751" y="42"/>
                  </a:moveTo>
                  <a:lnTo>
                    <a:pt x="838" y="658"/>
                  </a:lnTo>
                  <a:lnTo>
                    <a:pt x="0" y="658"/>
                  </a:lnTo>
                  <a:lnTo>
                    <a:pt x="123" y="42"/>
                  </a:lnTo>
                  <a:lnTo>
                    <a:pt x="401" y="0"/>
                  </a:lnTo>
                  <a:lnTo>
                    <a:pt x="751" y="42"/>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Freeform 598">
              <a:extLst>
                <a:ext uri="{FF2B5EF4-FFF2-40B4-BE49-F238E27FC236}">
                  <a16:creationId xmlns:a16="http://schemas.microsoft.com/office/drawing/2014/main" id="{908547CB-9718-4435-BB8A-A91CB5EFD0C5}"/>
                </a:ext>
              </a:extLst>
            </p:cNvPr>
            <p:cNvSpPr>
              <a:spLocks/>
            </p:cNvSpPr>
            <p:nvPr/>
          </p:nvSpPr>
          <p:spPr bwMode="auto">
            <a:xfrm>
              <a:off x="3105" y="2062"/>
              <a:ext cx="241" cy="358"/>
            </a:xfrm>
            <a:custGeom>
              <a:avLst/>
              <a:gdLst>
                <a:gd name="T0" fmla="*/ 102 w 102"/>
                <a:gd name="T1" fmla="*/ 149 h 152"/>
                <a:gd name="T2" fmla="*/ 78 w 102"/>
                <a:gd name="T3" fmla="*/ 150 h 152"/>
                <a:gd name="T4" fmla="*/ 3 w 102"/>
                <a:gd name="T5" fmla="*/ 81 h 152"/>
                <a:gd name="T6" fmla="*/ 1 w 102"/>
                <a:gd name="T7" fmla="*/ 51 h 152"/>
                <a:gd name="T8" fmla="*/ 47 w 102"/>
                <a:gd name="T9" fmla="*/ 1 h 152"/>
                <a:gd name="T10" fmla="*/ 47 w 102"/>
                <a:gd name="T11" fmla="*/ 1 h 152"/>
                <a:gd name="T12" fmla="*/ 97 w 102"/>
                <a:gd name="T13" fmla="*/ 46 h 152"/>
                <a:gd name="T14" fmla="*/ 102 w 102"/>
                <a:gd name="T15" fmla="*/ 149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52">
                  <a:moveTo>
                    <a:pt x="102" y="149"/>
                  </a:moveTo>
                  <a:cubicBezTo>
                    <a:pt x="78" y="150"/>
                    <a:pt x="78" y="150"/>
                    <a:pt x="78" y="150"/>
                  </a:cubicBezTo>
                  <a:cubicBezTo>
                    <a:pt x="38" y="152"/>
                    <a:pt x="5" y="121"/>
                    <a:pt x="3" y="81"/>
                  </a:cubicBezTo>
                  <a:cubicBezTo>
                    <a:pt x="1" y="51"/>
                    <a:pt x="1" y="51"/>
                    <a:pt x="1" y="51"/>
                  </a:cubicBezTo>
                  <a:cubicBezTo>
                    <a:pt x="0" y="24"/>
                    <a:pt x="20" y="2"/>
                    <a:pt x="47" y="1"/>
                  </a:cubicBezTo>
                  <a:cubicBezTo>
                    <a:pt x="47" y="1"/>
                    <a:pt x="47" y="1"/>
                    <a:pt x="47" y="1"/>
                  </a:cubicBezTo>
                  <a:cubicBezTo>
                    <a:pt x="73" y="0"/>
                    <a:pt x="95" y="20"/>
                    <a:pt x="97" y="46"/>
                  </a:cubicBezTo>
                  <a:lnTo>
                    <a:pt x="102" y="149"/>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599">
              <a:extLst>
                <a:ext uri="{FF2B5EF4-FFF2-40B4-BE49-F238E27FC236}">
                  <a16:creationId xmlns:a16="http://schemas.microsoft.com/office/drawing/2014/main" id="{2C7079D9-8BEA-4CE6-AB4E-539BE89ADC19}"/>
                </a:ext>
              </a:extLst>
            </p:cNvPr>
            <p:cNvSpPr>
              <a:spLocks/>
            </p:cNvSpPr>
            <p:nvPr/>
          </p:nvSpPr>
          <p:spPr bwMode="auto">
            <a:xfrm>
              <a:off x="4528" y="1993"/>
              <a:ext cx="236" cy="363"/>
            </a:xfrm>
            <a:custGeom>
              <a:avLst/>
              <a:gdLst>
                <a:gd name="T0" fmla="*/ 6 w 100"/>
                <a:gd name="T1" fmla="*/ 154 h 154"/>
                <a:gd name="T2" fmla="*/ 29 w 100"/>
                <a:gd name="T3" fmla="*/ 153 h 154"/>
                <a:gd name="T4" fmla="*/ 98 w 100"/>
                <a:gd name="T5" fmla="*/ 77 h 154"/>
                <a:gd name="T6" fmla="*/ 96 w 100"/>
                <a:gd name="T7" fmla="*/ 47 h 154"/>
                <a:gd name="T8" fmla="*/ 46 w 100"/>
                <a:gd name="T9" fmla="*/ 1 h 154"/>
                <a:gd name="T10" fmla="*/ 46 w 100"/>
                <a:gd name="T11" fmla="*/ 1 h 154"/>
                <a:gd name="T12" fmla="*/ 1 w 100"/>
                <a:gd name="T13" fmla="*/ 51 h 154"/>
                <a:gd name="T14" fmla="*/ 6 w 100"/>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54">
                  <a:moveTo>
                    <a:pt x="6" y="154"/>
                  </a:moveTo>
                  <a:cubicBezTo>
                    <a:pt x="29" y="153"/>
                    <a:pt x="29" y="153"/>
                    <a:pt x="29" y="153"/>
                  </a:cubicBezTo>
                  <a:cubicBezTo>
                    <a:pt x="69" y="151"/>
                    <a:pt x="100" y="117"/>
                    <a:pt x="98" y="77"/>
                  </a:cubicBezTo>
                  <a:cubicBezTo>
                    <a:pt x="96" y="47"/>
                    <a:pt x="96" y="47"/>
                    <a:pt x="96" y="47"/>
                  </a:cubicBezTo>
                  <a:cubicBezTo>
                    <a:pt x="95" y="20"/>
                    <a:pt x="73" y="0"/>
                    <a:pt x="46" y="1"/>
                  </a:cubicBezTo>
                  <a:cubicBezTo>
                    <a:pt x="46" y="1"/>
                    <a:pt x="46" y="1"/>
                    <a:pt x="46" y="1"/>
                  </a:cubicBezTo>
                  <a:cubicBezTo>
                    <a:pt x="20" y="3"/>
                    <a:pt x="0" y="25"/>
                    <a:pt x="1" y="51"/>
                  </a:cubicBezTo>
                  <a:lnTo>
                    <a:pt x="6" y="15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Freeform 600">
              <a:extLst>
                <a:ext uri="{FF2B5EF4-FFF2-40B4-BE49-F238E27FC236}">
                  <a16:creationId xmlns:a16="http://schemas.microsoft.com/office/drawing/2014/main" id="{C057A96F-06A4-4CFB-8A60-1422C79E492B}"/>
                </a:ext>
              </a:extLst>
            </p:cNvPr>
            <p:cNvSpPr>
              <a:spLocks/>
            </p:cNvSpPr>
            <p:nvPr/>
          </p:nvSpPr>
          <p:spPr bwMode="auto">
            <a:xfrm>
              <a:off x="3266" y="1257"/>
              <a:ext cx="1326" cy="1632"/>
            </a:xfrm>
            <a:custGeom>
              <a:avLst/>
              <a:gdLst>
                <a:gd name="T0" fmla="*/ 297 w 562"/>
                <a:gd name="T1" fmla="*/ 685 h 692"/>
                <a:gd name="T2" fmla="*/ 297 w 562"/>
                <a:gd name="T3" fmla="*/ 685 h 692"/>
                <a:gd name="T4" fmla="*/ 14 w 562"/>
                <a:gd name="T5" fmla="*/ 427 h 692"/>
                <a:gd name="T6" fmla="*/ 7 w 562"/>
                <a:gd name="T7" fmla="*/ 290 h 692"/>
                <a:gd name="T8" fmla="*/ 265 w 562"/>
                <a:gd name="T9" fmla="*/ 7 h 692"/>
                <a:gd name="T10" fmla="*/ 265 w 562"/>
                <a:gd name="T11" fmla="*/ 7 h 692"/>
                <a:gd name="T12" fmla="*/ 548 w 562"/>
                <a:gd name="T13" fmla="*/ 264 h 692"/>
                <a:gd name="T14" fmla="*/ 555 w 562"/>
                <a:gd name="T15" fmla="*/ 402 h 692"/>
                <a:gd name="T16" fmla="*/ 297 w 562"/>
                <a:gd name="T17" fmla="*/ 685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692">
                  <a:moveTo>
                    <a:pt x="297" y="685"/>
                  </a:moveTo>
                  <a:cubicBezTo>
                    <a:pt x="297" y="685"/>
                    <a:pt x="297" y="685"/>
                    <a:pt x="297" y="685"/>
                  </a:cubicBezTo>
                  <a:cubicBezTo>
                    <a:pt x="148" y="692"/>
                    <a:pt x="21" y="577"/>
                    <a:pt x="14" y="427"/>
                  </a:cubicBezTo>
                  <a:cubicBezTo>
                    <a:pt x="7" y="290"/>
                    <a:pt x="7" y="290"/>
                    <a:pt x="7" y="290"/>
                  </a:cubicBezTo>
                  <a:cubicBezTo>
                    <a:pt x="0" y="141"/>
                    <a:pt x="115" y="14"/>
                    <a:pt x="265" y="7"/>
                  </a:cubicBezTo>
                  <a:cubicBezTo>
                    <a:pt x="265" y="7"/>
                    <a:pt x="265" y="7"/>
                    <a:pt x="265" y="7"/>
                  </a:cubicBezTo>
                  <a:cubicBezTo>
                    <a:pt x="414" y="0"/>
                    <a:pt x="541" y="115"/>
                    <a:pt x="548" y="264"/>
                  </a:cubicBezTo>
                  <a:cubicBezTo>
                    <a:pt x="555" y="402"/>
                    <a:pt x="555" y="402"/>
                    <a:pt x="555" y="402"/>
                  </a:cubicBezTo>
                  <a:cubicBezTo>
                    <a:pt x="562" y="551"/>
                    <a:pt x="446" y="678"/>
                    <a:pt x="297" y="685"/>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Freeform 601">
              <a:extLst>
                <a:ext uri="{FF2B5EF4-FFF2-40B4-BE49-F238E27FC236}">
                  <a16:creationId xmlns:a16="http://schemas.microsoft.com/office/drawing/2014/main" id="{99F15F89-5F2C-43E3-AA5E-8E33345F5C42}"/>
                </a:ext>
              </a:extLst>
            </p:cNvPr>
            <p:cNvSpPr>
              <a:spLocks/>
            </p:cNvSpPr>
            <p:nvPr/>
          </p:nvSpPr>
          <p:spPr bwMode="auto">
            <a:xfrm>
              <a:off x="3266" y="1257"/>
              <a:ext cx="1326" cy="1630"/>
            </a:xfrm>
            <a:custGeom>
              <a:avLst/>
              <a:gdLst>
                <a:gd name="T0" fmla="*/ 265 w 562"/>
                <a:gd name="T1" fmla="*/ 7 h 691"/>
                <a:gd name="T2" fmla="*/ 7 w 562"/>
                <a:gd name="T3" fmla="*/ 290 h 691"/>
                <a:gd name="T4" fmla="*/ 8 w 562"/>
                <a:gd name="T5" fmla="*/ 316 h 691"/>
                <a:gd name="T6" fmla="*/ 17 w 562"/>
                <a:gd name="T7" fmla="*/ 455 h 691"/>
                <a:gd name="T8" fmla="*/ 297 w 562"/>
                <a:gd name="T9" fmla="*/ 685 h 691"/>
                <a:gd name="T10" fmla="*/ 555 w 562"/>
                <a:gd name="T11" fmla="*/ 402 h 691"/>
                <a:gd name="T12" fmla="*/ 548 w 562"/>
                <a:gd name="T13" fmla="*/ 264 h 691"/>
                <a:gd name="T14" fmla="*/ 265 w 562"/>
                <a:gd name="T15" fmla="*/ 7 h 6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 h="691">
                  <a:moveTo>
                    <a:pt x="265" y="7"/>
                  </a:moveTo>
                  <a:cubicBezTo>
                    <a:pt x="115" y="14"/>
                    <a:pt x="0" y="141"/>
                    <a:pt x="7" y="290"/>
                  </a:cubicBezTo>
                  <a:cubicBezTo>
                    <a:pt x="8" y="316"/>
                    <a:pt x="8" y="316"/>
                    <a:pt x="8" y="316"/>
                  </a:cubicBezTo>
                  <a:cubicBezTo>
                    <a:pt x="17" y="455"/>
                    <a:pt x="17" y="455"/>
                    <a:pt x="17" y="455"/>
                  </a:cubicBezTo>
                  <a:cubicBezTo>
                    <a:pt x="37" y="591"/>
                    <a:pt x="157" y="691"/>
                    <a:pt x="297" y="685"/>
                  </a:cubicBezTo>
                  <a:cubicBezTo>
                    <a:pt x="446" y="678"/>
                    <a:pt x="562" y="551"/>
                    <a:pt x="555" y="402"/>
                  </a:cubicBezTo>
                  <a:cubicBezTo>
                    <a:pt x="548" y="264"/>
                    <a:pt x="548" y="264"/>
                    <a:pt x="548" y="264"/>
                  </a:cubicBezTo>
                  <a:cubicBezTo>
                    <a:pt x="541" y="115"/>
                    <a:pt x="414" y="0"/>
                    <a:pt x="265" y="7"/>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Freeform 602">
              <a:extLst>
                <a:ext uri="{FF2B5EF4-FFF2-40B4-BE49-F238E27FC236}">
                  <a16:creationId xmlns:a16="http://schemas.microsoft.com/office/drawing/2014/main" id="{B052CEBD-25F1-47B9-ABA9-DA766CB279B5}"/>
                </a:ext>
              </a:extLst>
            </p:cNvPr>
            <p:cNvSpPr>
              <a:spLocks/>
            </p:cNvSpPr>
            <p:nvPr/>
          </p:nvSpPr>
          <p:spPr bwMode="auto">
            <a:xfrm>
              <a:off x="3927" y="1967"/>
              <a:ext cx="646" cy="932"/>
            </a:xfrm>
            <a:custGeom>
              <a:avLst/>
              <a:gdLst>
                <a:gd name="T0" fmla="*/ 259 w 274"/>
                <a:gd name="T1" fmla="*/ 55 h 395"/>
                <a:gd name="T2" fmla="*/ 259 w 274"/>
                <a:gd name="T3" fmla="*/ 55 h 395"/>
                <a:gd name="T4" fmla="*/ 205 w 274"/>
                <a:gd name="T5" fmla="*/ 11 h 395"/>
                <a:gd name="T6" fmla="*/ 140 w 274"/>
                <a:gd name="T7" fmla="*/ 0 h 395"/>
                <a:gd name="T8" fmla="*/ 61 w 274"/>
                <a:gd name="T9" fmla="*/ 80 h 395"/>
                <a:gd name="T10" fmla="*/ 79 w 274"/>
                <a:gd name="T11" fmla="*/ 151 h 395"/>
                <a:gd name="T12" fmla="*/ 49 w 274"/>
                <a:gd name="T13" fmla="*/ 191 h 395"/>
                <a:gd name="T14" fmla="*/ 43 w 274"/>
                <a:gd name="T15" fmla="*/ 191 h 395"/>
                <a:gd name="T16" fmla="*/ 18 w 274"/>
                <a:gd name="T17" fmla="*/ 219 h 395"/>
                <a:gd name="T18" fmla="*/ 20 w 274"/>
                <a:gd name="T19" fmla="*/ 279 h 395"/>
                <a:gd name="T20" fmla="*/ 27 w 274"/>
                <a:gd name="T21" fmla="*/ 279 h 395"/>
                <a:gd name="T22" fmla="*/ 63 w 274"/>
                <a:gd name="T23" fmla="*/ 312 h 395"/>
                <a:gd name="T24" fmla="*/ 22 w 274"/>
                <a:gd name="T25" fmla="*/ 314 h 395"/>
                <a:gd name="T26" fmla="*/ 23 w 274"/>
                <a:gd name="T27" fmla="*/ 325 h 395"/>
                <a:gd name="T28" fmla="*/ 0 w 274"/>
                <a:gd name="T29" fmla="*/ 395 h 395"/>
                <a:gd name="T30" fmla="*/ 123 w 274"/>
                <a:gd name="T31" fmla="*/ 369 h 395"/>
                <a:gd name="T32" fmla="*/ 149 w 274"/>
                <a:gd name="T33" fmla="*/ 342 h 395"/>
                <a:gd name="T34" fmla="*/ 274 w 274"/>
                <a:gd name="T35" fmla="*/ 129 h 395"/>
                <a:gd name="T36" fmla="*/ 259 w 274"/>
                <a:gd name="T37" fmla="*/ 5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395">
                  <a:moveTo>
                    <a:pt x="259" y="55"/>
                  </a:moveTo>
                  <a:cubicBezTo>
                    <a:pt x="259" y="55"/>
                    <a:pt x="259" y="55"/>
                    <a:pt x="259" y="55"/>
                  </a:cubicBezTo>
                  <a:cubicBezTo>
                    <a:pt x="243" y="12"/>
                    <a:pt x="205" y="11"/>
                    <a:pt x="205" y="11"/>
                  </a:cubicBezTo>
                  <a:cubicBezTo>
                    <a:pt x="140" y="0"/>
                    <a:pt x="140" y="0"/>
                    <a:pt x="140" y="0"/>
                  </a:cubicBezTo>
                  <a:cubicBezTo>
                    <a:pt x="102" y="2"/>
                    <a:pt x="51" y="43"/>
                    <a:pt x="61" y="80"/>
                  </a:cubicBezTo>
                  <a:cubicBezTo>
                    <a:pt x="79" y="151"/>
                    <a:pt x="79" y="151"/>
                    <a:pt x="79" y="151"/>
                  </a:cubicBezTo>
                  <a:cubicBezTo>
                    <a:pt x="84" y="171"/>
                    <a:pt x="70" y="190"/>
                    <a:pt x="49" y="191"/>
                  </a:cubicBezTo>
                  <a:cubicBezTo>
                    <a:pt x="43" y="191"/>
                    <a:pt x="43" y="191"/>
                    <a:pt x="43" y="191"/>
                  </a:cubicBezTo>
                  <a:cubicBezTo>
                    <a:pt x="28" y="192"/>
                    <a:pt x="17" y="204"/>
                    <a:pt x="18" y="219"/>
                  </a:cubicBezTo>
                  <a:cubicBezTo>
                    <a:pt x="20" y="279"/>
                    <a:pt x="20" y="279"/>
                    <a:pt x="20" y="279"/>
                  </a:cubicBezTo>
                  <a:cubicBezTo>
                    <a:pt x="27" y="279"/>
                    <a:pt x="27" y="279"/>
                    <a:pt x="27" y="279"/>
                  </a:cubicBezTo>
                  <a:cubicBezTo>
                    <a:pt x="46" y="278"/>
                    <a:pt x="62" y="293"/>
                    <a:pt x="63" y="312"/>
                  </a:cubicBezTo>
                  <a:cubicBezTo>
                    <a:pt x="22" y="314"/>
                    <a:pt x="22" y="314"/>
                    <a:pt x="22" y="314"/>
                  </a:cubicBezTo>
                  <a:cubicBezTo>
                    <a:pt x="23" y="325"/>
                    <a:pt x="23" y="325"/>
                    <a:pt x="23" y="325"/>
                  </a:cubicBezTo>
                  <a:cubicBezTo>
                    <a:pt x="24" y="347"/>
                    <a:pt x="16" y="380"/>
                    <a:pt x="0" y="395"/>
                  </a:cubicBezTo>
                  <a:cubicBezTo>
                    <a:pt x="123" y="369"/>
                    <a:pt x="123" y="369"/>
                    <a:pt x="123" y="369"/>
                  </a:cubicBezTo>
                  <a:cubicBezTo>
                    <a:pt x="149" y="342"/>
                    <a:pt x="149" y="342"/>
                    <a:pt x="149" y="342"/>
                  </a:cubicBezTo>
                  <a:cubicBezTo>
                    <a:pt x="221" y="297"/>
                    <a:pt x="269" y="218"/>
                    <a:pt x="274" y="129"/>
                  </a:cubicBezTo>
                  <a:lnTo>
                    <a:pt x="259" y="55"/>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Freeform 603">
              <a:extLst>
                <a:ext uri="{FF2B5EF4-FFF2-40B4-BE49-F238E27FC236}">
                  <a16:creationId xmlns:a16="http://schemas.microsoft.com/office/drawing/2014/main" id="{DB1C3CDD-074D-4EEA-9D04-836B02DC2BB1}"/>
                </a:ext>
              </a:extLst>
            </p:cNvPr>
            <p:cNvSpPr>
              <a:spLocks/>
            </p:cNvSpPr>
            <p:nvPr/>
          </p:nvSpPr>
          <p:spPr bwMode="auto">
            <a:xfrm>
              <a:off x="3655" y="2418"/>
              <a:ext cx="139" cy="120"/>
            </a:xfrm>
            <a:custGeom>
              <a:avLst/>
              <a:gdLst>
                <a:gd name="T0" fmla="*/ 59 w 59"/>
                <a:gd name="T1" fmla="*/ 6 h 51"/>
                <a:gd name="T2" fmla="*/ 17 w 59"/>
                <a:gd name="T3" fmla="*/ 51 h 51"/>
                <a:gd name="T4" fmla="*/ 59 w 59"/>
                <a:gd name="T5" fmla="*/ 6 h 51"/>
              </a:gdLst>
              <a:ahLst/>
              <a:cxnLst>
                <a:cxn ang="0">
                  <a:pos x="T0" y="T1"/>
                </a:cxn>
                <a:cxn ang="0">
                  <a:pos x="T2" y="T3"/>
                </a:cxn>
                <a:cxn ang="0">
                  <a:pos x="T4" y="T5"/>
                </a:cxn>
              </a:cxnLst>
              <a:rect l="0" t="0" r="r" b="b"/>
              <a:pathLst>
                <a:path w="59" h="51">
                  <a:moveTo>
                    <a:pt x="59" y="6"/>
                  </a:moveTo>
                  <a:cubicBezTo>
                    <a:pt x="17" y="51"/>
                    <a:pt x="17" y="51"/>
                    <a:pt x="17" y="51"/>
                  </a:cubicBezTo>
                  <a:cubicBezTo>
                    <a:pt x="17" y="51"/>
                    <a:pt x="0" y="0"/>
                    <a:pt x="59" y="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Freeform 604">
              <a:extLst>
                <a:ext uri="{FF2B5EF4-FFF2-40B4-BE49-F238E27FC236}">
                  <a16:creationId xmlns:a16="http://schemas.microsoft.com/office/drawing/2014/main" id="{2AB6E060-0F57-45F7-BAFF-BAB0DA6F06B9}"/>
                </a:ext>
              </a:extLst>
            </p:cNvPr>
            <p:cNvSpPr>
              <a:spLocks/>
            </p:cNvSpPr>
            <p:nvPr/>
          </p:nvSpPr>
          <p:spPr bwMode="auto">
            <a:xfrm>
              <a:off x="2966" y="2833"/>
              <a:ext cx="1930" cy="787"/>
            </a:xfrm>
            <a:custGeom>
              <a:avLst/>
              <a:gdLst>
                <a:gd name="T0" fmla="*/ 402 w 818"/>
                <a:gd name="T1" fmla="*/ 334 h 334"/>
                <a:gd name="T2" fmla="*/ 818 w 818"/>
                <a:gd name="T3" fmla="*/ 167 h 334"/>
                <a:gd name="T4" fmla="*/ 589 w 818"/>
                <a:gd name="T5" fmla="*/ 100 h 334"/>
                <a:gd name="T6" fmla="*/ 567 w 818"/>
                <a:gd name="T7" fmla="*/ 0 h 334"/>
                <a:gd name="T8" fmla="*/ 501 w 818"/>
                <a:gd name="T9" fmla="*/ 27 h 334"/>
                <a:gd name="T10" fmla="*/ 418 w 818"/>
                <a:gd name="T11" fmla="*/ 176 h 334"/>
                <a:gd name="T12" fmla="*/ 349 w 818"/>
                <a:gd name="T13" fmla="*/ 38 h 334"/>
                <a:gd name="T14" fmla="*/ 282 w 818"/>
                <a:gd name="T15" fmla="*/ 2 h 334"/>
                <a:gd name="T16" fmla="*/ 247 w 818"/>
                <a:gd name="T17" fmla="*/ 105 h 334"/>
                <a:gd name="T18" fmla="*/ 3 w 818"/>
                <a:gd name="T19" fmla="*/ 179 h 334"/>
                <a:gd name="T20" fmla="*/ 0 w 818"/>
                <a:gd name="T21" fmla="*/ 179 h 334"/>
                <a:gd name="T22" fmla="*/ 402 w 818"/>
                <a:gd name="T23"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8" h="334">
                  <a:moveTo>
                    <a:pt x="402" y="334"/>
                  </a:moveTo>
                  <a:cubicBezTo>
                    <a:pt x="563" y="334"/>
                    <a:pt x="710" y="270"/>
                    <a:pt x="818" y="167"/>
                  </a:cubicBezTo>
                  <a:cubicBezTo>
                    <a:pt x="589" y="100"/>
                    <a:pt x="589" y="100"/>
                    <a:pt x="589" y="100"/>
                  </a:cubicBezTo>
                  <a:cubicBezTo>
                    <a:pt x="567" y="0"/>
                    <a:pt x="567" y="0"/>
                    <a:pt x="567" y="0"/>
                  </a:cubicBezTo>
                  <a:cubicBezTo>
                    <a:pt x="501" y="27"/>
                    <a:pt x="501" y="27"/>
                    <a:pt x="501" y="27"/>
                  </a:cubicBezTo>
                  <a:cubicBezTo>
                    <a:pt x="418" y="176"/>
                    <a:pt x="418" y="176"/>
                    <a:pt x="418" y="176"/>
                  </a:cubicBezTo>
                  <a:cubicBezTo>
                    <a:pt x="349" y="38"/>
                    <a:pt x="349" y="38"/>
                    <a:pt x="349" y="38"/>
                  </a:cubicBezTo>
                  <a:cubicBezTo>
                    <a:pt x="282" y="2"/>
                    <a:pt x="282" y="2"/>
                    <a:pt x="282" y="2"/>
                  </a:cubicBezTo>
                  <a:cubicBezTo>
                    <a:pt x="247" y="105"/>
                    <a:pt x="247" y="105"/>
                    <a:pt x="247" y="105"/>
                  </a:cubicBezTo>
                  <a:cubicBezTo>
                    <a:pt x="3" y="179"/>
                    <a:pt x="3" y="179"/>
                    <a:pt x="3" y="179"/>
                  </a:cubicBezTo>
                  <a:cubicBezTo>
                    <a:pt x="2" y="179"/>
                    <a:pt x="1" y="179"/>
                    <a:pt x="0" y="179"/>
                  </a:cubicBezTo>
                  <a:cubicBezTo>
                    <a:pt x="106" y="275"/>
                    <a:pt x="247" y="334"/>
                    <a:pt x="402" y="33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Freeform 605">
              <a:extLst>
                <a:ext uri="{FF2B5EF4-FFF2-40B4-BE49-F238E27FC236}">
                  <a16:creationId xmlns:a16="http://schemas.microsoft.com/office/drawing/2014/main" id="{8E5A2342-70AC-428D-B0FE-73E365EA9DDD}"/>
                </a:ext>
              </a:extLst>
            </p:cNvPr>
            <p:cNvSpPr>
              <a:spLocks/>
            </p:cNvSpPr>
            <p:nvPr/>
          </p:nvSpPr>
          <p:spPr bwMode="auto">
            <a:xfrm>
              <a:off x="3223" y="1121"/>
              <a:ext cx="1357" cy="1254"/>
            </a:xfrm>
            <a:custGeom>
              <a:avLst/>
              <a:gdLst>
                <a:gd name="T0" fmla="*/ 399 w 575"/>
                <a:gd name="T1" fmla="*/ 54 h 532"/>
                <a:gd name="T2" fmla="*/ 121 w 575"/>
                <a:gd name="T3" fmla="*/ 17 h 532"/>
                <a:gd name="T4" fmla="*/ 140 w 575"/>
                <a:gd name="T5" fmla="*/ 55 h 532"/>
                <a:gd name="T6" fmla="*/ 41 w 575"/>
                <a:gd name="T7" fmla="*/ 59 h 532"/>
                <a:gd name="T8" fmla="*/ 86 w 575"/>
                <a:gd name="T9" fmla="*/ 86 h 532"/>
                <a:gd name="T10" fmla="*/ 5 w 575"/>
                <a:gd name="T11" fmla="*/ 225 h 532"/>
                <a:gd name="T12" fmla="*/ 10 w 575"/>
                <a:gd name="T13" fmla="*/ 316 h 532"/>
                <a:gd name="T14" fmla="*/ 26 w 575"/>
                <a:gd name="T15" fmla="*/ 374 h 532"/>
                <a:gd name="T16" fmla="*/ 32 w 575"/>
                <a:gd name="T17" fmla="*/ 498 h 532"/>
                <a:gd name="T18" fmla="*/ 69 w 575"/>
                <a:gd name="T19" fmla="*/ 531 h 532"/>
                <a:gd name="T20" fmla="*/ 76 w 575"/>
                <a:gd name="T21" fmla="*/ 531 h 532"/>
                <a:gd name="T22" fmla="*/ 67 w 575"/>
                <a:gd name="T23" fmla="*/ 337 h 532"/>
                <a:gd name="T24" fmla="*/ 149 w 575"/>
                <a:gd name="T25" fmla="*/ 214 h 532"/>
                <a:gd name="T26" fmla="*/ 161 w 575"/>
                <a:gd name="T27" fmla="*/ 210 h 532"/>
                <a:gd name="T28" fmla="*/ 418 w 575"/>
                <a:gd name="T29" fmla="*/ 198 h 532"/>
                <a:gd name="T30" fmla="*/ 430 w 575"/>
                <a:gd name="T31" fmla="*/ 201 h 532"/>
                <a:gd name="T32" fmla="*/ 523 w 575"/>
                <a:gd name="T33" fmla="*/ 315 h 532"/>
                <a:gd name="T34" fmla="*/ 532 w 575"/>
                <a:gd name="T35" fmla="*/ 507 h 532"/>
                <a:gd name="T36" fmla="*/ 541 w 575"/>
                <a:gd name="T37" fmla="*/ 506 h 532"/>
                <a:gd name="T38" fmla="*/ 574 w 575"/>
                <a:gd name="T39" fmla="*/ 469 h 532"/>
                <a:gd name="T40" fmla="*/ 562 w 575"/>
                <a:gd name="T41" fmla="*/ 212 h 532"/>
                <a:gd name="T42" fmla="*/ 399 w 575"/>
                <a:gd name="T43" fmla="*/ 5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5" h="532">
                  <a:moveTo>
                    <a:pt x="399" y="54"/>
                  </a:moveTo>
                  <a:cubicBezTo>
                    <a:pt x="399" y="54"/>
                    <a:pt x="257" y="0"/>
                    <a:pt x="121" y="17"/>
                  </a:cubicBezTo>
                  <a:cubicBezTo>
                    <a:pt x="140" y="55"/>
                    <a:pt x="140" y="55"/>
                    <a:pt x="140" y="55"/>
                  </a:cubicBezTo>
                  <a:cubicBezTo>
                    <a:pt x="41" y="59"/>
                    <a:pt x="41" y="59"/>
                    <a:pt x="41" y="59"/>
                  </a:cubicBezTo>
                  <a:cubicBezTo>
                    <a:pt x="86" y="86"/>
                    <a:pt x="86" y="86"/>
                    <a:pt x="86" y="86"/>
                  </a:cubicBezTo>
                  <a:cubicBezTo>
                    <a:pt x="42" y="120"/>
                    <a:pt x="13" y="170"/>
                    <a:pt x="5" y="225"/>
                  </a:cubicBezTo>
                  <a:cubicBezTo>
                    <a:pt x="0" y="256"/>
                    <a:pt x="2" y="287"/>
                    <a:pt x="10" y="316"/>
                  </a:cubicBezTo>
                  <a:cubicBezTo>
                    <a:pt x="26" y="374"/>
                    <a:pt x="26" y="374"/>
                    <a:pt x="26" y="374"/>
                  </a:cubicBezTo>
                  <a:cubicBezTo>
                    <a:pt x="32" y="498"/>
                    <a:pt x="32" y="498"/>
                    <a:pt x="32" y="498"/>
                  </a:cubicBezTo>
                  <a:cubicBezTo>
                    <a:pt x="33" y="517"/>
                    <a:pt x="50" y="532"/>
                    <a:pt x="69" y="531"/>
                  </a:cubicBezTo>
                  <a:cubicBezTo>
                    <a:pt x="76" y="531"/>
                    <a:pt x="76" y="531"/>
                    <a:pt x="76" y="531"/>
                  </a:cubicBezTo>
                  <a:cubicBezTo>
                    <a:pt x="67" y="337"/>
                    <a:pt x="67" y="337"/>
                    <a:pt x="67" y="337"/>
                  </a:cubicBezTo>
                  <a:cubicBezTo>
                    <a:pt x="64" y="282"/>
                    <a:pt x="97" y="233"/>
                    <a:pt x="149" y="214"/>
                  </a:cubicBezTo>
                  <a:cubicBezTo>
                    <a:pt x="161" y="210"/>
                    <a:pt x="161" y="210"/>
                    <a:pt x="161" y="210"/>
                  </a:cubicBezTo>
                  <a:cubicBezTo>
                    <a:pt x="243" y="180"/>
                    <a:pt x="333" y="176"/>
                    <a:pt x="418" y="198"/>
                  </a:cubicBezTo>
                  <a:cubicBezTo>
                    <a:pt x="430" y="201"/>
                    <a:pt x="430" y="201"/>
                    <a:pt x="430" y="201"/>
                  </a:cubicBezTo>
                  <a:cubicBezTo>
                    <a:pt x="483" y="214"/>
                    <a:pt x="521" y="260"/>
                    <a:pt x="523" y="315"/>
                  </a:cubicBezTo>
                  <a:cubicBezTo>
                    <a:pt x="532" y="507"/>
                    <a:pt x="532" y="507"/>
                    <a:pt x="532" y="507"/>
                  </a:cubicBezTo>
                  <a:cubicBezTo>
                    <a:pt x="541" y="506"/>
                    <a:pt x="541" y="506"/>
                    <a:pt x="541" y="506"/>
                  </a:cubicBezTo>
                  <a:cubicBezTo>
                    <a:pt x="560" y="505"/>
                    <a:pt x="575" y="489"/>
                    <a:pt x="574" y="469"/>
                  </a:cubicBezTo>
                  <a:cubicBezTo>
                    <a:pt x="562" y="212"/>
                    <a:pt x="562" y="212"/>
                    <a:pt x="562" y="212"/>
                  </a:cubicBezTo>
                  <a:cubicBezTo>
                    <a:pt x="552" y="9"/>
                    <a:pt x="399" y="54"/>
                    <a:pt x="399" y="5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Freeform 606">
              <a:extLst>
                <a:ext uri="{FF2B5EF4-FFF2-40B4-BE49-F238E27FC236}">
                  <a16:creationId xmlns:a16="http://schemas.microsoft.com/office/drawing/2014/main" id="{93B9596B-1914-498E-94CD-96C5F544A950}"/>
                </a:ext>
              </a:extLst>
            </p:cNvPr>
            <p:cNvSpPr>
              <a:spLocks/>
            </p:cNvSpPr>
            <p:nvPr/>
          </p:nvSpPr>
          <p:spPr bwMode="auto">
            <a:xfrm>
              <a:off x="3667" y="2922"/>
              <a:ext cx="234" cy="279"/>
            </a:xfrm>
            <a:custGeom>
              <a:avLst/>
              <a:gdLst>
                <a:gd name="T0" fmla="*/ 234 w 234"/>
                <a:gd name="T1" fmla="*/ 224 h 279"/>
                <a:gd name="T2" fmla="*/ 123 w 234"/>
                <a:gd name="T3" fmla="*/ 0 h 279"/>
                <a:gd name="T4" fmla="*/ 0 w 234"/>
                <a:gd name="T5" fmla="*/ 279 h 279"/>
                <a:gd name="T6" fmla="*/ 158 w 234"/>
                <a:gd name="T7" fmla="*/ 175 h 279"/>
                <a:gd name="T8" fmla="*/ 234 w 234"/>
                <a:gd name="T9" fmla="*/ 224 h 279"/>
              </a:gdLst>
              <a:ahLst/>
              <a:cxnLst>
                <a:cxn ang="0">
                  <a:pos x="T0" y="T1"/>
                </a:cxn>
                <a:cxn ang="0">
                  <a:pos x="T2" y="T3"/>
                </a:cxn>
                <a:cxn ang="0">
                  <a:pos x="T4" y="T5"/>
                </a:cxn>
                <a:cxn ang="0">
                  <a:pos x="T6" y="T7"/>
                </a:cxn>
                <a:cxn ang="0">
                  <a:pos x="T8" y="T9"/>
                </a:cxn>
              </a:cxnLst>
              <a:rect l="0" t="0" r="r" b="b"/>
              <a:pathLst>
                <a:path w="234" h="279">
                  <a:moveTo>
                    <a:pt x="234" y="224"/>
                  </a:moveTo>
                  <a:lnTo>
                    <a:pt x="123" y="0"/>
                  </a:lnTo>
                  <a:lnTo>
                    <a:pt x="0" y="279"/>
                  </a:lnTo>
                  <a:lnTo>
                    <a:pt x="158" y="175"/>
                  </a:lnTo>
                  <a:lnTo>
                    <a:pt x="234" y="22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Freeform 607">
              <a:extLst>
                <a:ext uri="{FF2B5EF4-FFF2-40B4-BE49-F238E27FC236}">
                  <a16:creationId xmlns:a16="http://schemas.microsoft.com/office/drawing/2014/main" id="{8C227E70-A551-480E-B4C5-DA5191DFDD2B}"/>
                </a:ext>
              </a:extLst>
            </p:cNvPr>
            <p:cNvSpPr>
              <a:spLocks/>
            </p:cNvSpPr>
            <p:nvPr/>
          </p:nvSpPr>
          <p:spPr bwMode="auto">
            <a:xfrm>
              <a:off x="4009" y="2896"/>
              <a:ext cx="267" cy="305"/>
            </a:xfrm>
            <a:custGeom>
              <a:avLst/>
              <a:gdLst>
                <a:gd name="T0" fmla="*/ 139 w 267"/>
                <a:gd name="T1" fmla="*/ 0 h 305"/>
                <a:gd name="T2" fmla="*/ 267 w 267"/>
                <a:gd name="T3" fmla="*/ 305 h 305"/>
                <a:gd name="T4" fmla="*/ 132 w 267"/>
                <a:gd name="T5" fmla="*/ 187 h 305"/>
                <a:gd name="T6" fmla="*/ 0 w 267"/>
                <a:gd name="T7" fmla="*/ 250 h 305"/>
                <a:gd name="T8" fmla="*/ 139 w 267"/>
                <a:gd name="T9" fmla="*/ 0 h 305"/>
              </a:gdLst>
              <a:ahLst/>
              <a:cxnLst>
                <a:cxn ang="0">
                  <a:pos x="T0" y="T1"/>
                </a:cxn>
                <a:cxn ang="0">
                  <a:pos x="T2" y="T3"/>
                </a:cxn>
                <a:cxn ang="0">
                  <a:pos x="T4" y="T5"/>
                </a:cxn>
                <a:cxn ang="0">
                  <a:pos x="T6" y="T7"/>
                </a:cxn>
                <a:cxn ang="0">
                  <a:pos x="T8" y="T9"/>
                </a:cxn>
              </a:cxnLst>
              <a:rect l="0" t="0" r="r" b="b"/>
              <a:pathLst>
                <a:path w="267" h="305">
                  <a:moveTo>
                    <a:pt x="139" y="0"/>
                  </a:moveTo>
                  <a:lnTo>
                    <a:pt x="267" y="305"/>
                  </a:lnTo>
                  <a:lnTo>
                    <a:pt x="132" y="187"/>
                  </a:lnTo>
                  <a:lnTo>
                    <a:pt x="0" y="250"/>
                  </a:lnTo>
                  <a:lnTo>
                    <a:pt x="139"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Oval 608">
              <a:extLst>
                <a:ext uri="{FF2B5EF4-FFF2-40B4-BE49-F238E27FC236}">
                  <a16:creationId xmlns:a16="http://schemas.microsoft.com/office/drawing/2014/main" id="{A52AEF98-EC1A-4CEC-92F3-699EE6B3CB1E}"/>
                </a:ext>
              </a:extLst>
            </p:cNvPr>
            <p:cNvSpPr>
              <a:spLocks noChangeArrowheads="1"/>
            </p:cNvSpPr>
            <p:nvPr/>
          </p:nvSpPr>
          <p:spPr bwMode="auto">
            <a:xfrm>
              <a:off x="3952" y="3359"/>
              <a:ext cx="90" cy="92"/>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Freeform 609">
              <a:extLst>
                <a:ext uri="{FF2B5EF4-FFF2-40B4-BE49-F238E27FC236}">
                  <a16:creationId xmlns:a16="http://schemas.microsoft.com/office/drawing/2014/main" id="{E37957EC-A571-462E-AF5E-8DDD255C05F6}"/>
                </a:ext>
              </a:extLst>
            </p:cNvPr>
            <p:cNvSpPr>
              <a:spLocks/>
            </p:cNvSpPr>
            <p:nvPr/>
          </p:nvSpPr>
          <p:spPr bwMode="auto">
            <a:xfrm>
              <a:off x="3426" y="1920"/>
              <a:ext cx="340" cy="151"/>
            </a:xfrm>
            <a:custGeom>
              <a:avLst/>
              <a:gdLst>
                <a:gd name="T0" fmla="*/ 10 w 144"/>
                <a:gd name="T1" fmla="*/ 64 h 64"/>
                <a:gd name="T2" fmla="*/ 3 w 144"/>
                <a:gd name="T3" fmla="*/ 61 h 64"/>
                <a:gd name="T4" fmla="*/ 4 w 144"/>
                <a:gd name="T5" fmla="*/ 47 h 64"/>
                <a:gd name="T6" fmla="*/ 138 w 144"/>
                <a:gd name="T7" fmla="*/ 40 h 64"/>
                <a:gd name="T8" fmla="*/ 142 w 144"/>
                <a:gd name="T9" fmla="*/ 53 h 64"/>
                <a:gd name="T10" fmla="*/ 128 w 144"/>
                <a:gd name="T11" fmla="*/ 57 h 64"/>
                <a:gd name="T12" fmla="*/ 16 w 144"/>
                <a:gd name="T13" fmla="*/ 62 h 64"/>
                <a:gd name="T14" fmla="*/ 10 w 144"/>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64">
                  <a:moveTo>
                    <a:pt x="10" y="64"/>
                  </a:moveTo>
                  <a:cubicBezTo>
                    <a:pt x="8" y="64"/>
                    <a:pt x="5" y="63"/>
                    <a:pt x="3" y="61"/>
                  </a:cubicBezTo>
                  <a:cubicBezTo>
                    <a:pt x="0" y="56"/>
                    <a:pt x="0" y="50"/>
                    <a:pt x="4" y="47"/>
                  </a:cubicBezTo>
                  <a:cubicBezTo>
                    <a:pt x="7" y="45"/>
                    <a:pt x="62" y="0"/>
                    <a:pt x="138" y="40"/>
                  </a:cubicBezTo>
                  <a:cubicBezTo>
                    <a:pt x="142" y="43"/>
                    <a:pt x="144" y="48"/>
                    <a:pt x="142" y="53"/>
                  </a:cubicBezTo>
                  <a:cubicBezTo>
                    <a:pt x="139" y="58"/>
                    <a:pt x="133" y="60"/>
                    <a:pt x="128" y="57"/>
                  </a:cubicBezTo>
                  <a:cubicBezTo>
                    <a:pt x="65" y="23"/>
                    <a:pt x="18" y="60"/>
                    <a:pt x="16" y="62"/>
                  </a:cubicBezTo>
                  <a:cubicBezTo>
                    <a:pt x="15" y="63"/>
                    <a:pt x="13" y="64"/>
                    <a:pt x="10" y="6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Freeform 610">
              <a:extLst>
                <a:ext uri="{FF2B5EF4-FFF2-40B4-BE49-F238E27FC236}">
                  <a16:creationId xmlns:a16="http://schemas.microsoft.com/office/drawing/2014/main" id="{1059E37E-1CC4-4A7D-B238-B8407A519890}"/>
                </a:ext>
              </a:extLst>
            </p:cNvPr>
            <p:cNvSpPr>
              <a:spLocks/>
            </p:cNvSpPr>
            <p:nvPr/>
          </p:nvSpPr>
          <p:spPr bwMode="auto">
            <a:xfrm>
              <a:off x="4078" y="1889"/>
              <a:ext cx="342" cy="151"/>
            </a:xfrm>
            <a:custGeom>
              <a:avLst/>
              <a:gdLst>
                <a:gd name="T0" fmla="*/ 11 w 145"/>
                <a:gd name="T1" fmla="*/ 64 h 64"/>
                <a:gd name="T2" fmla="*/ 4 w 145"/>
                <a:gd name="T3" fmla="*/ 60 h 64"/>
                <a:gd name="T4" fmla="*/ 5 w 145"/>
                <a:gd name="T5" fmla="*/ 47 h 64"/>
                <a:gd name="T6" fmla="*/ 138 w 145"/>
                <a:gd name="T7" fmla="*/ 40 h 64"/>
                <a:gd name="T8" fmla="*/ 142 w 145"/>
                <a:gd name="T9" fmla="*/ 53 h 64"/>
                <a:gd name="T10" fmla="*/ 129 w 145"/>
                <a:gd name="T11" fmla="*/ 57 h 64"/>
                <a:gd name="T12" fmla="*/ 17 w 145"/>
                <a:gd name="T13" fmla="*/ 62 h 64"/>
                <a:gd name="T14" fmla="*/ 11 w 145"/>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64">
                  <a:moveTo>
                    <a:pt x="11" y="64"/>
                  </a:moveTo>
                  <a:cubicBezTo>
                    <a:pt x="9" y="64"/>
                    <a:pt x="6" y="63"/>
                    <a:pt x="4" y="60"/>
                  </a:cubicBezTo>
                  <a:cubicBezTo>
                    <a:pt x="0" y="56"/>
                    <a:pt x="1" y="50"/>
                    <a:pt x="5" y="47"/>
                  </a:cubicBezTo>
                  <a:cubicBezTo>
                    <a:pt x="7" y="45"/>
                    <a:pt x="63" y="0"/>
                    <a:pt x="138" y="40"/>
                  </a:cubicBezTo>
                  <a:cubicBezTo>
                    <a:pt x="143" y="42"/>
                    <a:pt x="145" y="48"/>
                    <a:pt x="142" y="53"/>
                  </a:cubicBezTo>
                  <a:cubicBezTo>
                    <a:pt x="140" y="58"/>
                    <a:pt x="134" y="60"/>
                    <a:pt x="129" y="57"/>
                  </a:cubicBezTo>
                  <a:cubicBezTo>
                    <a:pt x="66" y="23"/>
                    <a:pt x="19" y="60"/>
                    <a:pt x="17" y="62"/>
                  </a:cubicBezTo>
                  <a:cubicBezTo>
                    <a:pt x="16" y="63"/>
                    <a:pt x="13" y="64"/>
                    <a:pt x="11" y="6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Freeform 611">
              <a:extLst>
                <a:ext uri="{FF2B5EF4-FFF2-40B4-BE49-F238E27FC236}">
                  <a16:creationId xmlns:a16="http://schemas.microsoft.com/office/drawing/2014/main" id="{360F40A7-7D1C-4F24-9B20-E5F7678E46A2}"/>
                </a:ext>
              </a:extLst>
            </p:cNvPr>
            <p:cNvSpPr>
              <a:spLocks/>
            </p:cNvSpPr>
            <p:nvPr/>
          </p:nvSpPr>
          <p:spPr bwMode="auto">
            <a:xfrm>
              <a:off x="3539" y="2083"/>
              <a:ext cx="121" cy="80"/>
            </a:xfrm>
            <a:custGeom>
              <a:avLst/>
              <a:gdLst>
                <a:gd name="T0" fmla="*/ 50 w 51"/>
                <a:gd name="T1" fmla="*/ 32 h 34"/>
                <a:gd name="T2" fmla="*/ 51 w 51"/>
                <a:gd name="T3" fmla="*/ 25 h 34"/>
                <a:gd name="T4" fmla="*/ 25 w 51"/>
                <a:gd name="T5" fmla="*/ 1 h 34"/>
                <a:gd name="T6" fmla="*/ 1 w 51"/>
                <a:gd name="T7" fmla="*/ 27 h 34"/>
                <a:gd name="T8" fmla="*/ 2 w 51"/>
                <a:gd name="T9" fmla="*/ 34 h 34"/>
                <a:gd name="T10" fmla="*/ 50 w 51"/>
                <a:gd name="T11" fmla="*/ 32 h 34"/>
              </a:gdLst>
              <a:ahLst/>
              <a:cxnLst>
                <a:cxn ang="0">
                  <a:pos x="T0" y="T1"/>
                </a:cxn>
                <a:cxn ang="0">
                  <a:pos x="T2" y="T3"/>
                </a:cxn>
                <a:cxn ang="0">
                  <a:pos x="T4" y="T5"/>
                </a:cxn>
                <a:cxn ang="0">
                  <a:pos x="T6" y="T7"/>
                </a:cxn>
                <a:cxn ang="0">
                  <a:pos x="T8" y="T9"/>
                </a:cxn>
                <a:cxn ang="0">
                  <a:pos x="T10" y="T11"/>
                </a:cxn>
              </a:cxnLst>
              <a:rect l="0" t="0" r="r" b="b"/>
              <a:pathLst>
                <a:path w="51" h="34">
                  <a:moveTo>
                    <a:pt x="50" y="32"/>
                  </a:moveTo>
                  <a:cubicBezTo>
                    <a:pt x="51" y="29"/>
                    <a:pt x="51" y="27"/>
                    <a:pt x="51" y="25"/>
                  </a:cubicBezTo>
                  <a:cubicBezTo>
                    <a:pt x="50" y="11"/>
                    <a:pt x="38" y="0"/>
                    <a:pt x="25" y="1"/>
                  </a:cubicBezTo>
                  <a:cubicBezTo>
                    <a:pt x="11" y="2"/>
                    <a:pt x="0" y="14"/>
                    <a:pt x="1" y="27"/>
                  </a:cubicBezTo>
                  <a:cubicBezTo>
                    <a:pt x="1" y="30"/>
                    <a:pt x="1" y="32"/>
                    <a:pt x="2" y="34"/>
                  </a:cubicBezTo>
                  <a:lnTo>
                    <a:pt x="50" y="32"/>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Freeform 612">
              <a:extLst>
                <a:ext uri="{FF2B5EF4-FFF2-40B4-BE49-F238E27FC236}">
                  <a16:creationId xmlns:a16="http://schemas.microsoft.com/office/drawing/2014/main" id="{366938A3-164C-4073-ACB2-0FADE0B7750F}"/>
                </a:ext>
              </a:extLst>
            </p:cNvPr>
            <p:cNvSpPr>
              <a:spLocks/>
            </p:cNvSpPr>
            <p:nvPr/>
          </p:nvSpPr>
          <p:spPr bwMode="auto">
            <a:xfrm>
              <a:off x="4181" y="2054"/>
              <a:ext cx="121" cy="78"/>
            </a:xfrm>
            <a:custGeom>
              <a:avLst/>
              <a:gdLst>
                <a:gd name="T0" fmla="*/ 51 w 51"/>
                <a:gd name="T1" fmla="*/ 31 h 33"/>
                <a:gd name="T2" fmla="*/ 51 w 51"/>
                <a:gd name="T3" fmla="*/ 24 h 33"/>
                <a:gd name="T4" fmla="*/ 25 w 51"/>
                <a:gd name="T5" fmla="*/ 0 h 33"/>
                <a:gd name="T6" fmla="*/ 1 w 51"/>
                <a:gd name="T7" fmla="*/ 27 h 33"/>
                <a:gd name="T8" fmla="*/ 2 w 51"/>
                <a:gd name="T9" fmla="*/ 33 h 33"/>
                <a:gd name="T10" fmla="*/ 51 w 51"/>
                <a:gd name="T11" fmla="*/ 31 h 33"/>
              </a:gdLst>
              <a:ahLst/>
              <a:cxnLst>
                <a:cxn ang="0">
                  <a:pos x="T0" y="T1"/>
                </a:cxn>
                <a:cxn ang="0">
                  <a:pos x="T2" y="T3"/>
                </a:cxn>
                <a:cxn ang="0">
                  <a:pos x="T4" y="T5"/>
                </a:cxn>
                <a:cxn ang="0">
                  <a:pos x="T6" y="T7"/>
                </a:cxn>
                <a:cxn ang="0">
                  <a:pos x="T8" y="T9"/>
                </a:cxn>
                <a:cxn ang="0">
                  <a:pos x="T10" y="T11"/>
                </a:cxn>
              </a:cxnLst>
              <a:rect l="0" t="0" r="r" b="b"/>
              <a:pathLst>
                <a:path w="51" h="33">
                  <a:moveTo>
                    <a:pt x="51" y="31"/>
                  </a:moveTo>
                  <a:cubicBezTo>
                    <a:pt x="51" y="29"/>
                    <a:pt x="51" y="26"/>
                    <a:pt x="51" y="24"/>
                  </a:cubicBezTo>
                  <a:cubicBezTo>
                    <a:pt x="51" y="10"/>
                    <a:pt x="39" y="0"/>
                    <a:pt x="25" y="0"/>
                  </a:cubicBezTo>
                  <a:cubicBezTo>
                    <a:pt x="11" y="1"/>
                    <a:pt x="0" y="13"/>
                    <a:pt x="1" y="27"/>
                  </a:cubicBezTo>
                  <a:cubicBezTo>
                    <a:pt x="1" y="29"/>
                    <a:pt x="1" y="31"/>
                    <a:pt x="2" y="33"/>
                  </a:cubicBezTo>
                  <a:lnTo>
                    <a:pt x="51" y="31"/>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613">
              <a:extLst>
                <a:ext uri="{FF2B5EF4-FFF2-40B4-BE49-F238E27FC236}">
                  <a16:creationId xmlns:a16="http://schemas.microsoft.com/office/drawing/2014/main" id="{F6E27D22-6AC2-42BF-8338-C81F46C7992F}"/>
                </a:ext>
              </a:extLst>
            </p:cNvPr>
            <p:cNvSpPr>
              <a:spLocks/>
            </p:cNvSpPr>
            <p:nvPr/>
          </p:nvSpPr>
          <p:spPr bwMode="auto">
            <a:xfrm>
              <a:off x="3747" y="2486"/>
              <a:ext cx="434" cy="116"/>
            </a:xfrm>
            <a:custGeom>
              <a:avLst/>
              <a:gdLst>
                <a:gd name="T0" fmla="*/ 90 w 184"/>
                <a:gd name="T1" fmla="*/ 37 h 49"/>
                <a:gd name="T2" fmla="*/ 4 w 184"/>
                <a:gd name="T3" fmla="*/ 20 h 49"/>
                <a:gd name="T4" fmla="*/ 1 w 184"/>
                <a:gd name="T5" fmla="*/ 12 h 49"/>
                <a:gd name="T6" fmla="*/ 9 w 184"/>
                <a:gd name="T7" fmla="*/ 9 h 49"/>
                <a:gd name="T8" fmla="*/ 175 w 184"/>
                <a:gd name="T9" fmla="*/ 2 h 49"/>
                <a:gd name="T10" fmla="*/ 183 w 184"/>
                <a:gd name="T11" fmla="*/ 3 h 49"/>
                <a:gd name="T12" fmla="*/ 181 w 184"/>
                <a:gd name="T13" fmla="*/ 11 h 49"/>
                <a:gd name="T14" fmla="*/ 90 w 184"/>
                <a:gd name="T15" fmla="*/ 37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49">
                  <a:moveTo>
                    <a:pt x="90" y="37"/>
                  </a:moveTo>
                  <a:cubicBezTo>
                    <a:pt x="43" y="37"/>
                    <a:pt x="7" y="21"/>
                    <a:pt x="4" y="20"/>
                  </a:cubicBezTo>
                  <a:cubicBezTo>
                    <a:pt x="1" y="19"/>
                    <a:pt x="0" y="15"/>
                    <a:pt x="1" y="12"/>
                  </a:cubicBezTo>
                  <a:cubicBezTo>
                    <a:pt x="3" y="9"/>
                    <a:pt x="6" y="8"/>
                    <a:pt x="9" y="9"/>
                  </a:cubicBezTo>
                  <a:cubicBezTo>
                    <a:pt x="10" y="10"/>
                    <a:pt x="101" y="49"/>
                    <a:pt x="175" y="2"/>
                  </a:cubicBezTo>
                  <a:cubicBezTo>
                    <a:pt x="177" y="0"/>
                    <a:pt x="181" y="1"/>
                    <a:pt x="183" y="3"/>
                  </a:cubicBezTo>
                  <a:cubicBezTo>
                    <a:pt x="184" y="6"/>
                    <a:pt x="184" y="10"/>
                    <a:pt x="181" y="11"/>
                  </a:cubicBezTo>
                  <a:cubicBezTo>
                    <a:pt x="151" y="31"/>
                    <a:pt x="118" y="37"/>
                    <a:pt x="90" y="37"/>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Freeform 614">
              <a:extLst>
                <a:ext uri="{FF2B5EF4-FFF2-40B4-BE49-F238E27FC236}">
                  <a16:creationId xmlns:a16="http://schemas.microsoft.com/office/drawing/2014/main" id="{7FE39456-D799-4327-A74A-A799D24CF602}"/>
                </a:ext>
              </a:extLst>
            </p:cNvPr>
            <p:cNvSpPr>
              <a:spLocks/>
            </p:cNvSpPr>
            <p:nvPr/>
          </p:nvSpPr>
          <p:spPr bwMode="auto">
            <a:xfrm>
              <a:off x="3370" y="1264"/>
              <a:ext cx="1210" cy="1052"/>
            </a:xfrm>
            <a:custGeom>
              <a:avLst/>
              <a:gdLst>
                <a:gd name="T0" fmla="*/ 87 w 513"/>
                <a:gd name="T1" fmla="*/ 153 h 446"/>
                <a:gd name="T2" fmla="*/ 99 w 513"/>
                <a:gd name="T3" fmla="*/ 149 h 446"/>
                <a:gd name="T4" fmla="*/ 356 w 513"/>
                <a:gd name="T5" fmla="*/ 137 h 446"/>
                <a:gd name="T6" fmla="*/ 368 w 513"/>
                <a:gd name="T7" fmla="*/ 140 h 446"/>
                <a:gd name="T8" fmla="*/ 461 w 513"/>
                <a:gd name="T9" fmla="*/ 254 h 446"/>
                <a:gd name="T10" fmla="*/ 470 w 513"/>
                <a:gd name="T11" fmla="*/ 446 h 446"/>
                <a:gd name="T12" fmla="*/ 479 w 513"/>
                <a:gd name="T13" fmla="*/ 445 h 446"/>
                <a:gd name="T14" fmla="*/ 512 w 513"/>
                <a:gd name="T15" fmla="*/ 408 h 446"/>
                <a:gd name="T16" fmla="*/ 502 w 513"/>
                <a:gd name="T17" fmla="*/ 196 h 446"/>
                <a:gd name="T18" fmla="*/ 330 w 513"/>
                <a:gd name="T19" fmla="*/ 43 h 446"/>
                <a:gd name="T20" fmla="*/ 134 w 513"/>
                <a:gd name="T21" fmla="*/ 0 h 446"/>
                <a:gd name="T22" fmla="*/ 172 w 513"/>
                <a:gd name="T23" fmla="*/ 40 h 446"/>
                <a:gd name="T24" fmla="*/ 24 w 513"/>
                <a:gd name="T25" fmla="*/ 25 h 446"/>
                <a:gd name="T26" fmla="*/ 24 w 513"/>
                <a:gd name="T27" fmla="*/ 25 h 446"/>
                <a:gd name="T28" fmla="*/ 24 w 513"/>
                <a:gd name="T29" fmla="*/ 25 h 446"/>
                <a:gd name="T30" fmla="*/ 24 w 513"/>
                <a:gd name="T31" fmla="*/ 25 h 446"/>
                <a:gd name="T32" fmla="*/ 83 w 513"/>
                <a:gd name="T33" fmla="*/ 72 h 446"/>
                <a:gd name="T34" fmla="*/ 7 w 513"/>
                <a:gd name="T35" fmla="*/ 247 h 446"/>
                <a:gd name="T36" fmla="*/ 7 w 513"/>
                <a:gd name="T37" fmla="*/ 248 h 446"/>
                <a:gd name="T38" fmla="*/ 87 w 513"/>
                <a:gd name="T39" fmla="*/ 15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446">
                  <a:moveTo>
                    <a:pt x="87" y="153"/>
                  </a:moveTo>
                  <a:cubicBezTo>
                    <a:pt x="99" y="149"/>
                    <a:pt x="99" y="149"/>
                    <a:pt x="99" y="149"/>
                  </a:cubicBezTo>
                  <a:cubicBezTo>
                    <a:pt x="181" y="119"/>
                    <a:pt x="271" y="115"/>
                    <a:pt x="356" y="137"/>
                  </a:cubicBezTo>
                  <a:cubicBezTo>
                    <a:pt x="368" y="140"/>
                    <a:pt x="368" y="140"/>
                    <a:pt x="368" y="140"/>
                  </a:cubicBezTo>
                  <a:cubicBezTo>
                    <a:pt x="421" y="153"/>
                    <a:pt x="459" y="199"/>
                    <a:pt x="461" y="254"/>
                  </a:cubicBezTo>
                  <a:cubicBezTo>
                    <a:pt x="470" y="446"/>
                    <a:pt x="470" y="446"/>
                    <a:pt x="470" y="446"/>
                  </a:cubicBezTo>
                  <a:cubicBezTo>
                    <a:pt x="479" y="445"/>
                    <a:pt x="479" y="445"/>
                    <a:pt x="479" y="445"/>
                  </a:cubicBezTo>
                  <a:cubicBezTo>
                    <a:pt x="498" y="444"/>
                    <a:pt x="513" y="428"/>
                    <a:pt x="512" y="408"/>
                  </a:cubicBezTo>
                  <a:cubicBezTo>
                    <a:pt x="502" y="196"/>
                    <a:pt x="502" y="196"/>
                    <a:pt x="502" y="196"/>
                  </a:cubicBezTo>
                  <a:cubicBezTo>
                    <a:pt x="497" y="83"/>
                    <a:pt x="407" y="29"/>
                    <a:pt x="330" y="43"/>
                  </a:cubicBezTo>
                  <a:cubicBezTo>
                    <a:pt x="287" y="19"/>
                    <a:pt x="134" y="0"/>
                    <a:pt x="134" y="0"/>
                  </a:cubicBezTo>
                  <a:cubicBezTo>
                    <a:pt x="172" y="40"/>
                    <a:pt x="172" y="40"/>
                    <a:pt x="172" y="40"/>
                  </a:cubicBezTo>
                  <a:cubicBezTo>
                    <a:pt x="24" y="25"/>
                    <a:pt x="24" y="25"/>
                    <a:pt x="24" y="25"/>
                  </a:cubicBezTo>
                  <a:cubicBezTo>
                    <a:pt x="24" y="25"/>
                    <a:pt x="24" y="25"/>
                    <a:pt x="24" y="25"/>
                  </a:cubicBezTo>
                  <a:cubicBezTo>
                    <a:pt x="24" y="25"/>
                    <a:pt x="24" y="25"/>
                    <a:pt x="24" y="25"/>
                  </a:cubicBezTo>
                  <a:cubicBezTo>
                    <a:pt x="24" y="25"/>
                    <a:pt x="24" y="25"/>
                    <a:pt x="24" y="25"/>
                  </a:cubicBezTo>
                  <a:cubicBezTo>
                    <a:pt x="83" y="72"/>
                    <a:pt x="83" y="72"/>
                    <a:pt x="83" y="72"/>
                  </a:cubicBezTo>
                  <a:cubicBezTo>
                    <a:pt x="83" y="72"/>
                    <a:pt x="0" y="110"/>
                    <a:pt x="7" y="247"/>
                  </a:cubicBezTo>
                  <a:cubicBezTo>
                    <a:pt x="7" y="248"/>
                    <a:pt x="7" y="248"/>
                    <a:pt x="7" y="248"/>
                  </a:cubicBezTo>
                  <a:cubicBezTo>
                    <a:pt x="14" y="205"/>
                    <a:pt x="44" y="168"/>
                    <a:pt x="87" y="15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65" name="Group 925">
            <a:extLst>
              <a:ext uri="{FF2B5EF4-FFF2-40B4-BE49-F238E27FC236}">
                <a16:creationId xmlns:a16="http://schemas.microsoft.com/office/drawing/2014/main" id="{A8692365-F247-416D-AB11-F2D76579723A}"/>
              </a:ext>
            </a:extLst>
          </p:cNvPr>
          <p:cNvGrpSpPr>
            <a:grpSpLocks noChangeAspect="1"/>
          </p:cNvGrpSpPr>
          <p:nvPr/>
        </p:nvGrpSpPr>
        <p:grpSpPr bwMode="auto">
          <a:xfrm>
            <a:off x="3316091" y="4717136"/>
            <a:ext cx="413062" cy="413699"/>
            <a:chOff x="2619" y="903"/>
            <a:chExt cx="2592" cy="2596"/>
          </a:xfrm>
        </p:grpSpPr>
        <p:sp>
          <p:nvSpPr>
            <p:cNvPr id="766" name="Oval 926">
              <a:extLst>
                <a:ext uri="{FF2B5EF4-FFF2-40B4-BE49-F238E27FC236}">
                  <a16:creationId xmlns:a16="http://schemas.microsoft.com/office/drawing/2014/main" id="{4CDD3925-15D8-4178-A0B5-9FA95616078F}"/>
                </a:ext>
              </a:extLst>
            </p:cNvPr>
            <p:cNvSpPr>
              <a:spLocks noChangeArrowheads="1"/>
            </p:cNvSpPr>
            <p:nvPr/>
          </p:nvSpPr>
          <p:spPr bwMode="auto">
            <a:xfrm>
              <a:off x="2619" y="903"/>
              <a:ext cx="2592" cy="2596"/>
            </a:xfrm>
            <a:prstGeom prst="ellipse">
              <a:avLst/>
            </a:prstGeom>
            <a:solidFill>
              <a:srgbClr val="F250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Freeform 927">
              <a:extLst>
                <a:ext uri="{FF2B5EF4-FFF2-40B4-BE49-F238E27FC236}">
                  <a16:creationId xmlns:a16="http://schemas.microsoft.com/office/drawing/2014/main" id="{98B7EEAB-086B-44C9-840D-4B8DC312B8BF}"/>
                </a:ext>
              </a:extLst>
            </p:cNvPr>
            <p:cNvSpPr>
              <a:spLocks/>
            </p:cNvSpPr>
            <p:nvPr/>
          </p:nvSpPr>
          <p:spPr bwMode="auto">
            <a:xfrm>
              <a:off x="3504" y="2666"/>
              <a:ext cx="748" cy="609"/>
            </a:xfrm>
            <a:custGeom>
              <a:avLst/>
              <a:gdLst>
                <a:gd name="T0" fmla="*/ 647 w 748"/>
                <a:gd name="T1" fmla="*/ 0 h 609"/>
                <a:gd name="T2" fmla="*/ 748 w 748"/>
                <a:gd name="T3" fmla="*/ 609 h 609"/>
                <a:gd name="T4" fmla="*/ 0 w 748"/>
                <a:gd name="T5" fmla="*/ 609 h 609"/>
                <a:gd name="T6" fmla="*/ 120 w 748"/>
                <a:gd name="T7" fmla="*/ 0 h 609"/>
                <a:gd name="T8" fmla="*/ 359 w 748"/>
                <a:gd name="T9" fmla="*/ 19 h 609"/>
                <a:gd name="T10" fmla="*/ 647 w 748"/>
                <a:gd name="T11" fmla="*/ 0 h 609"/>
                <a:gd name="T12" fmla="*/ 647 w 748"/>
                <a:gd name="T13" fmla="*/ 0 h 609"/>
                <a:gd name="T14" fmla="*/ 647 w 748"/>
                <a:gd name="T15" fmla="*/ 0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609">
                  <a:moveTo>
                    <a:pt x="647" y="0"/>
                  </a:moveTo>
                  <a:lnTo>
                    <a:pt x="748" y="609"/>
                  </a:lnTo>
                  <a:lnTo>
                    <a:pt x="0" y="609"/>
                  </a:lnTo>
                  <a:lnTo>
                    <a:pt x="120" y="0"/>
                  </a:lnTo>
                  <a:lnTo>
                    <a:pt x="359" y="19"/>
                  </a:lnTo>
                  <a:lnTo>
                    <a:pt x="647" y="0"/>
                  </a:lnTo>
                  <a:lnTo>
                    <a:pt x="647" y="0"/>
                  </a:lnTo>
                  <a:lnTo>
                    <a:pt x="647" y="0"/>
                  </a:ln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Freeform 928">
              <a:extLst>
                <a:ext uri="{FF2B5EF4-FFF2-40B4-BE49-F238E27FC236}">
                  <a16:creationId xmlns:a16="http://schemas.microsoft.com/office/drawing/2014/main" id="{30291EB9-9F14-43D7-B8C8-EA5849A3F271}"/>
                </a:ext>
              </a:extLst>
            </p:cNvPr>
            <p:cNvSpPr>
              <a:spLocks/>
            </p:cNvSpPr>
            <p:nvPr/>
          </p:nvSpPr>
          <p:spPr bwMode="auto">
            <a:xfrm>
              <a:off x="3185" y="2008"/>
              <a:ext cx="217" cy="326"/>
            </a:xfrm>
            <a:custGeom>
              <a:avLst/>
              <a:gdLst>
                <a:gd name="T0" fmla="*/ 85 w 92"/>
                <a:gd name="T1" fmla="*/ 138 h 138"/>
                <a:gd name="T2" fmla="*/ 63 w 92"/>
                <a:gd name="T3" fmla="*/ 136 h 138"/>
                <a:gd name="T4" fmla="*/ 2 w 92"/>
                <a:gd name="T5" fmla="*/ 69 h 138"/>
                <a:gd name="T6" fmla="*/ 4 w 92"/>
                <a:gd name="T7" fmla="*/ 41 h 138"/>
                <a:gd name="T8" fmla="*/ 49 w 92"/>
                <a:gd name="T9" fmla="*/ 2 h 138"/>
                <a:gd name="T10" fmla="*/ 49 w 92"/>
                <a:gd name="T11" fmla="*/ 2 h 138"/>
                <a:gd name="T12" fmla="*/ 90 w 92"/>
                <a:gd name="T13" fmla="*/ 47 h 138"/>
                <a:gd name="T14" fmla="*/ 85 w 92"/>
                <a:gd name="T15" fmla="*/ 138 h 138"/>
                <a:gd name="T16" fmla="*/ 85 w 92"/>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38">
                  <a:moveTo>
                    <a:pt x="85" y="138"/>
                  </a:moveTo>
                  <a:cubicBezTo>
                    <a:pt x="63" y="136"/>
                    <a:pt x="63" y="136"/>
                    <a:pt x="63" y="136"/>
                  </a:cubicBezTo>
                  <a:cubicBezTo>
                    <a:pt x="28" y="134"/>
                    <a:pt x="0" y="104"/>
                    <a:pt x="2" y="69"/>
                  </a:cubicBezTo>
                  <a:cubicBezTo>
                    <a:pt x="4" y="41"/>
                    <a:pt x="4" y="41"/>
                    <a:pt x="4" y="41"/>
                  </a:cubicBezTo>
                  <a:cubicBezTo>
                    <a:pt x="6" y="19"/>
                    <a:pt x="26" y="0"/>
                    <a:pt x="49" y="2"/>
                  </a:cubicBezTo>
                  <a:cubicBezTo>
                    <a:pt x="49" y="2"/>
                    <a:pt x="49" y="2"/>
                    <a:pt x="49" y="2"/>
                  </a:cubicBezTo>
                  <a:cubicBezTo>
                    <a:pt x="74" y="3"/>
                    <a:pt x="92" y="23"/>
                    <a:pt x="90" y="47"/>
                  </a:cubicBezTo>
                  <a:cubicBezTo>
                    <a:pt x="85" y="138"/>
                    <a:pt x="85" y="138"/>
                    <a:pt x="85" y="138"/>
                  </a:cubicBezTo>
                  <a:cubicBezTo>
                    <a:pt x="85" y="138"/>
                    <a:pt x="85" y="138"/>
                    <a:pt x="85" y="138"/>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Freeform 929">
              <a:extLst>
                <a:ext uri="{FF2B5EF4-FFF2-40B4-BE49-F238E27FC236}">
                  <a16:creationId xmlns:a16="http://schemas.microsoft.com/office/drawing/2014/main" id="{600BA2C7-EF5A-4D44-BB55-090887113DA0}"/>
                </a:ext>
              </a:extLst>
            </p:cNvPr>
            <p:cNvSpPr>
              <a:spLocks/>
            </p:cNvSpPr>
            <p:nvPr/>
          </p:nvSpPr>
          <p:spPr bwMode="auto">
            <a:xfrm>
              <a:off x="4453" y="2084"/>
              <a:ext cx="217" cy="316"/>
            </a:xfrm>
            <a:custGeom>
              <a:avLst/>
              <a:gdLst>
                <a:gd name="T0" fmla="*/ 0 w 92"/>
                <a:gd name="T1" fmla="*/ 131 h 134"/>
                <a:gd name="T2" fmla="*/ 20 w 92"/>
                <a:gd name="T3" fmla="*/ 132 h 134"/>
                <a:gd name="T4" fmla="*/ 89 w 92"/>
                <a:gd name="T5" fmla="*/ 73 h 134"/>
                <a:gd name="T6" fmla="*/ 90 w 92"/>
                <a:gd name="T7" fmla="*/ 46 h 134"/>
                <a:gd name="T8" fmla="*/ 51 w 92"/>
                <a:gd name="T9" fmla="*/ 2 h 134"/>
                <a:gd name="T10" fmla="*/ 51 w 92"/>
                <a:gd name="T11" fmla="*/ 2 h 134"/>
                <a:gd name="T12" fmla="*/ 6 w 92"/>
                <a:gd name="T13" fmla="*/ 41 h 134"/>
                <a:gd name="T14" fmla="*/ 0 w 92"/>
                <a:gd name="T15" fmla="*/ 131 h 134"/>
                <a:gd name="T16" fmla="*/ 0 w 92"/>
                <a:gd name="T17" fmla="*/ 13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34">
                  <a:moveTo>
                    <a:pt x="0" y="131"/>
                  </a:moveTo>
                  <a:cubicBezTo>
                    <a:pt x="20" y="132"/>
                    <a:pt x="20" y="132"/>
                    <a:pt x="20" y="132"/>
                  </a:cubicBezTo>
                  <a:cubicBezTo>
                    <a:pt x="56" y="134"/>
                    <a:pt x="86" y="108"/>
                    <a:pt x="89" y="73"/>
                  </a:cubicBezTo>
                  <a:cubicBezTo>
                    <a:pt x="90" y="46"/>
                    <a:pt x="90" y="46"/>
                    <a:pt x="90" y="46"/>
                  </a:cubicBezTo>
                  <a:cubicBezTo>
                    <a:pt x="92" y="23"/>
                    <a:pt x="74" y="3"/>
                    <a:pt x="51" y="2"/>
                  </a:cubicBezTo>
                  <a:cubicBezTo>
                    <a:pt x="51" y="2"/>
                    <a:pt x="51" y="2"/>
                    <a:pt x="51" y="2"/>
                  </a:cubicBezTo>
                  <a:cubicBezTo>
                    <a:pt x="27" y="0"/>
                    <a:pt x="7" y="18"/>
                    <a:pt x="6" y="41"/>
                  </a:cubicBezTo>
                  <a:cubicBezTo>
                    <a:pt x="0" y="131"/>
                    <a:pt x="0" y="131"/>
                    <a:pt x="0" y="131"/>
                  </a:cubicBezTo>
                  <a:cubicBezTo>
                    <a:pt x="0" y="131"/>
                    <a:pt x="0" y="131"/>
                    <a:pt x="0" y="131"/>
                  </a:cubicBez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Freeform 930">
              <a:extLst>
                <a:ext uri="{FF2B5EF4-FFF2-40B4-BE49-F238E27FC236}">
                  <a16:creationId xmlns:a16="http://schemas.microsoft.com/office/drawing/2014/main" id="{9DB24916-9473-42A4-B495-BC7A8A989475}"/>
                </a:ext>
              </a:extLst>
            </p:cNvPr>
            <p:cNvSpPr>
              <a:spLocks/>
            </p:cNvSpPr>
            <p:nvPr/>
          </p:nvSpPr>
          <p:spPr bwMode="auto">
            <a:xfrm>
              <a:off x="3336" y="1353"/>
              <a:ext cx="1199" cy="1464"/>
            </a:xfrm>
            <a:custGeom>
              <a:avLst/>
              <a:gdLst>
                <a:gd name="T0" fmla="*/ 236 w 508"/>
                <a:gd name="T1" fmla="*/ 612 h 621"/>
                <a:gd name="T2" fmla="*/ 236 w 508"/>
                <a:gd name="T3" fmla="*/ 612 h 621"/>
                <a:gd name="T4" fmla="*/ 7 w 508"/>
                <a:gd name="T5" fmla="*/ 357 h 621"/>
                <a:gd name="T6" fmla="*/ 15 w 508"/>
                <a:gd name="T7" fmla="*/ 234 h 621"/>
                <a:gd name="T8" fmla="*/ 273 w 508"/>
                <a:gd name="T9" fmla="*/ 7 h 621"/>
                <a:gd name="T10" fmla="*/ 273 w 508"/>
                <a:gd name="T11" fmla="*/ 7 h 621"/>
                <a:gd name="T12" fmla="*/ 501 w 508"/>
                <a:gd name="T13" fmla="*/ 263 h 621"/>
                <a:gd name="T14" fmla="*/ 494 w 508"/>
                <a:gd name="T15" fmla="*/ 386 h 621"/>
                <a:gd name="T16" fmla="*/ 236 w 508"/>
                <a:gd name="T17" fmla="*/ 61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621">
                  <a:moveTo>
                    <a:pt x="236" y="612"/>
                  </a:moveTo>
                  <a:cubicBezTo>
                    <a:pt x="236" y="612"/>
                    <a:pt x="236" y="612"/>
                    <a:pt x="236" y="612"/>
                  </a:cubicBezTo>
                  <a:cubicBezTo>
                    <a:pt x="102" y="605"/>
                    <a:pt x="0" y="491"/>
                    <a:pt x="7" y="357"/>
                  </a:cubicBezTo>
                  <a:cubicBezTo>
                    <a:pt x="15" y="234"/>
                    <a:pt x="15" y="234"/>
                    <a:pt x="15" y="234"/>
                  </a:cubicBezTo>
                  <a:cubicBezTo>
                    <a:pt x="23" y="101"/>
                    <a:pt x="138" y="0"/>
                    <a:pt x="273" y="7"/>
                  </a:cubicBezTo>
                  <a:cubicBezTo>
                    <a:pt x="273" y="7"/>
                    <a:pt x="273" y="7"/>
                    <a:pt x="273" y="7"/>
                  </a:cubicBezTo>
                  <a:cubicBezTo>
                    <a:pt x="406" y="15"/>
                    <a:pt x="508" y="130"/>
                    <a:pt x="501" y="263"/>
                  </a:cubicBezTo>
                  <a:cubicBezTo>
                    <a:pt x="494" y="386"/>
                    <a:pt x="494" y="386"/>
                    <a:pt x="494" y="386"/>
                  </a:cubicBezTo>
                  <a:cubicBezTo>
                    <a:pt x="485" y="519"/>
                    <a:pt x="370" y="621"/>
                    <a:pt x="236" y="61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Freeform 931">
              <a:extLst>
                <a:ext uri="{FF2B5EF4-FFF2-40B4-BE49-F238E27FC236}">
                  <a16:creationId xmlns:a16="http://schemas.microsoft.com/office/drawing/2014/main" id="{B56A3203-53CB-4B5F-900A-4A08806C8A3E}"/>
                </a:ext>
              </a:extLst>
            </p:cNvPr>
            <p:cNvSpPr>
              <a:spLocks/>
            </p:cNvSpPr>
            <p:nvPr/>
          </p:nvSpPr>
          <p:spPr bwMode="auto">
            <a:xfrm>
              <a:off x="3353" y="1353"/>
              <a:ext cx="1182" cy="1464"/>
            </a:xfrm>
            <a:custGeom>
              <a:avLst/>
              <a:gdLst>
                <a:gd name="T0" fmla="*/ 265 w 501"/>
                <a:gd name="T1" fmla="*/ 7 h 621"/>
                <a:gd name="T2" fmla="*/ 7 w 501"/>
                <a:gd name="T3" fmla="*/ 234 h 621"/>
                <a:gd name="T4" fmla="*/ 6 w 501"/>
                <a:gd name="T5" fmla="*/ 257 h 621"/>
                <a:gd name="T6" fmla="*/ 0 w 501"/>
                <a:gd name="T7" fmla="*/ 382 h 621"/>
                <a:gd name="T8" fmla="*/ 229 w 501"/>
                <a:gd name="T9" fmla="*/ 612 h 621"/>
                <a:gd name="T10" fmla="*/ 487 w 501"/>
                <a:gd name="T11" fmla="*/ 386 h 621"/>
                <a:gd name="T12" fmla="*/ 494 w 501"/>
                <a:gd name="T13" fmla="*/ 263 h 621"/>
                <a:gd name="T14" fmla="*/ 265 w 501"/>
                <a:gd name="T15" fmla="*/ 7 h 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621">
                  <a:moveTo>
                    <a:pt x="265" y="7"/>
                  </a:moveTo>
                  <a:cubicBezTo>
                    <a:pt x="131" y="0"/>
                    <a:pt x="16" y="101"/>
                    <a:pt x="7" y="234"/>
                  </a:cubicBezTo>
                  <a:cubicBezTo>
                    <a:pt x="6" y="257"/>
                    <a:pt x="6" y="257"/>
                    <a:pt x="6" y="257"/>
                  </a:cubicBezTo>
                  <a:cubicBezTo>
                    <a:pt x="0" y="382"/>
                    <a:pt x="0" y="382"/>
                    <a:pt x="0" y="382"/>
                  </a:cubicBezTo>
                  <a:cubicBezTo>
                    <a:pt x="5" y="504"/>
                    <a:pt x="103" y="605"/>
                    <a:pt x="229" y="612"/>
                  </a:cubicBezTo>
                  <a:cubicBezTo>
                    <a:pt x="363" y="621"/>
                    <a:pt x="478" y="519"/>
                    <a:pt x="487" y="386"/>
                  </a:cubicBezTo>
                  <a:cubicBezTo>
                    <a:pt x="494" y="263"/>
                    <a:pt x="494" y="263"/>
                    <a:pt x="494" y="263"/>
                  </a:cubicBezTo>
                  <a:cubicBezTo>
                    <a:pt x="501" y="130"/>
                    <a:pt x="399" y="15"/>
                    <a:pt x="265" y="7"/>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Freeform 932">
              <a:extLst>
                <a:ext uri="{FF2B5EF4-FFF2-40B4-BE49-F238E27FC236}">
                  <a16:creationId xmlns:a16="http://schemas.microsoft.com/office/drawing/2014/main" id="{197A851B-9CAF-41BD-8456-29E04A5C743F}"/>
                </a:ext>
              </a:extLst>
            </p:cNvPr>
            <p:cNvSpPr>
              <a:spLocks/>
            </p:cNvSpPr>
            <p:nvPr/>
          </p:nvSpPr>
          <p:spPr bwMode="auto">
            <a:xfrm>
              <a:off x="3853" y="2018"/>
              <a:ext cx="642" cy="799"/>
            </a:xfrm>
            <a:custGeom>
              <a:avLst/>
              <a:gdLst>
                <a:gd name="T0" fmla="*/ 266 w 272"/>
                <a:gd name="T1" fmla="*/ 62 h 339"/>
                <a:gd name="T2" fmla="*/ 266 w 272"/>
                <a:gd name="T3" fmla="*/ 62 h 339"/>
                <a:gd name="T4" fmla="*/ 221 w 272"/>
                <a:gd name="T5" fmla="*/ 18 h 339"/>
                <a:gd name="T6" fmla="*/ 164 w 272"/>
                <a:gd name="T7" fmla="*/ 2 h 339"/>
                <a:gd name="T8" fmla="*/ 85 w 272"/>
                <a:gd name="T9" fmla="*/ 65 h 339"/>
                <a:gd name="T10" fmla="*/ 95 w 272"/>
                <a:gd name="T11" fmla="*/ 130 h 339"/>
                <a:gd name="T12" fmla="*/ 65 w 272"/>
                <a:gd name="T13" fmla="*/ 163 h 339"/>
                <a:gd name="T14" fmla="*/ 58 w 272"/>
                <a:gd name="T15" fmla="*/ 162 h 339"/>
                <a:gd name="T16" fmla="*/ 33 w 272"/>
                <a:gd name="T17" fmla="*/ 184 h 339"/>
                <a:gd name="T18" fmla="*/ 28 w 272"/>
                <a:gd name="T19" fmla="*/ 269 h 339"/>
                <a:gd name="T20" fmla="*/ 28 w 272"/>
                <a:gd name="T21" fmla="*/ 279 h 339"/>
                <a:gd name="T22" fmla="*/ 0 w 272"/>
                <a:gd name="T23" fmla="*/ 339 h 339"/>
                <a:gd name="T24" fmla="*/ 114 w 272"/>
                <a:gd name="T25" fmla="*/ 328 h 339"/>
                <a:gd name="T26" fmla="*/ 139 w 272"/>
                <a:gd name="T27" fmla="*/ 307 h 339"/>
                <a:gd name="T28" fmla="*/ 272 w 272"/>
                <a:gd name="T29" fmla="*/ 129 h 339"/>
                <a:gd name="T30" fmla="*/ 266 w 272"/>
                <a:gd name="T31" fmla="*/ 62 h 339"/>
                <a:gd name="T32" fmla="*/ 266 w 272"/>
                <a:gd name="T33" fmla="*/ 6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2" h="339">
                  <a:moveTo>
                    <a:pt x="266" y="62"/>
                  </a:moveTo>
                  <a:cubicBezTo>
                    <a:pt x="266" y="62"/>
                    <a:pt x="266" y="62"/>
                    <a:pt x="266" y="62"/>
                  </a:cubicBezTo>
                  <a:cubicBezTo>
                    <a:pt x="256" y="22"/>
                    <a:pt x="221" y="18"/>
                    <a:pt x="221" y="18"/>
                  </a:cubicBezTo>
                  <a:cubicBezTo>
                    <a:pt x="164" y="2"/>
                    <a:pt x="164" y="2"/>
                    <a:pt x="164" y="2"/>
                  </a:cubicBezTo>
                  <a:cubicBezTo>
                    <a:pt x="129" y="0"/>
                    <a:pt x="80" y="32"/>
                    <a:pt x="85" y="65"/>
                  </a:cubicBezTo>
                  <a:cubicBezTo>
                    <a:pt x="95" y="130"/>
                    <a:pt x="95" y="130"/>
                    <a:pt x="95" y="130"/>
                  </a:cubicBezTo>
                  <a:cubicBezTo>
                    <a:pt x="97" y="148"/>
                    <a:pt x="83" y="164"/>
                    <a:pt x="65" y="163"/>
                  </a:cubicBezTo>
                  <a:cubicBezTo>
                    <a:pt x="58" y="162"/>
                    <a:pt x="58" y="162"/>
                    <a:pt x="58" y="162"/>
                  </a:cubicBezTo>
                  <a:cubicBezTo>
                    <a:pt x="45" y="161"/>
                    <a:pt x="34" y="171"/>
                    <a:pt x="33" y="184"/>
                  </a:cubicBezTo>
                  <a:cubicBezTo>
                    <a:pt x="28" y="269"/>
                    <a:pt x="28" y="269"/>
                    <a:pt x="28" y="269"/>
                  </a:cubicBezTo>
                  <a:cubicBezTo>
                    <a:pt x="28" y="279"/>
                    <a:pt x="28" y="279"/>
                    <a:pt x="28" y="279"/>
                  </a:cubicBezTo>
                  <a:cubicBezTo>
                    <a:pt x="26" y="298"/>
                    <a:pt x="16" y="328"/>
                    <a:pt x="0" y="339"/>
                  </a:cubicBezTo>
                  <a:cubicBezTo>
                    <a:pt x="114" y="328"/>
                    <a:pt x="114" y="328"/>
                    <a:pt x="114" y="328"/>
                  </a:cubicBezTo>
                  <a:cubicBezTo>
                    <a:pt x="139" y="307"/>
                    <a:pt x="139" y="307"/>
                    <a:pt x="139" y="307"/>
                  </a:cubicBezTo>
                  <a:cubicBezTo>
                    <a:pt x="208" y="273"/>
                    <a:pt x="259" y="208"/>
                    <a:pt x="272" y="129"/>
                  </a:cubicBezTo>
                  <a:cubicBezTo>
                    <a:pt x="266" y="62"/>
                    <a:pt x="266" y="62"/>
                    <a:pt x="266" y="62"/>
                  </a:cubicBezTo>
                  <a:cubicBezTo>
                    <a:pt x="266" y="62"/>
                    <a:pt x="266" y="62"/>
                    <a:pt x="266" y="62"/>
                  </a:cubicBez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Freeform 933">
              <a:extLst>
                <a:ext uri="{FF2B5EF4-FFF2-40B4-BE49-F238E27FC236}">
                  <a16:creationId xmlns:a16="http://schemas.microsoft.com/office/drawing/2014/main" id="{304BE2AD-A794-40E8-8BB1-FD19BFE134C6}"/>
                </a:ext>
              </a:extLst>
            </p:cNvPr>
            <p:cNvSpPr>
              <a:spLocks/>
            </p:cNvSpPr>
            <p:nvPr/>
          </p:nvSpPr>
          <p:spPr bwMode="auto">
            <a:xfrm>
              <a:off x="3010" y="2758"/>
              <a:ext cx="1792" cy="741"/>
            </a:xfrm>
            <a:custGeom>
              <a:avLst/>
              <a:gdLst>
                <a:gd name="T0" fmla="*/ 384 w 759"/>
                <a:gd name="T1" fmla="*/ 314 h 314"/>
                <a:gd name="T2" fmla="*/ 759 w 759"/>
                <a:gd name="T3" fmla="*/ 166 h 314"/>
                <a:gd name="T4" fmla="*/ 733 w 759"/>
                <a:gd name="T5" fmla="*/ 151 h 314"/>
                <a:gd name="T6" fmla="*/ 521 w 759"/>
                <a:gd name="T7" fmla="*/ 89 h 314"/>
                <a:gd name="T8" fmla="*/ 502 w 759"/>
                <a:gd name="T9" fmla="*/ 0 h 314"/>
                <a:gd name="T10" fmla="*/ 443 w 759"/>
                <a:gd name="T11" fmla="*/ 24 h 314"/>
                <a:gd name="T12" fmla="*/ 367 w 759"/>
                <a:gd name="T13" fmla="*/ 158 h 314"/>
                <a:gd name="T14" fmla="*/ 306 w 759"/>
                <a:gd name="T15" fmla="*/ 33 h 314"/>
                <a:gd name="T16" fmla="*/ 246 w 759"/>
                <a:gd name="T17" fmla="*/ 1 h 314"/>
                <a:gd name="T18" fmla="*/ 214 w 759"/>
                <a:gd name="T19" fmla="*/ 94 h 314"/>
                <a:gd name="T20" fmla="*/ 0 w 759"/>
                <a:gd name="T21" fmla="*/ 158 h 314"/>
                <a:gd name="T22" fmla="*/ 384 w 759"/>
                <a:gd name="T23"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9" h="314">
                  <a:moveTo>
                    <a:pt x="384" y="314"/>
                  </a:moveTo>
                  <a:cubicBezTo>
                    <a:pt x="529" y="314"/>
                    <a:pt x="661" y="257"/>
                    <a:pt x="759" y="166"/>
                  </a:cubicBezTo>
                  <a:cubicBezTo>
                    <a:pt x="752" y="160"/>
                    <a:pt x="743" y="154"/>
                    <a:pt x="733" y="151"/>
                  </a:cubicBezTo>
                  <a:cubicBezTo>
                    <a:pt x="521" y="89"/>
                    <a:pt x="521" y="89"/>
                    <a:pt x="521" y="89"/>
                  </a:cubicBezTo>
                  <a:cubicBezTo>
                    <a:pt x="502" y="0"/>
                    <a:pt x="502" y="0"/>
                    <a:pt x="502" y="0"/>
                  </a:cubicBezTo>
                  <a:cubicBezTo>
                    <a:pt x="443" y="24"/>
                    <a:pt x="443" y="24"/>
                    <a:pt x="443" y="24"/>
                  </a:cubicBezTo>
                  <a:cubicBezTo>
                    <a:pt x="367" y="158"/>
                    <a:pt x="367" y="158"/>
                    <a:pt x="367" y="158"/>
                  </a:cubicBezTo>
                  <a:cubicBezTo>
                    <a:pt x="306" y="33"/>
                    <a:pt x="306" y="33"/>
                    <a:pt x="306" y="33"/>
                  </a:cubicBezTo>
                  <a:cubicBezTo>
                    <a:pt x="246" y="1"/>
                    <a:pt x="246" y="1"/>
                    <a:pt x="246" y="1"/>
                  </a:cubicBezTo>
                  <a:cubicBezTo>
                    <a:pt x="214" y="94"/>
                    <a:pt x="214" y="94"/>
                    <a:pt x="214" y="94"/>
                  </a:cubicBezTo>
                  <a:cubicBezTo>
                    <a:pt x="0" y="158"/>
                    <a:pt x="0" y="158"/>
                    <a:pt x="0" y="158"/>
                  </a:cubicBezTo>
                  <a:cubicBezTo>
                    <a:pt x="100" y="255"/>
                    <a:pt x="235" y="314"/>
                    <a:pt x="384" y="314"/>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Freeform 934">
              <a:extLst>
                <a:ext uri="{FF2B5EF4-FFF2-40B4-BE49-F238E27FC236}">
                  <a16:creationId xmlns:a16="http://schemas.microsoft.com/office/drawing/2014/main" id="{0EF3F1CC-6A54-48AA-A165-2E4BE636763C}"/>
                </a:ext>
              </a:extLst>
            </p:cNvPr>
            <p:cNvSpPr>
              <a:spLocks/>
            </p:cNvSpPr>
            <p:nvPr/>
          </p:nvSpPr>
          <p:spPr bwMode="auto">
            <a:xfrm>
              <a:off x="3620" y="2841"/>
              <a:ext cx="217" cy="250"/>
            </a:xfrm>
            <a:custGeom>
              <a:avLst/>
              <a:gdLst>
                <a:gd name="T0" fmla="*/ 217 w 217"/>
                <a:gd name="T1" fmla="*/ 200 h 250"/>
                <a:gd name="T2" fmla="*/ 113 w 217"/>
                <a:gd name="T3" fmla="*/ 0 h 250"/>
                <a:gd name="T4" fmla="*/ 0 w 217"/>
                <a:gd name="T5" fmla="*/ 250 h 250"/>
                <a:gd name="T6" fmla="*/ 148 w 217"/>
                <a:gd name="T7" fmla="*/ 155 h 250"/>
                <a:gd name="T8" fmla="*/ 217 w 217"/>
                <a:gd name="T9" fmla="*/ 200 h 250"/>
                <a:gd name="T10" fmla="*/ 217 w 217"/>
                <a:gd name="T11" fmla="*/ 200 h 250"/>
                <a:gd name="T12" fmla="*/ 217 w 217"/>
                <a:gd name="T13" fmla="*/ 200 h 250"/>
              </a:gdLst>
              <a:ahLst/>
              <a:cxnLst>
                <a:cxn ang="0">
                  <a:pos x="T0" y="T1"/>
                </a:cxn>
                <a:cxn ang="0">
                  <a:pos x="T2" y="T3"/>
                </a:cxn>
                <a:cxn ang="0">
                  <a:pos x="T4" y="T5"/>
                </a:cxn>
                <a:cxn ang="0">
                  <a:pos x="T6" y="T7"/>
                </a:cxn>
                <a:cxn ang="0">
                  <a:pos x="T8" y="T9"/>
                </a:cxn>
                <a:cxn ang="0">
                  <a:pos x="T10" y="T11"/>
                </a:cxn>
                <a:cxn ang="0">
                  <a:pos x="T12" y="T13"/>
                </a:cxn>
              </a:cxnLst>
              <a:rect l="0" t="0" r="r" b="b"/>
              <a:pathLst>
                <a:path w="217" h="250">
                  <a:moveTo>
                    <a:pt x="217" y="200"/>
                  </a:moveTo>
                  <a:lnTo>
                    <a:pt x="113" y="0"/>
                  </a:lnTo>
                  <a:lnTo>
                    <a:pt x="0" y="250"/>
                  </a:lnTo>
                  <a:lnTo>
                    <a:pt x="148" y="155"/>
                  </a:lnTo>
                  <a:lnTo>
                    <a:pt x="217" y="200"/>
                  </a:lnTo>
                  <a:lnTo>
                    <a:pt x="217" y="200"/>
                  </a:lnTo>
                  <a:lnTo>
                    <a:pt x="217" y="20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Freeform 935">
              <a:extLst>
                <a:ext uri="{FF2B5EF4-FFF2-40B4-BE49-F238E27FC236}">
                  <a16:creationId xmlns:a16="http://schemas.microsoft.com/office/drawing/2014/main" id="{9DCE1FE2-62EC-4308-85A3-0E75E3262CA9}"/>
                </a:ext>
              </a:extLst>
            </p:cNvPr>
            <p:cNvSpPr>
              <a:spLocks/>
            </p:cNvSpPr>
            <p:nvPr/>
          </p:nvSpPr>
          <p:spPr bwMode="auto">
            <a:xfrm>
              <a:off x="3929" y="2817"/>
              <a:ext cx="241" cy="274"/>
            </a:xfrm>
            <a:custGeom>
              <a:avLst/>
              <a:gdLst>
                <a:gd name="T0" fmla="*/ 127 w 241"/>
                <a:gd name="T1" fmla="*/ 0 h 274"/>
                <a:gd name="T2" fmla="*/ 241 w 241"/>
                <a:gd name="T3" fmla="*/ 274 h 274"/>
                <a:gd name="T4" fmla="*/ 120 w 241"/>
                <a:gd name="T5" fmla="*/ 168 h 274"/>
                <a:gd name="T6" fmla="*/ 0 w 241"/>
                <a:gd name="T7" fmla="*/ 224 h 274"/>
                <a:gd name="T8" fmla="*/ 127 w 241"/>
                <a:gd name="T9" fmla="*/ 0 h 274"/>
                <a:gd name="T10" fmla="*/ 127 w 241"/>
                <a:gd name="T11" fmla="*/ 0 h 274"/>
                <a:gd name="T12" fmla="*/ 127 w 24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41" h="274">
                  <a:moveTo>
                    <a:pt x="127" y="0"/>
                  </a:moveTo>
                  <a:lnTo>
                    <a:pt x="241" y="274"/>
                  </a:lnTo>
                  <a:lnTo>
                    <a:pt x="120" y="168"/>
                  </a:lnTo>
                  <a:lnTo>
                    <a:pt x="0" y="224"/>
                  </a:lnTo>
                  <a:lnTo>
                    <a:pt x="127" y="0"/>
                  </a:lnTo>
                  <a:lnTo>
                    <a:pt x="127" y="0"/>
                  </a:lnTo>
                  <a:lnTo>
                    <a:pt x="127"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Freeform 936">
              <a:extLst>
                <a:ext uri="{FF2B5EF4-FFF2-40B4-BE49-F238E27FC236}">
                  <a16:creationId xmlns:a16="http://schemas.microsoft.com/office/drawing/2014/main" id="{DD1A83A0-A1D1-4406-AEF3-6D818C7F0EA6}"/>
                </a:ext>
              </a:extLst>
            </p:cNvPr>
            <p:cNvSpPr>
              <a:spLocks/>
            </p:cNvSpPr>
            <p:nvPr/>
          </p:nvSpPr>
          <p:spPr bwMode="auto">
            <a:xfrm>
              <a:off x="3473" y="1905"/>
              <a:ext cx="335" cy="162"/>
            </a:xfrm>
            <a:custGeom>
              <a:avLst/>
              <a:gdLst>
                <a:gd name="T0" fmla="*/ 126 w 142"/>
                <a:gd name="T1" fmla="*/ 69 h 69"/>
                <a:gd name="T2" fmla="*/ 118 w 142"/>
                <a:gd name="T3" fmla="*/ 67 h 69"/>
                <a:gd name="T4" fmla="*/ 24 w 142"/>
                <a:gd name="T5" fmla="*/ 61 h 69"/>
                <a:gd name="T6" fmla="*/ 4 w 142"/>
                <a:gd name="T7" fmla="*/ 56 h 69"/>
                <a:gd name="T8" fmla="*/ 8 w 142"/>
                <a:gd name="T9" fmla="*/ 37 h 69"/>
                <a:gd name="T10" fmla="*/ 133 w 142"/>
                <a:gd name="T11" fmla="*/ 43 h 69"/>
                <a:gd name="T12" fmla="*/ 137 w 142"/>
                <a:gd name="T13" fmla="*/ 63 h 69"/>
                <a:gd name="T14" fmla="*/ 126 w 142"/>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9">
                  <a:moveTo>
                    <a:pt x="126" y="69"/>
                  </a:moveTo>
                  <a:cubicBezTo>
                    <a:pt x="123" y="69"/>
                    <a:pt x="120" y="68"/>
                    <a:pt x="118" y="67"/>
                  </a:cubicBezTo>
                  <a:cubicBezTo>
                    <a:pt x="67" y="33"/>
                    <a:pt x="24" y="60"/>
                    <a:pt x="24" y="61"/>
                  </a:cubicBezTo>
                  <a:cubicBezTo>
                    <a:pt x="17" y="65"/>
                    <a:pt x="8" y="63"/>
                    <a:pt x="4" y="56"/>
                  </a:cubicBezTo>
                  <a:cubicBezTo>
                    <a:pt x="0" y="50"/>
                    <a:pt x="2" y="41"/>
                    <a:pt x="8" y="37"/>
                  </a:cubicBezTo>
                  <a:cubicBezTo>
                    <a:pt x="11" y="35"/>
                    <a:pt x="67" y="0"/>
                    <a:pt x="133" y="43"/>
                  </a:cubicBezTo>
                  <a:cubicBezTo>
                    <a:pt x="140" y="47"/>
                    <a:pt x="142" y="56"/>
                    <a:pt x="137" y="63"/>
                  </a:cubicBezTo>
                  <a:cubicBezTo>
                    <a:pt x="135" y="67"/>
                    <a:pt x="130" y="69"/>
                    <a:pt x="126" y="69"/>
                  </a:cubicBez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Freeform 937">
              <a:extLst>
                <a:ext uri="{FF2B5EF4-FFF2-40B4-BE49-F238E27FC236}">
                  <a16:creationId xmlns:a16="http://schemas.microsoft.com/office/drawing/2014/main" id="{ECC7A87D-487B-44FA-9B60-76281A7631B3}"/>
                </a:ext>
              </a:extLst>
            </p:cNvPr>
            <p:cNvSpPr>
              <a:spLocks/>
            </p:cNvSpPr>
            <p:nvPr/>
          </p:nvSpPr>
          <p:spPr bwMode="auto">
            <a:xfrm>
              <a:off x="4066" y="1938"/>
              <a:ext cx="325" cy="162"/>
            </a:xfrm>
            <a:custGeom>
              <a:avLst/>
              <a:gdLst>
                <a:gd name="T0" fmla="*/ 122 w 138"/>
                <a:gd name="T1" fmla="*/ 69 h 69"/>
                <a:gd name="T2" fmla="*/ 114 w 138"/>
                <a:gd name="T3" fmla="*/ 67 h 69"/>
                <a:gd name="T4" fmla="*/ 24 w 138"/>
                <a:gd name="T5" fmla="*/ 61 h 69"/>
                <a:gd name="T6" fmla="*/ 4 w 138"/>
                <a:gd name="T7" fmla="*/ 56 h 69"/>
                <a:gd name="T8" fmla="*/ 8 w 138"/>
                <a:gd name="T9" fmla="*/ 37 h 69"/>
                <a:gd name="T10" fmla="*/ 130 w 138"/>
                <a:gd name="T11" fmla="*/ 43 h 69"/>
                <a:gd name="T12" fmla="*/ 133 w 138"/>
                <a:gd name="T13" fmla="*/ 63 h 69"/>
                <a:gd name="T14" fmla="*/ 122 w 138"/>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9">
                  <a:moveTo>
                    <a:pt x="122" y="69"/>
                  </a:moveTo>
                  <a:cubicBezTo>
                    <a:pt x="119" y="69"/>
                    <a:pt x="116" y="68"/>
                    <a:pt x="114" y="67"/>
                  </a:cubicBezTo>
                  <a:cubicBezTo>
                    <a:pt x="66" y="34"/>
                    <a:pt x="25" y="59"/>
                    <a:pt x="24" y="61"/>
                  </a:cubicBezTo>
                  <a:cubicBezTo>
                    <a:pt x="17" y="65"/>
                    <a:pt x="8" y="63"/>
                    <a:pt x="4" y="56"/>
                  </a:cubicBezTo>
                  <a:cubicBezTo>
                    <a:pt x="0" y="50"/>
                    <a:pt x="2" y="41"/>
                    <a:pt x="8" y="37"/>
                  </a:cubicBezTo>
                  <a:cubicBezTo>
                    <a:pt x="10" y="35"/>
                    <a:pt x="66" y="0"/>
                    <a:pt x="130" y="43"/>
                  </a:cubicBezTo>
                  <a:cubicBezTo>
                    <a:pt x="136" y="48"/>
                    <a:pt x="138" y="57"/>
                    <a:pt x="133" y="63"/>
                  </a:cubicBezTo>
                  <a:cubicBezTo>
                    <a:pt x="131" y="67"/>
                    <a:pt x="126" y="69"/>
                    <a:pt x="122" y="69"/>
                  </a:cubicBez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Freeform 938">
              <a:extLst>
                <a:ext uri="{FF2B5EF4-FFF2-40B4-BE49-F238E27FC236}">
                  <a16:creationId xmlns:a16="http://schemas.microsoft.com/office/drawing/2014/main" id="{2DF461EA-C4CD-42BC-BF64-49C76DC30783}"/>
                </a:ext>
              </a:extLst>
            </p:cNvPr>
            <p:cNvSpPr>
              <a:spLocks/>
            </p:cNvSpPr>
            <p:nvPr/>
          </p:nvSpPr>
          <p:spPr bwMode="auto">
            <a:xfrm>
              <a:off x="3379" y="1202"/>
              <a:ext cx="1173" cy="1158"/>
            </a:xfrm>
            <a:custGeom>
              <a:avLst/>
              <a:gdLst>
                <a:gd name="T0" fmla="*/ 268 w 497"/>
                <a:gd name="T1" fmla="*/ 30 h 491"/>
                <a:gd name="T2" fmla="*/ 273 w 497"/>
                <a:gd name="T3" fmla="*/ 0 h 491"/>
                <a:gd name="T4" fmla="*/ 208 w 497"/>
                <a:gd name="T5" fmla="*/ 31 h 491"/>
                <a:gd name="T6" fmla="*/ 12 w 497"/>
                <a:gd name="T7" fmla="*/ 193 h 491"/>
                <a:gd name="T8" fmla="*/ 5 w 497"/>
                <a:gd name="T9" fmla="*/ 353 h 491"/>
                <a:gd name="T10" fmla="*/ 0 w 497"/>
                <a:gd name="T11" fmla="*/ 426 h 491"/>
                <a:gd name="T12" fmla="*/ 17 w 497"/>
                <a:gd name="T13" fmla="*/ 437 h 491"/>
                <a:gd name="T14" fmla="*/ 31 w 497"/>
                <a:gd name="T15" fmla="*/ 280 h 491"/>
                <a:gd name="T16" fmla="*/ 120 w 497"/>
                <a:gd name="T17" fmla="*/ 192 h 491"/>
                <a:gd name="T18" fmla="*/ 131 w 497"/>
                <a:gd name="T19" fmla="*/ 190 h 491"/>
                <a:gd name="T20" fmla="*/ 252 w 497"/>
                <a:gd name="T21" fmla="*/ 214 h 491"/>
                <a:gd name="T22" fmla="*/ 362 w 497"/>
                <a:gd name="T23" fmla="*/ 204 h 491"/>
                <a:gd name="T24" fmla="*/ 372 w 497"/>
                <a:gd name="T25" fmla="*/ 208 h 491"/>
                <a:gd name="T26" fmla="*/ 445 w 497"/>
                <a:gd name="T27" fmla="*/ 318 h 491"/>
                <a:gd name="T28" fmla="*/ 435 w 497"/>
                <a:gd name="T29" fmla="*/ 489 h 491"/>
                <a:gd name="T30" fmla="*/ 442 w 497"/>
                <a:gd name="T31" fmla="*/ 490 h 491"/>
                <a:gd name="T32" fmla="*/ 475 w 497"/>
                <a:gd name="T33" fmla="*/ 459 h 491"/>
                <a:gd name="T34" fmla="*/ 489 w 497"/>
                <a:gd name="T35" fmla="*/ 231 h 491"/>
                <a:gd name="T36" fmla="*/ 268 w 497"/>
                <a:gd name="T37" fmla="*/ 3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491">
                  <a:moveTo>
                    <a:pt x="268" y="30"/>
                  </a:moveTo>
                  <a:cubicBezTo>
                    <a:pt x="276" y="5"/>
                    <a:pt x="273" y="0"/>
                    <a:pt x="273" y="0"/>
                  </a:cubicBezTo>
                  <a:cubicBezTo>
                    <a:pt x="273" y="0"/>
                    <a:pt x="260" y="25"/>
                    <a:pt x="208" y="31"/>
                  </a:cubicBezTo>
                  <a:cubicBezTo>
                    <a:pt x="155" y="38"/>
                    <a:pt x="58" y="67"/>
                    <a:pt x="12" y="193"/>
                  </a:cubicBezTo>
                  <a:cubicBezTo>
                    <a:pt x="4" y="219"/>
                    <a:pt x="5" y="353"/>
                    <a:pt x="5" y="353"/>
                  </a:cubicBezTo>
                  <a:cubicBezTo>
                    <a:pt x="0" y="426"/>
                    <a:pt x="0" y="426"/>
                    <a:pt x="0" y="426"/>
                  </a:cubicBezTo>
                  <a:cubicBezTo>
                    <a:pt x="0" y="443"/>
                    <a:pt x="17" y="437"/>
                    <a:pt x="17" y="437"/>
                  </a:cubicBezTo>
                  <a:cubicBezTo>
                    <a:pt x="31" y="280"/>
                    <a:pt x="31" y="280"/>
                    <a:pt x="31" y="280"/>
                  </a:cubicBezTo>
                  <a:cubicBezTo>
                    <a:pt x="34" y="232"/>
                    <a:pt x="72" y="204"/>
                    <a:pt x="120" y="192"/>
                  </a:cubicBezTo>
                  <a:cubicBezTo>
                    <a:pt x="131" y="190"/>
                    <a:pt x="131" y="190"/>
                    <a:pt x="131" y="190"/>
                  </a:cubicBezTo>
                  <a:cubicBezTo>
                    <a:pt x="171" y="180"/>
                    <a:pt x="212" y="212"/>
                    <a:pt x="252" y="214"/>
                  </a:cubicBezTo>
                  <a:cubicBezTo>
                    <a:pt x="289" y="217"/>
                    <a:pt x="326" y="190"/>
                    <a:pt x="362" y="204"/>
                  </a:cubicBezTo>
                  <a:cubicBezTo>
                    <a:pt x="372" y="208"/>
                    <a:pt x="372" y="208"/>
                    <a:pt x="372" y="208"/>
                  </a:cubicBezTo>
                  <a:cubicBezTo>
                    <a:pt x="418" y="224"/>
                    <a:pt x="448" y="269"/>
                    <a:pt x="445" y="318"/>
                  </a:cubicBezTo>
                  <a:cubicBezTo>
                    <a:pt x="435" y="489"/>
                    <a:pt x="435" y="489"/>
                    <a:pt x="435" y="489"/>
                  </a:cubicBezTo>
                  <a:cubicBezTo>
                    <a:pt x="442" y="490"/>
                    <a:pt x="442" y="490"/>
                    <a:pt x="442" y="490"/>
                  </a:cubicBezTo>
                  <a:cubicBezTo>
                    <a:pt x="460" y="491"/>
                    <a:pt x="474" y="477"/>
                    <a:pt x="475" y="459"/>
                  </a:cubicBezTo>
                  <a:cubicBezTo>
                    <a:pt x="489" y="231"/>
                    <a:pt x="489" y="231"/>
                    <a:pt x="489" y="231"/>
                  </a:cubicBezTo>
                  <a:cubicBezTo>
                    <a:pt x="497" y="104"/>
                    <a:pt x="353" y="51"/>
                    <a:pt x="268" y="30"/>
                  </a:cubicBez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Oval 939">
              <a:extLst>
                <a:ext uri="{FF2B5EF4-FFF2-40B4-BE49-F238E27FC236}">
                  <a16:creationId xmlns:a16="http://schemas.microsoft.com/office/drawing/2014/main" id="{0EC3AB7E-9B0C-4C3D-8B47-28A986E694CC}"/>
                </a:ext>
              </a:extLst>
            </p:cNvPr>
            <p:cNvSpPr>
              <a:spLocks noChangeArrowheads="1"/>
            </p:cNvSpPr>
            <p:nvPr/>
          </p:nvSpPr>
          <p:spPr bwMode="auto">
            <a:xfrm>
              <a:off x="3586" y="2067"/>
              <a:ext cx="100" cy="99"/>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Oval 940">
              <a:extLst>
                <a:ext uri="{FF2B5EF4-FFF2-40B4-BE49-F238E27FC236}">
                  <a16:creationId xmlns:a16="http://schemas.microsoft.com/office/drawing/2014/main" id="{3D6B2E52-3D2B-47BA-882B-B1FB3BDD87F8}"/>
                </a:ext>
              </a:extLst>
            </p:cNvPr>
            <p:cNvSpPr>
              <a:spLocks noChangeArrowheads="1"/>
            </p:cNvSpPr>
            <p:nvPr/>
          </p:nvSpPr>
          <p:spPr bwMode="auto">
            <a:xfrm>
              <a:off x="4170" y="2100"/>
              <a:ext cx="99" cy="102"/>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941">
              <a:extLst>
                <a:ext uri="{FF2B5EF4-FFF2-40B4-BE49-F238E27FC236}">
                  <a16:creationId xmlns:a16="http://schemas.microsoft.com/office/drawing/2014/main" id="{E2AD787C-6B79-4815-B064-C3CAE617AC96}"/>
                </a:ext>
              </a:extLst>
            </p:cNvPr>
            <p:cNvSpPr>
              <a:spLocks/>
            </p:cNvSpPr>
            <p:nvPr/>
          </p:nvSpPr>
          <p:spPr bwMode="auto">
            <a:xfrm>
              <a:off x="3811" y="2591"/>
              <a:ext cx="207" cy="118"/>
            </a:xfrm>
            <a:custGeom>
              <a:avLst/>
              <a:gdLst>
                <a:gd name="T0" fmla="*/ 79 w 88"/>
                <a:gd name="T1" fmla="*/ 2 h 50"/>
                <a:gd name="T2" fmla="*/ 88 w 88"/>
                <a:gd name="T3" fmla="*/ 42 h 50"/>
                <a:gd name="T4" fmla="*/ 88 w 88"/>
                <a:gd name="T5" fmla="*/ 42 h 50"/>
                <a:gd name="T6" fmla="*/ 2 w 88"/>
                <a:gd name="T7" fmla="*/ 35 h 50"/>
                <a:gd name="T8" fmla="*/ 0 w 88"/>
                <a:gd name="T9" fmla="*/ 34 h 50"/>
                <a:gd name="T10" fmla="*/ 15 w 88"/>
                <a:gd name="T11" fmla="*/ 0 h 50"/>
                <a:gd name="T12" fmla="*/ 15 w 88"/>
                <a:gd name="T13" fmla="*/ 0 h 50"/>
                <a:gd name="T14" fmla="*/ 76 w 88"/>
                <a:gd name="T15" fmla="*/ 3 h 50"/>
                <a:gd name="T16" fmla="*/ 79 w 88"/>
                <a:gd name="T17" fmla="*/ 2 h 50"/>
                <a:gd name="T18" fmla="*/ 79 w 88"/>
                <a:gd name="T19"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0">
                  <a:moveTo>
                    <a:pt x="79" y="2"/>
                  </a:moveTo>
                  <a:cubicBezTo>
                    <a:pt x="88" y="42"/>
                    <a:pt x="88" y="42"/>
                    <a:pt x="88" y="42"/>
                  </a:cubicBezTo>
                  <a:cubicBezTo>
                    <a:pt x="88" y="42"/>
                    <a:pt x="88" y="42"/>
                    <a:pt x="88" y="42"/>
                  </a:cubicBezTo>
                  <a:cubicBezTo>
                    <a:pt x="60" y="50"/>
                    <a:pt x="29" y="47"/>
                    <a:pt x="2" y="35"/>
                  </a:cubicBezTo>
                  <a:cubicBezTo>
                    <a:pt x="0" y="34"/>
                    <a:pt x="0" y="34"/>
                    <a:pt x="0" y="34"/>
                  </a:cubicBezTo>
                  <a:cubicBezTo>
                    <a:pt x="15" y="0"/>
                    <a:pt x="15" y="0"/>
                    <a:pt x="15" y="0"/>
                  </a:cubicBezTo>
                  <a:cubicBezTo>
                    <a:pt x="15" y="0"/>
                    <a:pt x="15" y="0"/>
                    <a:pt x="15" y="0"/>
                  </a:cubicBezTo>
                  <a:cubicBezTo>
                    <a:pt x="34" y="6"/>
                    <a:pt x="55" y="7"/>
                    <a:pt x="76" y="3"/>
                  </a:cubicBezTo>
                  <a:cubicBezTo>
                    <a:pt x="79" y="2"/>
                    <a:pt x="79" y="2"/>
                    <a:pt x="79" y="2"/>
                  </a:cubicBezTo>
                  <a:cubicBezTo>
                    <a:pt x="79" y="2"/>
                    <a:pt x="79" y="2"/>
                    <a:pt x="79" y="2"/>
                  </a:cubicBezTo>
                  <a:close/>
                </a:path>
              </a:pathLst>
            </a:custGeom>
            <a:solidFill>
              <a:srgbClr val="8E7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Freeform 942">
              <a:extLst>
                <a:ext uri="{FF2B5EF4-FFF2-40B4-BE49-F238E27FC236}">
                  <a16:creationId xmlns:a16="http://schemas.microsoft.com/office/drawing/2014/main" id="{33AC5E95-0CD9-4A27-85C6-BDE6C6209F09}"/>
                </a:ext>
              </a:extLst>
            </p:cNvPr>
            <p:cNvSpPr>
              <a:spLocks/>
            </p:cNvSpPr>
            <p:nvPr/>
          </p:nvSpPr>
          <p:spPr bwMode="auto">
            <a:xfrm>
              <a:off x="3761" y="2475"/>
              <a:ext cx="333" cy="92"/>
            </a:xfrm>
            <a:custGeom>
              <a:avLst/>
              <a:gdLst>
                <a:gd name="T0" fmla="*/ 0 w 141"/>
                <a:gd name="T1" fmla="*/ 0 h 39"/>
                <a:gd name="T2" fmla="*/ 69 w 141"/>
                <a:gd name="T3" fmla="*/ 38 h 39"/>
                <a:gd name="T4" fmla="*/ 141 w 141"/>
                <a:gd name="T5" fmla="*/ 6 h 39"/>
                <a:gd name="T6" fmla="*/ 0 w 141"/>
                <a:gd name="T7" fmla="*/ 0 h 39"/>
                <a:gd name="T8" fmla="*/ 0 w 141"/>
                <a:gd name="T9" fmla="*/ 0 h 39"/>
              </a:gdLst>
              <a:ahLst/>
              <a:cxnLst>
                <a:cxn ang="0">
                  <a:pos x="T0" y="T1"/>
                </a:cxn>
                <a:cxn ang="0">
                  <a:pos x="T2" y="T3"/>
                </a:cxn>
                <a:cxn ang="0">
                  <a:pos x="T4" y="T5"/>
                </a:cxn>
                <a:cxn ang="0">
                  <a:pos x="T6" y="T7"/>
                </a:cxn>
                <a:cxn ang="0">
                  <a:pos x="T8" y="T9"/>
                </a:cxn>
              </a:cxnLst>
              <a:rect l="0" t="0" r="r" b="b"/>
              <a:pathLst>
                <a:path w="141" h="39">
                  <a:moveTo>
                    <a:pt x="0" y="0"/>
                  </a:moveTo>
                  <a:cubicBezTo>
                    <a:pt x="15" y="22"/>
                    <a:pt x="40" y="36"/>
                    <a:pt x="69" y="38"/>
                  </a:cubicBezTo>
                  <a:cubicBezTo>
                    <a:pt x="98" y="39"/>
                    <a:pt x="124" y="27"/>
                    <a:pt x="141" y="6"/>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Freeform 943">
              <a:extLst>
                <a:ext uri="{FF2B5EF4-FFF2-40B4-BE49-F238E27FC236}">
                  <a16:creationId xmlns:a16="http://schemas.microsoft.com/office/drawing/2014/main" id="{88D305BE-4D96-4216-90E9-75E0213CBB34}"/>
                </a:ext>
              </a:extLst>
            </p:cNvPr>
            <p:cNvSpPr>
              <a:spLocks/>
            </p:cNvSpPr>
            <p:nvPr/>
          </p:nvSpPr>
          <p:spPr bwMode="auto">
            <a:xfrm>
              <a:off x="3353" y="1153"/>
              <a:ext cx="783" cy="1148"/>
            </a:xfrm>
            <a:custGeom>
              <a:avLst/>
              <a:gdLst>
                <a:gd name="T0" fmla="*/ 332 w 332"/>
                <a:gd name="T1" fmla="*/ 64 h 487"/>
                <a:gd name="T2" fmla="*/ 287 w 332"/>
                <a:gd name="T3" fmla="*/ 51 h 487"/>
                <a:gd name="T4" fmla="*/ 289 w 332"/>
                <a:gd name="T5" fmla="*/ 0 h 487"/>
                <a:gd name="T6" fmla="*/ 219 w 332"/>
                <a:gd name="T7" fmla="*/ 40 h 487"/>
                <a:gd name="T8" fmla="*/ 12 w 332"/>
                <a:gd name="T9" fmla="*/ 203 h 487"/>
                <a:gd name="T10" fmla="*/ 7 w 332"/>
                <a:gd name="T11" fmla="*/ 343 h 487"/>
                <a:gd name="T12" fmla="*/ 1 w 332"/>
                <a:gd name="T13" fmla="*/ 453 h 487"/>
                <a:gd name="T14" fmla="*/ 30 w 332"/>
                <a:gd name="T15" fmla="*/ 486 h 487"/>
                <a:gd name="T16" fmla="*/ 36 w 332"/>
                <a:gd name="T17" fmla="*/ 487 h 487"/>
                <a:gd name="T18" fmla="*/ 47 w 332"/>
                <a:gd name="T19" fmla="*/ 313 h 487"/>
                <a:gd name="T20" fmla="*/ 119 w 332"/>
                <a:gd name="T21" fmla="*/ 217 h 487"/>
                <a:gd name="T22" fmla="*/ 151 w 332"/>
                <a:gd name="T23" fmla="*/ 163 h 487"/>
                <a:gd name="T24" fmla="*/ 317 w 332"/>
                <a:gd name="T25" fmla="*/ 139 h 487"/>
                <a:gd name="T26" fmla="*/ 260 w 332"/>
                <a:gd name="T27" fmla="*/ 103 h 487"/>
                <a:gd name="T28" fmla="*/ 332 w 332"/>
                <a:gd name="T29" fmla="*/ 64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487">
                  <a:moveTo>
                    <a:pt x="332" y="64"/>
                  </a:moveTo>
                  <a:cubicBezTo>
                    <a:pt x="316" y="58"/>
                    <a:pt x="301" y="55"/>
                    <a:pt x="287" y="51"/>
                  </a:cubicBezTo>
                  <a:cubicBezTo>
                    <a:pt x="295" y="25"/>
                    <a:pt x="289" y="0"/>
                    <a:pt x="289" y="0"/>
                  </a:cubicBezTo>
                  <a:cubicBezTo>
                    <a:pt x="289" y="0"/>
                    <a:pt x="272" y="33"/>
                    <a:pt x="219" y="40"/>
                  </a:cubicBezTo>
                  <a:cubicBezTo>
                    <a:pt x="167" y="47"/>
                    <a:pt x="56" y="77"/>
                    <a:pt x="12" y="203"/>
                  </a:cubicBezTo>
                  <a:cubicBezTo>
                    <a:pt x="3" y="228"/>
                    <a:pt x="7" y="343"/>
                    <a:pt x="7" y="343"/>
                  </a:cubicBezTo>
                  <a:cubicBezTo>
                    <a:pt x="1" y="453"/>
                    <a:pt x="1" y="453"/>
                    <a:pt x="1" y="453"/>
                  </a:cubicBezTo>
                  <a:cubicBezTo>
                    <a:pt x="0" y="470"/>
                    <a:pt x="13" y="485"/>
                    <a:pt x="30" y="486"/>
                  </a:cubicBezTo>
                  <a:cubicBezTo>
                    <a:pt x="36" y="487"/>
                    <a:pt x="36" y="487"/>
                    <a:pt x="36" y="487"/>
                  </a:cubicBezTo>
                  <a:cubicBezTo>
                    <a:pt x="47" y="313"/>
                    <a:pt x="47" y="313"/>
                    <a:pt x="47" y="313"/>
                  </a:cubicBezTo>
                  <a:cubicBezTo>
                    <a:pt x="50" y="269"/>
                    <a:pt x="78" y="232"/>
                    <a:pt x="119" y="217"/>
                  </a:cubicBezTo>
                  <a:cubicBezTo>
                    <a:pt x="129" y="194"/>
                    <a:pt x="140" y="174"/>
                    <a:pt x="151" y="163"/>
                  </a:cubicBezTo>
                  <a:cubicBezTo>
                    <a:pt x="206" y="103"/>
                    <a:pt x="223" y="177"/>
                    <a:pt x="317" y="139"/>
                  </a:cubicBezTo>
                  <a:cubicBezTo>
                    <a:pt x="272" y="127"/>
                    <a:pt x="260" y="103"/>
                    <a:pt x="260" y="103"/>
                  </a:cubicBezTo>
                  <a:cubicBezTo>
                    <a:pt x="260" y="103"/>
                    <a:pt x="305" y="102"/>
                    <a:pt x="332" y="64"/>
                  </a:cubicBezTo>
                  <a:close/>
                </a:path>
              </a:pathLst>
            </a:custGeom>
            <a:solidFill>
              <a:srgbClr val="8E7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84" name="TextBox 783">
            <a:extLst>
              <a:ext uri="{FF2B5EF4-FFF2-40B4-BE49-F238E27FC236}">
                <a16:creationId xmlns:a16="http://schemas.microsoft.com/office/drawing/2014/main" id="{21A23870-60CE-441D-9C46-51E233371CC7}"/>
              </a:ext>
            </a:extLst>
          </p:cNvPr>
          <p:cNvSpPr txBox="1"/>
          <p:nvPr/>
        </p:nvSpPr>
        <p:spPr>
          <a:xfrm>
            <a:off x="2787213" y="4570165"/>
            <a:ext cx="301366" cy="492443"/>
          </a:xfrm>
          <a:prstGeom prst="rect">
            <a:avLst/>
          </a:prstGeom>
          <a:noFill/>
        </p:spPr>
        <p:txBody>
          <a:bodyPr wrap="none" lIns="0" tIns="0" rIns="0" bIns="0" rtlCol="0" anchor="ctr">
            <a:spAutoFit/>
          </a:bodyPr>
          <a:lstStyle/>
          <a:p>
            <a:pPr algn="ctr"/>
            <a:r>
              <a:rPr lang="en-US" sz="3200" dirty="0">
                <a:gradFill>
                  <a:gsLst>
                    <a:gs pos="2917">
                      <a:schemeClr val="tx1"/>
                    </a:gs>
                    <a:gs pos="30000">
                      <a:schemeClr val="tx1"/>
                    </a:gs>
                  </a:gsLst>
                  <a:lin ang="5400000" scaled="0"/>
                </a:gradFill>
              </a:rPr>
              <a:t>…</a:t>
            </a:r>
          </a:p>
        </p:txBody>
      </p:sp>
      <p:sp>
        <p:nvSpPr>
          <p:cNvPr id="847" name="Right Brace 846">
            <a:extLst>
              <a:ext uri="{FF2B5EF4-FFF2-40B4-BE49-F238E27FC236}">
                <a16:creationId xmlns:a16="http://schemas.microsoft.com/office/drawing/2014/main" id="{277E12BC-8FB6-4262-A30B-7B009D24B937}"/>
              </a:ext>
            </a:extLst>
          </p:cNvPr>
          <p:cNvSpPr/>
          <p:nvPr/>
        </p:nvSpPr>
        <p:spPr>
          <a:xfrm rot="5400000">
            <a:off x="1075040" y="5013256"/>
            <a:ext cx="213851" cy="577527"/>
          </a:xfrm>
          <a:prstGeom prst="rightBrace">
            <a:avLst>
              <a:gd name="adj1" fmla="val 0"/>
              <a:gd name="adj2" fmla="val 50000"/>
            </a:avLst>
          </a:prstGeom>
          <a:ln w="6350">
            <a:solidFill>
              <a:schemeClr val="tx1">
                <a:lumMod val="50000"/>
                <a:lumOff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8" name="Right Brace 847">
            <a:extLst>
              <a:ext uri="{FF2B5EF4-FFF2-40B4-BE49-F238E27FC236}">
                <a16:creationId xmlns:a16="http://schemas.microsoft.com/office/drawing/2014/main" id="{1E57BE64-BEA5-4F45-8158-6A02A59D73D7}"/>
              </a:ext>
            </a:extLst>
          </p:cNvPr>
          <p:cNvSpPr/>
          <p:nvPr/>
        </p:nvSpPr>
        <p:spPr>
          <a:xfrm rot="5400000">
            <a:off x="2247993" y="5013256"/>
            <a:ext cx="213851" cy="577527"/>
          </a:xfrm>
          <a:prstGeom prst="rightBrace">
            <a:avLst>
              <a:gd name="adj1" fmla="val 0"/>
              <a:gd name="adj2" fmla="val 50000"/>
            </a:avLst>
          </a:prstGeom>
          <a:ln w="6350">
            <a:solidFill>
              <a:schemeClr val="tx1">
                <a:lumMod val="50000"/>
                <a:lumOff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9" name="Right Brace 848">
            <a:extLst>
              <a:ext uri="{FF2B5EF4-FFF2-40B4-BE49-F238E27FC236}">
                <a16:creationId xmlns:a16="http://schemas.microsoft.com/office/drawing/2014/main" id="{84EF8F60-7237-4171-92B5-0EE5CF2EB48F}"/>
              </a:ext>
            </a:extLst>
          </p:cNvPr>
          <p:cNvSpPr/>
          <p:nvPr/>
        </p:nvSpPr>
        <p:spPr>
          <a:xfrm rot="5400000">
            <a:off x="3414262" y="5013256"/>
            <a:ext cx="213851" cy="577527"/>
          </a:xfrm>
          <a:prstGeom prst="rightBrace">
            <a:avLst>
              <a:gd name="adj1" fmla="val 0"/>
              <a:gd name="adj2" fmla="val 50000"/>
            </a:avLst>
          </a:prstGeom>
          <a:ln w="6350">
            <a:solidFill>
              <a:schemeClr val="tx1">
                <a:lumMod val="50000"/>
                <a:lumOff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0" name="Graphic 7">
            <a:extLst>
              <a:ext uri="{FF2B5EF4-FFF2-40B4-BE49-F238E27FC236}">
                <a16:creationId xmlns:a16="http://schemas.microsoft.com/office/drawing/2014/main" id="{41C0A90D-DCB5-497A-9B91-8019D2CCD046}"/>
              </a:ext>
            </a:extLst>
          </p:cNvPr>
          <p:cNvSpPr/>
          <p:nvPr/>
        </p:nvSpPr>
        <p:spPr>
          <a:xfrm>
            <a:off x="1136896" y="5449773"/>
            <a:ext cx="80258" cy="160199"/>
          </a:xfrm>
          <a:custGeom>
            <a:avLst/>
            <a:gdLst>
              <a:gd name="connsiteX0" fmla="*/ 432462 w 462642"/>
              <a:gd name="connsiteY0" fmla="*/ 449281 h 870857"/>
              <a:gd name="connsiteX1" fmla="*/ 292771 w 462642"/>
              <a:gd name="connsiteY1" fmla="*/ 370169 h 870857"/>
              <a:gd name="connsiteX2" fmla="*/ 177845 w 462642"/>
              <a:gd name="connsiteY2" fmla="*/ 318598 h 870857"/>
              <a:gd name="connsiteX3" fmla="*/ 156918 w 462642"/>
              <a:gd name="connsiteY3" fmla="*/ 268714 h 870857"/>
              <a:gd name="connsiteX4" fmla="*/ 167177 w 462642"/>
              <a:gd name="connsiteY4" fmla="*/ 233689 h 870857"/>
              <a:gd name="connsiteX5" fmla="*/ 197739 w 462642"/>
              <a:gd name="connsiteY5" fmla="*/ 210911 h 870857"/>
              <a:gd name="connsiteX6" fmla="*/ 285750 w 462642"/>
              <a:gd name="connsiteY6" fmla="*/ 208598 h 870857"/>
              <a:gd name="connsiteX7" fmla="*/ 315468 w 462642"/>
              <a:gd name="connsiteY7" fmla="*/ 226913 h 870857"/>
              <a:gd name="connsiteX8" fmla="*/ 348724 w 462642"/>
              <a:gd name="connsiteY8" fmla="*/ 265203 h 870857"/>
              <a:gd name="connsiteX9" fmla="*/ 369597 w 462642"/>
              <a:gd name="connsiteY9" fmla="*/ 293724 h 870857"/>
              <a:gd name="connsiteX10" fmla="*/ 471950 w 462642"/>
              <a:gd name="connsiteY10" fmla="*/ 217497 h 870857"/>
              <a:gd name="connsiteX11" fmla="*/ 453662 w 462642"/>
              <a:gd name="connsiteY11" fmla="*/ 189847 h 870857"/>
              <a:gd name="connsiteX12" fmla="*/ 407915 w 462642"/>
              <a:gd name="connsiteY12" fmla="*/ 137623 h 870857"/>
              <a:gd name="connsiteX13" fmla="*/ 348778 w 462642"/>
              <a:gd name="connsiteY13" fmla="*/ 97944 h 870857"/>
              <a:gd name="connsiteX14" fmla="*/ 311386 w 462642"/>
              <a:gd name="connsiteY14" fmla="*/ 83521 h 870857"/>
              <a:gd name="connsiteX15" fmla="*/ 311386 w 462642"/>
              <a:gd name="connsiteY15" fmla="*/ 0 h 870857"/>
              <a:gd name="connsiteX16" fmla="*/ 182581 w 462642"/>
              <a:gd name="connsiteY16" fmla="*/ 0 h 870857"/>
              <a:gd name="connsiteX17" fmla="*/ 182581 w 462642"/>
              <a:gd name="connsiteY17" fmla="*/ 81343 h 870857"/>
              <a:gd name="connsiteX18" fmla="*/ 78459 w 462642"/>
              <a:gd name="connsiteY18" fmla="*/ 137378 h 870857"/>
              <a:gd name="connsiteX19" fmla="*/ 23649 w 462642"/>
              <a:gd name="connsiteY19" fmla="*/ 276524 h 870857"/>
              <a:gd name="connsiteX20" fmla="*/ 77806 w 462642"/>
              <a:gd name="connsiteY20" fmla="*/ 412296 h 870857"/>
              <a:gd name="connsiteX21" fmla="*/ 214149 w 462642"/>
              <a:gd name="connsiteY21" fmla="*/ 484795 h 870857"/>
              <a:gd name="connsiteX22" fmla="*/ 329375 w 462642"/>
              <a:gd name="connsiteY22" fmla="*/ 538952 h 870857"/>
              <a:gd name="connsiteX23" fmla="*/ 353759 w 462642"/>
              <a:gd name="connsiteY23" fmla="*/ 597707 h 870857"/>
              <a:gd name="connsiteX24" fmla="*/ 340696 w 462642"/>
              <a:gd name="connsiteY24" fmla="*/ 640543 h 870857"/>
              <a:gd name="connsiteX25" fmla="*/ 303249 w 462642"/>
              <a:gd name="connsiteY25" fmla="*/ 670914 h 870857"/>
              <a:gd name="connsiteX26" fmla="*/ 251079 w 462642"/>
              <a:gd name="connsiteY26" fmla="*/ 682181 h 870857"/>
              <a:gd name="connsiteX27" fmla="*/ 127390 w 462642"/>
              <a:gd name="connsiteY27" fmla="*/ 599830 h 870857"/>
              <a:gd name="connsiteX28" fmla="*/ 108857 w 462642"/>
              <a:gd name="connsiteY28" fmla="*/ 568969 h 870857"/>
              <a:gd name="connsiteX29" fmla="*/ 0 w 462642"/>
              <a:gd name="connsiteY29" fmla="*/ 637985 h 870857"/>
              <a:gd name="connsiteX30" fmla="*/ 16165 w 462642"/>
              <a:gd name="connsiteY30" fmla="*/ 666913 h 870857"/>
              <a:gd name="connsiteX31" fmla="*/ 66131 w 462642"/>
              <a:gd name="connsiteY31" fmla="*/ 732282 h 870857"/>
              <a:gd name="connsiteX32" fmla="*/ 133432 w 462642"/>
              <a:gd name="connsiteY32" fmla="*/ 781295 h 870857"/>
              <a:gd name="connsiteX33" fmla="*/ 182608 w 462642"/>
              <a:gd name="connsiteY33" fmla="*/ 800835 h 870857"/>
              <a:gd name="connsiteX34" fmla="*/ 182608 w 462642"/>
              <a:gd name="connsiteY34" fmla="*/ 884437 h 870857"/>
              <a:gd name="connsiteX35" fmla="*/ 311413 w 462642"/>
              <a:gd name="connsiteY35" fmla="*/ 884437 h 870857"/>
              <a:gd name="connsiteX36" fmla="*/ 311413 w 462642"/>
              <a:gd name="connsiteY36" fmla="*/ 802114 h 870857"/>
              <a:gd name="connsiteX37" fmla="*/ 425768 w 462642"/>
              <a:gd name="connsiteY37" fmla="*/ 743141 h 870857"/>
              <a:gd name="connsiteX38" fmla="*/ 487163 w 462642"/>
              <a:gd name="connsiteY38" fmla="*/ 597680 h 870857"/>
              <a:gd name="connsiteX39" fmla="*/ 432462 w 462642"/>
              <a:gd name="connsiteY39" fmla="*/ 449281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2642" h="870857">
                <a:moveTo>
                  <a:pt x="432462" y="449281"/>
                </a:moveTo>
                <a:cubicBezTo>
                  <a:pt x="399751" y="418665"/>
                  <a:pt x="354031" y="392757"/>
                  <a:pt x="292771" y="370169"/>
                </a:cubicBezTo>
                <a:cubicBezTo>
                  <a:pt x="239105" y="350275"/>
                  <a:pt x="200433" y="332940"/>
                  <a:pt x="177845" y="318598"/>
                </a:cubicBezTo>
                <a:cubicBezTo>
                  <a:pt x="168892" y="312910"/>
                  <a:pt x="156918" y="301534"/>
                  <a:pt x="156918" y="268714"/>
                </a:cubicBezTo>
                <a:cubicBezTo>
                  <a:pt x="156918" y="254100"/>
                  <a:pt x="160319" y="242670"/>
                  <a:pt x="167177" y="233689"/>
                </a:cubicBezTo>
                <a:cubicBezTo>
                  <a:pt x="175233" y="223402"/>
                  <a:pt x="185193" y="215973"/>
                  <a:pt x="197739" y="210911"/>
                </a:cubicBezTo>
                <a:cubicBezTo>
                  <a:pt x="228437" y="198501"/>
                  <a:pt x="264849" y="200978"/>
                  <a:pt x="285750" y="208598"/>
                </a:cubicBezTo>
                <a:cubicBezTo>
                  <a:pt x="296772" y="212625"/>
                  <a:pt x="306515" y="218667"/>
                  <a:pt x="315468" y="226913"/>
                </a:cubicBezTo>
                <a:cubicBezTo>
                  <a:pt x="326136" y="236764"/>
                  <a:pt x="337294" y="249637"/>
                  <a:pt x="348724" y="265203"/>
                </a:cubicBezTo>
                <a:lnTo>
                  <a:pt x="369597" y="293724"/>
                </a:lnTo>
                <a:lnTo>
                  <a:pt x="471950" y="217497"/>
                </a:lnTo>
                <a:lnTo>
                  <a:pt x="453662" y="189847"/>
                </a:lnTo>
                <a:cubicBezTo>
                  <a:pt x="441334" y="171205"/>
                  <a:pt x="425904" y="153597"/>
                  <a:pt x="407915" y="137623"/>
                </a:cubicBezTo>
                <a:cubicBezTo>
                  <a:pt x="389763" y="121430"/>
                  <a:pt x="369842" y="108095"/>
                  <a:pt x="348778" y="97944"/>
                </a:cubicBezTo>
                <a:cubicBezTo>
                  <a:pt x="336722" y="92120"/>
                  <a:pt x="324231" y="87303"/>
                  <a:pt x="311386" y="83521"/>
                </a:cubicBezTo>
                <a:lnTo>
                  <a:pt x="311386" y="0"/>
                </a:lnTo>
                <a:lnTo>
                  <a:pt x="182581" y="0"/>
                </a:lnTo>
                <a:lnTo>
                  <a:pt x="182581" y="81343"/>
                </a:lnTo>
                <a:cubicBezTo>
                  <a:pt x="141759" y="90215"/>
                  <a:pt x="106843" y="108993"/>
                  <a:pt x="78459" y="137378"/>
                </a:cubicBezTo>
                <a:cubicBezTo>
                  <a:pt x="42073" y="173736"/>
                  <a:pt x="23649" y="220599"/>
                  <a:pt x="23649" y="276524"/>
                </a:cubicBezTo>
                <a:cubicBezTo>
                  <a:pt x="23649" y="336069"/>
                  <a:pt x="41883" y="381762"/>
                  <a:pt x="77806" y="412296"/>
                </a:cubicBezTo>
                <a:cubicBezTo>
                  <a:pt x="109102" y="438912"/>
                  <a:pt x="153761" y="462616"/>
                  <a:pt x="214149" y="484795"/>
                </a:cubicBezTo>
                <a:cubicBezTo>
                  <a:pt x="266972" y="504199"/>
                  <a:pt x="305725" y="522405"/>
                  <a:pt x="329375" y="538952"/>
                </a:cubicBezTo>
                <a:cubicBezTo>
                  <a:pt x="339852" y="546300"/>
                  <a:pt x="353759" y="560342"/>
                  <a:pt x="353759" y="597707"/>
                </a:cubicBezTo>
                <a:cubicBezTo>
                  <a:pt x="353759" y="614172"/>
                  <a:pt x="349459" y="628215"/>
                  <a:pt x="340696" y="640543"/>
                </a:cubicBezTo>
                <a:cubicBezTo>
                  <a:pt x="331089" y="653932"/>
                  <a:pt x="318870" y="663838"/>
                  <a:pt x="303249" y="670914"/>
                </a:cubicBezTo>
                <a:cubicBezTo>
                  <a:pt x="286539" y="678452"/>
                  <a:pt x="269449" y="682181"/>
                  <a:pt x="251079" y="682181"/>
                </a:cubicBezTo>
                <a:cubicBezTo>
                  <a:pt x="200950" y="682181"/>
                  <a:pt x="160455" y="655238"/>
                  <a:pt x="127390" y="599830"/>
                </a:cubicBezTo>
                <a:lnTo>
                  <a:pt x="108857" y="568969"/>
                </a:lnTo>
                <a:lnTo>
                  <a:pt x="0" y="637985"/>
                </a:lnTo>
                <a:lnTo>
                  <a:pt x="16165" y="666913"/>
                </a:lnTo>
                <a:cubicBezTo>
                  <a:pt x="29500" y="690780"/>
                  <a:pt x="46346" y="712797"/>
                  <a:pt x="66131" y="732282"/>
                </a:cubicBezTo>
                <a:cubicBezTo>
                  <a:pt x="86052" y="751876"/>
                  <a:pt x="108667" y="768368"/>
                  <a:pt x="133432" y="781295"/>
                </a:cubicBezTo>
                <a:cubicBezTo>
                  <a:pt x="149325" y="789568"/>
                  <a:pt x="165762" y="796100"/>
                  <a:pt x="182608" y="800835"/>
                </a:cubicBezTo>
                <a:lnTo>
                  <a:pt x="182608" y="884437"/>
                </a:lnTo>
                <a:lnTo>
                  <a:pt x="311413" y="884437"/>
                </a:lnTo>
                <a:lnTo>
                  <a:pt x="311413" y="802114"/>
                </a:lnTo>
                <a:cubicBezTo>
                  <a:pt x="355772" y="792072"/>
                  <a:pt x="394145" y="772341"/>
                  <a:pt x="425768" y="743141"/>
                </a:cubicBezTo>
                <a:cubicBezTo>
                  <a:pt x="466480" y="705585"/>
                  <a:pt x="487163" y="656654"/>
                  <a:pt x="487163" y="597680"/>
                </a:cubicBezTo>
                <a:cubicBezTo>
                  <a:pt x="487136" y="533046"/>
                  <a:pt x="468766" y="483135"/>
                  <a:pt x="432462" y="449281"/>
                </a:cubicBezTo>
                <a:close/>
              </a:path>
            </a:pathLst>
          </a:custGeom>
          <a:solidFill>
            <a:schemeClr val="accent3"/>
          </a:solidFill>
          <a:ln w="27214" cap="flat">
            <a:noFill/>
            <a:prstDash val="solid"/>
            <a:miter/>
          </a:ln>
        </p:spPr>
        <p:txBody>
          <a:bodyPr rtlCol="0" anchor="ctr"/>
          <a:lstStyle/>
          <a:p>
            <a:endParaRPr lang="en-US"/>
          </a:p>
        </p:txBody>
      </p:sp>
      <p:sp>
        <p:nvSpPr>
          <p:cNvPr id="851" name="Graphic 7">
            <a:extLst>
              <a:ext uri="{FF2B5EF4-FFF2-40B4-BE49-F238E27FC236}">
                <a16:creationId xmlns:a16="http://schemas.microsoft.com/office/drawing/2014/main" id="{0467C6BC-B291-4D11-8B04-A661443FBC67}"/>
              </a:ext>
            </a:extLst>
          </p:cNvPr>
          <p:cNvSpPr/>
          <p:nvPr/>
        </p:nvSpPr>
        <p:spPr>
          <a:xfrm>
            <a:off x="2317688" y="5449773"/>
            <a:ext cx="80258" cy="160199"/>
          </a:xfrm>
          <a:custGeom>
            <a:avLst/>
            <a:gdLst>
              <a:gd name="connsiteX0" fmla="*/ 432462 w 462642"/>
              <a:gd name="connsiteY0" fmla="*/ 449281 h 870857"/>
              <a:gd name="connsiteX1" fmla="*/ 292771 w 462642"/>
              <a:gd name="connsiteY1" fmla="*/ 370169 h 870857"/>
              <a:gd name="connsiteX2" fmla="*/ 177845 w 462642"/>
              <a:gd name="connsiteY2" fmla="*/ 318598 h 870857"/>
              <a:gd name="connsiteX3" fmla="*/ 156918 w 462642"/>
              <a:gd name="connsiteY3" fmla="*/ 268714 h 870857"/>
              <a:gd name="connsiteX4" fmla="*/ 167177 w 462642"/>
              <a:gd name="connsiteY4" fmla="*/ 233689 h 870857"/>
              <a:gd name="connsiteX5" fmla="*/ 197739 w 462642"/>
              <a:gd name="connsiteY5" fmla="*/ 210911 h 870857"/>
              <a:gd name="connsiteX6" fmla="*/ 285750 w 462642"/>
              <a:gd name="connsiteY6" fmla="*/ 208598 h 870857"/>
              <a:gd name="connsiteX7" fmla="*/ 315468 w 462642"/>
              <a:gd name="connsiteY7" fmla="*/ 226913 h 870857"/>
              <a:gd name="connsiteX8" fmla="*/ 348724 w 462642"/>
              <a:gd name="connsiteY8" fmla="*/ 265203 h 870857"/>
              <a:gd name="connsiteX9" fmla="*/ 369597 w 462642"/>
              <a:gd name="connsiteY9" fmla="*/ 293724 h 870857"/>
              <a:gd name="connsiteX10" fmla="*/ 471950 w 462642"/>
              <a:gd name="connsiteY10" fmla="*/ 217497 h 870857"/>
              <a:gd name="connsiteX11" fmla="*/ 453662 w 462642"/>
              <a:gd name="connsiteY11" fmla="*/ 189847 h 870857"/>
              <a:gd name="connsiteX12" fmla="*/ 407915 w 462642"/>
              <a:gd name="connsiteY12" fmla="*/ 137623 h 870857"/>
              <a:gd name="connsiteX13" fmla="*/ 348778 w 462642"/>
              <a:gd name="connsiteY13" fmla="*/ 97944 h 870857"/>
              <a:gd name="connsiteX14" fmla="*/ 311386 w 462642"/>
              <a:gd name="connsiteY14" fmla="*/ 83521 h 870857"/>
              <a:gd name="connsiteX15" fmla="*/ 311386 w 462642"/>
              <a:gd name="connsiteY15" fmla="*/ 0 h 870857"/>
              <a:gd name="connsiteX16" fmla="*/ 182581 w 462642"/>
              <a:gd name="connsiteY16" fmla="*/ 0 h 870857"/>
              <a:gd name="connsiteX17" fmla="*/ 182581 w 462642"/>
              <a:gd name="connsiteY17" fmla="*/ 81343 h 870857"/>
              <a:gd name="connsiteX18" fmla="*/ 78459 w 462642"/>
              <a:gd name="connsiteY18" fmla="*/ 137378 h 870857"/>
              <a:gd name="connsiteX19" fmla="*/ 23649 w 462642"/>
              <a:gd name="connsiteY19" fmla="*/ 276524 h 870857"/>
              <a:gd name="connsiteX20" fmla="*/ 77806 w 462642"/>
              <a:gd name="connsiteY20" fmla="*/ 412296 h 870857"/>
              <a:gd name="connsiteX21" fmla="*/ 214149 w 462642"/>
              <a:gd name="connsiteY21" fmla="*/ 484795 h 870857"/>
              <a:gd name="connsiteX22" fmla="*/ 329375 w 462642"/>
              <a:gd name="connsiteY22" fmla="*/ 538952 h 870857"/>
              <a:gd name="connsiteX23" fmla="*/ 353759 w 462642"/>
              <a:gd name="connsiteY23" fmla="*/ 597707 h 870857"/>
              <a:gd name="connsiteX24" fmla="*/ 340696 w 462642"/>
              <a:gd name="connsiteY24" fmla="*/ 640543 h 870857"/>
              <a:gd name="connsiteX25" fmla="*/ 303249 w 462642"/>
              <a:gd name="connsiteY25" fmla="*/ 670914 h 870857"/>
              <a:gd name="connsiteX26" fmla="*/ 251079 w 462642"/>
              <a:gd name="connsiteY26" fmla="*/ 682181 h 870857"/>
              <a:gd name="connsiteX27" fmla="*/ 127390 w 462642"/>
              <a:gd name="connsiteY27" fmla="*/ 599830 h 870857"/>
              <a:gd name="connsiteX28" fmla="*/ 108857 w 462642"/>
              <a:gd name="connsiteY28" fmla="*/ 568969 h 870857"/>
              <a:gd name="connsiteX29" fmla="*/ 0 w 462642"/>
              <a:gd name="connsiteY29" fmla="*/ 637985 h 870857"/>
              <a:gd name="connsiteX30" fmla="*/ 16165 w 462642"/>
              <a:gd name="connsiteY30" fmla="*/ 666913 h 870857"/>
              <a:gd name="connsiteX31" fmla="*/ 66131 w 462642"/>
              <a:gd name="connsiteY31" fmla="*/ 732282 h 870857"/>
              <a:gd name="connsiteX32" fmla="*/ 133432 w 462642"/>
              <a:gd name="connsiteY32" fmla="*/ 781295 h 870857"/>
              <a:gd name="connsiteX33" fmla="*/ 182608 w 462642"/>
              <a:gd name="connsiteY33" fmla="*/ 800835 h 870857"/>
              <a:gd name="connsiteX34" fmla="*/ 182608 w 462642"/>
              <a:gd name="connsiteY34" fmla="*/ 884437 h 870857"/>
              <a:gd name="connsiteX35" fmla="*/ 311413 w 462642"/>
              <a:gd name="connsiteY35" fmla="*/ 884437 h 870857"/>
              <a:gd name="connsiteX36" fmla="*/ 311413 w 462642"/>
              <a:gd name="connsiteY36" fmla="*/ 802114 h 870857"/>
              <a:gd name="connsiteX37" fmla="*/ 425768 w 462642"/>
              <a:gd name="connsiteY37" fmla="*/ 743141 h 870857"/>
              <a:gd name="connsiteX38" fmla="*/ 487163 w 462642"/>
              <a:gd name="connsiteY38" fmla="*/ 597680 h 870857"/>
              <a:gd name="connsiteX39" fmla="*/ 432462 w 462642"/>
              <a:gd name="connsiteY39" fmla="*/ 449281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2642" h="870857">
                <a:moveTo>
                  <a:pt x="432462" y="449281"/>
                </a:moveTo>
                <a:cubicBezTo>
                  <a:pt x="399751" y="418665"/>
                  <a:pt x="354031" y="392757"/>
                  <a:pt x="292771" y="370169"/>
                </a:cubicBezTo>
                <a:cubicBezTo>
                  <a:pt x="239105" y="350275"/>
                  <a:pt x="200433" y="332940"/>
                  <a:pt x="177845" y="318598"/>
                </a:cubicBezTo>
                <a:cubicBezTo>
                  <a:pt x="168892" y="312910"/>
                  <a:pt x="156918" y="301534"/>
                  <a:pt x="156918" y="268714"/>
                </a:cubicBezTo>
                <a:cubicBezTo>
                  <a:pt x="156918" y="254100"/>
                  <a:pt x="160319" y="242670"/>
                  <a:pt x="167177" y="233689"/>
                </a:cubicBezTo>
                <a:cubicBezTo>
                  <a:pt x="175233" y="223402"/>
                  <a:pt x="185193" y="215973"/>
                  <a:pt x="197739" y="210911"/>
                </a:cubicBezTo>
                <a:cubicBezTo>
                  <a:pt x="228437" y="198501"/>
                  <a:pt x="264849" y="200978"/>
                  <a:pt x="285750" y="208598"/>
                </a:cubicBezTo>
                <a:cubicBezTo>
                  <a:pt x="296772" y="212625"/>
                  <a:pt x="306515" y="218667"/>
                  <a:pt x="315468" y="226913"/>
                </a:cubicBezTo>
                <a:cubicBezTo>
                  <a:pt x="326136" y="236764"/>
                  <a:pt x="337294" y="249637"/>
                  <a:pt x="348724" y="265203"/>
                </a:cubicBezTo>
                <a:lnTo>
                  <a:pt x="369597" y="293724"/>
                </a:lnTo>
                <a:lnTo>
                  <a:pt x="471950" y="217497"/>
                </a:lnTo>
                <a:lnTo>
                  <a:pt x="453662" y="189847"/>
                </a:lnTo>
                <a:cubicBezTo>
                  <a:pt x="441334" y="171205"/>
                  <a:pt x="425904" y="153597"/>
                  <a:pt x="407915" y="137623"/>
                </a:cubicBezTo>
                <a:cubicBezTo>
                  <a:pt x="389763" y="121430"/>
                  <a:pt x="369842" y="108095"/>
                  <a:pt x="348778" y="97944"/>
                </a:cubicBezTo>
                <a:cubicBezTo>
                  <a:pt x="336722" y="92120"/>
                  <a:pt x="324231" y="87303"/>
                  <a:pt x="311386" y="83521"/>
                </a:cubicBezTo>
                <a:lnTo>
                  <a:pt x="311386" y="0"/>
                </a:lnTo>
                <a:lnTo>
                  <a:pt x="182581" y="0"/>
                </a:lnTo>
                <a:lnTo>
                  <a:pt x="182581" y="81343"/>
                </a:lnTo>
                <a:cubicBezTo>
                  <a:pt x="141759" y="90215"/>
                  <a:pt x="106843" y="108993"/>
                  <a:pt x="78459" y="137378"/>
                </a:cubicBezTo>
                <a:cubicBezTo>
                  <a:pt x="42073" y="173736"/>
                  <a:pt x="23649" y="220599"/>
                  <a:pt x="23649" y="276524"/>
                </a:cubicBezTo>
                <a:cubicBezTo>
                  <a:pt x="23649" y="336069"/>
                  <a:pt x="41883" y="381762"/>
                  <a:pt x="77806" y="412296"/>
                </a:cubicBezTo>
                <a:cubicBezTo>
                  <a:pt x="109102" y="438912"/>
                  <a:pt x="153761" y="462616"/>
                  <a:pt x="214149" y="484795"/>
                </a:cubicBezTo>
                <a:cubicBezTo>
                  <a:pt x="266972" y="504199"/>
                  <a:pt x="305725" y="522405"/>
                  <a:pt x="329375" y="538952"/>
                </a:cubicBezTo>
                <a:cubicBezTo>
                  <a:pt x="339852" y="546300"/>
                  <a:pt x="353759" y="560342"/>
                  <a:pt x="353759" y="597707"/>
                </a:cubicBezTo>
                <a:cubicBezTo>
                  <a:pt x="353759" y="614172"/>
                  <a:pt x="349459" y="628215"/>
                  <a:pt x="340696" y="640543"/>
                </a:cubicBezTo>
                <a:cubicBezTo>
                  <a:pt x="331089" y="653932"/>
                  <a:pt x="318870" y="663838"/>
                  <a:pt x="303249" y="670914"/>
                </a:cubicBezTo>
                <a:cubicBezTo>
                  <a:pt x="286539" y="678452"/>
                  <a:pt x="269449" y="682181"/>
                  <a:pt x="251079" y="682181"/>
                </a:cubicBezTo>
                <a:cubicBezTo>
                  <a:pt x="200950" y="682181"/>
                  <a:pt x="160455" y="655238"/>
                  <a:pt x="127390" y="599830"/>
                </a:cubicBezTo>
                <a:lnTo>
                  <a:pt x="108857" y="568969"/>
                </a:lnTo>
                <a:lnTo>
                  <a:pt x="0" y="637985"/>
                </a:lnTo>
                <a:lnTo>
                  <a:pt x="16165" y="666913"/>
                </a:lnTo>
                <a:cubicBezTo>
                  <a:pt x="29500" y="690780"/>
                  <a:pt x="46346" y="712797"/>
                  <a:pt x="66131" y="732282"/>
                </a:cubicBezTo>
                <a:cubicBezTo>
                  <a:pt x="86052" y="751876"/>
                  <a:pt x="108667" y="768368"/>
                  <a:pt x="133432" y="781295"/>
                </a:cubicBezTo>
                <a:cubicBezTo>
                  <a:pt x="149325" y="789568"/>
                  <a:pt x="165762" y="796100"/>
                  <a:pt x="182608" y="800835"/>
                </a:cubicBezTo>
                <a:lnTo>
                  <a:pt x="182608" y="884437"/>
                </a:lnTo>
                <a:lnTo>
                  <a:pt x="311413" y="884437"/>
                </a:lnTo>
                <a:lnTo>
                  <a:pt x="311413" y="802114"/>
                </a:lnTo>
                <a:cubicBezTo>
                  <a:pt x="355772" y="792072"/>
                  <a:pt x="394145" y="772341"/>
                  <a:pt x="425768" y="743141"/>
                </a:cubicBezTo>
                <a:cubicBezTo>
                  <a:pt x="466480" y="705585"/>
                  <a:pt x="487163" y="656654"/>
                  <a:pt x="487163" y="597680"/>
                </a:cubicBezTo>
                <a:cubicBezTo>
                  <a:pt x="487136" y="533046"/>
                  <a:pt x="468766" y="483135"/>
                  <a:pt x="432462" y="449281"/>
                </a:cubicBezTo>
                <a:close/>
              </a:path>
            </a:pathLst>
          </a:custGeom>
          <a:solidFill>
            <a:schemeClr val="accent3"/>
          </a:solidFill>
          <a:ln w="27214" cap="flat">
            <a:noFill/>
            <a:prstDash val="solid"/>
            <a:miter/>
          </a:ln>
        </p:spPr>
        <p:txBody>
          <a:bodyPr rtlCol="0" anchor="ctr"/>
          <a:lstStyle/>
          <a:p>
            <a:endParaRPr lang="en-US"/>
          </a:p>
        </p:txBody>
      </p:sp>
      <p:sp>
        <p:nvSpPr>
          <p:cNvPr id="852" name="Graphic 7">
            <a:extLst>
              <a:ext uri="{FF2B5EF4-FFF2-40B4-BE49-F238E27FC236}">
                <a16:creationId xmlns:a16="http://schemas.microsoft.com/office/drawing/2014/main" id="{800ACED7-1A84-4640-998E-590234E271A3}"/>
              </a:ext>
            </a:extLst>
          </p:cNvPr>
          <p:cNvSpPr/>
          <p:nvPr/>
        </p:nvSpPr>
        <p:spPr>
          <a:xfrm>
            <a:off x="3581401" y="5448907"/>
            <a:ext cx="80258" cy="160199"/>
          </a:xfrm>
          <a:custGeom>
            <a:avLst/>
            <a:gdLst>
              <a:gd name="connsiteX0" fmla="*/ 432462 w 462642"/>
              <a:gd name="connsiteY0" fmla="*/ 449281 h 870857"/>
              <a:gd name="connsiteX1" fmla="*/ 292771 w 462642"/>
              <a:gd name="connsiteY1" fmla="*/ 370169 h 870857"/>
              <a:gd name="connsiteX2" fmla="*/ 177845 w 462642"/>
              <a:gd name="connsiteY2" fmla="*/ 318598 h 870857"/>
              <a:gd name="connsiteX3" fmla="*/ 156918 w 462642"/>
              <a:gd name="connsiteY3" fmla="*/ 268714 h 870857"/>
              <a:gd name="connsiteX4" fmla="*/ 167177 w 462642"/>
              <a:gd name="connsiteY4" fmla="*/ 233689 h 870857"/>
              <a:gd name="connsiteX5" fmla="*/ 197739 w 462642"/>
              <a:gd name="connsiteY5" fmla="*/ 210911 h 870857"/>
              <a:gd name="connsiteX6" fmla="*/ 285750 w 462642"/>
              <a:gd name="connsiteY6" fmla="*/ 208598 h 870857"/>
              <a:gd name="connsiteX7" fmla="*/ 315468 w 462642"/>
              <a:gd name="connsiteY7" fmla="*/ 226913 h 870857"/>
              <a:gd name="connsiteX8" fmla="*/ 348724 w 462642"/>
              <a:gd name="connsiteY8" fmla="*/ 265203 h 870857"/>
              <a:gd name="connsiteX9" fmla="*/ 369597 w 462642"/>
              <a:gd name="connsiteY9" fmla="*/ 293724 h 870857"/>
              <a:gd name="connsiteX10" fmla="*/ 471950 w 462642"/>
              <a:gd name="connsiteY10" fmla="*/ 217497 h 870857"/>
              <a:gd name="connsiteX11" fmla="*/ 453662 w 462642"/>
              <a:gd name="connsiteY11" fmla="*/ 189847 h 870857"/>
              <a:gd name="connsiteX12" fmla="*/ 407915 w 462642"/>
              <a:gd name="connsiteY12" fmla="*/ 137623 h 870857"/>
              <a:gd name="connsiteX13" fmla="*/ 348778 w 462642"/>
              <a:gd name="connsiteY13" fmla="*/ 97944 h 870857"/>
              <a:gd name="connsiteX14" fmla="*/ 311386 w 462642"/>
              <a:gd name="connsiteY14" fmla="*/ 83521 h 870857"/>
              <a:gd name="connsiteX15" fmla="*/ 311386 w 462642"/>
              <a:gd name="connsiteY15" fmla="*/ 0 h 870857"/>
              <a:gd name="connsiteX16" fmla="*/ 182581 w 462642"/>
              <a:gd name="connsiteY16" fmla="*/ 0 h 870857"/>
              <a:gd name="connsiteX17" fmla="*/ 182581 w 462642"/>
              <a:gd name="connsiteY17" fmla="*/ 81343 h 870857"/>
              <a:gd name="connsiteX18" fmla="*/ 78459 w 462642"/>
              <a:gd name="connsiteY18" fmla="*/ 137378 h 870857"/>
              <a:gd name="connsiteX19" fmla="*/ 23649 w 462642"/>
              <a:gd name="connsiteY19" fmla="*/ 276524 h 870857"/>
              <a:gd name="connsiteX20" fmla="*/ 77806 w 462642"/>
              <a:gd name="connsiteY20" fmla="*/ 412296 h 870857"/>
              <a:gd name="connsiteX21" fmla="*/ 214149 w 462642"/>
              <a:gd name="connsiteY21" fmla="*/ 484795 h 870857"/>
              <a:gd name="connsiteX22" fmla="*/ 329375 w 462642"/>
              <a:gd name="connsiteY22" fmla="*/ 538952 h 870857"/>
              <a:gd name="connsiteX23" fmla="*/ 353759 w 462642"/>
              <a:gd name="connsiteY23" fmla="*/ 597707 h 870857"/>
              <a:gd name="connsiteX24" fmla="*/ 340696 w 462642"/>
              <a:gd name="connsiteY24" fmla="*/ 640543 h 870857"/>
              <a:gd name="connsiteX25" fmla="*/ 303249 w 462642"/>
              <a:gd name="connsiteY25" fmla="*/ 670914 h 870857"/>
              <a:gd name="connsiteX26" fmla="*/ 251079 w 462642"/>
              <a:gd name="connsiteY26" fmla="*/ 682181 h 870857"/>
              <a:gd name="connsiteX27" fmla="*/ 127390 w 462642"/>
              <a:gd name="connsiteY27" fmla="*/ 599830 h 870857"/>
              <a:gd name="connsiteX28" fmla="*/ 108857 w 462642"/>
              <a:gd name="connsiteY28" fmla="*/ 568969 h 870857"/>
              <a:gd name="connsiteX29" fmla="*/ 0 w 462642"/>
              <a:gd name="connsiteY29" fmla="*/ 637985 h 870857"/>
              <a:gd name="connsiteX30" fmla="*/ 16165 w 462642"/>
              <a:gd name="connsiteY30" fmla="*/ 666913 h 870857"/>
              <a:gd name="connsiteX31" fmla="*/ 66131 w 462642"/>
              <a:gd name="connsiteY31" fmla="*/ 732282 h 870857"/>
              <a:gd name="connsiteX32" fmla="*/ 133432 w 462642"/>
              <a:gd name="connsiteY32" fmla="*/ 781295 h 870857"/>
              <a:gd name="connsiteX33" fmla="*/ 182608 w 462642"/>
              <a:gd name="connsiteY33" fmla="*/ 800835 h 870857"/>
              <a:gd name="connsiteX34" fmla="*/ 182608 w 462642"/>
              <a:gd name="connsiteY34" fmla="*/ 884437 h 870857"/>
              <a:gd name="connsiteX35" fmla="*/ 311413 w 462642"/>
              <a:gd name="connsiteY35" fmla="*/ 884437 h 870857"/>
              <a:gd name="connsiteX36" fmla="*/ 311413 w 462642"/>
              <a:gd name="connsiteY36" fmla="*/ 802114 h 870857"/>
              <a:gd name="connsiteX37" fmla="*/ 425768 w 462642"/>
              <a:gd name="connsiteY37" fmla="*/ 743141 h 870857"/>
              <a:gd name="connsiteX38" fmla="*/ 487163 w 462642"/>
              <a:gd name="connsiteY38" fmla="*/ 597680 h 870857"/>
              <a:gd name="connsiteX39" fmla="*/ 432462 w 462642"/>
              <a:gd name="connsiteY39" fmla="*/ 449281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2642" h="870857">
                <a:moveTo>
                  <a:pt x="432462" y="449281"/>
                </a:moveTo>
                <a:cubicBezTo>
                  <a:pt x="399751" y="418665"/>
                  <a:pt x="354031" y="392757"/>
                  <a:pt x="292771" y="370169"/>
                </a:cubicBezTo>
                <a:cubicBezTo>
                  <a:pt x="239105" y="350275"/>
                  <a:pt x="200433" y="332940"/>
                  <a:pt x="177845" y="318598"/>
                </a:cubicBezTo>
                <a:cubicBezTo>
                  <a:pt x="168892" y="312910"/>
                  <a:pt x="156918" y="301534"/>
                  <a:pt x="156918" y="268714"/>
                </a:cubicBezTo>
                <a:cubicBezTo>
                  <a:pt x="156918" y="254100"/>
                  <a:pt x="160319" y="242670"/>
                  <a:pt x="167177" y="233689"/>
                </a:cubicBezTo>
                <a:cubicBezTo>
                  <a:pt x="175233" y="223402"/>
                  <a:pt x="185193" y="215973"/>
                  <a:pt x="197739" y="210911"/>
                </a:cubicBezTo>
                <a:cubicBezTo>
                  <a:pt x="228437" y="198501"/>
                  <a:pt x="264849" y="200978"/>
                  <a:pt x="285750" y="208598"/>
                </a:cubicBezTo>
                <a:cubicBezTo>
                  <a:pt x="296772" y="212625"/>
                  <a:pt x="306515" y="218667"/>
                  <a:pt x="315468" y="226913"/>
                </a:cubicBezTo>
                <a:cubicBezTo>
                  <a:pt x="326136" y="236764"/>
                  <a:pt x="337294" y="249637"/>
                  <a:pt x="348724" y="265203"/>
                </a:cubicBezTo>
                <a:lnTo>
                  <a:pt x="369597" y="293724"/>
                </a:lnTo>
                <a:lnTo>
                  <a:pt x="471950" y="217497"/>
                </a:lnTo>
                <a:lnTo>
                  <a:pt x="453662" y="189847"/>
                </a:lnTo>
                <a:cubicBezTo>
                  <a:pt x="441334" y="171205"/>
                  <a:pt x="425904" y="153597"/>
                  <a:pt x="407915" y="137623"/>
                </a:cubicBezTo>
                <a:cubicBezTo>
                  <a:pt x="389763" y="121430"/>
                  <a:pt x="369842" y="108095"/>
                  <a:pt x="348778" y="97944"/>
                </a:cubicBezTo>
                <a:cubicBezTo>
                  <a:pt x="336722" y="92120"/>
                  <a:pt x="324231" y="87303"/>
                  <a:pt x="311386" y="83521"/>
                </a:cubicBezTo>
                <a:lnTo>
                  <a:pt x="311386" y="0"/>
                </a:lnTo>
                <a:lnTo>
                  <a:pt x="182581" y="0"/>
                </a:lnTo>
                <a:lnTo>
                  <a:pt x="182581" y="81343"/>
                </a:lnTo>
                <a:cubicBezTo>
                  <a:pt x="141759" y="90215"/>
                  <a:pt x="106843" y="108993"/>
                  <a:pt x="78459" y="137378"/>
                </a:cubicBezTo>
                <a:cubicBezTo>
                  <a:pt x="42073" y="173736"/>
                  <a:pt x="23649" y="220599"/>
                  <a:pt x="23649" y="276524"/>
                </a:cubicBezTo>
                <a:cubicBezTo>
                  <a:pt x="23649" y="336069"/>
                  <a:pt x="41883" y="381762"/>
                  <a:pt x="77806" y="412296"/>
                </a:cubicBezTo>
                <a:cubicBezTo>
                  <a:pt x="109102" y="438912"/>
                  <a:pt x="153761" y="462616"/>
                  <a:pt x="214149" y="484795"/>
                </a:cubicBezTo>
                <a:cubicBezTo>
                  <a:pt x="266972" y="504199"/>
                  <a:pt x="305725" y="522405"/>
                  <a:pt x="329375" y="538952"/>
                </a:cubicBezTo>
                <a:cubicBezTo>
                  <a:pt x="339852" y="546300"/>
                  <a:pt x="353759" y="560342"/>
                  <a:pt x="353759" y="597707"/>
                </a:cubicBezTo>
                <a:cubicBezTo>
                  <a:pt x="353759" y="614172"/>
                  <a:pt x="349459" y="628215"/>
                  <a:pt x="340696" y="640543"/>
                </a:cubicBezTo>
                <a:cubicBezTo>
                  <a:pt x="331089" y="653932"/>
                  <a:pt x="318870" y="663838"/>
                  <a:pt x="303249" y="670914"/>
                </a:cubicBezTo>
                <a:cubicBezTo>
                  <a:pt x="286539" y="678452"/>
                  <a:pt x="269449" y="682181"/>
                  <a:pt x="251079" y="682181"/>
                </a:cubicBezTo>
                <a:cubicBezTo>
                  <a:pt x="200950" y="682181"/>
                  <a:pt x="160455" y="655238"/>
                  <a:pt x="127390" y="599830"/>
                </a:cubicBezTo>
                <a:lnTo>
                  <a:pt x="108857" y="568969"/>
                </a:lnTo>
                <a:lnTo>
                  <a:pt x="0" y="637985"/>
                </a:lnTo>
                <a:lnTo>
                  <a:pt x="16165" y="666913"/>
                </a:lnTo>
                <a:cubicBezTo>
                  <a:pt x="29500" y="690780"/>
                  <a:pt x="46346" y="712797"/>
                  <a:pt x="66131" y="732282"/>
                </a:cubicBezTo>
                <a:cubicBezTo>
                  <a:pt x="86052" y="751876"/>
                  <a:pt x="108667" y="768368"/>
                  <a:pt x="133432" y="781295"/>
                </a:cubicBezTo>
                <a:cubicBezTo>
                  <a:pt x="149325" y="789568"/>
                  <a:pt x="165762" y="796100"/>
                  <a:pt x="182608" y="800835"/>
                </a:cubicBezTo>
                <a:lnTo>
                  <a:pt x="182608" y="884437"/>
                </a:lnTo>
                <a:lnTo>
                  <a:pt x="311413" y="884437"/>
                </a:lnTo>
                <a:lnTo>
                  <a:pt x="311413" y="802114"/>
                </a:lnTo>
                <a:cubicBezTo>
                  <a:pt x="355772" y="792072"/>
                  <a:pt x="394145" y="772341"/>
                  <a:pt x="425768" y="743141"/>
                </a:cubicBezTo>
                <a:cubicBezTo>
                  <a:pt x="466480" y="705585"/>
                  <a:pt x="487163" y="656654"/>
                  <a:pt x="487163" y="597680"/>
                </a:cubicBezTo>
                <a:cubicBezTo>
                  <a:pt x="487136" y="533046"/>
                  <a:pt x="468766" y="483135"/>
                  <a:pt x="432462" y="449281"/>
                </a:cubicBezTo>
                <a:close/>
              </a:path>
            </a:pathLst>
          </a:custGeom>
          <a:solidFill>
            <a:schemeClr val="accent3"/>
          </a:solidFill>
          <a:ln w="27214" cap="flat">
            <a:noFill/>
            <a:prstDash val="solid"/>
            <a:miter/>
          </a:ln>
        </p:spPr>
        <p:txBody>
          <a:bodyPr rtlCol="0" anchor="ctr"/>
          <a:lstStyle/>
          <a:p>
            <a:endParaRPr lang="en-US"/>
          </a:p>
        </p:txBody>
      </p:sp>
      <p:grpSp>
        <p:nvGrpSpPr>
          <p:cNvPr id="853" name="Group 852">
            <a:extLst>
              <a:ext uri="{FF2B5EF4-FFF2-40B4-BE49-F238E27FC236}">
                <a16:creationId xmlns:a16="http://schemas.microsoft.com/office/drawing/2014/main" id="{413986AE-EDA6-4FA5-87B6-32B63D02D659}"/>
              </a:ext>
            </a:extLst>
          </p:cNvPr>
          <p:cNvGrpSpPr/>
          <p:nvPr/>
        </p:nvGrpSpPr>
        <p:grpSpPr>
          <a:xfrm rot="5400000">
            <a:off x="1078036" y="5481041"/>
            <a:ext cx="197466" cy="556494"/>
            <a:chOff x="985036" y="6166962"/>
            <a:chExt cx="330020" cy="815480"/>
          </a:xfrm>
        </p:grpSpPr>
        <p:pic>
          <p:nvPicPr>
            <p:cNvPr id="854" name="Picture 853">
              <a:extLst>
                <a:ext uri="{FF2B5EF4-FFF2-40B4-BE49-F238E27FC236}">
                  <a16:creationId xmlns:a16="http://schemas.microsoft.com/office/drawing/2014/main" id="{CB13098D-FA69-4A45-AE1F-CB6911E33FEE}"/>
                </a:ext>
              </a:extLst>
            </p:cNvPr>
            <p:cNvPicPr>
              <a:picLocks noChangeAspect="1"/>
            </p:cNvPicPr>
            <p:nvPr/>
          </p:nvPicPr>
          <p:blipFill>
            <a:blip r:embed="rId8"/>
            <a:stretch>
              <a:fillRect/>
            </a:stretch>
          </p:blipFill>
          <p:spPr>
            <a:xfrm>
              <a:off x="985036" y="6166962"/>
              <a:ext cx="330020" cy="815480"/>
            </a:xfrm>
            <a:prstGeom prst="rect">
              <a:avLst/>
            </a:prstGeom>
          </p:spPr>
        </p:pic>
        <p:grpSp>
          <p:nvGrpSpPr>
            <p:cNvPr id="855" name="Group 854">
              <a:extLst>
                <a:ext uri="{FF2B5EF4-FFF2-40B4-BE49-F238E27FC236}">
                  <a16:creationId xmlns:a16="http://schemas.microsoft.com/office/drawing/2014/main" id="{29FF8CF4-4DEB-43DA-BAA2-786F71939E21}"/>
                </a:ext>
              </a:extLst>
            </p:cNvPr>
            <p:cNvGrpSpPr/>
            <p:nvPr/>
          </p:nvGrpSpPr>
          <p:grpSpPr>
            <a:xfrm>
              <a:off x="1083630" y="6693667"/>
              <a:ext cx="121634" cy="272841"/>
              <a:chOff x="8615966" y="345865"/>
              <a:chExt cx="121634" cy="272841"/>
            </a:xfrm>
          </p:grpSpPr>
          <p:sp>
            <p:nvSpPr>
              <p:cNvPr id="856" name="Rectangle 855">
                <a:extLst>
                  <a:ext uri="{FF2B5EF4-FFF2-40B4-BE49-F238E27FC236}">
                    <a16:creationId xmlns:a16="http://schemas.microsoft.com/office/drawing/2014/main" id="{F83A497A-9901-45A5-9E42-4A3C27920E0C}"/>
                  </a:ext>
                </a:extLst>
              </p:cNvPr>
              <p:cNvSpPr/>
              <p:nvPr/>
            </p:nvSpPr>
            <p:spPr bwMode="auto">
              <a:xfrm>
                <a:off x="8615966" y="536934"/>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7" name="Rectangle 856">
                <a:extLst>
                  <a:ext uri="{FF2B5EF4-FFF2-40B4-BE49-F238E27FC236}">
                    <a16:creationId xmlns:a16="http://schemas.microsoft.com/office/drawing/2014/main" id="{2B476740-A3DF-4C43-ADCF-7A02C4143219}"/>
                  </a:ext>
                </a:extLst>
              </p:cNvPr>
              <p:cNvSpPr/>
              <p:nvPr/>
            </p:nvSpPr>
            <p:spPr bwMode="auto">
              <a:xfrm>
                <a:off x="8615966" y="439757"/>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8" name="Rectangle 857">
                <a:extLst>
                  <a:ext uri="{FF2B5EF4-FFF2-40B4-BE49-F238E27FC236}">
                    <a16:creationId xmlns:a16="http://schemas.microsoft.com/office/drawing/2014/main" id="{45E1FA15-C12D-4BD9-8CBF-448A42815F8D}"/>
                  </a:ext>
                </a:extLst>
              </p:cNvPr>
              <p:cNvSpPr/>
              <p:nvPr/>
            </p:nvSpPr>
            <p:spPr bwMode="auto">
              <a:xfrm>
                <a:off x="8615966" y="345865"/>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859" name="Group 858">
            <a:extLst>
              <a:ext uri="{FF2B5EF4-FFF2-40B4-BE49-F238E27FC236}">
                <a16:creationId xmlns:a16="http://schemas.microsoft.com/office/drawing/2014/main" id="{346E1863-CD67-425E-83AC-541AFD1FA1F7}"/>
              </a:ext>
            </a:extLst>
          </p:cNvPr>
          <p:cNvGrpSpPr/>
          <p:nvPr/>
        </p:nvGrpSpPr>
        <p:grpSpPr>
          <a:xfrm rot="5400000">
            <a:off x="2239037" y="5481041"/>
            <a:ext cx="197466" cy="556494"/>
            <a:chOff x="985036" y="6166962"/>
            <a:chExt cx="330020" cy="815480"/>
          </a:xfrm>
        </p:grpSpPr>
        <p:pic>
          <p:nvPicPr>
            <p:cNvPr id="860" name="Picture 859">
              <a:extLst>
                <a:ext uri="{FF2B5EF4-FFF2-40B4-BE49-F238E27FC236}">
                  <a16:creationId xmlns:a16="http://schemas.microsoft.com/office/drawing/2014/main" id="{EE61E7B6-8275-4BF3-8BF3-B2AC21C0155A}"/>
                </a:ext>
              </a:extLst>
            </p:cNvPr>
            <p:cNvPicPr>
              <a:picLocks noChangeAspect="1"/>
            </p:cNvPicPr>
            <p:nvPr/>
          </p:nvPicPr>
          <p:blipFill>
            <a:blip r:embed="rId8"/>
            <a:stretch>
              <a:fillRect/>
            </a:stretch>
          </p:blipFill>
          <p:spPr>
            <a:xfrm>
              <a:off x="985036" y="6166962"/>
              <a:ext cx="330020" cy="815480"/>
            </a:xfrm>
            <a:prstGeom prst="rect">
              <a:avLst/>
            </a:prstGeom>
          </p:spPr>
        </p:pic>
        <p:grpSp>
          <p:nvGrpSpPr>
            <p:cNvPr id="861" name="Group 860">
              <a:extLst>
                <a:ext uri="{FF2B5EF4-FFF2-40B4-BE49-F238E27FC236}">
                  <a16:creationId xmlns:a16="http://schemas.microsoft.com/office/drawing/2014/main" id="{C0C17D2C-9ABB-4899-9E67-84C1C07EBD7B}"/>
                </a:ext>
              </a:extLst>
            </p:cNvPr>
            <p:cNvGrpSpPr/>
            <p:nvPr/>
          </p:nvGrpSpPr>
          <p:grpSpPr>
            <a:xfrm>
              <a:off x="1083630" y="6693667"/>
              <a:ext cx="121634" cy="272841"/>
              <a:chOff x="8615966" y="345865"/>
              <a:chExt cx="121634" cy="272841"/>
            </a:xfrm>
          </p:grpSpPr>
          <p:sp>
            <p:nvSpPr>
              <p:cNvPr id="862" name="Rectangle 861">
                <a:extLst>
                  <a:ext uri="{FF2B5EF4-FFF2-40B4-BE49-F238E27FC236}">
                    <a16:creationId xmlns:a16="http://schemas.microsoft.com/office/drawing/2014/main" id="{50EC1DB2-5DEA-467F-8E97-02E523DD9D01}"/>
                  </a:ext>
                </a:extLst>
              </p:cNvPr>
              <p:cNvSpPr/>
              <p:nvPr/>
            </p:nvSpPr>
            <p:spPr bwMode="auto">
              <a:xfrm>
                <a:off x="8615966" y="536934"/>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3" name="Rectangle 862">
                <a:extLst>
                  <a:ext uri="{FF2B5EF4-FFF2-40B4-BE49-F238E27FC236}">
                    <a16:creationId xmlns:a16="http://schemas.microsoft.com/office/drawing/2014/main" id="{E2B8EE74-766F-4936-8F21-E295869CC5CC}"/>
                  </a:ext>
                </a:extLst>
              </p:cNvPr>
              <p:cNvSpPr/>
              <p:nvPr/>
            </p:nvSpPr>
            <p:spPr bwMode="auto">
              <a:xfrm>
                <a:off x="8615966" y="439757"/>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4" name="Rectangle 863">
                <a:extLst>
                  <a:ext uri="{FF2B5EF4-FFF2-40B4-BE49-F238E27FC236}">
                    <a16:creationId xmlns:a16="http://schemas.microsoft.com/office/drawing/2014/main" id="{28DFA232-0953-4750-B6BA-6B75F123D326}"/>
                  </a:ext>
                </a:extLst>
              </p:cNvPr>
              <p:cNvSpPr/>
              <p:nvPr/>
            </p:nvSpPr>
            <p:spPr bwMode="auto">
              <a:xfrm>
                <a:off x="8615966" y="345865"/>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865" name="Group 864">
            <a:extLst>
              <a:ext uri="{FF2B5EF4-FFF2-40B4-BE49-F238E27FC236}">
                <a16:creationId xmlns:a16="http://schemas.microsoft.com/office/drawing/2014/main" id="{C2A6A0B1-B4B7-4E07-A586-25C53158BA2A}"/>
              </a:ext>
            </a:extLst>
          </p:cNvPr>
          <p:cNvGrpSpPr/>
          <p:nvPr/>
        </p:nvGrpSpPr>
        <p:grpSpPr>
          <a:xfrm rot="5400000">
            <a:off x="3422454" y="5481041"/>
            <a:ext cx="197466" cy="556494"/>
            <a:chOff x="985036" y="6166962"/>
            <a:chExt cx="330020" cy="815480"/>
          </a:xfrm>
        </p:grpSpPr>
        <p:pic>
          <p:nvPicPr>
            <p:cNvPr id="866" name="Picture 865">
              <a:extLst>
                <a:ext uri="{FF2B5EF4-FFF2-40B4-BE49-F238E27FC236}">
                  <a16:creationId xmlns:a16="http://schemas.microsoft.com/office/drawing/2014/main" id="{09DE792C-4801-4F98-81CC-EE6F3EAF379A}"/>
                </a:ext>
              </a:extLst>
            </p:cNvPr>
            <p:cNvPicPr>
              <a:picLocks noChangeAspect="1"/>
            </p:cNvPicPr>
            <p:nvPr/>
          </p:nvPicPr>
          <p:blipFill>
            <a:blip r:embed="rId8"/>
            <a:stretch>
              <a:fillRect/>
            </a:stretch>
          </p:blipFill>
          <p:spPr>
            <a:xfrm>
              <a:off x="985036" y="6166962"/>
              <a:ext cx="330020" cy="815480"/>
            </a:xfrm>
            <a:prstGeom prst="rect">
              <a:avLst/>
            </a:prstGeom>
          </p:spPr>
        </p:pic>
        <p:grpSp>
          <p:nvGrpSpPr>
            <p:cNvPr id="867" name="Group 866">
              <a:extLst>
                <a:ext uri="{FF2B5EF4-FFF2-40B4-BE49-F238E27FC236}">
                  <a16:creationId xmlns:a16="http://schemas.microsoft.com/office/drawing/2014/main" id="{79996095-F042-4E6B-8AC5-5220ADA1222D}"/>
                </a:ext>
              </a:extLst>
            </p:cNvPr>
            <p:cNvGrpSpPr/>
            <p:nvPr/>
          </p:nvGrpSpPr>
          <p:grpSpPr>
            <a:xfrm>
              <a:off x="1083630" y="6693667"/>
              <a:ext cx="121634" cy="272841"/>
              <a:chOff x="8615966" y="345865"/>
              <a:chExt cx="121634" cy="272841"/>
            </a:xfrm>
          </p:grpSpPr>
          <p:sp>
            <p:nvSpPr>
              <p:cNvPr id="868" name="Rectangle 867">
                <a:extLst>
                  <a:ext uri="{FF2B5EF4-FFF2-40B4-BE49-F238E27FC236}">
                    <a16:creationId xmlns:a16="http://schemas.microsoft.com/office/drawing/2014/main" id="{3CFA2CE1-78BB-4968-9E5B-B258FBBD852C}"/>
                  </a:ext>
                </a:extLst>
              </p:cNvPr>
              <p:cNvSpPr/>
              <p:nvPr/>
            </p:nvSpPr>
            <p:spPr bwMode="auto">
              <a:xfrm>
                <a:off x="8615966" y="536934"/>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9" name="Rectangle 868">
                <a:extLst>
                  <a:ext uri="{FF2B5EF4-FFF2-40B4-BE49-F238E27FC236}">
                    <a16:creationId xmlns:a16="http://schemas.microsoft.com/office/drawing/2014/main" id="{81EED4BD-BBA7-49A3-AB9E-22B09067EEBA}"/>
                  </a:ext>
                </a:extLst>
              </p:cNvPr>
              <p:cNvSpPr/>
              <p:nvPr/>
            </p:nvSpPr>
            <p:spPr bwMode="auto">
              <a:xfrm>
                <a:off x="8615966" y="439757"/>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0" name="Rectangle 869">
                <a:extLst>
                  <a:ext uri="{FF2B5EF4-FFF2-40B4-BE49-F238E27FC236}">
                    <a16:creationId xmlns:a16="http://schemas.microsoft.com/office/drawing/2014/main" id="{B94F8374-E856-4730-8A87-B309E58A4D89}"/>
                  </a:ext>
                </a:extLst>
              </p:cNvPr>
              <p:cNvSpPr/>
              <p:nvPr/>
            </p:nvSpPr>
            <p:spPr bwMode="auto">
              <a:xfrm>
                <a:off x="8615966" y="345865"/>
                <a:ext cx="121634" cy="8177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71" name="Rectangle 870">
            <a:extLst>
              <a:ext uri="{FF2B5EF4-FFF2-40B4-BE49-F238E27FC236}">
                <a16:creationId xmlns:a16="http://schemas.microsoft.com/office/drawing/2014/main" id="{3B1F3BCB-ADF1-4305-88F2-E171F2DCC96C}"/>
              </a:ext>
            </a:extLst>
          </p:cNvPr>
          <p:cNvSpPr/>
          <p:nvPr/>
        </p:nvSpPr>
        <p:spPr>
          <a:xfrm>
            <a:off x="1674006" y="5942347"/>
            <a:ext cx="2297424" cy="140201"/>
          </a:xfrm>
          <a:prstGeom prst="rect">
            <a:avLst/>
          </a:prstGeom>
        </p:spPr>
        <p:txBody>
          <a:bodyPr wrap="none" anchor="ctr">
            <a:noAutofit/>
          </a:bodyPr>
          <a:lstStyle/>
          <a:p>
            <a:r>
              <a:rPr lang="en-US" sz="900" i="1" dirty="0"/>
              <a:t>1 user to 1 smaller VM with low utilization</a:t>
            </a:r>
          </a:p>
        </p:txBody>
      </p:sp>
      <p:sp>
        <p:nvSpPr>
          <p:cNvPr id="872" name="Right Brace 871">
            <a:extLst>
              <a:ext uri="{FF2B5EF4-FFF2-40B4-BE49-F238E27FC236}">
                <a16:creationId xmlns:a16="http://schemas.microsoft.com/office/drawing/2014/main" id="{1928EBA8-3A3D-4E5D-AF3C-E223BCAF5668}"/>
              </a:ext>
            </a:extLst>
          </p:cNvPr>
          <p:cNvSpPr/>
          <p:nvPr/>
        </p:nvSpPr>
        <p:spPr>
          <a:xfrm rot="5400000">
            <a:off x="6235701" y="3761571"/>
            <a:ext cx="213851" cy="3080897"/>
          </a:xfrm>
          <a:prstGeom prst="rightBrace">
            <a:avLst>
              <a:gd name="adj1" fmla="val 0"/>
              <a:gd name="adj2" fmla="val 50000"/>
            </a:avLst>
          </a:prstGeom>
          <a:ln w="6350">
            <a:solidFill>
              <a:schemeClr val="tx1">
                <a:lumMod val="50000"/>
                <a:lumOff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3" name="Graphic 7">
            <a:extLst>
              <a:ext uri="{FF2B5EF4-FFF2-40B4-BE49-F238E27FC236}">
                <a16:creationId xmlns:a16="http://schemas.microsoft.com/office/drawing/2014/main" id="{8F3DF30D-9E0B-4492-AEED-C37ADA1DDD93}"/>
              </a:ext>
            </a:extLst>
          </p:cNvPr>
          <p:cNvSpPr/>
          <p:nvPr/>
        </p:nvSpPr>
        <p:spPr>
          <a:xfrm>
            <a:off x="6236157" y="5191564"/>
            <a:ext cx="80258" cy="160199"/>
          </a:xfrm>
          <a:custGeom>
            <a:avLst/>
            <a:gdLst>
              <a:gd name="connsiteX0" fmla="*/ 432462 w 462642"/>
              <a:gd name="connsiteY0" fmla="*/ 449281 h 870857"/>
              <a:gd name="connsiteX1" fmla="*/ 292771 w 462642"/>
              <a:gd name="connsiteY1" fmla="*/ 370169 h 870857"/>
              <a:gd name="connsiteX2" fmla="*/ 177845 w 462642"/>
              <a:gd name="connsiteY2" fmla="*/ 318598 h 870857"/>
              <a:gd name="connsiteX3" fmla="*/ 156918 w 462642"/>
              <a:gd name="connsiteY3" fmla="*/ 268714 h 870857"/>
              <a:gd name="connsiteX4" fmla="*/ 167177 w 462642"/>
              <a:gd name="connsiteY4" fmla="*/ 233689 h 870857"/>
              <a:gd name="connsiteX5" fmla="*/ 197739 w 462642"/>
              <a:gd name="connsiteY5" fmla="*/ 210911 h 870857"/>
              <a:gd name="connsiteX6" fmla="*/ 285750 w 462642"/>
              <a:gd name="connsiteY6" fmla="*/ 208598 h 870857"/>
              <a:gd name="connsiteX7" fmla="*/ 315468 w 462642"/>
              <a:gd name="connsiteY7" fmla="*/ 226913 h 870857"/>
              <a:gd name="connsiteX8" fmla="*/ 348724 w 462642"/>
              <a:gd name="connsiteY8" fmla="*/ 265203 h 870857"/>
              <a:gd name="connsiteX9" fmla="*/ 369597 w 462642"/>
              <a:gd name="connsiteY9" fmla="*/ 293724 h 870857"/>
              <a:gd name="connsiteX10" fmla="*/ 471950 w 462642"/>
              <a:gd name="connsiteY10" fmla="*/ 217497 h 870857"/>
              <a:gd name="connsiteX11" fmla="*/ 453662 w 462642"/>
              <a:gd name="connsiteY11" fmla="*/ 189847 h 870857"/>
              <a:gd name="connsiteX12" fmla="*/ 407915 w 462642"/>
              <a:gd name="connsiteY12" fmla="*/ 137623 h 870857"/>
              <a:gd name="connsiteX13" fmla="*/ 348778 w 462642"/>
              <a:gd name="connsiteY13" fmla="*/ 97944 h 870857"/>
              <a:gd name="connsiteX14" fmla="*/ 311386 w 462642"/>
              <a:gd name="connsiteY14" fmla="*/ 83521 h 870857"/>
              <a:gd name="connsiteX15" fmla="*/ 311386 w 462642"/>
              <a:gd name="connsiteY15" fmla="*/ 0 h 870857"/>
              <a:gd name="connsiteX16" fmla="*/ 182581 w 462642"/>
              <a:gd name="connsiteY16" fmla="*/ 0 h 870857"/>
              <a:gd name="connsiteX17" fmla="*/ 182581 w 462642"/>
              <a:gd name="connsiteY17" fmla="*/ 81343 h 870857"/>
              <a:gd name="connsiteX18" fmla="*/ 78459 w 462642"/>
              <a:gd name="connsiteY18" fmla="*/ 137378 h 870857"/>
              <a:gd name="connsiteX19" fmla="*/ 23649 w 462642"/>
              <a:gd name="connsiteY19" fmla="*/ 276524 h 870857"/>
              <a:gd name="connsiteX20" fmla="*/ 77806 w 462642"/>
              <a:gd name="connsiteY20" fmla="*/ 412296 h 870857"/>
              <a:gd name="connsiteX21" fmla="*/ 214149 w 462642"/>
              <a:gd name="connsiteY21" fmla="*/ 484795 h 870857"/>
              <a:gd name="connsiteX22" fmla="*/ 329375 w 462642"/>
              <a:gd name="connsiteY22" fmla="*/ 538952 h 870857"/>
              <a:gd name="connsiteX23" fmla="*/ 353759 w 462642"/>
              <a:gd name="connsiteY23" fmla="*/ 597707 h 870857"/>
              <a:gd name="connsiteX24" fmla="*/ 340696 w 462642"/>
              <a:gd name="connsiteY24" fmla="*/ 640543 h 870857"/>
              <a:gd name="connsiteX25" fmla="*/ 303249 w 462642"/>
              <a:gd name="connsiteY25" fmla="*/ 670914 h 870857"/>
              <a:gd name="connsiteX26" fmla="*/ 251079 w 462642"/>
              <a:gd name="connsiteY26" fmla="*/ 682181 h 870857"/>
              <a:gd name="connsiteX27" fmla="*/ 127390 w 462642"/>
              <a:gd name="connsiteY27" fmla="*/ 599830 h 870857"/>
              <a:gd name="connsiteX28" fmla="*/ 108857 w 462642"/>
              <a:gd name="connsiteY28" fmla="*/ 568969 h 870857"/>
              <a:gd name="connsiteX29" fmla="*/ 0 w 462642"/>
              <a:gd name="connsiteY29" fmla="*/ 637985 h 870857"/>
              <a:gd name="connsiteX30" fmla="*/ 16165 w 462642"/>
              <a:gd name="connsiteY30" fmla="*/ 666913 h 870857"/>
              <a:gd name="connsiteX31" fmla="*/ 66131 w 462642"/>
              <a:gd name="connsiteY31" fmla="*/ 732282 h 870857"/>
              <a:gd name="connsiteX32" fmla="*/ 133432 w 462642"/>
              <a:gd name="connsiteY32" fmla="*/ 781295 h 870857"/>
              <a:gd name="connsiteX33" fmla="*/ 182608 w 462642"/>
              <a:gd name="connsiteY33" fmla="*/ 800835 h 870857"/>
              <a:gd name="connsiteX34" fmla="*/ 182608 w 462642"/>
              <a:gd name="connsiteY34" fmla="*/ 884437 h 870857"/>
              <a:gd name="connsiteX35" fmla="*/ 311413 w 462642"/>
              <a:gd name="connsiteY35" fmla="*/ 884437 h 870857"/>
              <a:gd name="connsiteX36" fmla="*/ 311413 w 462642"/>
              <a:gd name="connsiteY36" fmla="*/ 802114 h 870857"/>
              <a:gd name="connsiteX37" fmla="*/ 425768 w 462642"/>
              <a:gd name="connsiteY37" fmla="*/ 743141 h 870857"/>
              <a:gd name="connsiteX38" fmla="*/ 487163 w 462642"/>
              <a:gd name="connsiteY38" fmla="*/ 597680 h 870857"/>
              <a:gd name="connsiteX39" fmla="*/ 432462 w 462642"/>
              <a:gd name="connsiteY39" fmla="*/ 449281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2642" h="870857">
                <a:moveTo>
                  <a:pt x="432462" y="449281"/>
                </a:moveTo>
                <a:cubicBezTo>
                  <a:pt x="399751" y="418665"/>
                  <a:pt x="354031" y="392757"/>
                  <a:pt x="292771" y="370169"/>
                </a:cubicBezTo>
                <a:cubicBezTo>
                  <a:pt x="239105" y="350275"/>
                  <a:pt x="200433" y="332940"/>
                  <a:pt x="177845" y="318598"/>
                </a:cubicBezTo>
                <a:cubicBezTo>
                  <a:pt x="168892" y="312910"/>
                  <a:pt x="156918" y="301534"/>
                  <a:pt x="156918" y="268714"/>
                </a:cubicBezTo>
                <a:cubicBezTo>
                  <a:pt x="156918" y="254100"/>
                  <a:pt x="160319" y="242670"/>
                  <a:pt x="167177" y="233689"/>
                </a:cubicBezTo>
                <a:cubicBezTo>
                  <a:pt x="175233" y="223402"/>
                  <a:pt x="185193" y="215973"/>
                  <a:pt x="197739" y="210911"/>
                </a:cubicBezTo>
                <a:cubicBezTo>
                  <a:pt x="228437" y="198501"/>
                  <a:pt x="264849" y="200978"/>
                  <a:pt x="285750" y="208598"/>
                </a:cubicBezTo>
                <a:cubicBezTo>
                  <a:pt x="296772" y="212625"/>
                  <a:pt x="306515" y="218667"/>
                  <a:pt x="315468" y="226913"/>
                </a:cubicBezTo>
                <a:cubicBezTo>
                  <a:pt x="326136" y="236764"/>
                  <a:pt x="337294" y="249637"/>
                  <a:pt x="348724" y="265203"/>
                </a:cubicBezTo>
                <a:lnTo>
                  <a:pt x="369597" y="293724"/>
                </a:lnTo>
                <a:lnTo>
                  <a:pt x="471950" y="217497"/>
                </a:lnTo>
                <a:lnTo>
                  <a:pt x="453662" y="189847"/>
                </a:lnTo>
                <a:cubicBezTo>
                  <a:pt x="441334" y="171205"/>
                  <a:pt x="425904" y="153597"/>
                  <a:pt x="407915" y="137623"/>
                </a:cubicBezTo>
                <a:cubicBezTo>
                  <a:pt x="389763" y="121430"/>
                  <a:pt x="369842" y="108095"/>
                  <a:pt x="348778" y="97944"/>
                </a:cubicBezTo>
                <a:cubicBezTo>
                  <a:pt x="336722" y="92120"/>
                  <a:pt x="324231" y="87303"/>
                  <a:pt x="311386" y="83521"/>
                </a:cubicBezTo>
                <a:lnTo>
                  <a:pt x="311386" y="0"/>
                </a:lnTo>
                <a:lnTo>
                  <a:pt x="182581" y="0"/>
                </a:lnTo>
                <a:lnTo>
                  <a:pt x="182581" y="81343"/>
                </a:lnTo>
                <a:cubicBezTo>
                  <a:pt x="141759" y="90215"/>
                  <a:pt x="106843" y="108993"/>
                  <a:pt x="78459" y="137378"/>
                </a:cubicBezTo>
                <a:cubicBezTo>
                  <a:pt x="42073" y="173736"/>
                  <a:pt x="23649" y="220599"/>
                  <a:pt x="23649" y="276524"/>
                </a:cubicBezTo>
                <a:cubicBezTo>
                  <a:pt x="23649" y="336069"/>
                  <a:pt x="41883" y="381762"/>
                  <a:pt x="77806" y="412296"/>
                </a:cubicBezTo>
                <a:cubicBezTo>
                  <a:pt x="109102" y="438912"/>
                  <a:pt x="153761" y="462616"/>
                  <a:pt x="214149" y="484795"/>
                </a:cubicBezTo>
                <a:cubicBezTo>
                  <a:pt x="266972" y="504199"/>
                  <a:pt x="305725" y="522405"/>
                  <a:pt x="329375" y="538952"/>
                </a:cubicBezTo>
                <a:cubicBezTo>
                  <a:pt x="339852" y="546300"/>
                  <a:pt x="353759" y="560342"/>
                  <a:pt x="353759" y="597707"/>
                </a:cubicBezTo>
                <a:cubicBezTo>
                  <a:pt x="353759" y="614172"/>
                  <a:pt x="349459" y="628215"/>
                  <a:pt x="340696" y="640543"/>
                </a:cubicBezTo>
                <a:cubicBezTo>
                  <a:pt x="331089" y="653932"/>
                  <a:pt x="318870" y="663838"/>
                  <a:pt x="303249" y="670914"/>
                </a:cubicBezTo>
                <a:cubicBezTo>
                  <a:pt x="286539" y="678452"/>
                  <a:pt x="269449" y="682181"/>
                  <a:pt x="251079" y="682181"/>
                </a:cubicBezTo>
                <a:cubicBezTo>
                  <a:pt x="200950" y="682181"/>
                  <a:pt x="160455" y="655238"/>
                  <a:pt x="127390" y="599830"/>
                </a:cubicBezTo>
                <a:lnTo>
                  <a:pt x="108857" y="568969"/>
                </a:lnTo>
                <a:lnTo>
                  <a:pt x="0" y="637985"/>
                </a:lnTo>
                <a:lnTo>
                  <a:pt x="16165" y="666913"/>
                </a:lnTo>
                <a:cubicBezTo>
                  <a:pt x="29500" y="690780"/>
                  <a:pt x="46346" y="712797"/>
                  <a:pt x="66131" y="732282"/>
                </a:cubicBezTo>
                <a:cubicBezTo>
                  <a:pt x="86052" y="751876"/>
                  <a:pt x="108667" y="768368"/>
                  <a:pt x="133432" y="781295"/>
                </a:cubicBezTo>
                <a:cubicBezTo>
                  <a:pt x="149325" y="789568"/>
                  <a:pt x="165762" y="796100"/>
                  <a:pt x="182608" y="800835"/>
                </a:cubicBezTo>
                <a:lnTo>
                  <a:pt x="182608" y="884437"/>
                </a:lnTo>
                <a:lnTo>
                  <a:pt x="311413" y="884437"/>
                </a:lnTo>
                <a:lnTo>
                  <a:pt x="311413" y="802114"/>
                </a:lnTo>
                <a:cubicBezTo>
                  <a:pt x="355772" y="792072"/>
                  <a:pt x="394145" y="772341"/>
                  <a:pt x="425768" y="743141"/>
                </a:cubicBezTo>
                <a:cubicBezTo>
                  <a:pt x="466480" y="705585"/>
                  <a:pt x="487163" y="656654"/>
                  <a:pt x="487163" y="597680"/>
                </a:cubicBezTo>
                <a:cubicBezTo>
                  <a:pt x="487136" y="533046"/>
                  <a:pt x="468766" y="483135"/>
                  <a:pt x="432462" y="449281"/>
                </a:cubicBezTo>
                <a:close/>
              </a:path>
            </a:pathLst>
          </a:custGeom>
          <a:solidFill>
            <a:srgbClr val="00B050"/>
          </a:solidFill>
          <a:ln w="27214" cap="flat">
            <a:noFill/>
            <a:prstDash val="solid"/>
            <a:miter/>
          </a:ln>
        </p:spPr>
        <p:txBody>
          <a:bodyPr rtlCol="0" anchor="ctr"/>
          <a:lstStyle/>
          <a:p>
            <a:endParaRPr lang="en-US">
              <a:solidFill>
                <a:srgbClr val="00B050"/>
              </a:solidFill>
            </a:endParaRPr>
          </a:p>
        </p:txBody>
      </p:sp>
      <p:sp>
        <p:nvSpPr>
          <p:cNvPr id="874" name="Graphic 7">
            <a:extLst>
              <a:ext uri="{FF2B5EF4-FFF2-40B4-BE49-F238E27FC236}">
                <a16:creationId xmlns:a16="http://schemas.microsoft.com/office/drawing/2014/main" id="{7967129F-D31C-498E-A215-62DD8087099B}"/>
              </a:ext>
            </a:extLst>
          </p:cNvPr>
          <p:cNvSpPr/>
          <p:nvPr/>
        </p:nvSpPr>
        <p:spPr>
          <a:xfrm>
            <a:off x="6330124" y="5191564"/>
            <a:ext cx="80258" cy="160199"/>
          </a:xfrm>
          <a:custGeom>
            <a:avLst/>
            <a:gdLst>
              <a:gd name="connsiteX0" fmla="*/ 432462 w 462642"/>
              <a:gd name="connsiteY0" fmla="*/ 449281 h 870857"/>
              <a:gd name="connsiteX1" fmla="*/ 292771 w 462642"/>
              <a:gd name="connsiteY1" fmla="*/ 370169 h 870857"/>
              <a:gd name="connsiteX2" fmla="*/ 177845 w 462642"/>
              <a:gd name="connsiteY2" fmla="*/ 318598 h 870857"/>
              <a:gd name="connsiteX3" fmla="*/ 156918 w 462642"/>
              <a:gd name="connsiteY3" fmla="*/ 268714 h 870857"/>
              <a:gd name="connsiteX4" fmla="*/ 167177 w 462642"/>
              <a:gd name="connsiteY4" fmla="*/ 233689 h 870857"/>
              <a:gd name="connsiteX5" fmla="*/ 197739 w 462642"/>
              <a:gd name="connsiteY5" fmla="*/ 210911 h 870857"/>
              <a:gd name="connsiteX6" fmla="*/ 285750 w 462642"/>
              <a:gd name="connsiteY6" fmla="*/ 208598 h 870857"/>
              <a:gd name="connsiteX7" fmla="*/ 315468 w 462642"/>
              <a:gd name="connsiteY7" fmla="*/ 226913 h 870857"/>
              <a:gd name="connsiteX8" fmla="*/ 348724 w 462642"/>
              <a:gd name="connsiteY8" fmla="*/ 265203 h 870857"/>
              <a:gd name="connsiteX9" fmla="*/ 369597 w 462642"/>
              <a:gd name="connsiteY9" fmla="*/ 293724 h 870857"/>
              <a:gd name="connsiteX10" fmla="*/ 471950 w 462642"/>
              <a:gd name="connsiteY10" fmla="*/ 217497 h 870857"/>
              <a:gd name="connsiteX11" fmla="*/ 453662 w 462642"/>
              <a:gd name="connsiteY11" fmla="*/ 189847 h 870857"/>
              <a:gd name="connsiteX12" fmla="*/ 407915 w 462642"/>
              <a:gd name="connsiteY12" fmla="*/ 137623 h 870857"/>
              <a:gd name="connsiteX13" fmla="*/ 348778 w 462642"/>
              <a:gd name="connsiteY13" fmla="*/ 97944 h 870857"/>
              <a:gd name="connsiteX14" fmla="*/ 311386 w 462642"/>
              <a:gd name="connsiteY14" fmla="*/ 83521 h 870857"/>
              <a:gd name="connsiteX15" fmla="*/ 311386 w 462642"/>
              <a:gd name="connsiteY15" fmla="*/ 0 h 870857"/>
              <a:gd name="connsiteX16" fmla="*/ 182581 w 462642"/>
              <a:gd name="connsiteY16" fmla="*/ 0 h 870857"/>
              <a:gd name="connsiteX17" fmla="*/ 182581 w 462642"/>
              <a:gd name="connsiteY17" fmla="*/ 81343 h 870857"/>
              <a:gd name="connsiteX18" fmla="*/ 78459 w 462642"/>
              <a:gd name="connsiteY18" fmla="*/ 137378 h 870857"/>
              <a:gd name="connsiteX19" fmla="*/ 23649 w 462642"/>
              <a:gd name="connsiteY19" fmla="*/ 276524 h 870857"/>
              <a:gd name="connsiteX20" fmla="*/ 77806 w 462642"/>
              <a:gd name="connsiteY20" fmla="*/ 412296 h 870857"/>
              <a:gd name="connsiteX21" fmla="*/ 214149 w 462642"/>
              <a:gd name="connsiteY21" fmla="*/ 484795 h 870857"/>
              <a:gd name="connsiteX22" fmla="*/ 329375 w 462642"/>
              <a:gd name="connsiteY22" fmla="*/ 538952 h 870857"/>
              <a:gd name="connsiteX23" fmla="*/ 353759 w 462642"/>
              <a:gd name="connsiteY23" fmla="*/ 597707 h 870857"/>
              <a:gd name="connsiteX24" fmla="*/ 340696 w 462642"/>
              <a:gd name="connsiteY24" fmla="*/ 640543 h 870857"/>
              <a:gd name="connsiteX25" fmla="*/ 303249 w 462642"/>
              <a:gd name="connsiteY25" fmla="*/ 670914 h 870857"/>
              <a:gd name="connsiteX26" fmla="*/ 251079 w 462642"/>
              <a:gd name="connsiteY26" fmla="*/ 682181 h 870857"/>
              <a:gd name="connsiteX27" fmla="*/ 127390 w 462642"/>
              <a:gd name="connsiteY27" fmla="*/ 599830 h 870857"/>
              <a:gd name="connsiteX28" fmla="*/ 108857 w 462642"/>
              <a:gd name="connsiteY28" fmla="*/ 568969 h 870857"/>
              <a:gd name="connsiteX29" fmla="*/ 0 w 462642"/>
              <a:gd name="connsiteY29" fmla="*/ 637985 h 870857"/>
              <a:gd name="connsiteX30" fmla="*/ 16165 w 462642"/>
              <a:gd name="connsiteY30" fmla="*/ 666913 h 870857"/>
              <a:gd name="connsiteX31" fmla="*/ 66131 w 462642"/>
              <a:gd name="connsiteY31" fmla="*/ 732282 h 870857"/>
              <a:gd name="connsiteX32" fmla="*/ 133432 w 462642"/>
              <a:gd name="connsiteY32" fmla="*/ 781295 h 870857"/>
              <a:gd name="connsiteX33" fmla="*/ 182608 w 462642"/>
              <a:gd name="connsiteY33" fmla="*/ 800835 h 870857"/>
              <a:gd name="connsiteX34" fmla="*/ 182608 w 462642"/>
              <a:gd name="connsiteY34" fmla="*/ 884437 h 870857"/>
              <a:gd name="connsiteX35" fmla="*/ 311413 w 462642"/>
              <a:gd name="connsiteY35" fmla="*/ 884437 h 870857"/>
              <a:gd name="connsiteX36" fmla="*/ 311413 w 462642"/>
              <a:gd name="connsiteY36" fmla="*/ 802114 h 870857"/>
              <a:gd name="connsiteX37" fmla="*/ 425768 w 462642"/>
              <a:gd name="connsiteY37" fmla="*/ 743141 h 870857"/>
              <a:gd name="connsiteX38" fmla="*/ 487163 w 462642"/>
              <a:gd name="connsiteY38" fmla="*/ 597680 h 870857"/>
              <a:gd name="connsiteX39" fmla="*/ 432462 w 462642"/>
              <a:gd name="connsiteY39" fmla="*/ 449281 h 87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2642" h="870857">
                <a:moveTo>
                  <a:pt x="432462" y="449281"/>
                </a:moveTo>
                <a:cubicBezTo>
                  <a:pt x="399751" y="418665"/>
                  <a:pt x="354031" y="392757"/>
                  <a:pt x="292771" y="370169"/>
                </a:cubicBezTo>
                <a:cubicBezTo>
                  <a:pt x="239105" y="350275"/>
                  <a:pt x="200433" y="332940"/>
                  <a:pt x="177845" y="318598"/>
                </a:cubicBezTo>
                <a:cubicBezTo>
                  <a:pt x="168892" y="312910"/>
                  <a:pt x="156918" y="301534"/>
                  <a:pt x="156918" y="268714"/>
                </a:cubicBezTo>
                <a:cubicBezTo>
                  <a:pt x="156918" y="254100"/>
                  <a:pt x="160319" y="242670"/>
                  <a:pt x="167177" y="233689"/>
                </a:cubicBezTo>
                <a:cubicBezTo>
                  <a:pt x="175233" y="223402"/>
                  <a:pt x="185193" y="215973"/>
                  <a:pt x="197739" y="210911"/>
                </a:cubicBezTo>
                <a:cubicBezTo>
                  <a:pt x="228437" y="198501"/>
                  <a:pt x="264849" y="200978"/>
                  <a:pt x="285750" y="208598"/>
                </a:cubicBezTo>
                <a:cubicBezTo>
                  <a:pt x="296772" y="212625"/>
                  <a:pt x="306515" y="218667"/>
                  <a:pt x="315468" y="226913"/>
                </a:cubicBezTo>
                <a:cubicBezTo>
                  <a:pt x="326136" y="236764"/>
                  <a:pt x="337294" y="249637"/>
                  <a:pt x="348724" y="265203"/>
                </a:cubicBezTo>
                <a:lnTo>
                  <a:pt x="369597" y="293724"/>
                </a:lnTo>
                <a:lnTo>
                  <a:pt x="471950" y="217497"/>
                </a:lnTo>
                <a:lnTo>
                  <a:pt x="453662" y="189847"/>
                </a:lnTo>
                <a:cubicBezTo>
                  <a:pt x="441334" y="171205"/>
                  <a:pt x="425904" y="153597"/>
                  <a:pt x="407915" y="137623"/>
                </a:cubicBezTo>
                <a:cubicBezTo>
                  <a:pt x="389763" y="121430"/>
                  <a:pt x="369842" y="108095"/>
                  <a:pt x="348778" y="97944"/>
                </a:cubicBezTo>
                <a:cubicBezTo>
                  <a:pt x="336722" y="92120"/>
                  <a:pt x="324231" y="87303"/>
                  <a:pt x="311386" y="83521"/>
                </a:cubicBezTo>
                <a:lnTo>
                  <a:pt x="311386" y="0"/>
                </a:lnTo>
                <a:lnTo>
                  <a:pt x="182581" y="0"/>
                </a:lnTo>
                <a:lnTo>
                  <a:pt x="182581" y="81343"/>
                </a:lnTo>
                <a:cubicBezTo>
                  <a:pt x="141759" y="90215"/>
                  <a:pt x="106843" y="108993"/>
                  <a:pt x="78459" y="137378"/>
                </a:cubicBezTo>
                <a:cubicBezTo>
                  <a:pt x="42073" y="173736"/>
                  <a:pt x="23649" y="220599"/>
                  <a:pt x="23649" y="276524"/>
                </a:cubicBezTo>
                <a:cubicBezTo>
                  <a:pt x="23649" y="336069"/>
                  <a:pt x="41883" y="381762"/>
                  <a:pt x="77806" y="412296"/>
                </a:cubicBezTo>
                <a:cubicBezTo>
                  <a:pt x="109102" y="438912"/>
                  <a:pt x="153761" y="462616"/>
                  <a:pt x="214149" y="484795"/>
                </a:cubicBezTo>
                <a:cubicBezTo>
                  <a:pt x="266972" y="504199"/>
                  <a:pt x="305725" y="522405"/>
                  <a:pt x="329375" y="538952"/>
                </a:cubicBezTo>
                <a:cubicBezTo>
                  <a:pt x="339852" y="546300"/>
                  <a:pt x="353759" y="560342"/>
                  <a:pt x="353759" y="597707"/>
                </a:cubicBezTo>
                <a:cubicBezTo>
                  <a:pt x="353759" y="614172"/>
                  <a:pt x="349459" y="628215"/>
                  <a:pt x="340696" y="640543"/>
                </a:cubicBezTo>
                <a:cubicBezTo>
                  <a:pt x="331089" y="653932"/>
                  <a:pt x="318870" y="663838"/>
                  <a:pt x="303249" y="670914"/>
                </a:cubicBezTo>
                <a:cubicBezTo>
                  <a:pt x="286539" y="678452"/>
                  <a:pt x="269449" y="682181"/>
                  <a:pt x="251079" y="682181"/>
                </a:cubicBezTo>
                <a:cubicBezTo>
                  <a:pt x="200950" y="682181"/>
                  <a:pt x="160455" y="655238"/>
                  <a:pt x="127390" y="599830"/>
                </a:cubicBezTo>
                <a:lnTo>
                  <a:pt x="108857" y="568969"/>
                </a:lnTo>
                <a:lnTo>
                  <a:pt x="0" y="637985"/>
                </a:lnTo>
                <a:lnTo>
                  <a:pt x="16165" y="666913"/>
                </a:lnTo>
                <a:cubicBezTo>
                  <a:pt x="29500" y="690780"/>
                  <a:pt x="46346" y="712797"/>
                  <a:pt x="66131" y="732282"/>
                </a:cubicBezTo>
                <a:cubicBezTo>
                  <a:pt x="86052" y="751876"/>
                  <a:pt x="108667" y="768368"/>
                  <a:pt x="133432" y="781295"/>
                </a:cubicBezTo>
                <a:cubicBezTo>
                  <a:pt x="149325" y="789568"/>
                  <a:pt x="165762" y="796100"/>
                  <a:pt x="182608" y="800835"/>
                </a:cubicBezTo>
                <a:lnTo>
                  <a:pt x="182608" y="884437"/>
                </a:lnTo>
                <a:lnTo>
                  <a:pt x="311413" y="884437"/>
                </a:lnTo>
                <a:lnTo>
                  <a:pt x="311413" y="802114"/>
                </a:lnTo>
                <a:cubicBezTo>
                  <a:pt x="355772" y="792072"/>
                  <a:pt x="394145" y="772341"/>
                  <a:pt x="425768" y="743141"/>
                </a:cubicBezTo>
                <a:cubicBezTo>
                  <a:pt x="466480" y="705585"/>
                  <a:pt x="487163" y="656654"/>
                  <a:pt x="487163" y="597680"/>
                </a:cubicBezTo>
                <a:cubicBezTo>
                  <a:pt x="487136" y="533046"/>
                  <a:pt x="468766" y="483135"/>
                  <a:pt x="432462" y="449281"/>
                </a:cubicBezTo>
                <a:close/>
              </a:path>
            </a:pathLst>
          </a:custGeom>
          <a:solidFill>
            <a:srgbClr val="00B050"/>
          </a:solidFill>
          <a:ln w="27214" cap="flat">
            <a:noFill/>
            <a:prstDash val="solid"/>
            <a:miter/>
          </a:ln>
        </p:spPr>
        <p:txBody>
          <a:bodyPr rtlCol="0" anchor="ctr"/>
          <a:lstStyle/>
          <a:p>
            <a:endParaRPr lang="en-US">
              <a:solidFill>
                <a:srgbClr val="00B050"/>
              </a:solidFill>
            </a:endParaRPr>
          </a:p>
        </p:txBody>
      </p:sp>
      <p:grpSp>
        <p:nvGrpSpPr>
          <p:cNvPr id="875" name="Group 874">
            <a:extLst>
              <a:ext uri="{FF2B5EF4-FFF2-40B4-BE49-F238E27FC236}">
                <a16:creationId xmlns:a16="http://schemas.microsoft.com/office/drawing/2014/main" id="{97DCED7C-18A3-4435-9AA3-9EB83F3B4712}"/>
              </a:ext>
            </a:extLst>
          </p:cNvPr>
          <p:cNvGrpSpPr/>
          <p:nvPr/>
        </p:nvGrpSpPr>
        <p:grpSpPr>
          <a:xfrm rot="5400000">
            <a:off x="6188937" y="4883420"/>
            <a:ext cx="307380" cy="1437656"/>
            <a:chOff x="5997806" y="4552950"/>
            <a:chExt cx="330020" cy="815480"/>
          </a:xfrm>
        </p:grpSpPr>
        <p:pic>
          <p:nvPicPr>
            <p:cNvPr id="876" name="Picture 875">
              <a:extLst>
                <a:ext uri="{FF2B5EF4-FFF2-40B4-BE49-F238E27FC236}">
                  <a16:creationId xmlns:a16="http://schemas.microsoft.com/office/drawing/2014/main" id="{AB24FE25-02ED-42D3-8D18-2B54F4FF8244}"/>
                </a:ext>
              </a:extLst>
            </p:cNvPr>
            <p:cNvPicPr>
              <a:picLocks noChangeAspect="1"/>
            </p:cNvPicPr>
            <p:nvPr/>
          </p:nvPicPr>
          <p:blipFill>
            <a:blip r:embed="rId8"/>
            <a:stretch>
              <a:fillRect/>
            </a:stretch>
          </p:blipFill>
          <p:spPr>
            <a:xfrm>
              <a:off x="5997806" y="4552950"/>
              <a:ext cx="330020" cy="815480"/>
            </a:xfrm>
            <a:prstGeom prst="rect">
              <a:avLst/>
            </a:prstGeom>
          </p:spPr>
        </p:pic>
        <p:sp>
          <p:nvSpPr>
            <p:cNvPr id="877" name="Rectangle 876">
              <a:extLst>
                <a:ext uri="{FF2B5EF4-FFF2-40B4-BE49-F238E27FC236}">
                  <a16:creationId xmlns:a16="http://schemas.microsoft.com/office/drawing/2014/main" id="{98AB0763-84C1-4902-8B0B-E13771B1EFC9}"/>
                </a:ext>
              </a:extLst>
            </p:cNvPr>
            <p:cNvSpPr/>
            <p:nvPr/>
          </p:nvSpPr>
          <p:spPr bwMode="auto">
            <a:xfrm>
              <a:off x="6101306" y="5293989"/>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8" name="Rectangle 877">
              <a:extLst>
                <a:ext uri="{FF2B5EF4-FFF2-40B4-BE49-F238E27FC236}">
                  <a16:creationId xmlns:a16="http://schemas.microsoft.com/office/drawing/2014/main" id="{B194B687-B1D3-48FE-AE52-336AB55E0C72}"/>
                </a:ext>
              </a:extLst>
            </p:cNvPr>
            <p:cNvSpPr/>
            <p:nvPr/>
          </p:nvSpPr>
          <p:spPr bwMode="auto">
            <a:xfrm>
              <a:off x="6101306" y="5204670"/>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9" name="Rectangle 878">
              <a:extLst>
                <a:ext uri="{FF2B5EF4-FFF2-40B4-BE49-F238E27FC236}">
                  <a16:creationId xmlns:a16="http://schemas.microsoft.com/office/drawing/2014/main" id="{117B81AE-7BC1-4C5E-9D6E-36E891FF3835}"/>
                </a:ext>
              </a:extLst>
            </p:cNvPr>
            <p:cNvSpPr/>
            <p:nvPr/>
          </p:nvSpPr>
          <p:spPr bwMode="auto">
            <a:xfrm>
              <a:off x="6101306" y="5115353"/>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0" name="Rectangle 879">
              <a:extLst>
                <a:ext uri="{FF2B5EF4-FFF2-40B4-BE49-F238E27FC236}">
                  <a16:creationId xmlns:a16="http://schemas.microsoft.com/office/drawing/2014/main" id="{C275D221-822A-4C26-8922-107E90BAEB81}"/>
                </a:ext>
              </a:extLst>
            </p:cNvPr>
            <p:cNvSpPr/>
            <p:nvPr/>
          </p:nvSpPr>
          <p:spPr bwMode="auto">
            <a:xfrm>
              <a:off x="6101306" y="5026036"/>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1" name="Rectangle 880">
              <a:extLst>
                <a:ext uri="{FF2B5EF4-FFF2-40B4-BE49-F238E27FC236}">
                  <a16:creationId xmlns:a16="http://schemas.microsoft.com/office/drawing/2014/main" id="{AC08DCBF-22C5-4C1D-9170-D8BED16F35CA}"/>
                </a:ext>
              </a:extLst>
            </p:cNvPr>
            <p:cNvSpPr/>
            <p:nvPr/>
          </p:nvSpPr>
          <p:spPr bwMode="auto">
            <a:xfrm>
              <a:off x="6101306" y="4936719"/>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2" name="Rectangle 881">
              <a:extLst>
                <a:ext uri="{FF2B5EF4-FFF2-40B4-BE49-F238E27FC236}">
                  <a16:creationId xmlns:a16="http://schemas.microsoft.com/office/drawing/2014/main" id="{1FEECFF3-7708-43B8-96B3-101FA542A645}"/>
                </a:ext>
              </a:extLst>
            </p:cNvPr>
            <p:cNvSpPr/>
            <p:nvPr/>
          </p:nvSpPr>
          <p:spPr bwMode="auto">
            <a:xfrm>
              <a:off x="6101306" y="4847402"/>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3" name="Rectangle 882">
              <a:extLst>
                <a:ext uri="{FF2B5EF4-FFF2-40B4-BE49-F238E27FC236}">
                  <a16:creationId xmlns:a16="http://schemas.microsoft.com/office/drawing/2014/main" id="{6AAC5D40-E1E5-493C-88B6-218D9DB5607E}"/>
                </a:ext>
              </a:extLst>
            </p:cNvPr>
            <p:cNvSpPr/>
            <p:nvPr/>
          </p:nvSpPr>
          <p:spPr bwMode="auto">
            <a:xfrm>
              <a:off x="6101306" y="4758085"/>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4" name="Rectangle 883">
              <a:extLst>
                <a:ext uri="{FF2B5EF4-FFF2-40B4-BE49-F238E27FC236}">
                  <a16:creationId xmlns:a16="http://schemas.microsoft.com/office/drawing/2014/main" id="{3066F2B0-E1E3-4E10-968E-1CB228E8E10D}"/>
                </a:ext>
              </a:extLst>
            </p:cNvPr>
            <p:cNvSpPr/>
            <p:nvPr/>
          </p:nvSpPr>
          <p:spPr bwMode="auto">
            <a:xfrm>
              <a:off x="6101306" y="4668768"/>
              <a:ext cx="121634" cy="7444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85" name="Rectangle 884">
            <a:extLst>
              <a:ext uri="{FF2B5EF4-FFF2-40B4-BE49-F238E27FC236}">
                <a16:creationId xmlns:a16="http://schemas.microsoft.com/office/drawing/2014/main" id="{A8E49FB9-07B6-49AF-9B4D-78B14557FF76}"/>
              </a:ext>
            </a:extLst>
          </p:cNvPr>
          <p:cNvSpPr/>
          <p:nvPr/>
        </p:nvSpPr>
        <p:spPr>
          <a:xfrm>
            <a:off x="5814038" y="5845836"/>
            <a:ext cx="2139002" cy="267277"/>
          </a:xfrm>
          <a:prstGeom prst="rect">
            <a:avLst/>
          </a:prstGeom>
        </p:spPr>
        <p:txBody>
          <a:bodyPr wrap="square" anchor="ctr">
            <a:noAutofit/>
          </a:bodyPr>
          <a:lstStyle/>
          <a:p>
            <a:r>
              <a:rPr lang="en-US" sz="900" i="1" dirty="0"/>
              <a:t>Many users per 1 larger VM with high utilization and lower operational costs </a:t>
            </a:r>
          </a:p>
        </p:txBody>
      </p:sp>
      <p:sp>
        <p:nvSpPr>
          <p:cNvPr id="886" name="Rectangle 885">
            <a:extLst>
              <a:ext uri="{FF2B5EF4-FFF2-40B4-BE49-F238E27FC236}">
                <a16:creationId xmlns:a16="http://schemas.microsoft.com/office/drawing/2014/main" id="{B50CB5E0-576F-46A7-B1FF-9D5522F94053}"/>
              </a:ext>
            </a:extLst>
          </p:cNvPr>
          <p:cNvSpPr/>
          <p:nvPr/>
        </p:nvSpPr>
        <p:spPr bwMode="auto">
          <a:xfrm>
            <a:off x="4794257" y="5933748"/>
            <a:ext cx="162528" cy="109264"/>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27432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900" dirty="0">
                <a:solidFill>
                  <a:schemeClr val="tx1"/>
                </a:solidFill>
                <a:ea typeface="Segoe UI" pitchFamily="34" charset="0"/>
                <a:cs typeface="Segoe UI" pitchFamily="34" charset="0"/>
              </a:rPr>
              <a:t>Utilization</a:t>
            </a:r>
          </a:p>
        </p:txBody>
      </p:sp>
      <p:grpSp>
        <p:nvGrpSpPr>
          <p:cNvPr id="206" name="Group 205">
            <a:extLst>
              <a:ext uri="{FF2B5EF4-FFF2-40B4-BE49-F238E27FC236}">
                <a16:creationId xmlns:a16="http://schemas.microsoft.com/office/drawing/2014/main" id="{E4A6FF09-EFB7-44D4-935B-C4B4B6FB3260}"/>
              </a:ext>
            </a:extLst>
          </p:cNvPr>
          <p:cNvGrpSpPr/>
          <p:nvPr/>
        </p:nvGrpSpPr>
        <p:grpSpPr>
          <a:xfrm>
            <a:off x="4195861" y="1913878"/>
            <a:ext cx="328240" cy="3960589"/>
            <a:chOff x="4213213" y="1746528"/>
            <a:chExt cx="328240" cy="3960589"/>
          </a:xfrm>
        </p:grpSpPr>
        <p:cxnSp>
          <p:nvCxnSpPr>
            <p:cNvPr id="207" name="Straight Connector 206">
              <a:extLst>
                <a:ext uri="{FF2B5EF4-FFF2-40B4-BE49-F238E27FC236}">
                  <a16:creationId xmlns:a16="http://schemas.microsoft.com/office/drawing/2014/main" id="{280C86BE-B9E2-4FE5-A81D-68358C40343D}"/>
                </a:ext>
              </a:extLst>
            </p:cNvPr>
            <p:cNvCxnSpPr>
              <a:cxnSpLocks/>
            </p:cNvCxnSpPr>
            <p:nvPr/>
          </p:nvCxnSpPr>
          <p:spPr>
            <a:xfrm>
              <a:off x="4377333" y="1746528"/>
              <a:ext cx="0" cy="3960589"/>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208" name="Group 207">
              <a:extLst>
                <a:ext uri="{FF2B5EF4-FFF2-40B4-BE49-F238E27FC236}">
                  <a16:creationId xmlns:a16="http://schemas.microsoft.com/office/drawing/2014/main" id="{DC54C15D-FCBE-4A0D-AAFC-397457F7AC04}"/>
                </a:ext>
              </a:extLst>
            </p:cNvPr>
            <p:cNvGrpSpPr/>
            <p:nvPr/>
          </p:nvGrpSpPr>
          <p:grpSpPr>
            <a:xfrm>
              <a:off x="4213213" y="3562702"/>
              <a:ext cx="328240" cy="328240"/>
              <a:chOff x="4194453" y="3536025"/>
              <a:chExt cx="365760" cy="365760"/>
            </a:xfrm>
          </p:grpSpPr>
          <p:sp>
            <p:nvSpPr>
              <p:cNvPr id="209" name="Oval 208">
                <a:extLst>
                  <a:ext uri="{FF2B5EF4-FFF2-40B4-BE49-F238E27FC236}">
                    <a16:creationId xmlns:a16="http://schemas.microsoft.com/office/drawing/2014/main" id="{6B68528D-3FDC-4A19-88A1-D03464BF4821}"/>
                  </a:ext>
                </a:extLst>
              </p:cNvPr>
              <p:cNvSpPr/>
              <p:nvPr/>
            </p:nvSpPr>
            <p:spPr bwMode="auto">
              <a:xfrm>
                <a:off x="4194453" y="3536025"/>
                <a:ext cx="365760" cy="36576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Isosceles Triangle 209">
                <a:extLst>
                  <a:ext uri="{FF2B5EF4-FFF2-40B4-BE49-F238E27FC236}">
                    <a16:creationId xmlns:a16="http://schemas.microsoft.com/office/drawing/2014/main" id="{1786DECD-1346-4313-8CF4-D3199E0140C6}"/>
                  </a:ext>
                </a:extLst>
              </p:cNvPr>
              <p:cNvSpPr/>
              <p:nvPr/>
            </p:nvSpPr>
            <p:spPr bwMode="auto">
              <a:xfrm rot="5400000">
                <a:off x="4279634" y="3661399"/>
                <a:ext cx="234578" cy="11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12" name="Group 211">
            <a:extLst>
              <a:ext uri="{FF2B5EF4-FFF2-40B4-BE49-F238E27FC236}">
                <a16:creationId xmlns:a16="http://schemas.microsoft.com/office/drawing/2014/main" id="{CFEACC89-C92C-492C-A32C-65CDECA13D71}"/>
              </a:ext>
            </a:extLst>
          </p:cNvPr>
          <p:cNvGrpSpPr/>
          <p:nvPr/>
        </p:nvGrpSpPr>
        <p:grpSpPr>
          <a:xfrm>
            <a:off x="8384870" y="1914744"/>
            <a:ext cx="328240" cy="3960589"/>
            <a:chOff x="7946273" y="1746528"/>
            <a:chExt cx="328240" cy="3960589"/>
          </a:xfrm>
        </p:grpSpPr>
        <p:cxnSp>
          <p:nvCxnSpPr>
            <p:cNvPr id="213" name="Straight Connector 212">
              <a:extLst>
                <a:ext uri="{FF2B5EF4-FFF2-40B4-BE49-F238E27FC236}">
                  <a16:creationId xmlns:a16="http://schemas.microsoft.com/office/drawing/2014/main" id="{D7C488B2-0A2C-4434-BD0F-191EB3F441B4}"/>
                </a:ext>
              </a:extLst>
            </p:cNvPr>
            <p:cNvCxnSpPr>
              <a:cxnSpLocks/>
            </p:cNvCxnSpPr>
            <p:nvPr/>
          </p:nvCxnSpPr>
          <p:spPr>
            <a:xfrm>
              <a:off x="8110393" y="1746528"/>
              <a:ext cx="0" cy="3960589"/>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214" name="Group 213">
              <a:extLst>
                <a:ext uri="{FF2B5EF4-FFF2-40B4-BE49-F238E27FC236}">
                  <a16:creationId xmlns:a16="http://schemas.microsoft.com/office/drawing/2014/main" id="{AD531BE0-346C-4B80-8DAA-7FE1851A0A7E}"/>
                </a:ext>
              </a:extLst>
            </p:cNvPr>
            <p:cNvGrpSpPr/>
            <p:nvPr/>
          </p:nvGrpSpPr>
          <p:grpSpPr>
            <a:xfrm>
              <a:off x="7946273" y="3562702"/>
              <a:ext cx="328240" cy="328240"/>
              <a:chOff x="4194453" y="3536025"/>
              <a:chExt cx="365760" cy="365760"/>
            </a:xfrm>
          </p:grpSpPr>
          <p:sp>
            <p:nvSpPr>
              <p:cNvPr id="215" name="Oval 214">
                <a:extLst>
                  <a:ext uri="{FF2B5EF4-FFF2-40B4-BE49-F238E27FC236}">
                    <a16:creationId xmlns:a16="http://schemas.microsoft.com/office/drawing/2014/main" id="{E67BE7C8-1A6E-4921-B6A4-3807F4CEB3ED}"/>
                  </a:ext>
                </a:extLst>
              </p:cNvPr>
              <p:cNvSpPr/>
              <p:nvPr/>
            </p:nvSpPr>
            <p:spPr bwMode="auto">
              <a:xfrm>
                <a:off x="4194453" y="3536025"/>
                <a:ext cx="365760" cy="36576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Isosceles Triangle 215">
                <a:extLst>
                  <a:ext uri="{FF2B5EF4-FFF2-40B4-BE49-F238E27FC236}">
                    <a16:creationId xmlns:a16="http://schemas.microsoft.com/office/drawing/2014/main" id="{EB5CC42E-899F-4E7D-9FC2-40C3BCF3626D}"/>
                  </a:ext>
                </a:extLst>
              </p:cNvPr>
              <p:cNvSpPr/>
              <p:nvPr/>
            </p:nvSpPr>
            <p:spPr bwMode="auto">
              <a:xfrm rot="5400000">
                <a:off x="4279634" y="3661399"/>
                <a:ext cx="234578" cy="11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3" name="Group 192">
            <a:extLst>
              <a:ext uri="{FF2B5EF4-FFF2-40B4-BE49-F238E27FC236}">
                <a16:creationId xmlns:a16="http://schemas.microsoft.com/office/drawing/2014/main" id="{AAFC1E8F-38F5-4C96-9BFD-A93AECD8DB75}"/>
              </a:ext>
            </a:extLst>
          </p:cNvPr>
          <p:cNvGrpSpPr/>
          <p:nvPr/>
        </p:nvGrpSpPr>
        <p:grpSpPr>
          <a:xfrm>
            <a:off x="4702909" y="2198203"/>
            <a:ext cx="605624" cy="271285"/>
            <a:chOff x="8598308" y="5131729"/>
            <a:chExt cx="2593567" cy="965651"/>
          </a:xfrm>
        </p:grpSpPr>
        <p:grpSp>
          <p:nvGrpSpPr>
            <p:cNvPr id="194" name="Group 193">
              <a:extLst>
                <a:ext uri="{FF2B5EF4-FFF2-40B4-BE49-F238E27FC236}">
                  <a16:creationId xmlns:a16="http://schemas.microsoft.com/office/drawing/2014/main" id="{7762CB61-A321-4E0A-BEE2-5D9484A10EE2}"/>
                </a:ext>
              </a:extLst>
            </p:cNvPr>
            <p:cNvGrpSpPr>
              <a:grpSpLocks noChangeAspect="1"/>
            </p:cNvGrpSpPr>
            <p:nvPr/>
          </p:nvGrpSpPr>
          <p:grpSpPr>
            <a:xfrm>
              <a:off x="8706960" y="5131729"/>
              <a:ext cx="2361059" cy="927114"/>
              <a:chOff x="13708063" y="7653374"/>
              <a:chExt cx="17978438" cy="7059577"/>
            </a:xfrm>
          </p:grpSpPr>
          <p:sp>
            <p:nvSpPr>
              <p:cNvPr id="196" name="Freeform 5">
                <a:extLst>
                  <a:ext uri="{FF2B5EF4-FFF2-40B4-BE49-F238E27FC236}">
                    <a16:creationId xmlns:a16="http://schemas.microsoft.com/office/drawing/2014/main" id="{4CB60985-001E-4648-8864-BA26DEE429D0}"/>
                  </a:ext>
                </a:extLst>
              </p:cNvPr>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7" name="Freeform 6">
                <a:extLst>
                  <a:ext uri="{FF2B5EF4-FFF2-40B4-BE49-F238E27FC236}">
                    <a16:creationId xmlns:a16="http://schemas.microsoft.com/office/drawing/2014/main" id="{76E631F6-E445-4972-8FC4-6A0CE5A87DE8}"/>
                  </a:ext>
                </a:extLst>
              </p:cNvPr>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8" name="Freeform 7">
                <a:extLst>
                  <a:ext uri="{FF2B5EF4-FFF2-40B4-BE49-F238E27FC236}">
                    <a16:creationId xmlns:a16="http://schemas.microsoft.com/office/drawing/2014/main" id="{ACCB9840-167B-4C25-B099-03C86FC980F0}"/>
                  </a:ext>
                </a:extLst>
              </p:cNvPr>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9" name="Freeform 8">
                <a:extLst>
                  <a:ext uri="{FF2B5EF4-FFF2-40B4-BE49-F238E27FC236}">
                    <a16:creationId xmlns:a16="http://schemas.microsoft.com/office/drawing/2014/main" id="{BAD2F2E8-2819-4D99-87E1-65792821C769}"/>
                  </a:ext>
                </a:extLst>
              </p:cNvPr>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0" name="Freeform 9">
                <a:extLst>
                  <a:ext uri="{FF2B5EF4-FFF2-40B4-BE49-F238E27FC236}">
                    <a16:creationId xmlns:a16="http://schemas.microsoft.com/office/drawing/2014/main" id="{92258B5B-4954-4096-8FA0-B466AB502AFD}"/>
                  </a:ext>
                </a:extLst>
              </p:cNvPr>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1" name="Freeform 10">
                <a:extLst>
                  <a:ext uri="{FF2B5EF4-FFF2-40B4-BE49-F238E27FC236}">
                    <a16:creationId xmlns:a16="http://schemas.microsoft.com/office/drawing/2014/main" id="{333CDE57-B05A-4811-B56D-6DCFBA5FC74B}"/>
                  </a:ext>
                </a:extLst>
              </p:cNvPr>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2" name="Freeform 11">
                <a:extLst>
                  <a:ext uri="{FF2B5EF4-FFF2-40B4-BE49-F238E27FC236}">
                    <a16:creationId xmlns:a16="http://schemas.microsoft.com/office/drawing/2014/main" id="{C3D284A7-CEA8-46F7-97C8-D7A023F9B960}"/>
                  </a:ext>
                </a:extLst>
              </p:cNvPr>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3" name="Freeform 12">
                <a:extLst>
                  <a:ext uri="{FF2B5EF4-FFF2-40B4-BE49-F238E27FC236}">
                    <a16:creationId xmlns:a16="http://schemas.microsoft.com/office/drawing/2014/main" id="{7243930E-AE29-4D52-9DEB-54E83113E88E}"/>
                  </a:ext>
                </a:extLst>
              </p:cNvPr>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4" name="Freeform 13">
                <a:extLst>
                  <a:ext uri="{FF2B5EF4-FFF2-40B4-BE49-F238E27FC236}">
                    <a16:creationId xmlns:a16="http://schemas.microsoft.com/office/drawing/2014/main" id="{C03FEAAA-B0E9-4E01-BD1C-5AAECAD324C3}"/>
                  </a:ext>
                </a:extLst>
              </p:cNvPr>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5" name="Freeform 14">
                <a:extLst>
                  <a:ext uri="{FF2B5EF4-FFF2-40B4-BE49-F238E27FC236}">
                    <a16:creationId xmlns:a16="http://schemas.microsoft.com/office/drawing/2014/main" id="{9F79767E-980F-4D88-85A3-7C9B073FE027}"/>
                  </a:ext>
                </a:extLst>
              </p:cNvPr>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1" name="Freeform 15">
                <a:extLst>
                  <a:ext uri="{FF2B5EF4-FFF2-40B4-BE49-F238E27FC236}">
                    <a16:creationId xmlns:a16="http://schemas.microsoft.com/office/drawing/2014/main" id="{DD3F1039-F184-4447-8E41-75CDEE1D42C2}"/>
                  </a:ext>
                </a:extLst>
              </p:cNvPr>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7" name="Freeform 16">
                <a:extLst>
                  <a:ext uri="{FF2B5EF4-FFF2-40B4-BE49-F238E27FC236}">
                    <a16:creationId xmlns:a16="http://schemas.microsoft.com/office/drawing/2014/main" id="{70E8A334-C939-44CA-9E66-76C6223EC7EF}"/>
                  </a:ext>
                </a:extLst>
              </p:cNvPr>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8" name="Freeform 17">
                <a:extLst>
                  <a:ext uri="{FF2B5EF4-FFF2-40B4-BE49-F238E27FC236}">
                    <a16:creationId xmlns:a16="http://schemas.microsoft.com/office/drawing/2014/main" id="{4C66C2B9-2835-4825-A9D1-35790CCB1DFD}"/>
                  </a:ext>
                </a:extLst>
              </p:cNvPr>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9" name="Freeform 18">
                <a:extLst>
                  <a:ext uri="{FF2B5EF4-FFF2-40B4-BE49-F238E27FC236}">
                    <a16:creationId xmlns:a16="http://schemas.microsoft.com/office/drawing/2014/main" id="{51F04A38-28CF-4AD4-A773-90629E786520}"/>
                  </a:ext>
                </a:extLst>
              </p:cNvPr>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0" name="Freeform 19">
                <a:extLst>
                  <a:ext uri="{FF2B5EF4-FFF2-40B4-BE49-F238E27FC236}">
                    <a16:creationId xmlns:a16="http://schemas.microsoft.com/office/drawing/2014/main" id="{18B88D4C-7CDB-4909-B46A-098CE179F880}"/>
                  </a:ext>
                </a:extLst>
              </p:cNvPr>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1" name="Freeform 20">
                <a:extLst>
                  <a:ext uri="{FF2B5EF4-FFF2-40B4-BE49-F238E27FC236}">
                    <a16:creationId xmlns:a16="http://schemas.microsoft.com/office/drawing/2014/main" id="{A03A3C83-C9BA-4EEE-8443-917D4AA7568B}"/>
                  </a:ext>
                </a:extLst>
              </p:cNvPr>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2" name="Freeform 21">
                <a:extLst>
                  <a:ext uri="{FF2B5EF4-FFF2-40B4-BE49-F238E27FC236}">
                    <a16:creationId xmlns:a16="http://schemas.microsoft.com/office/drawing/2014/main" id="{0550E65E-AEDD-45DA-8A59-3C0855DFD1C0}"/>
                  </a:ext>
                </a:extLst>
              </p:cNvPr>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3" name="Freeform 22">
                <a:extLst>
                  <a:ext uri="{FF2B5EF4-FFF2-40B4-BE49-F238E27FC236}">
                    <a16:creationId xmlns:a16="http://schemas.microsoft.com/office/drawing/2014/main" id="{8BD12657-AF4E-4ED6-A150-D23B603AAF6C}"/>
                  </a:ext>
                </a:extLst>
              </p:cNvPr>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4" name="Freeform 23">
                <a:extLst>
                  <a:ext uri="{FF2B5EF4-FFF2-40B4-BE49-F238E27FC236}">
                    <a16:creationId xmlns:a16="http://schemas.microsoft.com/office/drawing/2014/main" id="{E01C4014-F0F2-4AFE-8604-095FDFD7A664}"/>
                  </a:ext>
                </a:extLst>
              </p:cNvPr>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5" name="Freeform 24">
                <a:extLst>
                  <a:ext uri="{FF2B5EF4-FFF2-40B4-BE49-F238E27FC236}">
                    <a16:creationId xmlns:a16="http://schemas.microsoft.com/office/drawing/2014/main" id="{9BE3D23A-1852-4CD2-979A-18620DE20900}"/>
                  </a:ext>
                </a:extLst>
              </p:cNvPr>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6" name="Freeform 25">
                <a:extLst>
                  <a:ext uri="{FF2B5EF4-FFF2-40B4-BE49-F238E27FC236}">
                    <a16:creationId xmlns:a16="http://schemas.microsoft.com/office/drawing/2014/main" id="{5FC314AB-0C0C-49D9-A043-444E1DEDAD45}"/>
                  </a:ext>
                </a:extLst>
              </p:cNvPr>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7" name="Freeform 26">
                <a:extLst>
                  <a:ext uri="{FF2B5EF4-FFF2-40B4-BE49-F238E27FC236}">
                    <a16:creationId xmlns:a16="http://schemas.microsoft.com/office/drawing/2014/main" id="{2AD1224B-1F33-43C0-9BDB-6FCFADB1D3B4}"/>
                  </a:ext>
                </a:extLst>
              </p:cNvPr>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8" name="Freeform 27">
                <a:extLst>
                  <a:ext uri="{FF2B5EF4-FFF2-40B4-BE49-F238E27FC236}">
                    <a16:creationId xmlns:a16="http://schemas.microsoft.com/office/drawing/2014/main" id="{36291222-30BC-45A9-A14D-EC7A3B844706}"/>
                  </a:ext>
                </a:extLst>
              </p:cNvPr>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9" name="Freeform 28">
                <a:extLst>
                  <a:ext uri="{FF2B5EF4-FFF2-40B4-BE49-F238E27FC236}">
                    <a16:creationId xmlns:a16="http://schemas.microsoft.com/office/drawing/2014/main" id="{16A96EE7-9D19-44B2-83D1-4ADDED750A03}"/>
                  </a:ext>
                </a:extLst>
              </p:cNvPr>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0" name="Freeform 30">
                <a:extLst>
                  <a:ext uri="{FF2B5EF4-FFF2-40B4-BE49-F238E27FC236}">
                    <a16:creationId xmlns:a16="http://schemas.microsoft.com/office/drawing/2014/main" id="{0592F69D-4994-4DC0-815C-14433C5127E2}"/>
                  </a:ext>
                </a:extLst>
              </p:cNvPr>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1" name="Freeform 31">
                <a:extLst>
                  <a:ext uri="{FF2B5EF4-FFF2-40B4-BE49-F238E27FC236}">
                    <a16:creationId xmlns:a16="http://schemas.microsoft.com/office/drawing/2014/main" id="{74BEB3D2-B1A1-4B1A-B57F-71DC7F3D0091}"/>
                  </a:ext>
                </a:extLst>
              </p:cNvPr>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2" name="Freeform 32">
                <a:extLst>
                  <a:ext uri="{FF2B5EF4-FFF2-40B4-BE49-F238E27FC236}">
                    <a16:creationId xmlns:a16="http://schemas.microsoft.com/office/drawing/2014/main" id="{A17625C9-226F-44A8-8A59-CCC4B7133D69}"/>
                  </a:ext>
                </a:extLst>
              </p:cNvPr>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3" name="Freeform 33">
                <a:extLst>
                  <a:ext uri="{FF2B5EF4-FFF2-40B4-BE49-F238E27FC236}">
                    <a16:creationId xmlns:a16="http://schemas.microsoft.com/office/drawing/2014/main" id="{4202488D-356B-47D4-BFB6-AA938D3D0B2E}"/>
                  </a:ext>
                </a:extLst>
              </p:cNvPr>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4" name="Freeform 37">
                <a:extLst>
                  <a:ext uri="{FF2B5EF4-FFF2-40B4-BE49-F238E27FC236}">
                    <a16:creationId xmlns:a16="http://schemas.microsoft.com/office/drawing/2014/main" id="{4C84FADC-D63F-4A96-B455-E782B407E0C1}"/>
                  </a:ext>
                </a:extLst>
              </p:cNvPr>
              <p:cNvSpPr>
                <a:spLocks/>
              </p:cNvSpPr>
              <p:nvPr/>
            </p:nvSpPr>
            <p:spPr bwMode="auto">
              <a:xfrm>
                <a:off x="17797460" y="7653374"/>
                <a:ext cx="4948236" cy="3533741"/>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5" name="Rectangle 38">
                <a:extLst>
                  <a:ext uri="{FF2B5EF4-FFF2-40B4-BE49-F238E27FC236}">
                    <a16:creationId xmlns:a16="http://schemas.microsoft.com/office/drawing/2014/main" id="{6352C0B7-4EC3-4E03-A0C9-789233723D45}"/>
                  </a:ext>
                </a:extLst>
              </p:cNvPr>
              <p:cNvSpPr>
                <a:spLocks noChangeArrowheads="1"/>
              </p:cNvSpPr>
              <p:nvPr/>
            </p:nvSpPr>
            <p:spPr bwMode="auto">
              <a:xfrm>
                <a:off x="17970018" y="7900981"/>
                <a:ext cx="4603121" cy="2632074"/>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6" name="Freeform 39">
                <a:extLst>
                  <a:ext uri="{FF2B5EF4-FFF2-40B4-BE49-F238E27FC236}">
                    <a16:creationId xmlns:a16="http://schemas.microsoft.com/office/drawing/2014/main" id="{279D29F9-7843-4168-83C5-507AAB293D39}"/>
                  </a:ext>
                </a:extLst>
              </p:cNvPr>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7" name="Freeform 40">
                <a:extLst>
                  <a:ext uri="{FF2B5EF4-FFF2-40B4-BE49-F238E27FC236}">
                    <a16:creationId xmlns:a16="http://schemas.microsoft.com/office/drawing/2014/main" id="{220DACC0-A534-4814-BA40-5E327A15D63E}"/>
                  </a:ext>
                </a:extLst>
              </p:cNvPr>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8" name="Freeform 41">
                <a:extLst>
                  <a:ext uri="{FF2B5EF4-FFF2-40B4-BE49-F238E27FC236}">
                    <a16:creationId xmlns:a16="http://schemas.microsoft.com/office/drawing/2014/main" id="{36C33A57-B127-47A8-9FB6-C647BCF80CC4}"/>
                  </a:ext>
                </a:extLst>
              </p:cNvPr>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9" name="Rectangle 42">
                <a:extLst>
                  <a:ext uri="{FF2B5EF4-FFF2-40B4-BE49-F238E27FC236}">
                    <a16:creationId xmlns:a16="http://schemas.microsoft.com/office/drawing/2014/main" id="{4E9F239E-7428-4464-9619-6F54E630AEFC}"/>
                  </a:ext>
                </a:extLst>
              </p:cNvPr>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0" name="Freeform 43">
                <a:extLst>
                  <a:ext uri="{FF2B5EF4-FFF2-40B4-BE49-F238E27FC236}">
                    <a16:creationId xmlns:a16="http://schemas.microsoft.com/office/drawing/2014/main" id="{1BDCFD8F-75CE-486D-A418-C462669C5097}"/>
                  </a:ext>
                </a:extLst>
              </p:cNvPr>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1" name="Rectangle 44">
                <a:extLst>
                  <a:ext uri="{FF2B5EF4-FFF2-40B4-BE49-F238E27FC236}">
                    <a16:creationId xmlns:a16="http://schemas.microsoft.com/office/drawing/2014/main" id="{5A8FC8F1-88FE-4B35-9A45-4295F46D66E3}"/>
                  </a:ext>
                </a:extLst>
              </p:cNvPr>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2" name="Freeform 45">
                <a:extLst>
                  <a:ext uri="{FF2B5EF4-FFF2-40B4-BE49-F238E27FC236}">
                    <a16:creationId xmlns:a16="http://schemas.microsoft.com/office/drawing/2014/main" id="{1374EB06-3F21-4278-A58E-1A3B8C620511}"/>
                  </a:ext>
                </a:extLst>
              </p:cNvPr>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3" name="Freeform 46">
                <a:extLst>
                  <a:ext uri="{FF2B5EF4-FFF2-40B4-BE49-F238E27FC236}">
                    <a16:creationId xmlns:a16="http://schemas.microsoft.com/office/drawing/2014/main" id="{2C3381E1-6E0C-4E26-9C17-46922B3C5590}"/>
                  </a:ext>
                </a:extLst>
              </p:cNvPr>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4" name="Freeform 47">
                <a:extLst>
                  <a:ext uri="{FF2B5EF4-FFF2-40B4-BE49-F238E27FC236}">
                    <a16:creationId xmlns:a16="http://schemas.microsoft.com/office/drawing/2014/main" id="{E612CC18-B948-4E75-9CC0-8FF7AFA7D525}"/>
                  </a:ext>
                </a:extLst>
              </p:cNvPr>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5" name="Freeform 48">
                <a:extLst>
                  <a:ext uri="{FF2B5EF4-FFF2-40B4-BE49-F238E27FC236}">
                    <a16:creationId xmlns:a16="http://schemas.microsoft.com/office/drawing/2014/main" id="{F0526E7F-95FB-42DE-A64F-D2E829AE87C3}"/>
                  </a:ext>
                </a:extLst>
              </p:cNvPr>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6" name="Freeform 49">
                <a:extLst>
                  <a:ext uri="{FF2B5EF4-FFF2-40B4-BE49-F238E27FC236}">
                    <a16:creationId xmlns:a16="http://schemas.microsoft.com/office/drawing/2014/main" id="{14C9B964-83B7-4BD7-9202-503CC5F1D41C}"/>
                  </a:ext>
                </a:extLst>
              </p:cNvPr>
              <p:cNvSpPr>
                <a:spLocks/>
              </p:cNvSpPr>
              <p:nvPr/>
            </p:nvSpPr>
            <p:spPr bwMode="auto">
              <a:xfrm>
                <a:off x="27549474" y="9214216"/>
                <a:ext cx="3263892" cy="2110996"/>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7" name="Rectangle 50">
                <a:extLst>
                  <a:ext uri="{FF2B5EF4-FFF2-40B4-BE49-F238E27FC236}">
                    <a16:creationId xmlns:a16="http://schemas.microsoft.com/office/drawing/2014/main" id="{7B0453EE-20B7-422B-8A98-6AF4B437B8E0}"/>
                  </a:ext>
                </a:extLst>
              </p:cNvPr>
              <p:cNvSpPr>
                <a:spLocks noChangeArrowheads="1"/>
              </p:cNvSpPr>
              <p:nvPr/>
            </p:nvSpPr>
            <p:spPr bwMode="auto">
              <a:xfrm>
                <a:off x="27790339" y="9455158"/>
                <a:ext cx="2580131" cy="1674811"/>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8" name="Freeform 51">
                <a:extLst>
                  <a:ext uri="{FF2B5EF4-FFF2-40B4-BE49-F238E27FC236}">
                    <a16:creationId xmlns:a16="http://schemas.microsoft.com/office/drawing/2014/main" id="{C1EB6B3F-FB85-419E-B194-E1EA39F5E655}"/>
                  </a:ext>
                </a:extLst>
              </p:cNvPr>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9" name="Freeform 52">
                <a:extLst>
                  <a:ext uri="{FF2B5EF4-FFF2-40B4-BE49-F238E27FC236}">
                    <a16:creationId xmlns:a16="http://schemas.microsoft.com/office/drawing/2014/main" id="{030E9D55-C0C3-4069-8701-ECC17797B4D9}"/>
                  </a:ext>
                </a:extLst>
              </p:cNvPr>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0" name="Freeform 53">
                <a:extLst>
                  <a:ext uri="{FF2B5EF4-FFF2-40B4-BE49-F238E27FC236}">
                    <a16:creationId xmlns:a16="http://schemas.microsoft.com/office/drawing/2014/main" id="{B032CC5D-9E66-4E37-BC4F-25F1CC7D2119}"/>
                  </a:ext>
                </a:extLst>
              </p:cNvPr>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1" name="Freeform 54">
                <a:extLst>
                  <a:ext uri="{FF2B5EF4-FFF2-40B4-BE49-F238E27FC236}">
                    <a16:creationId xmlns:a16="http://schemas.microsoft.com/office/drawing/2014/main" id="{EC65B069-E58B-4ADB-9513-0FC89A3F25FA}"/>
                  </a:ext>
                </a:extLst>
              </p:cNvPr>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2" name="Freeform 55">
                <a:extLst>
                  <a:ext uri="{FF2B5EF4-FFF2-40B4-BE49-F238E27FC236}">
                    <a16:creationId xmlns:a16="http://schemas.microsoft.com/office/drawing/2014/main" id="{BC0A22ED-3E83-457A-8010-B065D277DD0F}"/>
                  </a:ext>
                </a:extLst>
              </p:cNvPr>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3" name="Freeform 56">
                <a:extLst>
                  <a:ext uri="{FF2B5EF4-FFF2-40B4-BE49-F238E27FC236}">
                    <a16:creationId xmlns:a16="http://schemas.microsoft.com/office/drawing/2014/main" id="{0DE2786B-7082-4CBB-B667-D227492EDE4C}"/>
                  </a:ext>
                </a:extLst>
              </p:cNvPr>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4" name="Freeform 57">
                <a:extLst>
                  <a:ext uri="{FF2B5EF4-FFF2-40B4-BE49-F238E27FC236}">
                    <a16:creationId xmlns:a16="http://schemas.microsoft.com/office/drawing/2014/main" id="{521D089D-0CF7-45C9-A82A-3B2F54A9A2FE}"/>
                  </a:ext>
                </a:extLst>
              </p:cNvPr>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5" name="Freeform 58">
                <a:extLst>
                  <a:ext uri="{FF2B5EF4-FFF2-40B4-BE49-F238E27FC236}">
                    <a16:creationId xmlns:a16="http://schemas.microsoft.com/office/drawing/2014/main" id="{FC4AF529-F680-4A85-A269-B3AF4287BC38}"/>
                  </a:ext>
                </a:extLst>
              </p:cNvPr>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6" name="Freeform 59">
                <a:extLst>
                  <a:ext uri="{FF2B5EF4-FFF2-40B4-BE49-F238E27FC236}">
                    <a16:creationId xmlns:a16="http://schemas.microsoft.com/office/drawing/2014/main" id="{9FD64370-3D64-4C08-8BAE-43ADF4352477}"/>
                  </a:ext>
                </a:extLst>
              </p:cNvPr>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7" name="Freeform 60">
                <a:extLst>
                  <a:ext uri="{FF2B5EF4-FFF2-40B4-BE49-F238E27FC236}">
                    <a16:creationId xmlns:a16="http://schemas.microsoft.com/office/drawing/2014/main" id="{8AEA20F9-AF34-4E64-B9F4-D1442B84009B}"/>
                  </a:ext>
                </a:extLst>
              </p:cNvPr>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8" name="Freeform 61">
                <a:extLst>
                  <a:ext uri="{FF2B5EF4-FFF2-40B4-BE49-F238E27FC236}">
                    <a16:creationId xmlns:a16="http://schemas.microsoft.com/office/drawing/2014/main" id="{410D6D82-DA63-4F47-B427-EE581B14120F}"/>
                  </a:ext>
                </a:extLst>
              </p:cNvPr>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9" name="Freeform 62">
                <a:extLst>
                  <a:ext uri="{FF2B5EF4-FFF2-40B4-BE49-F238E27FC236}">
                    <a16:creationId xmlns:a16="http://schemas.microsoft.com/office/drawing/2014/main" id="{B70397D8-5A86-4C64-BE12-D375AD004C38}"/>
                  </a:ext>
                </a:extLst>
              </p:cNvPr>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0" name="Freeform 63">
                <a:extLst>
                  <a:ext uri="{FF2B5EF4-FFF2-40B4-BE49-F238E27FC236}">
                    <a16:creationId xmlns:a16="http://schemas.microsoft.com/office/drawing/2014/main" id="{6E3D9DFB-0FB3-43FF-B1FB-CD90D66310A3}"/>
                  </a:ext>
                </a:extLst>
              </p:cNvPr>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1" name="Freeform 64">
                <a:extLst>
                  <a:ext uri="{FF2B5EF4-FFF2-40B4-BE49-F238E27FC236}">
                    <a16:creationId xmlns:a16="http://schemas.microsoft.com/office/drawing/2014/main" id="{5DD85B99-F6BC-4695-B475-CB91E64D10C1}"/>
                  </a:ext>
                </a:extLst>
              </p:cNvPr>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2" name="Freeform 65">
                <a:extLst>
                  <a:ext uri="{FF2B5EF4-FFF2-40B4-BE49-F238E27FC236}">
                    <a16:creationId xmlns:a16="http://schemas.microsoft.com/office/drawing/2014/main" id="{3A909BA6-DBEA-4216-9600-6D6580E702E6}"/>
                  </a:ext>
                </a:extLst>
              </p:cNvPr>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3" name="Freeform 66">
                <a:extLst>
                  <a:ext uri="{FF2B5EF4-FFF2-40B4-BE49-F238E27FC236}">
                    <a16:creationId xmlns:a16="http://schemas.microsoft.com/office/drawing/2014/main" id="{AABAC6EE-43D4-49AD-9219-347BF516C9B6}"/>
                  </a:ext>
                </a:extLst>
              </p:cNvPr>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4" name="Freeform 67">
                <a:extLst>
                  <a:ext uri="{FF2B5EF4-FFF2-40B4-BE49-F238E27FC236}">
                    <a16:creationId xmlns:a16="http://schemas.microsoft.com/office/drawing/2014/main" id="{211B3269-237E-430E-B2D6-325E4A78E76E}"/>
                  </a:ext>
                </a:extLst>
              </p:cNvPr>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5" name="Freeform 68">
                <a:extLst>
                  <a:ext uri="{FF2B5EF4-FFF2-40B4-BE49-F238E27FC236}">
                    <a16:creationId xmlns:a16="http://schemas.microsoft.com/office/drawing/2014/main" id="{FD3C3EBD-38B1-4531-A98F-D2B4DA524A9F}"/>
                  </a:ext>
                </a:extLst>
              </p:cNvPr>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6" name="Freeform 69">
                <a:extLst>
                  <a:ext uri="{FF2B5EF4-FFF2-40B4-BE49-F238E27FC236}">
                    <a16:creationId xmlns:a16="http://schemas.microsoft.com/office/drawing/2014/main" id="{6191B87A-D679-4129-BAA5-92E715595F25}"/>
                  </a:ext>
                </a:extLst>
              </p:cNvPr>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7" name="Freeform 70">
                <a:extLst>
                  <a:ext uri="{FF2B5EF4-FFF2-40B4-BE49-F238E27FC236}">
                    <a16:creationId xmlns:a16="http://schemas.microsoft.com/office/drawing/2014/main" id="{41545A41-444B-43E3-B4C7-892FFECB031B}"/>
                  </a:ext>
                </a:extLst>
              </p:cNvPr>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8" name="Freeform 71">
                <a:extLst>
                  <a:ext uri="{FF2B5EF4-FFF2-40B4-BE49-F238E27FC236}">
                    <a16:creationId xmlns:a16="http://schemas.microsoft.com/office/drawing/2014/main" id="{5949990B-797E-4218-B35F-C3B203986700}"/>
                  </a:ext>
                </a:extLst>
              </p:cNvPr>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9" name="Freeform 72">
                <a:extLst>
                  <a:ext uri="{FF2B5EF4-FFF2-40B4-BE49-F238E27FC236}">
                    <a16:creationId xmlns:a16="http://schemas.microsoft.com/office/drawing/2014/main" id="{F6DEE642-8069-4D32-9FA9-39BD359D027D}"/>
                  </a:ext>
                </a:extLst>
              </p:cNvPr>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0" name="Freeform 73">
                <a:extLst>
                  <a:ext uri="{FF2B5EF4-FFF2-40B4-BE49-F238E27FC236}">
                    <a16:creationId xmlns:a16="http://schemas.microsoft.com/office/drawing/2014/main" id="{C7553569-0E48-40BB-8DE6-822A0AACA4BE}"/>
                  </a:ext>
                </a:extLst>
              </p:cNvPr>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1" name="Freeform 74">
                <a:extLst>
                  <a:ext uri="{FF2B5EF4-FFF2-40B4-BE49-F238E27FC236}">
                    <a16:creationId xmlns:a16="http://schemas.microsoft.com/office/drawing/2014/main" id="{A5402D18-3484-476A-9974-080745627174}"/>
                  </a:ext>
                </a:extLst>
              </p:cNvPr>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2" name="Freeform 75">
                <a:extLst>
                  <a:ext uri="{FF2B5EF4-FFF2-40B4-BE49-F238E27FC236}">
                    <a16:creationId xmlns:a16="http://schemas.microsoft.com/office/drawing/2014/main" id="{646189A3-ABE2-47A9-8F48-A36B8B5FB5BC}"/>
                  </a:ext>
                </a:extLst>
              </p:cNvPr>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3" name="Freeform 76">
                <a:extLst>
                  <a:ext uri="{FF2B5EF4-FFF2-40B4-BE49-F238E27FC236}">
                    <a16:creationId xmlns:a16="http://schemas.microsoft.com/office/drawing/2014/main" id="{2DD6FAEA-4285-4BB0-8DE6-DD0A1CD0E566}"/>
                  </a:ext>
                </a:extLst>
              </p:cNvPr>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4" name="Freeform 77">
                <a:extLst>
                  <a:ext uri="{FF2B5EF4-FFF2-40B4-BE49-F238E27FC236}">
                    <a16:creationId xmlns:a16="http://schemas.microsoft.com/office/drawing/2014/main" id="{49AB209D-8311-4FE3-BD95-C94C4BA6C149}"/>
                  </a:ext>
                </a:extLst>
              </p:cNvPr>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5" name="Freeform 78">
                <a:extLst>
                  <a:ext uri="{FF2B5EF4-FFF2-40B4-BE49-F238E27FC236}">
                    <a16:creationId xmlns:a16="http://schemas.microsoft.com/office/drawing/2014/main" id="{268A57EC-A283-4281-906B-DED02DD27891}"/>
                  </a:ext>
                </a:extLst>
              </p:cNvPr>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6" name="Freeform 79">
                <a:extLst>
                  <a:ext uri="{FF2B5EF4-FFF2-40B4-BE49-F238E27FC236}">
                    <a16:creationId xmlns:a16="http://schemas.microsoft.com/office/drawing/2014/main" id="{76D64B1A-5816-4FE7-B5AA-7B6E1DFD69A3}"/>
                  </a:ext>
                </a:extLst>
              </p:cNvPr>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7" name="Freeform 80">
                <a:extLst>
                  <a:ext uri="{FF2B5EF4-FFF2-40B4-BE49-F238E27FC236}">
                    <a16:creationId xmlns:a16="http://schemas.microsoft.com/office/drawing/2014/main" id="{75063065-DE5F-4371-B688-3FF1B0F65F22}"/>
                  </a:ext>
                </a:extLst>
              </p:cNvPr>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8" name="Freeform 81">
                <a:extLst>
                  <a:ext uri="{FF2B5EF4-FFF2-40B4-BE49-F238E27FC236}">
                    <a16:creationId xmlns:a16="http://schemas.microsoft.com/office/drawing/2014/main" id="{2F917448-17E7-463F-A72F-2367A0B2B875}"/>
                  </a:ext>
                </a:extLst>
              </p:cNvPr>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195" name="Rectangle 194">
              <a:extLst>
                <a:ext uri="{FF2B5EF4-FFF2-40B4-BE49-F238E27FC236}">
                  <a16:creationId xmlns:a16="http://schemas.microsoft.com/office/drawing/2014/main" id="{891F2CB0-9C09-44EB-88B1-695007150BEF}"/>
                </a:ext>
              </a:extLst>
            </p:cNvPr>
            <p:cNvSpPr/>
            <p:nvPr/>
          </p:nvSpPr>
          <p:spPr bwMode="auto">
            <a:xfrm>
              <a:off x="8598308" y="6051661"/>
              <a:ext cx="2593567" cy="45719"/>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solidFill>
                  <a:schemeClr val="tx1"/>
                </a:solidFill>
                <a:ea typeface="Segoe UI" pitchFamily="34" charset="0"/>
                <a:cs typeface="Segoe UI" pitchFamily="34" charset="0"/>
              </a:endParaRPr>
            </a:p>
          </p:txBody>
        </p:sp>
      </p:grpSp>
      <p:grpSp>
        <p:nvGrpSpPr>
          <p:cNvPr id="279" name="Group 278">
            <a:extLst>
              <a:ext uri="{FF2B5EF4-FFF2-40B4-BE49-F238E27FC236}">
                <a16:creationId xmlns:a16="http://schemas.microsoft.com/office/drawing/2014/main" id="{CC7C905C-DFCE-445A-BD43-9FDCC15CDB9F}"/>
              </a:ext>
            </a:extLst>
          </p:cNvPr>
          <p:cNvGrpSpPr>
            <a:grpSpLocks noChangeAspect="1"/>
          </p:cNvGrpSpPr>
          <p:nvPr/>
        </p:nvGrpSpPr>
        <p:grpSpPr>
          <a:xfrm>
            <a:off x="4803510" y="3009062"/>
            <a:ext cx="472547" cy="371396"/>
            <a:chOff x="2008187" y="2241223"/>
            <a:chExt cx="1068389" cy="909679"/>
          </a:xfrm>
        </p:grpSpPr>
        <p:grpSp>
          <p:nvGrpSpPr>
            <p:cNvPr id="280" name="Group 279">
              <a:extLst>
                <a:ext uri="{FF2B5EF4-FFF2-40B4-BE49-F238E27FC236}">
                  <a16:creationId xmlns:a16="http://schemas.microsoft.com/office/drawing/2014/main" id="{C09FE71A-5ADF-4DB3-91A9-535DFADA1DEE}"/>
                </a:ext>
              </a:extLst>
            </p:cNvPr>
            <p:cNvGrpSpPr/>
            <p:nvPr/>
          </p:nvGrpSpPr>
          <p:grpSpPr>
            <a:xfrm>
              <a:off x="2064334" y="2241223"/>
              <a:ext cx="1012242" cy="811309"/>
              <a:chOff x="-1341882" y="2279901"/>
              <a:chExt cx="1941915" cy="1556440"/>
            </a:xfrm>
          </p:grpSpPr>
          <p:sp>
            <p:nvSpPr>
              <p:cNvPr id="282" name="Rectangle 70">
                <a:extLst>
                  <a:ext uri="{FF2B5EF4-FFF2-40B4-BE49-F238E27FC236}">
                    <a16:creationId xmlns:a16="http://schemas.microsoft.com/office/drawing/2014/main" id="{3BEA6521-193D-406D-AEB8-AB5EA5533678}"/>
                  </a:ext>
                </a:extLst>
              </p:cNvPr>
              <p:cNvSpPr>
                <a:spLocks noChangeArrowheads="1"/>
              </p:cNvSpPr>
              <p:nvPr/>
            </p:nvSpPr>
            <p:spPr bwMode="auto">
              <a:xfrm>
                <a:off x="-135529" y="2948792"/>
                <a:ext cx="175980" cy="887549"/>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83" name="Rectangle 71">
                <a:extLst>
                  <a:ext uri="{FF2B5EF4-FFF2-40B4-BE49-F238E27FC236}">
                    <a16:creationId xmlns:a16="http://schemas.microsoft.com/office/drawing/2014/main" id="{81296FCF-089B-4196-AF2B-7876327F6235}"/>
                  </a:ext>
                </a:extLst>
              </p:cNvPr>
              <p:cNvSpPr>
                <a:spLocks noChangeArrowheads="1"/>
              </p:cNvSpPr>
              <p:nvPr/>
            </p:nvSpPr>
            <p:spPr bwMode="auto">
              <a:xfrm>
                <a:off x="-135529" y="2948792"/>
                <a:ext cx="175980" cy="88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4" name="Freeform 72">
                <a:extLst>
                  <a:ext uri="{FF2B5EF4-FFF2-40B4-BE49-F238E27FC236}">
                    <a16:creationId xmlns:a16="http://schemas.microsoft.com/office/drawing/2014/main" id="{2DA866DB-0279-41D6-887C-40C14A8B124E}"/>
                  </a:ext>
                </a:extLst>
              </p:cNvPr>
              <p:cNvSpPr>
                <a:spLocks/>
              </p:cNvSpPr>
              <p:nvPr/>
            </p:nvSpPr>
            <p:spPr bwMode="auto">
              <a:xfrm>
                <a:off x="-176335" y="2785564"/>
                <a:ext cx="257593" cy="52284"/>
              </a:xfrm>
              <a:custGeom>
                <a:avLst/>
                <a:gdLst>
                  <a:gd name="T0" fmla="*/ 186 w 207"/>
                  <a:gd name="T1" fmla="*/ 0 h 42"/>
                  <a:gd name="T2" fmla="*/ 21 w 207"/>
                  <a:gd name="T3" fmla="*/ 0 h 42"/>
                  <a:gd name="T4" fmla="*/ 0 w 207"/>
                  <a:gd name="T5" fmla="*/ 20 h 42"/>
                  <a:gd name="T6" fmla="*/ 0 w 207"/>
                  <a:gd name="T7" fmla="*/ 21 h 42"/>
                  <a:gd name="T8" fmla="*/ 21 w 207"/>
                  <a:gd name="T9" fmla="*/ 42 h 42"/>
                  <a:gd name="T10" fmla="*/ 145 w 207"/>
                  <a:gd name="T11" fmla="*/ 42 h 42"/>
                  <a:gd name="T12" fmla="*/ 174 w 207"/>
                  <a:gd name="T13" fmla="*/ 42 h 42"/>
                  <a:gd name="T14" fmla="*/ 186 w 207"/>
                  <a:gd name="T15" fmla="*/ 42 h 42"/>
                  <a:gd name="T16" fmla="*/ 207 w 207"/>
                  <a:gd name="T17" fmla="*/ 21 h 42"/>
                  <a:gd name="T18" fmla="*/ 207 w 207"/>
                  <a:gd name="T19" fmla="*/ 20 h 42"/>
                  <a:gd name="T20" fmla="*/ 186 w 207"/>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42">
                    <a:moveTo>
                      <a:pt x="186" y="0"/>
                    </a:moveTo>
                    <a:cubicBezTo>
                      <a:pt x="21" y="0"/>
                      <a:pt x="21" y="0"/>
                      <a:pt x="21" y="0"/>
                    </a:cubicBezTo>
                    <a:cubicBezTo>
                      <a:pt x="9" y="0"/>
                      <a:pt x="0" y="9"/>
                      <a:pt x="0" y="20"/>
                    </a:cubicBezTo>
                    <a:cubicBezTo>
                      <a:pt x="0" y="21"/>
                      <a:pt x="0" y="21"/>
                      <a:pt x="0" y="21"/>
                    </a:cubicBezTo>
                    <a:cubicBezTo>
                      <a:pt x="0" y="32"/>
                      <a:pt x="9" y="42"/>
                      <a:pt x="21" y="42"/>
                    </a:cubicBezTo>
                    <a:cubicBezTo>
                      <a:pt x="145" y="42"/>
                      <a:pt x="145" y="42"/>
                      <a:pt x="145" y="42"/>
                    </a:cubicBezTo>
                    <a:cubicBezTo>
                      <a:pt x="174" y="42"/>
                      <a:pt x="174" y="42"/>
                      <a:pt x="174" y="42"/>
                    </a:cubicBezTo>
                    <a:cubicBezTo>
                      <a:pt x="186" y="42"/>
                      <a:pt x="186" y="42"/>
                      <a:pt x="186" y="42"/>
                    </a:cubicBezTo>
                    <a:cubicBezTo>
                      <a:pt x="198" y="42"/>
                      <a:pt x="207" y="32"/>
                      <a:pt x="207" y="21"/>
                    </a:cubicBezTo>
                    <a:cubicBezTo>
                      <a:pt x="207" y="20"/>
                      <a:pt x="207" y="20"/>
                      <a:pt x="207" y="20"/>
                    </a:cubicBezTo>
                    <a:cubicBezTo>
                      <a:pt x="207" y="9"/>
                      <a:pt x="198"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85" name="Freeform 73">
                <a:extLst>
                  <a:ext uri="{FF2B5EF4-FFF2-40B4-BE49-F238E27FC236}">
                    <a16:creationId xmlns:a16="http://schemas.microsoft.com/office/drawing/2014/main" id="{4CB03DE1-BB83-45EB-8185-45658567A1D8}"/>
                  </a:ext>
                </a:extLst>
              </p:cNvPr>
              <p:cNvSpPr>
                <a:spLocks/>
              </p:cNvSpPr>
              <p:nvPr/>
            </p:nvSpPr>
            <p:spPr bwMode="auto">
              <a:xfrm>
                <a:off x="-135529" y="2837847"/>
                <a:ext cx="138999" cy="77788"/>
              </a:xfrm>
              <a:custGeom>
                <a:avLst/>
                <a:gdLst>
                  <a:gd name="T0" fmla="*/ 112 w 112"/>
                  <a:gd name="T1" fmla="*/ 0 h 63"/>
                  <a:gd name="T2" fmla="*/ 0 w 112"/>
                  <a:gd name="T3" fmla="*/ 0 h 63"/>
                  <a:gd name="T4" fmla="*/ 0 w 112"/>
                  <a:gd name="T5" fmla="*/ 63 h 63"/>
                  <a:gd name="T6" fmla="*/ 112 w 112"/>
                  <a:gd name="T7" fmla="*/ 1 h 63"/>
                  <a:gd name="T8" fmla="*/ 112 w 112"/>
                  <a:gd name="T9" fmla="*/ 0 h 63"/>
                </a:gdLst>
                <a:ahLst/>
                <a:cxnLst>
                  <a:cxn ang="0">
                    <a:pos x="T0" y="T1"/>
                  </a:cxn>
                  <a:cxn ang="0">
                    <a:pos x="T2" y="T3"/>
                  </a:cxn>
                  <a:cxn ang="0">
                    <a:pos x="T4" y="T5"/>
                  </a:cxn>
                  <a:cxn ang="0">
                    <a:pos x="T6" y="T7"/>
                  </a:cxn>
                  <a:cxn ang="0">
                    <a:pos x="T8" y="T9"/>
                  </a:cxn>
                </a:cxnLst>
                <a:rect l="0" t="0" r="r" b="b"/>
                <a:pathLst>
                  <a:path w="112" h="63">
                    <a:moveTo>
                      <a:pt x="112" y="0"/>
                    </a:moveTo>
                    <a:cubicBezTo>
                      <a:pt x="0" y="0"/>
                      <a:pt x="0" y="0"/>
                      <a:pt x="0" y="0"/>
                    </a:cubicBezTo>
                    <a:cubicBezTo>
                      <a:pt x="0" y="63"/>
                      <a:pt x="0" y="63"/>
                      <a:pt x="0" y="63"/>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86" name="Freeform 74">
                <a:extLst>
                  <a:ext uri="{FF2B5EF4-FFF2-40B4-BE49-F238E27FC236}">
                    <a16:creationId xmlns:a16="http://schemas.microsoft.com/office/drawing/2014/main" id="{760E0447-9407-4D36-8912-0C5147DAC48F}"/>
                  </a:ext>
                </a:extLst>
              </p:cNvPr>
              <p:cNvSpPr>
                <a:spLocks/>
              </p:cNvSpPr>
              <p:nvPr/>
            </p:nvSpPr>
            <p:spPr bwMode="auto">
              <a:xfrm>
                <a:off x="3469" y="2837847"/>
                <a:ext cx="36982" cy="990841"/>
              </a:xfrm>
              <a:custGeom>
                <a:avLst/>
                <a:gdLst>
                  <a:gd name="T0" fmla="*/ 29 w 29"/>
                  <a:gd name="T1" fmla="*/ 0 h 801"/>
                  <a:gd name="T2" fmla="*/ 0 w 29"/>
                  <a:gd name="T3" fmla="*/ 0 h 801"/>
                  <a:gd name="T4" fmla="*/ 0 w 29"/>
                  <a:gd name="T5" fmla="*/ 0 h 801"/>
                  <a:gd name="T6" fmla="*/ 5 w 29"/>
                  <a:gd name="T7" fmla="*/ 0 h 801"/>
                  <a:gd name="T8" fmla="*/ 0 w 29"/>
                  <a:gd name="T9" fmla="*/ 1 h 801"/>
                  <a:gd name="T10" fmla="*/ 0 w 29"/>
                  <a:gd name="T11" fmla="*/ 90 h 801"/>
                  <a:gd name="T12" fmla="*/ 29 w 29"/>
                  <a:gd name="T13" fmla="*/ 90 h 801"/>
                  <a:gd name="T14" fmla="*/ 29 w 29"/>
                  <a:gd name="T15" fmla="*/ 801 h 801"/>
                  <a:gd name="T16" fmla="*/ 29 w 29"/>
                  <a:gd name="T17"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01">
                    <a:moveTo>
                      <a:pt x="29" y="0"/>
                    </a:moveTo>
                    <a:cubicBezTo>
                      <a:pt x="0" y="0"/>
                      <a:pt x="0" y="0"/>
                      <a:pt x="0" y="0"/>
                    </a:cubicBezTo>
                    <a:cubicBezTo>
                      <a:pt x="0" y="0"/>
                      <a:pt x="0" y="0"/>
                      <a:pt x="0" y="0"/>
                    </a:cubicBezTo>
                    <a:cubicBezTo>
                      <a:pt x="5" y="0"/>
                      <a:pt x="5" y="0"/>
                      <a:pt x="5" y="0"/>
                    </a:cubicBezTo>
                    <a:cubicBezTo>
                      <a:pt x="5" y="0"/>
                      <a:pt x="3" y="0"/>
                      <a:pt x="0" y="1"/>
                    </a:cubicBezTo>
                    <a:cubicBezTo>
                      <a:pt x="0" y="90"/>
                      <a:pt x="0" y="90"/>
                      <a:pt x="0" y="90"/>
                    </a:cubicBezTo>
                    <a:cubicBezTo>
                      <a:pt x="29" y="90"/>
                      <a:pt x="29" y="90"/>
                      <a:pt x="29" y="90"/>
                    </a:cubicBezTo>
                    <a:cubicBezTo>
                      <a:pt x="29" y="801"/>
                      <a:pt x="29" y="801"/>
                      <a:pt x="29" y="801"/>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87" name="Freeform 75">
                <a:extLst>
                  <a:ext uri="{FF2B5EF4-FFF2-40B4-BE49-F238E27FC236}">
                    <a16:creationId xmlns:a16="http://schemas.microsoft.com/office/drawing/2014/main" id="{49690032-85F8-4E84-8090-A0231BEDC960}"/>
                  </a:ext>
                </a:extLst>
              </p:cNvPr>
              <p:cNvSpPr>
                <a:spLocks/>
              </p:cNvSpPr>
              <p:nvPr/>
            </p:nvSpPr>
            <p:spPr bwMode="auto">
              <a:xfrm>
                <a:off x="3469" y="2948792"/>
                <a:ext cx="36982" cy="887549"/>
              </a:xfrm>
              <a:custGeom>
                <a:avLst/>
                <a:gdLst>
                  <a:gd name="T0" fmla="*/ 29 w 29"/>
                  <a:gd name="T1" fmla="*/ 0 h 696"/>
                  <a:gd name="T2" fmla="*/ 0 w 29"/>
                  <a:gd name="T3" fmla="*/ 0 h 696"/>
                  <a:gd name="T4" fmla="*/ 0 w 29"/>
                  <a:gd name="T5" fmla="*/ 696 h 696"/>
                  <a:gd name="T6" fmla="*/ 29 w 29"/>
                  <a:gd name="T7" fmla="*/ 696 h 696"/>
                  <a:gd name="T8" fmla="*/ 29 w 29"/>
                  <a:gd name="T9" fmla="*/ 690 h 696"/>
                  <a:gd name="T10" fmla="*/ 29 w 29"/>
                  <a:gd name="T11" fmla="*/ 0 h 696"/>
                </a:gdLst>
                <a:ahLst/>
                <a:cxnLst>
                  <a:cxn ang="0">
                    <a:pos x="T0" y="T1"/>
                  </a:cxn>
                  <a:cxn ang="0">
                    <a:pos x="T2" y="T3"/>
                  </a:cxn>
                  <a:cxn ang="0">
                    <a:pos x="T4" y="T5"/>
                  </a:cxn>
                  <a:cxn ang="0">
                    <a:pos x="T6" y="T7"/>
                  </a:cxn>
                  <a:cxn ang="0">
                    <a:pos x="T8" y="T9"/>
                  </a:cxn>
                  <a:cxn ang="0">
                    <a:pos x="T10" y="T11"/>
                  </a:cxn>
                </a:cxnLst>
                <a:rect l="0" t="0" r="r" b="b"/>
                <a:pathLst>
                  <a:path w="29" h="696">
                    <a:moveTo>
                      <a:pt x="29" y="0"/>
                    </a:moveTo>
                    <a:lnTo>
                      <a:pt x="0" y="0"/>
                    </a:lnTo>
                    <a:lnTo>
                      <a:pt x="0" y="696"/>
                    </a:lnTo>
                    <a:lnTo>
                      <a:pt x="29" y="696"/>
                    </a:lnTo>
                    <a:lnTo>
                      <a:pt x="29" y="690"/>
                    </a:lnTo>
                    <a:lnTo>
                      <a:pt x="29"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8" name="Freeform 76">
                <a:extLst>
                  <a:ext uri="{FF2B5EF4-FFF2-40B4-BE49-F238E27FC236}">
                    <a16:creationId xmlns:a16="http://schemas.microsoft.com/office/drawing/2014/main" id="{3420E2F7-3F15-4465-A5B5-7B0440900E87}"/>
                  </a:ext>
                </a:extLst>
              </p:cNvPr>
              <p:cNvSpPr>
                <a:spLocks/>
              </p:cNvSpPr>
              <p:nvPr/>
            </p:nvSpPr>
            <p:spPr bwMode="auto">
              <a:xfrm>
                <a:off x="3469" y="2948792"/>
                <a:ext cx="36982" cy="887549"/>
              </a:xfrm>
              <a:custGeom>
                <a:avLst/>
                <a:gdLst>
                  <a:gd name="T0" fmla="*/ 29 w 29"/>
                  <a:gd name="T1" fmla="*/ 0 h 696"/>
                  <a:gd name="T2" fmla="*/ 0 w 29"/>
                  <a:gd name="T3" fmla="*/ 0 h 696"/>
                  <a:gd name="T4" fmla="*/ 0 w 29"/>
                  <a:gd name="T5" fmla="*/ 696 h 696"/>
                  <a:gd name="T6" fmla="*/ 29 w 29"/>
                  <a:gd name="T7" fmla="*/ 696 h 696"/>
                  <a:gd name="T8" fmla="*/ 29 w 29"/>
                  <a:gd name="T9" fmla="*/ 690 h 696"/>
                  <a:gd name="T10" fmla="*/ 29 w 29"/>
                  <a:gd name="T11" fmla="*/ 0 h 696"/>
                </a:gdLst>
                <a:ahLst/>
                <a:cxnLst>
                  <a:cxn ang="0">
                    <a:pos x="T0" y="T1"/>
                  </a:cxn>
                  <a:cxn ang="0">
                    <a:pos x="T2" y="T3"/>
                  </a:cxn>
                  <a:cxn ang="0">
                    <a:pos x="T4" y="T5"/>
                  </a:cxn>
                  <a:cxn ang="0">
                    <a:pos x="T6" y="T7"/>
                  </a:cxn>
                  <a:cxn ang="0">
                    <a:pos x="T8" y="T9"/>
                  </a:cxn>
                  <a:cxn ang="0">
                    <a:pos x="T10" y="T11"/>
                  </a:cxn>
                </a:cxnLst>
                <a:rect l="0" t="0" r="r" b="b"/>
                <a:pathLst>
                  <a:path w="29" h="696">
                    <a:moveTo>
                      <a:pt x="29" y="0"/>
                    </a:moveTo>
                    <a:lnTo>
                      <a:pt x="0" y="0"/>
                    </a:lnTo>
                    <a:lnTo>
                      <a:pt x="0" y="696"/>
                    </a:lnTo>
                    <a:lnTo>
                      <a:pt x="29" y="696"/>
                    </a:lnTo>
                    <a:lnTo>
                      <a:pt x="29" y="690"/>
                    </a:lnTo>
                    <a:lnTo>
                      <a:pt x="29" y="0"/>
                    </a:lnTo>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89" name="Freeform 77">
                <a:extLst>
                  <a:ext uri="{FF2B5EF4-FFF2-40B4-BE49-F238E27FC236}">
                    <a16:creationId xmlns:a16="http://schemas.microsoft.com/office/drawing/2014/main" id="{BE786ACE-DD78-4048-B431-A79896FC00CD}"/>
                  </a:ext>
                </a:extLst>
              </p:cNvPr>
              <p:cNvSpPr>
                <a:spLocks/>
              </p:cNvSpPr>
              <p:nvPr/>
            </p:nvSpPr>
            <p:spPr bwMode="auto">
              <a:xfrm>
                <a:off x="3469" y="2837847"/>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0" name="Rectangle 78">
                <a:extLst>
                  <a:ext uri="{FF2B5EF4-FFF2-40B4-BE49-F238E27FC236}">
                    <a16:creationId xmlns:a16="http://schemas.microsoft.com/office/drawing/2014/main" id="{B7455FAE-1301-4B6E-971C-E46A83A63555}"/>
                  </a:ext>
                </a:extLst>
              </p:cNvPr>
              <p:cNvSpPr>
                <a:spLocks noChangeArrowheads="1"/>
              </p:cNvSpPr>
              <p:nvPr/>
            </p:nvSpPr>
            <p:spPr bwMode="auto">
              <a:xfrm>
                <a:off x="-427553" y="3137524"/>
                <a:ext cx="175980" cy="698817"/>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91" name="Rectangle 79">
                <a:extLst>
                  <a:ext uri="{FF2B5EF4-FFF2-40B4-BE49-F238E27FC236}">
                    <a16:creationId xmlns:a16="http://schemas.microsoft.com/office/drawing/2014/main" id="{33334D17-3ED1-4E65-BC0F-3F15063EFA48}"/>
                  </a:ext>
                </a:extLst>
              </p:cNvPr>
              <p:cNvSpPr>
                <a:spLocks noChangeArrowheads="1"/>
              </p:cNvSpPr>
              <p:nvPr/>
            </p:nvSpPr>
            <p:spPr bwMode="auto">
              <a:xfrm>
                <a:off x="-427553" y="3137524"/>
                <a:ext cx="175980" cy="6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2" name="Freeform 80">
                <a:extLst>
                  <a:ext uri="{FF2B5EF4-FFF2-40B4-BE49-F238E27FC236}">
                    <a16:creationId xmlns:a16="http://schemas.microsoft.com/office/drawing/2014/main" id="{4D24D71F-3D4F-461D-8BB8-B041D35D875D}"/>
                  </a:ext>
                </a:extLst>
              </p:cNvPr>
              <p:cNvSpPr>
                <a:spLocks/>
              </p:cNvSpPr>
              <p:nvPr/>
            </p:nvSpPr>
            <p:spPr bwMode="auto">
              <a:xfrm>
                <a:off x="-467084" y="2930938"/>
                <a:ext cx="256318" cy="52284"/>
              </a:xfrm>
              <a:custGeom>
                <a:avLst/>
                <a:gdLst>
                  <a:gd name="T0" fmla="*/ 186 w 206"/>
                  <a:gd name="T1" fmla="*/ 0 h 42"/>
                  <a:gd name="T2" fmla="*/ 20 w 206"/>
                  <a:gd name="T3" fmla="*/ 0 h 42"/>
                  <a:gd name="T4" fmla="*/ 0 w 206"/>
                  <a:gd name="T5" fmla="*/ 21 h 42"/>
                  <a:gd name="T6" fmla="*/ 0 w 206"/>
                  <a:gd name="T7" fmla="*/ 21 h 42"/>
                  <a:gd name="T8" fmla="*/ 20 w 206"/>
                  <a:gd name="T9" fmla="*/ 42 h 42"/>
                  <a:gd name="T10" fmla="*/ 32 w 206"/>
                  <a:gd name="T11" fmla="*/ 42 h 42"/>
                  <a:gd name="T12" fmla="*/ 145 w 206"/>
                  <a:gd name="T13" fmla="*/ 42 h 42"/>
                  <a:gd name="T14" fmla="*/ 174 w 206"/>
                  <a:gd name="T15" fmla="*/ 42 h 42"/>
                  <a:gd name="T16" fmla="*/ 186 w 206"/>
                  <a:gd name="T17" fmla="*/ 42 h 42"/>
                  <a:gd name="T18" fmla="*/ 206 w 206"/>
                  <a:gd name="T19" fmla="*/ 21 h 42"/>
                  <a:gd name="T20" fmla="*/ 206 w 206"/>
                  <a:gd name="T21" fmla="*/ 21 h 42"/>
                  <a:gd name="T22" fmla="*/ 186 w 206"/>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42">
                    <a:moveTo>
                      <a:pt x="186" y="0"/>
                    </a:moveTo>
                    <a:cubicBezTo>
                      <a:pt x="20" y="0"/>
                      <a:pt x="20" y="0"/>
                      <a:pt x="20" y="0"/>
                    </a:cubicBezTo>
                    <a:cubicBezTo>
                      <a:pt x="9" y="0"/>
                      <a:pt x="0" y="9"/>
                      <a:pt x="0" y="21"/>
                    </a:cubicBezTo>
                    <a:cubicBezTo>
                      <a:pt x="0" y="21"/>
                      <a:pt x="0" y="21"/>
                      <a:pt x="0" y="21"/>
                    </a:cubicBezTo>
                    <a:cubicBezTo>
                      <a:pt x="0" y="33"/>
                      <a:pt x="9" y="42"/>
                      <a:pt x="20" y="42"/>
                    </a:cubicBezTo>
                    <a:cubicBezTo>
                      <a:pt x="32" y="42"/>
                      <a:pt x="32" y="42"/>
                      <a:pt x="32" y="42"/>
                    </a:cubicBezTo>
                    <a:cubicBezTo>
                      <a:pt x="145" y="42"/>
                      <a:pt x="145" y="42"/>
                      <a:pt x="145" y="42"/>
                    </a:cubicBezTo>
                    <a:cubicBezTo>
                      <a:pt x="174" y="42"/>
                      <a:pt x="174" y="42"/>
                      <a:pt x="174" y="42"/>
                    </a:cubicBezTo>
                    <a:cubicBezTo>
                      <a:pt x="186" y="42"/>
                      <a:pt x="186" y="42"/>
                      <a:pt x="186" y="42"/>
                    </a:cubicBezTo>
                    <a:cubicBezTo>
                      <a:pt x="197" y="42"/>
                      <a:pt x="206" y="33"/>
                      <a:pt x="206" y="21"/>
                    </a:cubicBezTo>
                    <a:cubicBezTo>
                      <a:pt x="206" y="21"/>
                      <a:pt x="206" y="21"/>
                      <a:pt x="206" y="21"/>
                    </a:cubicBezTo>
                    <a:cubicBezTo>
                      <a:pt x="206" y="9"/>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93" name="Freeform 81">
                <a:extLst>
                  <a:ext uri="{FF2B5EF4-FFF2-40B4-BE49-F238E27FC236}">
                    <a16:creationId xmlns:a16="http://schemas.microsoft.com/office/drawing/2014/main" id="{CB938A88-45FD-4E1B-A190-202B68085DDB}"/>
                  </a:ext>
                </a:extLst>
              </p:cNvPr>
              <p:cNvSpPr>
                <a:spLocks/>
              </p:cNvSpPr>
              <p:nvPr/>
            </p:nvSpPr>
            <p:spPr bwMode="auto">
              <a:xfrm>
                <a:off x="-427553" y="2983222"/>
                <a:ext cx="140274" cy="76513"/>
              </a:xfrm>
              <a:custGeom>
                <a:avLst/>
                <a:gdLst>
                  <a:gd name="T0" fmla="*/ 113 w 113"/>
                  <a:gd name="T1" fmla="*/ 0 h 62"/>
                  <a:gd name="T2" fmla="*/ 0 w 113"/>
                  <a:gd name="T3" fmla="*/ 0 h 62"/>
                  <a:gd name="T4" fmla="*/ 0 w 113"/>
                  <a:gd name="T5" fmla="*/ 62 h 62"/>
                  <a:gd name="T6" fmla="*/ 113 w 113"/>
                  <a:gd name="T7" fmla="*/ 1 h 62"/>
                  <a:gd name="T8" fmla="*/ 113 w 113"/>
                  <a:gd name="T9" fmla="*/ 0 h 62"/>
                </a:gdLst>
                <a:ahLst/>
                <a:cxnLst>
                  <a:cxn ang="0">
                    <a:pos x="T0" y="T1"/>
                  </a:cxn>
                  <a:cxn ang="0">
                    <a:pos x="T2" y="T3"/>
                  </a:cxn>
                  <a:cxn ang="0">
                    <a:pos x="T4" y="T5"/>
                  </a:cxn>
                  <a:cxn ang="0">
                    <a:pos x="T6" y="T7"/>
                  </a:cxn>
                  <a:cxn ang="0">
                    <a:pos x="T8" y="T9"/>
                  </a:cxn>
                </a:cxnLst>
                <a:rect l="0" t="0" r="r" b="b"/>
                <a:pathLst>
                  <a:path w="113" h="62">
                    <a:moveTo>
                      <a:pt x="113" y="0"/>
                    </a:moveTo>
                    <a:cubicBezTo>
                      <a:pt x="0" y="0"/>
                      <a:pt x="0" y="0"/>
                      <a:pt x="0" y="0"/>
                    </a:cubicBezTo>
                    <a:cubicBezTo>
                      <a:pt x="0" y="62"/>
                      <a:pt x="0" y="62"/>
                      <a:pt x="0" y="62"/>
                    </a:cubicBezTo>
                    <a:cubicBezTo>
                      <a:pt x="31" y="17"/>
                      <a:pt x="94" y="3"/>
                      <a:pt x="113" y="1"/>
                    </a:cubicBezTo>
                    <a:cubicBezTo>
                      <a:pt x="113" y="0"/>
                      <a:pt x="113" y="0"/>
                      <a:pt x="113"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94" name="Freeform 82">
                <a:extLst>
                  <a:ext uri="{FF2B5EF4-FFF2-40B4-BE49-F238E27FC236}">
                    <a16:creationId xmlns:a16="http://schemas.microsoft.com/office/drawing/2014/main" id="{18F990F8-9CEE-4730-B2A4-E7E4281FAE3B}"/>
                  </a:ext>
                </a:extLst>
              </p:cNvPr>
              <p:cNvSpPr>
                <a:spLocks/>
              </p:cNvSpPr>
              <p:nvPr/>
            </p:nvSpPr>
            <p:spPr bwMode="auto">
              <a:xfrm>
                <a:off x="-287280" y="2983222"/>
                <a:ext cx="35706" cy="845467"/>
              </a:xfrm>
              <a:custGeom>
                <a:avLst/>
                <a:gdLst>
                  <a:gd name="T0" fmla="*/ 29 w 29"/>
                  <a:gd name="T1" fmla="*/ 0 h 684"/>
                  <a:gd name="T2" fmla="*/ 5 w 29"/>
                  <a:gd name="T3" fmla="*/ 0 h 684"/>
                  <a:gd name="T4" fmla="*/ 0 w 29"/>
                  <a:gd name="T5" fmla="*/ 1 h 684"/>
                  <a:gd name="T6" fmla="*/ 0 w 29"/>
                  <a:gd name="T7" fmla="*/ 125 h 684"/>
                  <a:gd name="T8" fmla="*/ 29 w 29"/>
                  <a:gd name="T9" fmla="*/ 125 h 684"/>
                  <a:gd name="T10" fmla="*/ 29 w 29"/>
                  <a:gd name="T11" fmla="*/ 684 h 684"/>
                  <a:gd name="T12" fmla="*/ 29 w 29"/>
                  <a:gd name="T13" fmla="*/ 0 h 684"/>
                </a:gdLst>
                <a:ahLst/>
                <a:cxnLst>
                  <a:cxn ang="0">
                    <a:pos x="T0" y="T1"/>
                  </a:cxn>
                  <a:cxn ang="0">
                    <a:pos x="T2" y="T3"/>
                  </a:cxn>
                  <a:cxn ang="0">
                    <a:pos x="T4" y="T5"/>
                  </a:cxn>
                  <a:cxn ang="0">
                    <a:pos x="T6" y="T7"/>
                  </a:cxn>
                  <a:cxn ang="0">
                    <a:pos x="T8" y="T9"/>
                  </a:cxn>
                  <a:cxn ang="0">
                    <a:pos x="T10" y="T11"/>
                  </a:cxn>
                  <a:cxn ang="0">
                    <a:pos x="T12" y="T13"/>
                  </a:cxn>
                </a:cxnLst>
                <a:rect l="0" t="0" r="r" b="b"/>
                <a:pathLst>
                  <a:path w="29" h="684">
                    <a:moveTo>
                      <a:pt x="29" y="0"/>
                    </a:moveTo>
                    <a:cubicBezTo>
                      <a:pt x="5" y="0"/>
                      <a:pt x="5" y="0"/>
                      <a:pt x="5" y="0"/>
                    </a:cubicBezTo>
                    <a:cubicBezTo>
                      <a:pt x="5" y="0"/>
                      <a:pt x="3" y="0"/>
                      <a:pt x="0" y="1"/>
                    </a:cubicBezTo>
                    <a:cubicBezTo>
                      <a:pt x="0" y="125"/>
                      <a:pt x="0" y="125"/>
                      <a:pt x="0" y="125"/>
                    </a:cubicBezTo>
                    <a:cubicBezTo>
                      <a:pt x="29" y="125"/>
                      <a:pt x="29" y="125"/>
                      <a:pt x="29" y="125"/>
                    </a:cubicBezTo>
                    <a:cubicBezTo>
                      <a:pt x="29" y="684"/>
                      <a:pt x="29" y="684"/>
                      <a:pt x="29" y="684"/>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95" name="Freeform 83">
                <a:extLst>
                  <a:ext uri="{FF2B5EF4-FFF2-40B4-BE49-F238E27FC236}">
                    <a16:creationId xmlns:a16="http://schemas.microsoft.com/office/drawing/2014/main" id="{B76C1EBD-2530-45F8-BABB-31BEA1986885}"/>
                  </a:ext>
                </a:extLst>
              </p:cNvPr>
              <p:cNvSpPr>
                <a:spLocks/>
              </p:cNvSpPr>
              <p:nvPr/>
            </p:nvSpPr>
            <p:spPr bwMode="auto">
              <a:xfrm>
                <a:off x="-287280" y="3137524"/>
                <a:ext cx="35706" cy="698817"/>
              </a:xfrm>
              <a:custGeom>
                <a:avLst/>
                <a:gdLst>
                  <a:gd name="T0" fmla="*/ 28 w 28"/>
                  <a:gd name="T1" fmla="*/ 0 h 548"/>
                  <a:gd name="T2" fmla="*/ 0 w 28"/>
                  <a:gd name="T3" fmla="*/ 0 h 548"/>
                  <a:gd name="T4" fmla="*/ 0 w 28"/>
                  <a:gd name="T5" fmla="*/ 548 h 548"/>
                  <a:gd name="T6" fmla="*/ 28 w 28"/>
                  <a:gd name="T7" fmla="*/ 548 h 548"/>
                  <a:gd name="T8" fmla="*/ 28 w 28"/>
                  <a:gd name="T9" fmla="*/ 542 h 548"/>
                  <a:gd name="T10" fmla="*/ 28 w 28"/>
                  <a:gd name="T11" fmla="*/ 0 h 548"/>
                </a:gdLst>
                <a:ahLst/>
                <a:cxnLst>
                  <a:cxn ang="0">
                    <a:pos x="T0" y="T1"/>
                  </a:cxn>
                  <a:cxn ang="0">
                    <a:pos x="T2" y="T3"/>
                  </a:cxn>
                  <a:cxn ang="0">
                    <a:pos x="T4" y="T5"/>
                  </a:cxn>
                  <a:cxn ang="0">
                    <a:pos x="T6" y="T7"/>
                  </a:cxn>
                  <a:cxn ang="0">
                    <a:pos x="T8" y="T9"/>
                  </a:cxn>
                  <a:cxn ang="0">
                    <a:pos x="T10" y="T11"/>
                  </a:cxn>
                </a:cxnLst>
                <a:rect l="0" t="0" r="r" b="b"/>
                <a:pathLst>
                  <a:path w="28" h="548">
                    <a:moveTo>
                      <a:pt x="28" y="0"/>
                    </a:moveTo>
                    <a:lnTo>
                      <a:pt x="0" y="0"/>
                    </a:lnTo>
                    <a:lnTo>
                      <a:pt x="0" y="548"/>
                    </a:lnTo>
                    <a:lnTo>
                      <a:pt x="28" y="548"/>
                    </a:lnTo>
                    <a:lnTo>
                      <a:pt x="28" y="542"/>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96" name="Freeform 84">
                <a:extLst>
                  <a:ext uri="{FF2B5EF4-FFF2-40B4-BE49-F238E27FC236}">
                    <a16:creationId xmlns:a16="http://schemas.microsoft.com/office/drawing/2014/main" id="{98E03A62-308D-4C1C-A12A-F7165E386D38}"/>
                  </a:ext>
                </a:extLst>
              </p:cNvPr>
              <p:cNvSpPr>
                <a:spLocks/>
              </p:cNvSpPr>
              <p:nvPr/>
            </p:nvSpPr>
            <p:spPr bwMode="auto">
              <a:xfrm>
                <a:off x="-287280" y="3137524"/>
                <a:ext cx="35706" cy="698817"/>
              </a:xfrm>
              <a:custGeom>
                <a:avLst/>
                <a:gdLst>
                  <a:gd name="T0" fmla="*/ 28 w 28"/>
                  <a:gd name="T1" fmla="*/ 0 h 548"/>
                  <a:gd name="T2" fmla="*/ 0 w 28"/>
                  <a:gd name="T3" fmla="*/ 0 h 548"/>
                  <a:gd name="T4" fmla="*/ 0 w 28"/>
                  <a:gd name="T5" fmla="*/ 548 h 548"/>
                  <a:gd name="T6" fmla="*/ 28 w 28"/>
                  <a:gd name="T7" fmla="*/ 548 h 548"/>
                  <a:gd name="T8" fmla="*/ 28 w 28"/>
                  <a:gd name="T9" fmla="*/ 542 h 548"/>
                  <a:gd name="T10" fmla="*/ 28 w 28"/>
                  <a:gd name="T11" fmla="*/ 0 h 548"/>
                </a:gdLst>
                <a:ahLst/>
                <a:cxnLst>
                  <a:cxn ang="0">
                    <a:pos x="T0" y="T1"/>
                  </a:cxn>
                  <a:cxn ang="0">
                    <a:pos x="T2" y="T3"/>
                  </a:cxn>
                  <a:cxn ang="0">
                    <a:pos x="T4" y="T5"/>
                  </a:cxn>
                  <a:cxn ang="0">
                    <a:pos x="T6" y="T7"/>
                  </a:cxn>
                  <a:cxn ang="0">
                    <a:pos x="T8" y="T9"/>
                  </a:cxn>
                  <a:cxn ang="0">
                    <a:pos x="T10" y="T11"/>
                  </a:cxn>
                </a:cxnLst>
                <a:rect l="0" t="0" r="r" b="b"/>
                <a:pathLst>
                  <a:path w="28" h="548">
                    <a:moveTo>
                      <a:pt x="28" y="0"/>
                    </a:moveTo>
                    <a:lnTo>
                      <a:pt x="0" y="0"/>
                    </a:lnTo>
                    <a:lnTo>
                      <a:pt x="0" y="548"/>
                    </a:lnTo>
                    <a:lnTo>
                      <a:pt x="28" y="548"/>
                    </a:lnTo>
                    <a:lnTo>
                      <a:pt x="28" y="542"/>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7" name="Freeform 85">
                <a:extLst>
                  <a:ext uri="{FF2B5EF4-FFF2-40B4-BE49-F238E27FC236}">
                    <a16:creationId xmlns:a16="http://schemas.microsoft.com/office/drawing/2014/main" id="{F1A073EA-E68E-43B3-94BB-1B8FA24BC202}"/>
                  </a:ext>
                </a:extLst>
              </p:cNvPr>
              <p:cNvSpPr>
                <a:spLocks/>
              </p:cNvSpPr>
              <p:nvPr/>
            </p:nvSpPr>
            <p:spPr bwMode="auto">
              <a:xfrm>
                <a:off x="-287280" y="2983222"/>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8" name="Freeform 86">
                <a:extLst>
                  <a:ext uri="{FF2B5EF4-FFF2-40B4-BE49-F238E27FC236}">
                    <a16:creationId xmlns:a16="http://schemas.microsoft.com/office/drawing/2014/main" id="{25D3CDDC-7388-44FA-8D3D-68765AC4D9AB}"/>
                  </a:ext>
                </a:extLst>
              </p:cNvPr>
              <p:cNvSpPr>
                <a:spLocks/>
              </p:cNvSpPr>
              <p:nvPr/>
            </p:nvSpPr>
            <p:spPr bwMode="auto">
              <a:xfrm>
                <a:off x="-287280" y="2983222"/>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9" name="Freeform 87">
                <a:extLst>
                  <a:ext uri="{FF2B5EF4-FFF2-40B4-BE49-F238E27FC236}">
                    <a16:creationId xmlns:a16="http://schemas.microsoft.com/office/drawing/2014/main" id="{98178C6F-3C6D-45C9-B118-3E57F44F542E}"/>
                  </a:ext>
                </a:extLst>
              </p:cNvPr>
              <p:cNvSpPr>
                <a:spLocks/>
              </p:cNvSpPr>
              <p:nvPr/>
            </p:nvSpPr>
            <p:spPr bwMode="auto">
              <a:xfrm>
                <a:off x="-287280" y="2983222"/>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0" name="Rectangle 88">
                <a:extLst>
                  <a:ext uri="{FF2B5EF4-FFF2-40B4-BE49-F238E27FC236}">
                    <a16:creationId xmlns:a16="http://schemas.microsoft.com/office/drawing/2014/main" id="{40479915-5FDC-4340-B062-547445C8EA85}"/>
                  </a:ext>
                </a:extLst>
              </p:cNvPr>
              <p:cNvSpPr>
                <a:spLocks noChangeArrowheads="1"/>
              </p:cNvSpPr>
              <p:nvPr/>
            </p:nvSpPr>
            <p:spPr bwMode="auto">
              <a:xfrm>
                <a:off x="-718302" y="3323704"/>
                <a:ext cx="174705" cy="512637"/>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01" name="Rectangle 89">
                <a:extLst>
                  <a:ext uri="{FF2B5EF4-FFF2-40B4-BE49-F238E27FC236}">
                    <a16:creationId xmlns:a16="http://schemas.microsoft.com/office/drawing/2014/main" id="{74B9A2C6-14D5-450B-AD48-28BEE908048E}"/>
                  </a:ext>
                </a:extLst>
              </p:cNvPr>
              <p:cNvSpPr>
                <a:spLocks noChangeArrowheads="1"/>
              </p:cNvSpPr>
              <p:nvPr/>
            </p:nvSpPr>
            <p:spPr bwMode="auto">
              <a:xfrm>
                <a:off x="-718302" y="3323704"/>
                <a:ext cx="174705" cy="51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2" name="Freeform 90">
                <a:extLst>
                  <a:ext uri="{FF2B5EF4-FFF2-40B4-BE49-F238E27FC236}">
                    <a16:creationId xmlns:a16="http://schemas.microsoft.com/office/drawing/2014/main" id="{154F16CB-276E-4B5D-94E1-3C6666481D8C}"/>
                  </a:ext>
                </a:extLst>
              </p:cNvPr>
              <p:cNvSpPr>
                <a:spLocks/>
              </p:cNvSpPr>
              <p:nvPr/>
            </p:nvSpPr>
            <p:spPr bwMode="auto">
              <a:xfrm>
                <a:off x="-759109" y="3159201"/>
                <a:ext cx="256318" cy="52284"/>
              </a:xfrm>
              <a:custGeom>
                <a:avLst/>
                <a:gdLst>
                  <a:gd name="T0" fmla="*/ 186 w 207"/>
                  <a:gd name="T1" fmla="*/ 0 h 42"/>
                  <a:gd name="T2" fmla="*/ 21 w 207"/>
                  <a:gd name="T3" fmla="*/ 0 h 42"/>
                  <a:gd name="T4" fmla="*/ 0 w 207"/>
                  <a:gd name="T5" fmla="*/ 21 h 42"/>
                  <a:gd name="T6" fmla="*/ 0 w 207"/>
                  <a:gd name="T7" fmla="*/ 21 h 42"/>
                  <a:gd name="T8" fmla="*/ 21 w 207"/>
                  <a:gd name="T9" fmla="*/ 42 h 42"/>
                  <a:gd name="T10" fmla="*/ 33 w 207"/>
                  <a:gd name="T11" fmla="*/ 42 h 42"/>
                  <a:gd name="T12" fmla="*/ 145 w 207"/>
                  <a:gd name="T13" fmla="*/ 42 h 42"/>
                  <a:gd name="T14" fmla="*/ 174 w 207"/>
                  <a:gd name="T15" fmla="*/ 42 h 42"/>
                  <a:gd name="T16" fmla="*/ 186 w 207"/>
                  <a:gd name="T17" fmla="*/ 42 h 42"/>
                  <a:gd name="T18" fmla="*/ 207 w 207"/>
                  <a:gd name="T19" fmla="*/ 21 h 42"/>
                  <a:gd name="T20" fmla="*/ 207 w 207"/>
                  <a:gd name="T21" fmla="*/ 21 h 42"/>
                  <a:gd name="T22" fmla="*/ 186 w 207"/>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42">
                    <a:moveTo>
                      <a:pt x="186" y="0"/>
                    </a:moveTo>
                    <a:cubicBezTo>
                      <a:pt x="21" y="0"/>
                      <a:pt x="21" y="0"/>
                      <a:pt x="21" y="0"/>
                    </a:cubicBezTo>
                    <a:cubicBezTo>
                      <a:pt x="10" y="0"/>
                      <a:pt x="0" y="9"/>
                      <a:pt x="0" y="21"/>
                    </a:cubicBezTo>
                    <a:cubicBezTo>
                      <a:pt x="0" y="21"/>
                      <a:pt x="0" y="21"/>
                      <a:pt x="0" y="21"/>
                    </a:cubicBezTo>
                    <a:cubicBezTo>
                      <a:pt x="0" y="33"/>
                      <a:pt x="10" y="42"/>
                      <a:pt x="21" y="42"/>
                    </a:cubicBezTo>
                    <a:cubicBezTo>
                      <a:pt x="33" y="42"/>
                      <a:pt x="33" y="42"/>
                      <a:pt x="33" y="42"/>
                    </a:cubicBezTo>
                    <a:cubicBezTo>
                      <a:pt x="145" y="42"/>
                      <a:pt x="145" y="42"/>
                      <a:pt x="145" y="42"/>
                    </a:cubicBezTo>
                    <a:cubicBezTo>
                      <a:pt x="174" y="42"/>
                      <a:pt x="174" y="42"/>
                      <a:pt x="174" y="42"/>
                    </a:cubicBezTo>
                    <a:cubicBezTo>
                      <a:pt x="186" y="42"/>
                      <a:pt x="186" y="42"/>
                      <a:pt x="186" y="42"/>
                    </a:cubicBezTo>
                    <a:cubicBezTo>
                      <a:pt x="198" y="42"/>
                      <a:pt x="207" y="33"/>
                      <a:pt x="207" y="21"/>
                    </a:cubicBezTo>
                    <a:cubicBezTo>
                      <a:pt x="207" y="21"/>
                      <a:pt x="207" y="21"/>
                      <a:pt x="207" y="21"/>
                    </a:cubicBezTo>
                    <a:cubicBezTo>
                      <a:pt x="207" y="9"/>
                      <a:pt x="198"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03" name="Freeform 91">
                <a:extLst>
                  <a:ext uri="{FF2B5EF4-FFF2-40B4-BE49-F238E27FC236}">
                    <a16:creationId xmlns:a16="http://schemas.microsoft.com/office/drawing/2014/main" id="{83C271E0-41D7-41FD-BCDE-838EB64B7E9C}"/>
                  </a:ext>
                </a:extLst>
              </p:cNvPr>
              <p:cNvSpPr>
                <a:spLocks/>
              </p:cNvSpPr>
              <p:nvPr/>
            </p:nvSpPr>
            <p:spPr bwMode="auto">
              <a:xfrm>
                <a:off x="-718302" y="3211486"/>
                <a:ext cx="138999" cy="76513"/>
              </a:xfrm>
              <a:custGeom>
                <a:avLst/>
                <a:gdLst>
                  <a:gd name="T0" fmla="*/ 112 w 112"/>
                  <a:gd name="T1" fmla="*/ 0 h 62"/>
                  <a:gd name="T2" fmla="*/ 0 w 112"/>
                  <a:gd name="T3" fmla="*/ 0 h 62"/>
                  <a:gd name="T4" fmla="*/ 0 w 112"/>
                  <a:gd name="T5" fmla="*/ 62 h 62"/>
                  <a:gd name="T6" fmla="*/ 112 w 112"/>
                  <a:gd name="T7" fmla="*/ 1 h 62"/>
                  <a:gd name="T8" fmla="*/ 112 w 112"/>
                  <a:gd name="T9" fmla="*/ 0 h 62"/>
                </a:gdLst>
                <a:ahLst/>
                <a:cxnLst>
                  <a:cxn ang="0">
                    <a:pos x="T0" y="T1"/>
                  </a:cxn>
                  <a:cxn ang="0">
                    <a:pos x="T2" y="T3"/>
                  </a:cxn>
                  <a:cxn ang="0">
                    <a:pos x="T4" y="T5"/>
                  </a:cxn>
                  <a:cxn ang="0">
                    <a:pos x="T6" y="T7"/>
                  </a:cxn>
                  <a:cxn ang="0">
                    <a:pos x="T8" y="T9"/>
                  </a:cxn>
                </a:cxnLst>
                <a:rect l="0" t="0" r="r" b="b"/>
                <a:pathLst>
                  <a:path w="112" h="62">
                    <a:moveTo>
                      <a:pt x="112" y="0"/>
                    </a:moveTo>
                    <a:cubicBezTo>
                      <a:pt x="0" y="0"/>
                      <a:pt x="0" y="0"/>
                      <a:pt x="0" y="0"/>
                    </a:cubicBezTo>
                    <a:cubicBezTo>
                      <a:pt x="0" y="62"/>
                      <a:pt x="0" y="62"/>
                      <a:pt x="0" y="62"/>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04" name="Freeform 92">
                <a:extLst>
                  <a:ext uri="{FF2B5EF4-FFF2-40B4-BE49-F238E27FC236}">
                    <a16:creationId xmlns:a16="http://schemas.microsoft.com/office/drawing/2014/main" id="{EA06CE6E-CDBF-46BB-A254-63BC3D7DA6F9}"/>
                  </a:ext>
                </a:extLst>
              </p:cNvPr>
              <p:cNvSpPr>
                <a:spLocks/>
              </p:cNvSpPr>
              <p:nvPr/>
            </p:nvSpPr>
            <p:spPr bwMode="auto">
              <a:xfrm>
                <a:off x="-579304" y="3211486"/>
                <a:ext cx="35706" cy="617204"/>
              </a:xfrm>
              <a:custGeom>
                <a:avLst/>
                <a:gdLst>
                  <a:gd name="T0" fmla="*/ 29 w 29"/>
                  <a:gd name="T1" fmla="*/ 0 h 499"/>
                  <a:gd name="T2" fmla="*/ 6 w 29"/>
                  <a:gd name="T3" fmla="*/ 0 h 499"/>
                  <a:gd name="T4" fmla="*/ 0 w 29"/>
                  <a:gd name="T5" fmla="*/ 1 h 499"/>
                  <a:gd name="T6" fmla="*/ 0 w 29"/>
                  <a:gd name="T7" fmla="*/ 91 h 499"/>
                  <a:gd name="T8" fmla="*/ 29 w 29"/>
                  <a:gd name="T9" fmla="*/ 91 h 499"/>
                  <a:gd name="T10" fmla="*/ 29 w 29"/>
                  <a:gd name="T11" fmla="*/ 499 h 499"/>
                  <a:gd name="T12" fmla="*/ 29 w 29"/>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9" h="499">
                    <a:moveTo>
                      <a:pt x="29" y="0"/>
                    </a:moveTo>
                    <a:cubicBezTo>
                      <a:pt x="6" y="0"/>
                      <a:pt x="6" y="0"/>
                      <a:pt x="6" y="0"/>
                    </a:cubicBezTo>
                    <a:cubicBezTo>
                      <a:pt x="6" y="0"/>
                      <a:pt x="4" y="0"/>
                      <a:pt x="0" y="1"/>
                    </a:cubicBezTo>
                    <a:cubicBezTo>
                      <a:pt x="0" y="91"/>
                      <a:pt x="0" y="91"/>
                      <a:pt x="0" y="91"/>
                    </a:cubicBezTo>
                    <a:cubicBezTo>
                      <a:pt x="29" y="91"/>
                      <a:pt x="29" y="91"/>
                      <a:pt x="29" y="91"/>
                    </a:cubicBezTo>
                    <a:cubicBezTo>
                      <a:pt x="29" y="499"/>
                      <a:pt x="29" y="499"/>
                      <a:pt x="29" y="499"/>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05" name="Freeform 93">
                <a:extLst>
                  <a:ext uri="{FF2B5EF4-FFF2-40B4-BE49-F238E27FC236}">
                    <a16:creationId xmlns:a16="http://schemas.microsoft.com/office/drawing/2014/main" id="{00F875C7-98D5-4A69-A92E-8A99EAA8672F}"/>
                  </a:ext>
                </a:extLst>
              </p:cNvPr>
              <p:cNvSpPr>
                <a:spLocks/>
              </p:cNvSpPr>
              <p:nvPr/>
            </p:nvSpPr>
            <p:spPr bwMode="auto">
              <a:xfrm>
                <a:off x="-579304" y="3323704"/>
                <a:ext cx="35706" cy="512637"/>
              </a:xfrm>
              <a:custGeom>
                <a:avLst/>
                <a:gdLst>
                  <a:gd name="T0" fmla="*/ 28 w 28"/>
                  <a:gd name="T1" fmla="*/ 0 h 402"/>
                  <a:gd name="T2" fmla="*/ 0 w 28"/>
                  <a:gd name="T3" fmla="*/ 0 h 402"/>
                  <a:gd name="T4" fmla="*/ 0 w 28"/>
                  <a:gd name="T5" fmla="*/ 402 h 402"/>
                  <a:gd name="T6" fmla="*/ 28 w 28"/>
                  <a:gd name="T7" fmla="*/ 402 h 402"/>
                  <a:gd name="T8" fmla="*/ 28 w 28"/>
                  <a:gd name="T9" fmla="*/ 396 h 402"/>
                  <a:gd name="T10" fmla="*/ 28 w 28"/>
                  <a:gd name="T11" fmla="*/ 0 h 402"/>
                </a:gdLst>
                <a:ahLst/>
                <a:cxnLst>
                  <a:cxn ang="0">
                    <a:pos x="T0" y="T1"/>
                  </a:cxn>
                  <a:cxn ang="0">
                    <a:pos x="T2" y="T3"/>
                  </a:cxn>
                  <a:cxn ang="0">
                    <a:pos x="T4" y="T5"/>
                  </a:cxn>
                  <a:cxn ang="0">
                    <a:pos x="T6" y="T7"/>
                  </a:cxn>
                  <a:cxn ang="0">
                    <a:pos x="T8" y="T9"/>
                  </a:cxn>
                  <a:cxn ang="0">
                    <a:pos x="T10" y="T11"/>
                  </a:cxn>
                </a:cxnLst>
                <a:rect l="0" t="0" r="r" b="b"/>
                <a:pathLst>
                  <a:path w="28" h="402">
                    <a:moveTo>
                      <a:pt x="28" y="0"/>
                    </a:moveTo>
                    <a:lnTo>
                      <a:pt x="0" y="0"/>
                    </a:lnTo>
                    <a:lnTo>
                      <a:pt x="0" y="402"/>
                    </a:lnTo>
                    <a:lnTo>
                      <a:pt x="28" y="402"/>
                    </a:lnTo>
                    <a:lnTo>
                      <a:pt x="28" y="396"/>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06" name="Freeform 94">
                <a:extLst>
                  <a:ext uri="{FF2B5EF4-FFF2-40B4-BE49-F238E27FC236}">
                    <a16:creationId xmlns:a16="http://schemas.microsoft.com/office/drawing/2014/main" id="{0EA5D277-3DA3-4B24-BCAB-C86B6CA5D6D7}"/>
                  </a:ext>
                </a:extLst>
              </p:cNvPr>
              <p:cNvSpPr>
                <a:spLocks/>
              </p:cNvSpPr>
              <p:nvPr/>
            </p:nvSpPr>
            <p:spPr bwMode="auto">
              <a:xfrm>
                <a:off x="-579304" y="3323704"/>
                <a:ext cx="35706" cy="512637"/>
              </a:xfrm>
              <a:custGeom>
                <a:avLst/>
                <a:gdLst>
                  <a:gd name="T0" fmla="*/ 28 w 28"/>
                  <a:gd name="T1" fmla="*/ 0 h 402"/>
                  <a:gd name="T2" fmla="*/ 0 w 28"/>
                  <a:gd name="T3" fmla="*/ 0 h 402"/>
                  <a:gd name="T4" fmla="*/ 0 w 28"/>
                  <a:gd name="T5" fmla="*/ 402 h 402"/>
                  <a:gd name="T6" fmla="*/ 28 w 28"/>
                  <a:gd name="T7" fmla="*/ 402 h 402"/>
                  <a:gd name="T8" fmla="*/ 28 w 28"/>
                  <a:gd name="T9" fmla="*/ 396 h 402"/>
                  <a:gd name="T10" fmla="*/ 28 w 28"/>
                  <a:gd name="T11" fmla="*/ 0 h 402"/>
                </a:gdLst>
                <a:ahLst/>
                <a:cxnLst>
                  <a:cxn ang="0">
                    <a:pos x="T0" y="T1"/>
                  </a:cxn>
                  <a:cxn ang="0">
                    <a:pos x="T2" y="T3"/>
                  </a:cxn>
                  <a:cxn ang="0">
                    <a:pos x="T4" y="T5"/>
                  </a:cxn>
                  <a:cxn ang="0">
                    <a:pos x="T6" y="T7"/>
                  </a:cxn>
                  <a:cxn ang="0">
                    <a:pos x="T8" y="T9"/>
                  </a:cxn>
                  <a:cxn ang="0">
                    <a:pos x="T10" y="T11"/>
                  </a:cxn>
                </a:cxnLst>
                <a:rect l="0" t="0" r="r" b="b"/>
                <a:pathLst>
                  <a:path w="28" h="402">
                    <a:moveTo>
                      <a:pt x="28" y="0"/>
                    </a:moveTo>
                    <a:lnTo>
                      <a:pt x="0" y="0"/>
                    </a:lnTo>
                    <a:lnTo>
                      <a:pt x="0" y="402"/>
                    </a:lnTo>
                    <a:lnTo>
                      <a:pt x="28" y="402"/>
                    </a:lnTo>
                    <a:lnTo>
                      <a:pt x="28" y="396"/>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7" name="Freeform 95">
                <a:extLst>
                  <a:ext uri="{FF2B5EF4-FFF2-40B4-BE49-F238E27FC236}">
                    <a16:creationId xmlns:a16="http://schemas.microsoft.com/office/drawing/2014/main" id="{60129150-900B-451A-A8FC-3E3D52D16564}"/>
                  </a:ext>
                </a:extLst>
              </p:cNvPr>
              <p:cNvSpPr>
                <a:spLocks/>
              </p:cNvSpPr>
              <p:nvPr/>
            </p:nvSpPr>
            <p:spPr bwMode="auto">
              <a:xfrm>
                <a:off x="-579304" y="3211486"/>
                <a:ext cx="35706" cy="0"/>
              </a:xfrm>
              <a:custGeom>
                <a:avLst/>
                <a:gdLst>
                  <a:gd name="T0" fmla="*/ 28 w 28"/>
                  <a:gd name="T1" fmla="*/ 0 w 28"/>
                  <a:gd name="T2" fmla="*/ 6 w 28"/>
                  <a:gd name="T3" fmla="*/ 6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6" y="0"/>
                    </a:lnTo>
                    <a:lnTo>
                      <a:pt x="6"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8" name="Freeform 96">
                <a:extLst>
                  <a:ext uri="{FF2B5EF4-FFF2-40B4-BE49-F238E27FC236}">
                    <a16:creationId xmlns:a16="http://schemas.microsoft.com/office/drawing/2014/main" id="{ED0BD0F2-97F1-444C-890A-FD6B5A15DA7E}"/>
                  </a:ext>
                </a:extLst>
              </p:cNvPr>
              <p:cNvSpPr>
                <a:spLocks/>
              </p:cNvSpPr>
              <p:nvPr/>
            </p:nvSpPr>
            <p:spPr bwMode="auto">
              <a:xfrm>
                <a:off x="-579304" y="3211486"/>
                <a:ext cx="35706" cy="0"/>
              </a:xfrm>
              <a:custGeom>
                <a:avLst/>
                <a:gdLst>
                  <a:gd name="T0" fmla="*/ 28 w 28"/>
                  <a:gd name="T1" fmla="*/ 0 w 28"/>
                  <a:gd name="T2" fmla="*/ 6 w 28"/>
                  <a:gd name="T3" fmla="*/ 6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6" y="0"/>
                    </a:lnTo>
                    <a:lnTo>
                      <a:pt x="6"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9" name="Freeform 97">
                <a:extLst>
                  <a:ext uri="{FF2B5EF4-FFF2-40B4-BE49-F238E27FC236}">
                    <a16:creationId xmlns:a16="http://schemas.microsoft.com/office/drawing/2014/main" id="{F0215D59-BE93-431E-8E3B-0DF073A643F0}"/>
                  </a:ext>
                </a:extLst>
              </p:cNvPr>
              <p:cNvSpPr>
                <a:spLocks/>
              </p:cNvSpPr>
              <p:nvPr/>
            </p:nvSpPr>
            <p:spPr bwMode="auto">
              <a:xfrm>
                <a:off x="-579304" y="3211486"/>
                <a:ext cx="7652" cy="1275"/>
              </a:xfrm>
              <a:custGeom>
                <a:avLst/>
                <a:gdLst>
                  <a:gd name="T0" fmla="*/ 6 w 6"/>
                  <a:gd name="T1" fmla="*/ 0 h 1"/>
                  <a:gd name="T2" fmla="*/ 0 w 6"/>
                  <a:gd name="T3" fmla="*/ 0 h 1"/>
                  <a:gd name="T4" fmla="*/ 0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0" y="0"/>
                      <a:pt x="0" y="0"/>
                      <a:pt x="0" y="0"/>
                    </a:cubicBezTo>
                    <a:cubicBezTo>
                      <a:pt x="0" y="1"/>
                      <a:pt x="0" y="1"/>
                      <a:pt x="0" y="1"/>
                    </a:cubicBezTo>
                    <a:cubicBezTo>
                      <a:pt x="4" y="0"/>
                      <a:pt x="6" y="0"/>
                      <a:pt x="6"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0" name="Rectangle 98">
                <a:extLst>
                  <a:ext uri="{FF2B5EF4-FFF2-40B4-BE49-F238E27FC236}">
                    <a16:creationId xmlns:a16="http://schemas.microsoft.com/office/drawing/2014/main" id="{28C4745E-1F3D-45DD-A7D1-FFB7EEC783D5}"/>
                  </a:ext>
                </a:extLst>
              </p:cNvPr>
              <p:cNvSpPr>
                <a:spLocks noChangeArrowheads="1"/>
              </p:cNvSpPr>
              <p:nvPr/>
            </p:nvSpPr>
            <p:spPr bwMode="auto">
              <a:xfrm>
                <a:off x="-1009051" y="3511161"/>
                <a:ext cx="174705" cy="325180"/>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1" name="Rectangle 99">
                <a:extLst>
                  <a:ext uri="{FF2B5EF4-FFF2-40B4-BE49-F238E27FC236}">
                    <a16:creationId xmlns:a16="http://schemas.microsoft.com/office/drawing/2014/main" id="{F852D40E-DBAC-4826-8411-811FBF975EA9}"/>
                  </a:ext>
                </a:extLst>
              </p:cNvPr>
              <p:cNvSpPr>
                <a:spLocks noChangeArrowheads="1"/>
              </p:cNvSpPr>
              <p:nvPr/>
            </p:nvSpPr>
            <p:spPr bwMode="auto">
              <a:xfrm>
                <a:off x="-1009051" y="3511161"/>
                <a:ext cx="174705" cy="32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2" name="Freeform 100">
                <a:extLst>
                  <a:ext uri="{FF2B5EF4-FFF2-40B4-BE49-F238E27FC236}">
                    <a16:creationId xmlns:a16="http://schemas.microsoft.com/office/drawing/2014/main" id="{6FCE5441-992D-4711-9B12-1D933561955A}"/>
                  </a:ext>
                </a:extLst>
              </p:cNvPr>
              <p:cNvSpPr>
                <a:spLocks/>
              </p:cNvSpPr>
              <p:nvPr/>
            </p:nvSpPr>
            <p:spPr bwMode="auto">
              <a:xfrm>
                <a:off x="-1049858" y="3346659"/>
                <a:ext cx="256318" cy="51009"/>
              </a:xfrm>
              <a:custGeom>
                <a:avLst/>
                <a:gdLst>
                  <a:gd name="T0" fmla="*/ 186 w 207"/>
                  <a:gd name="T1" fmla="*/ 0 h 42"/>
                  <a:gd name="T2" fmla="*/ 21 w 207"/>
                  <a:gd name="T3" fmla="*/ 0 h 42"/>
                  <a:gd name="T4" fmla="*/ 0 w 207"/>
                  <a:gd name="T5" fmla="*/ 21 h 42"/>
                  <a:gd name="T6" fmla="*/ 0 w 207"/>
                  <a:gd name="T7" fmla="*/ 22 h 42"/>
                  <a:gd name="T8" fmla="*/ 21 w 207"/>
                  <a:gd name="T9" fmla="*/ 42 h 42"/>
                  <a:gd name="T10" fmla="*/ 33 w 207"/>
                  <a:gd name="T11" fmla="*/ 42 h 42"/>
                  <a:gd name="T12" fmla="*/ 145 w 207"/>
                  <a:gd name="T13" fmla="*/ 42 h 42"/>
                  <a:gd name="T14" fmla="*/ 174 w 207"/>
                  <a:gd name="T15" fmla="*/ 42 h 42"/>
                  <a:gd name="T16" fmla="*/ 186 w 207"/>
                  <a:gd name="T17" fmla="*/ 42 h 42"/>
                  <a:gd name="T18" fmla="*/ 207 w 207"/>
                  <a:gd name="T19" fmla="*/ 22 h 42"/>
                  <a:gd name="T20" fmla="*/ 207 w 207"/>
                  <a:gd name="T21" fmla="*/ 21 h 42"/>
                  <a:gd name="T22" fmla="*/ 186 w 207"/>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42">
                    <a:moveTo>
                      <a:pt x="186" y="0"/>
                    </a:moveTo>
                    <a:cubicBezTo>
                      <a:pt x="21" y="0"/>
                      <a:pt x="21" y="0"/>
                      <a:pt x="21" y="0"/>
                    </a:cubicBezTo>
                    <a:cubicBezTo>
                      <a:pt x="9" y="0"/>
                      <a:pt x="0" y="10"/>
                      <a:pt x="0" y="21"/>
                    </a:cubicBezTo>
                    <a:cubicBezTo>
                      <a:pt x="0" y="22"/>
                      <a:pt x="0" y="22"/>
                      <a:pt x="0" y="22"/>
                    </a:cubicBezTo>
                    <a:cubicBezTo>
                      <a:pt x="0" y="33"/>
                      <a:pt x="9" y="42"/>
                      <a:pt x="21" y="42"/>
                    </a:cubicBezTo>
                    <a:cubicBezTo>
                      <a:pt x="33" y="42"/>
                      <a:pt x="33" y="42"/>
                      <a:pt x="33" y="42"/>
                    </a:cubicBezTo>
                    <a:cubicBezTo>
                      <a:pt x="145" y="42"/>
                      <a:pt x="145" y="42"/>
                      <a:pt x="145" y="42"/>
                    </a:cubicBezTo>
                    <a:cubicBezTo>
                      <a:pt x="174" y="42"/>
                      <a:pt x="174" y="42"/>
                      <a:pt x="174" y="42"/>
                    </a:cubicBezTo>
                    <a:cubicBezTo>
                      <a:pt x="186" y="42"/>
                      <a:pt x="186" y="42"/>
                      <a:pt x="186" y="42"/>
                    </a:cubicBezTo>
                    <a:cubicBezTo>
                      <a:pt x="197" y="42"/>
                      <a:pt x="207" y="33"/>
                      <a:pt x="207" y="22"/>
                    </a:cubicBezTo>
                    <a:cubicBezTo>
                      <a:pt x="207" y="21"/>
                      <a:pt x="207" y="21"/>
                      <a:pt x="207" y="21"/>
                    </a:cubicBezTo>
                    <a:cubicBezTo>
                      <a:pt x="207" y="10"/>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3" name="Freeform 101">
                <a:extLst>
                  <a:ext uri="{FF2B5EF4-FFF2-40B4-BE49-F238E27FC236}">
                    <a16:creationId xmlns:a16="http://schemas.microsoft.com/office/drawing/2014/main" id="{AC703DFF-E428-41B0-84B1-14B6D4F07594}"/>
                  </a:ext>
                </a:extLst>
              </p:cNvPr>
              <p:cNvSpPr>
                <a:spLocks/>
              </p:cNvSpPr>
              <p:nvPr/>
            </p:nvSpPr>
            <p:spPr bwMode="auto">
              <a:xfrm>
                <a:off x="-1009051" y="3397667"/>
                <a:ext cx="138999" cy="77788"/>
              </a:xfrm>
              <a:custGeom>
                <a:avLst/>
                <a:gdLst>
                  <a:gd name="T0" fmla="*/ 112 w 112"/>
                  <a:gd name="T1" fmla="*/ 0 h 63"/>
                  <a:gd name="T2" fmla="*/ 0 w 112"/>
                  <a:gd name="T3" fmla="*/ 0 h 63"/>
                  <a:gd name="T4" fmla="*/ 0 w 112"/>
                  <a:gd name="T5" fmla="*/ 63 h 63"/>
                  <a:gd name="T6" fmla="*/ 112 w 112"/>
                  <a:gd name="T7" fmla="*/ 1 h 63"/>
                  <a:gd name="T8" fmla="*/ 112 w 112"/>
                  <a:gd name="T9" fmla="*/ 0 h 63"/>
                </a:gdLst>
                <a:ahLst/>
                <a:cxnLst>
                  <a:cxn ang="0">
                    <a:pos x="T0" y="T1"/>
                  </a:cxn>
                  <a:cxn ang="0">
                    <a:pos x="T2" y="T3"/>
                  </a:cxn>
                  <a:cxn ang="0">
                    <a:pos x="T4" y="T5"/>
                  </a:cxn>
                  <a:cxn ang="0">
                    <a:pos x="T6" y="T7"/>
                  </a:cxn>
                  <a:cxn ang="0">
                    <a:pos x="T8" y="T9"/>
                  </a:cxn>
                </a:cxnLst>
                <a:rect l="0" t="0" r="r" b="b"/>
                <a:pathLst>
                  <a:path w="112" h="63">
                    <a:moveTo>
                      <a:pt x="112" y="0"/>
                    </a:moveTo>
                    <a:cubicBezTo>
                      <a:pt x="0" y="0"/>
                      <a:pt x="0" y="0"/>
                      <a:pt x="0" y="0"/>
                    </a:cubicBezTo>
                    <a:cubicBezTo>
                      <a:pt x="0" y="63"/>
                      <a:pt x="0" y="63"/>
                      <a:pt x="0" y="63"/>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4" name="Freeform 102">
                <a:extLst>
                  <a:ext uri="{FF2B5EF4-FFF2-40B4-BE49-F238E27FC236}">
                    <a16:creationId xmlns:a16="http://schemas.microsoft.com/office/drawing/2014/main" id="{F2948C6C-20EF-47E4-B344-5053CACE1EEB}"/>
                  </a:ext>
                </a:extLst>
              </p:cNvPr>
              <p:cNvSpPr>
                <a:spLocks/>
              </p:cNvSpPr>
              <p:nvPr/>
            </p:nvSpPr>
            <p:spPr bwMode="auto">
              <a:xfrm>
                <a:off x="-870053" y="3397667"/>
                <a:ext cx="35706" cy="431023"/>
              </a:xfrm>
              <a:custGeom>
                <a:avLst/>
                <a:gdLst>
                  <a:gd name="T0" fmla="*/ 29 w 29"/>
                  <a:gd name="T1" fmla="*/ 0 h 348"/>
                  <a:gd name="T2" fmla="*/ 5 w 29"/>
                  <a:gd name="T3" fmla="*/ 0 h 348"/>
                  <a:gd name="T4" fmla="*/ 0 w 29"/>
                  <a:gd name="T5" fmla="*/ 1 h 348"/>
                  <a:gd name="T6" fmla="*/ 0 w 29"/>
                  <a:gd name="T7" fmla="*/ 91 h 348"/>
                  <a:gd name="T8" fmla="*/ 29 w 29"/>
                  <a:gd name="T9" fmla="*/ 91 h 348"/>
                  <a:gd name="T10" fmla="*/ 29 w 29"/>
                  <a:gd name="T11" fmla="*/ 348 h 348"/>
                  <a:gd name="T12" fmla="*/ 29 w 29"/>
                  <a:gd name="T13" fmla="*/ 0 h 348"/>
                </a:gdLst>
                <a:ahLst/>
                <a:cxnLst>
                  <a:cxn ang="0">
                    <a:pos x="T0" y="T1"/>
                  </a:cxn>
                  <a:cxn ang="0">
                    <a:pos x="T2" y="T3"/>
                  </a:cxn>
                  <a:cxn ang="0">
                    <a:pos x="T4" y="T5"/>
                  </a:cxn>
                  <a:cxn ang="0">
                    <a:pos x="T6" y="T7"/>
                  </a:cxn>
                  <a:cxn ang="0">
                    <a:pos x="T8" y="T9"/>
                  </a:cxn>
                  <a:cxn ang="0">
                    <a:pos x="T10" y="T11"/>
                  </a:cxn>
                  <a:cxn ang="0">
                    <a:pos x="T12" y="T13"/>
                  </a:cxn>
                </a:cxnLst>
                <a:rect l="0" t="0" r="r" b="b"/>
                <a:pathLst>
                  <a:path w="29" h="348">
                    <a:moveTo>
                      <a:pt x="29" y="0"/>
                    </a:moveTo>
                    <a:cubicBezTo>
                      <a:pt x="5" y="0"/>
                      <a:pt x="5" y="0"/>
                      <a:pt x="5" y="0"/>
                    </a:cubicBezTo>
                    <a:cubicBezTo>
                      <a:pt x="5" y="0"/>
                      <a:pt x="3" y="0"/>
                      <a:pt x="0" y="1"/>
                    </a:cubicBezTo>
                    <a:cubicBezTo>
                      <a:pt x="0" y="91"/>
                      <a:pt x="0" y="91"/>
                      <a:pt x="0" y="91"/>
                    </a:cubicBezTo>
                    <a:cubicBezTo>
                      <a:pt x="29" y="91"/>
                      <a:pt x="29" y="91"/>
                      <a:pt x="29" y="91"/>
                    </a:cubicBezTo>
                    <a:cubicBezTo>
                      <a:pt x="29" y="348"/>
                      <a:pt x="29" y="348"/>
                      <a:pt x="29" y="348"/>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5" name="Freeform 103">
                <a:extLst>
                  <a:ext uri="{FF2B5EF4-FFF2-40B4-BE49-F238E27FC236}">
                    <a16:creationId xmlns:a16="http://schemas.microsoft.com/office/drawing/2014/main" id="{43F43F1E-18EF-4878-82CF-2E8167F5CB63}"/>
                  </a:ext>
                </a:extLst>
              </p:cNvPr>
              <p:cNvSpPr>
                <a:spLocks/>
              </p:cNvSpPr>
              <p:nvPr/>
            </p:nvSpPr>
            <p:spPr bwMode="auto">
              <a:xfrm>
                <a:off x="-870053" y="3511161"/>
                <a:ext cx="35706" cy="325180"/>
              </a:xfrm>
              <a:custGeom>
                <a:avLst/>
                <a:gdLst>
                  <a:gd name="T0" fmla="*/ 28 w 28"/>
                  <a:gd name="T1" fmla="*/ 0 h 255"/>
                  <a:gd name="T2" fmla="*/ 0 w 28"/>
                  <a:gd name="T3" fmla="*/ 0 h 255"/>
                  <a:gd name="T4" fmla="*/ 0 w 28"/>
                  <a:gd name="T5" fmla="*/ 255 h 255"/>
                  <a:gd name="T6" fmla="*/ 28 w 28"/>
                  <a:gd name="T7" fmla="*/ 255 h 255"/>
                  <a:gd name="T8" fmla="*/ 28 w 28"/>
                  <a:gd name="T9" fmla="*/ 249 h 255"/>
                  <a:gd name="T10" fmla="*/ 28 w 28"/>
                  <a:gd name="T11" fmla="*/ 0 h 255"/>
                </a:gdLst>
                <a:ahLst/>
                <a:cxnLst>
                  <a:cxn ang="0">
                    <a:pos x="T0" y="T1"/>
                  </a:cxn>
                  <a:cxn ang="0">
                    <a:pos x="T2" y="T3"/>
                  </a:cxn>
                  <a:cxn ang="0">
                    <a:pos x="T4" y="T5"/>
                  </a:cxn>
                  <a:cxn ang="0">
                    <a:pos x="T6" y="T7"/>
                  </a:cxn>
                  <a:cxn ang="0">
                    <a:pos x="T8" y="T9"/>
                  </a:cxn>
                  <a:cxn ang="0">
                    <a:pos x="T10" y="T11"/>
                  </a:cxn>
                </a:cxnLst>
                <a:rect l="0" t="0" r="r" b="b"/>
                <a:pathLst>
                  <a:path w="28" h="255">
                    <a:moveTo>
                      <a:pt x="28" y="0"/>
                    </a:moveTo>
                    <a:lnTo>
                      <a:pt x="0" y="0"/>
                    </a:lnTo>
                    <a:lnTo>
                      <a:pt x="0" y="255"/>
                    </a:lnTo>
                    <a:lnTo>
                      <a:pt x="28" y="255"/>
                    </a:lnTo>
                    <a:lnTo>
                      <a:pt x="28" y="249"/>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16" name="Freeform 104">
                <a:extLst>
                  <a:ext uri="{FF2B5EF4-FFF2-40B4-BE49-F238E27FC236}">
                    <a16:creationId xmlns:a16="http://schemas.microsoft.com/office/drawing/2014/main" id="{CFA949AC-F568-4EBD-BC39-B9AE9CBDC6B5}"/>
                  </a:ext>
                </a:extLst>
              </p:cNvPr>
              <p:cNvSpPr>
                <a:spLocks/>
              </p:cNvSpPr>
              <p:nvPr/>
            </p:nvSpPr>
            <p:spPr bwMode="auto">
              <a:xfrm>
                <a:off x="-870053" y="3511161"/>
                <a:ext cx="35706" cy="325180"/>
              </a:xfrm>
              <a:custGeom>
                <a:avLst/>
                <a:gdLst>
                  <a:gd name="T0" fmla="*/ 28 w 28"/>
                  <a:gd name="T1" fmla="*/ 0 h 255"/>
                  <a:gd name="T2" fmla="*/ 0 w 28"/>
                  <a:gd name="T3" fmla="*/ 0 h 255"/>
                  <a:gd name="T4" fmla="*/ 0 w 28"/>
                  <a:gd name="T5" fmla="*/ 255 h 255"/>
                  <a:gd name="T6" fmla="*/ 28 w 28"/>
                  <a:gd name="T7" fmla="*/ 255 h 255"/>
                  <a:gd name="T8" fmla="*/ 28 w 28"/>
                  <a:gd name="T9" fmla="*/ 249 h 255"/>
                  <a:gd name="T10" fmla="*/ 28 w 28"/>
                  <a:gd name="T11" fmla="*/ 0 h 255"/>
                </a:gdLst>
                <a:ahLst/>
                <a:cxnLst>
                  <a:cxn ang="0">
                    <a:pos x="T0" y="T1"/>
                  </a:cxn>
                  <a:cxn ang="0">
                    <a:pos x="T2" y="T3"/>
                  </a:cxn>
                  <a:cxn ang="0">
                    <a:pos x="T4" y="T5"/>
                  </a:cxn>
                  <a:cxn ang="0">
                    <a:pos x="T6" y="T7"/>
                  </a:cxn>
                  <a:cxn ang="0">
                    <a:pos x="T8" y="T9"/>
                  </a:cxn>
                  <a:cxn ang="0">
                    <a:pos x="T10" y="T11"/>
                  </a:cxn>
                </a:cxnLst>
                <a:rect l="0" t="0" r="r" b="b"/>
                <a:pathLst>
                  <a:path w="28" h="255">
                    <a:moveTo>
                      <a:pt x="28" y="0"/>
                    </a:moveTo>
                    <a:lnTo>
                      <a:pt x="0" y="0"/>
                    </a:lnTo>
                    <a:lnTo>
                      <a:pt x="0" y="255"/>
                    </a:lnTo>
                    <a:lnTo>
                      <a:pt x="28" y="255"/>
                    </a:lnTo>
                    <a:lnTo>
                      <a:pt x="28" y="249"/>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7" name="Freeform 105">
                <a:extLst>
                  <a:ext uri="{FF2B5EF4-FFF2-40B4-BE49-F238E27FC236}">
                    <a16:creationId xmlns:a16="http://schemas.microsoft.com/office/drawing/2014/main" id="{E080CFAE-4F14-4790-A28E-CE0F38230C5F}"/>
                  </a:ext>
                </a:extLst>
              </p:cNvPr>
              <p:cNvSpPr>
                <a:spLocks/>
              </p:cNvSpPr>
              <p:nvPr/>
            </p:nvSpPr>
            <p:spPr bwMode="auto">
              <a:xfrm>
                <a:off x="-870053" y="3397667"/>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8" name="Freeform 106">
                <a:extLst>
                  <a:ext uri="{FF2B5EF4-FFF2-40B4-BE49-F238E27FC236}">
                    <a16:creationId xmlns:a16="http://schemas.microsoft.com/office/drawing/2014/main" id="{1F4B1E79-387B-469F-B7E4-C5D8B1B9378C}"/>
                  </a:ext>
                </a:extLst>
              </p:cNvPr>
              <p:cNvSpPr>
                <a:spLocks/>
              </p:cNvSpPr>
              <p:nvPr/>
            </p:nvSpPr>
            <p:spPr bwMode="auto">
              <a:xfrm>
                <a:off x="-870053" y="3397667"/>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9" name="Freeform 107">
                <a:extLst>
                  <a:ext uri="{FF2B5EF4-FFF2-40B4-BE49-F238E27FC236}">
                    <a16:creationId xmlns:a16="http://schemas.microsoft.com/office/drawing/2014/main" id="{1E3C91AF-E7EB-4B6C-A37C-4F027FE56DE4}"/>
                  </a:ext>
                </a:extLst>
              </p:cNvPr>
              <p:cNvSpPr>
                <a:spLocks/>
              </p:cNvSpPr>
              <p:nvPr/>
            </p:nvSpPr>
            <p:spPr bwMode="auto">
              <a:xfrm>
                <a:off x="-870053" y="3397667"/>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0" name="Rectangle 108">
                <a:extLst>
                  <a:ext uri="{FF2B5EF4-FFF2-40B4-BE49-F238E27FC236}">
                    <a16:creationId xmlns:a16="http://schemas.microsoft.com/office/drawing/2014/main" id="{B8D4A5B8-0CE0-43A1-A9F2-DC9DAF949EED}"/>
                  </a:ext>
                </a:extLst>
              </p:cNvPr>
              <p:cNvSpPr>
                <a:spLocks noChangeArrowheads="1"/>
              </p:cNvSpPr>
              <p:nvPr/>
            </p:nvSpPr>
            <p:spPr bwMode="auto">
              <a:xfrm>
                <a:off x="-1301075" y="3638682"/>
                <a:ext cx="175980" cy="197658"/>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1" name="Rectangle 109">
                <a:extLst>
                  <a:ext uri="{FF2B5EF4-FFF2-40B4-BE49-F238E27FC236}">
                    <a16:creationId xmlns:a16="http://schemas.microsoft.com/office/drawing/2014/main" id="{5EFFAA81-DF21-4393-AEBF-2D0899955D72}"/>
                  </a:ext>
                </a:extLst>
              </p:cNvPr>
              <p:cNvSpPr>
                <a:spLocks noChangeArrowheads="1"/>
              </p:cNvSpPr>
              <p:nvPr/>
            </p:nvSpPr>
            <p:spPr bwMode="auto">
              <a:xfrm>
                <a:off x="-1301075" y="3638682"/>
                <a:ext cx="175980" cy="19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2" name="Freeform 110">
                <a:extLst>
                  <a:ext uri="{FF2B5EF4-FFF2-40B4-BE49-F238E27FC236}">
                    <a16:creationId xmlns:a16="http://schemas.microsoft.com/office/drawing/2014/main" id="{A710141A-6E60-4E97-9235-21E8A9E87D42}"/>
                  </a:ext>
                </a:extLst>
              </p:cNvPr>
              <p:cNvSpPr>
                <a:spLocks/>
              </p:cNvSpPr>
              <p:nvPr/>
            </p:nvSpPr>
            <p:spPr bwMode="auto">
              <a:xfrm>
                <a:off x="-1341882" y="3474180"/>
                <a:ext cx="256318" cy="52284"/>
              </a:xfrm>
              <a:custGeom>
                <a:avLst/>
                <a:gdLst>
                  <a:gd name="T0" fmla="*/ 186 w 206"/>
                  <a:gd name="T1" fmla="*/ 0 h 42"/>
                  <a:gd name="T2" fmla="*/ 20 w 206"/>
                  <a:gd name="T3" fmla="*/ 0 h 42"/>
                  <a:gd name="T4" fmla="*/ 0 w 206"/>
                  <a:gd name="T5" fmla="*/ 21 h 42"/>
                  <a:gd name="T6" fmla="*/ 0 w 206"/>
                  <a:gd name="T7" fmla="*/ 21 h 42"/>
                  <a:gd name="T8" fmla="*/ 20 w 206"/>
                  <a:gd name="T9" fmla="*/ 42 h 42"/>
                  <a:gd name="T10" fmla="*/ 32 w 206"/>
                  <a:gd name="T11" fmla="*/ 42 h 42"/>
                  <a:gd name="T12" fmla="*/ 144 w 206"/>
                  <a:gd name="T13" fmla="*/ 42 h 42"/>
                  <a:gd name="T14" fmla="*/ 174 w 206"/>
                  <a:gd name="T15" fmla="*/ 42 h 42"/>
                  <a:gd name="T16" fmla="*/ 186 w 206"/>
                  <a:gd name="T17" fmla="*/ 42 h 42"/>
                  <a:gd name="T18" fmla="*/ 206 w 206"/>
                  <a:gd name="T19" fmla="*/ 21 h 42"/>
                  <a:gd name="T20" fmla="*/ 206 w 206"/>
                  <a:gd name="T21" fmla="*/ 21 h 42"/>
                  <a:gd name="T22" fmla="*/ 186 w 206"/>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42">
                    <a:moveTo>
                      <a:pt x="186" y="0"/>
                    </a:moveTo>
                    <a:cubicBezTo>
                      <a:pt x="20" y="0"/>
                      <a:pt x="20" y="0"/>
                      <a:pt x="20" y="0"/>
                    </a:cubicBezTo>
                    <a:cubicBezTo>
                      <a:pt x="9" y="0"/>
                      <a:pt x="0" y="9"/>
                      <a:pt x="0" y="21"/>
                    </a:cubicBezTo>
                    <a:cubicBezTo>
                      <a:pt x="0" y="21"/>
                      <a:pt x="0" y="21"/>
                      <a:pt x="0" y="21"/>
                    </a:cubicBezTo>
                    <a:cubicBezTo>
                      <a:pt x="0" y="33"/>
                      <a:pt x="9" y="42"/>
                      <a:pt x="20" y="42"/>
                    </a:cubicBezTo>
                    <a:cubicBezTo>
                      <a:pt x="32" y="42"/>
                      <a:pt x="32" y="42"/>
                      <a:pt x="32" y="42"/>
                    </a:cubicBezTo>
                    <a:cubicBezTo>
                      <a:pt x="144" y="42"/>
                      <a:pt x="144" y="42"/>
                      <a:pt x="144" y="42"/>
                    </a:cubicBezTo>
                    <a:cubicBezTo>
                      <a:pt x="174" y="42"/>
                      <a:pt x="174" y="42"/>
                      <a:pt x="174" y="42"/>
                    </a:cubicBezTo>
                    <a:cubicBezTo>
                      <a:pt x="186" y="42"/>
                      <a:pt x="186" y="42"/>
                      <a:pt x="186" y="42"/>
                    </a:cubicBezTo>
                    <a:cubicBezTo>
                      <a:pt x="197" y="42"/>
                      <a:pt x="206" y="33"/>
                      <a:pt x="206" y="21"/>
                    </a:cubicBezTo>
                    <a:cubicBezTo>
                      <a:pt x="206" y="21"/>
                      <a:pt x="206" y="21"/>
                      <a:pt x="206" y="21"/>
                    </a:cubicBezTo>
                    <a:cubicBezTo>
                      <a:pt x="206" y="9"/>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3" name="Freeform 111">
                <a:extLst>
                  <a:ext uri="{FF2B5EF4-FFF2-40B4-BE49-F238E27FC236}">
                    <a16:creationId xmlns:a16="http://schemas.microsoft.com/office/drawing/2014/main" id="{101A2FED-76B3-438D-8B2A-5A7A1BC8C9ED}"/>
                  </a:ext>
                </a:extLst>
              </p:cNvPr>
              <p:cNvSpPr>
                <a:spLocks/>
              </p:cNvSpPr>
              <p:nvPr/>
            </p:nvSpPr>
            <p:spPr bwMode="auto">
              <a:xfrm>
                <a:off x="-1301075" y="3526463"/>
                <a:ext cx="138999" cy="76513"/>
              </a:xfrm>
              <a:custGeom>
                <a:avLst/>
                <a:gdLst>
                  <a:gd name="T0" fmla="*/ 112 w 112"/>
                  <a:gd name="T1" fmla="*/ 0 h 62"/>
                  <a:gd name="T2" fmla="*/ 0 w 112"/>
                  <a:gd name="T3" fmla="*/ 0 h 62"/>
                  <a:gd name="T4" fmla="*/ 0 w 112"/>
                  <a:gd name="T5" fmla="*/ 62 h 62"/>
                  <a:gd name="T6" fmla="*/ 112 w 112"/>
                  <a:gd name="T7" fmla="*/ 1 h 62"/>
                  <a:gd name="T8" fmla="*/ 112 w 112"/>
                  <a:gd name="T9" fmla="*/ 0 h 62"/>
                </a:gdLst>
                <a:ahLst/>
                <a:cxnLst>
                  <a:cxn ang="0">
                    <a:pos x="T0" y="T1"/>
                  </a:cxn>
                  <a:cxn ang="0">
                    <a:pos x="T2" y="T3"/>
                  </a:cxn>
                  <a:cxn ang="0">
                    <a:pos x="T4" y="T5"/>
                  </a:cxn>
                  <a:cxn ang="0">
                    <a:pos x="T6" y="T7"/>
                  </a:cxn>
                  <a:cxn ang="0">
                    <a:pos x="T8" y="T9"/>
                  </a:cxn>
                </a:cxnLst>
                <a:rect l="0" t="0" r="r" b="b"/>
                <a:pathLst>
                  <a:path w="112" h="62">
                    <a:moveTo>
                      <a:pt x="112" y="0"/>
                    </a:moveTo>
                    <a:cubicBezTo>
                      <a:pt x="0" y="0"/>
                      <a:pt x="0" y="0"/>
                      <a:pt x="0" y="0"/>
                    </a:cubicBezTo>
                    <a:cubicBezTo>
                      <a:pt x="0" y="62"/>
                      <a:pt x="0" y="62"/>
                      <a:pt x="0" y="62"/>
                    </a:cubicBezTo>
                    <a:cubicBezTo>
                      <a:pt x="30" y="17"/>
                      <a:pt x="94"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4" name="Freeform 112">
                <a:extLst>
                  <a:ext uri="{FF2B5EF4-FFF2-40B4-BE49-F238E27FC236}">
                    <a16:creationId xmlns:a16="http://schemas.microsoft.com/office/drawing/2014/main" id="{85B037B4-291C-4910-974E-716D9094B631}"/>
                  </a:ext>
                </a:extLst>
              </p:cNvPr>
              <p:cNvSpPr>
                <a:spLocks/>
              </p:cNvSpPr>
              <p:nvPr/>
            </p:nvSpPr>
            <p:spPr bwMode="auto">
              <a:xfrm>
                <a:off x="-1162077" y="3526463"/>
                <a:ext cx="36982" cy="302225"/>
              </a:xfrm>
              <a:custGeom>
                <a:avLst/>
                <a:gdLst>
                  <a:gd name="T0" fmla="*/ 30 w 30"/>
                  <a:gd name="T1" fmla="*/ 0 h 244"/>
                  <a:gd name="T2" fmla="*/ 6 w 30"/>
                  <a:gd name="T3" fmla="*/ 0 h 244"/>
                  <a:gd name="T4" fmla="*/ 0 w 30"/>
                  <a:gd name="T5" fmla="*/ 1 h 244"/>
                  <a:gd name="T6" fmla="*/ 0 w 30"/>
                  <a:gd name="T7" fmla="*/ 91 h 244"/>
                  <a:gd name="T8" fmla="*/ 30 w 30"/>
                  <a:gd name="T9" fmla="*/ 91 h 244"/>
                  <a:gd name="T10" fmla="*/ 30 w 30"/>
                  <a:gd name="T11" fmla="*/ 244 h 244"/>
                  <a:gd name="T12" fmla="*/ 30 w 30"/>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30" h="244">
                    <a:moveTo>
                      <a:pt x="30" y="0"/>
                    </a:moveTo>
                    <a:cubicBezTo>
                      <a:pt x="6" y="0"/>
                      <a:pt x="6" y="0"/>
                      <a:pt x="6" y="0"/>
                    </a:cubicBezTo>
                    <a:cubicBezTo>
                      <a:pt x="6" y="0"/>
                      <a:pt x="4" y="0"/>
                      <a:pt x="0" y="1"/>
                    </a:cubicBezTo>
                    <a:cubicBezTo>
                      <a:pt x="0" y="91"/>
                      <a:pt x="0" y="91"/>
                      <a:pt x="0" y="91"/>
                    </a:cubicBezTo>
                    <a:cubicBezTo>
                      <a:pt x="30" y="91"/>
                      <a:pt x="30" y="91"/>
                      <a:pt x="30" y="91"/>
                    </a:cubicBezTo>
                    <a:cubicBezTo>
                      <a:pt x="30" y="244"/>
                      <a:pt x="30" y="244"/>
                      <a:pt x="30" y="244"/>
                    </a:cubicBezTo>
                    <a:cubicBezTo>
                      <a:pt x="30" y="0"/>
                      <a:pt x="30" y="0"/>
                      <a:pt x="30"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5" name="Freeform 113">
                <a:extLst>
                  <a:ext uri="{FF2B5EF4-FFF2-40B4-BE49-F238E27FC236}">
                    <a16:creationId xmlns:a16="http://schemas.microsoft.com/office/drawing/2014/main" id="{A6CB0698-5E27-48FF-BB42-D37A2EBA3DD5}"/>
                  </a:ext>
                </a:extLst>
              </p:cNvPr>
              <p:cNvSpPr>
                <a:spLocks/>
              </p:cNvSpPr>
              <p:nvPr/>
            </p:nvSpPr>
            <p:spPr bwMode="auto">
              <a:xfrm>
                <a:off x="-1162077" y="3638682"/>
                <a:ext cx="36982" cy="197658"/>
              </a:xfrm>
              <a:custGeom>
                <a:avLst/>
                <a:gdLst>
                  <a:gd name="T0" fmla="*/ 29 w 29"/>
                  <a:gd name="T1" fmla="*/ 0 h 155"/>
                  <a:gd name="T2" fmla="*/ 0 w 29"/>
                  <a:gd name="T3" fmla="*/ 0 h 155"/>
                  <a:gd name="T4" fmla="*/ 0 w 29"/>
                  <a:gd name="T5" fmla="*/ 155 h 155"/>
                  <a:gd name="T6" fmla="*/ 29 w 29"/>
                  <a:gd name="T7" fmla="*/ 155 h 155"/>
                  <a:gd name="T8" fmla="*/ 29 w 29"/>
                  <a:gd name="T9" fmla="*/ 149 h 155"/>
                  <a:gd name="T10" fmla="*/ 29 w 29"/>
                  <a:gd name="T11" fmla="*/ 0 h 155"/>
                </a:gdLst>
                <a:ahLst/>
                <a:cxnLst>
                  <a:cxn ang="0">
                    <a:pos x="T0" y="T1"/>
                  </a:cxn>
                  <a:cxn ang="0">
                    <a:pos x="T2" y="T3"/>
                  </a:cxn>
                  <a:cxn ang="0">
                    <a:pos x="T4" y="T5"/>
                  </a:cxn>
                  <a:cxn ang="0">
                    <a:pos x="T6" y="T7"/>
                  </a:cxn>
                  <a:cxn ang="0">
                    <a:pos x="T8" y="T9"/>
                  </a:cxn>
                  <a:cxn ang="0">
                    <a:pos x="T10" y="T11"/>
                  </a:cxn>
                </a:cxnLst>
                <a:rect l="0" t="0" r="r" b="b"/>
                <a:pathLst>
                  <a:path w="29" h="155">
                    <a:moveTo>
                      <a:pt x="29" y="0"/>
                    </a:moveTo>
                    <a:lnTo>
                      <a:pt x="0" y="0"/>
                    </a:lnTo>
                    <a:lnTo>
                      <a:pt x="0" y="155"/>
                    </a:lnTo>
                    <a:lnTo>
                      <a:pt x="29" y="155"/>
                    </a:lnTo>
                    <a:lnTo>
                      <a:pt x="29" y="149"/>
                    </a:lnTo>
                    <a:lnTo>
                      <a:pt x="29"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26" name="Freeform 114">
                <a:extLst>
                  <a:ext uri="{FF2B5EF4-FFF2-40B4-BE49-F238E27FC236}">
                    <a16:creationId xmlns:a16="http://schemas.microsoft.com/office/drawing/2014/main" id="{4329925F-57D9-4D3E-85A1-2CABBE0044D9}"/>
                  </a:ext>
                </a:extLst>
              </p:cNvPr>
              <p:cNvSpPr>
                <a:spLocks/>
              </p:cNvSpPr>
              <p:nvPr/>
            </p:nvSpPr>
            <p:spPr bwMode="auto">
              <a:xfrm>
                <a:off x="-1162077" y="3638682"/>
                <a:ext cx="36982" cy="197658"/>
              </a:xfrm>
              <a:custGeom>
                <a:avLst/>
                <a:gdLst>
                  <a:gd name="T0" fmla="*/ 29 w 29"/>
                  <a:gd name="T1" fmla="*/ 0 h 155"/>
                  <a:gd name="T2" fmla="*/ 0 w 29"/>
                  <a:gd name="T3" fmla="*/ 0 h 155"/>
                  <a:gd name="T4" fmla="*/ 0 w 29"/>
                  <a:gd name="T5" fmla="*/ 155 h 155"/>
                  <a:gd name="T6" fmla="*/ 29 w 29"/>
                  <a:gd name="T7" fmla="*/ 155 h 155"/>
                  <a:gd name="T8" fmla="*/ 29 w 29"/>
                  <a:gd name="T9" fmla="*/ 149 h 155"/>
                  <a:gd name="T10" fmla="*/ 29 w 29"/>
                  <a:gd name="T11" fmla="*/ 0 h 155"/>
                </a:gdLst>
                <a:ahLst/>
                <a:cxnLst>
                  <a:cxn ang="0">
                    <a:pos x="T0" y="T1"/>
                  </a:cxn>
                  <a:cxn ang="0">
                    <a:pos x="T2" y="T3"/>
                  </a:cxn>
                  <a:cxn ang="0">
                    <a:pos x="T4" y="T5"/>
                  </a:cxn>
                  <a:cxn ang="0">
                    <a:pos x="T6" y="T7"/>
                  </a:cxn>
                  <a:cxn ang="0">
                    <a:pos x="T8" y="T9"/>
                  </a:cxn>
                  <a:cxn ang="0">
                    <a:pos x="T10" y="T11"/>
                  </a:cxn>
                </a:cxnLst>
                <a:rect l="0" t="0" r="r" b="b"/>
                <a:pathLst>
                  <a:path w="29" h="155">
                    <a:moveTo>
                      <a:pt x="29" y="0"/>
                    </a:moveTo>
                    <a:lnTo>
                      <a:pt x="0" y="0"/>
                    </a:lnTo>
                    <a:lnTo>
                      <a:pt x="0" y="155"/>
                    </a:lnTo>
                    <a:lnTo>
                      <a:pt x="29" y="155"/>
                    </a:lnTo>
                    <a:lnTo>
                      <a:pt x="29" y="149"/>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7" name="Freeform 115">
                <a:extLst>
                  <a:ext uri="{FF2B5EF4-FFF2-40B4-BE49-F238E27FC236}">
                    <a16:creationId xmlns:a16="http://schemas.microsoft.com/office/drawing/2014/main" id="{96711CED-9EFE-461D-99AD-F55DF3EFB2AF}"/>
                  </a:ext>
                </a:extLst>
              </p:cNvPr>
              <p:cNvSpPr>
                <a:spLocks/>
              </p:cNvSpPr>
              <p:nvPr/>
            </p:nvSpPr>
            <p:spPr bwMode="auto">
              <a:xfrm>
                <a:off x="-1162077" y="3526463"/>
                <a:ext cx="36982" cy="0"/>
              </a:xfrm>
              <a:custGeom>
                <a:avLst/>
                <a:gdLst>
                  <a:gd name="T0" fmla="*/ 29 w 29"/>
                  <a:gd name="T1" fmla="*/ 0 w 29"/>
                  <a:gd name="T2" fmla="*/ 6 w 29"/>
                  <a:gd name="T3" fmla="*/ 6 w 29"/>
                  <a:gd name="T4" fmla="*/ 29 w 29"/>
                </a:gdLst>
                <a:ahLst/>
                <a:cxnLst>
                  <a:cxn ang="0">
                    <a:pos x="T0" y="0"/>
                  </a:cxn>
                  <a:cxn ang="0">
                    <a:pos x="T1" y="0"/>
                  </a:cxn>
                  <a:cxn ang="0">
                    <a:pos x="T2" y="0"/>
                  </a:cxn>
                  <a:cxn ang="0">
                    <a:pos x="T3" y="0"/>
                  </a:cxn>
                  <a:cxn ang="0">
                    <a:pos x="T4" y="0"/>
                  </a:cxn>
                </a:cxnLst>
                <a:rect l="0" t="0" r="r" b="b"/>
                <a:pathLst>
                  <a:path w="29">
                    <a:moveTo>
                      <a:pt x="29" y="0"/>
                    </a:moveTo>
                    <a:lnTo>
                      <a:pt x="0" y="0"/>
                    </a:lnTo>
                    <a:lnTo>
                      <a:pt x="6" y="0"/>
                    </a:lnTo>
                    <a:lnTo>
                      <a:pt x="6" y="0"/>
                    </a:lnTo>
                    <a:lnTo>
                      <a:pt x="29"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8" name="Freeform 116">
                <a:extLst>
                  <a:ext uri="{FF2B5EF4-FFF2-40B4-BE49-F238E27FC236}">
                    <a16:creationId xmlns:a16="http://schemas.microsoft.com/office/drawing/2014/main" id="{42D29884-5961-4768-B7DF-D551096D40FB}"/>
                  </a:ext>
                </a:extLst>
              </p:cNvPr>
              <p:cNvSpPr>
                <a:spLocks/>
              </p:cNvSpPr>
              <p:nvPr/>
            </p:nvSpPr>
            <p:spPr bwMode="auto">
              <a:xfrm>
                <a:off x="-1162077" y="3526463"/>
                <a:ext cx="36982" cy="0"/>
              </a:xfrm>
              <a:custGeom>
                <a:avLst/>
                <a:gdLst>
                  <a:gd name="T0" fmla="*/ 29 w 29"/>
                  <a:gd name="T1" fmla="*/ 0 w 29"/>
                  <a:gd name="T2" fmla="*/ 6 w 29"/>
                  <a:gd name="T3" fmla="*/ 6 w 29"/>
                  <a:gd name="T4" fmla="*/ 29 w 29"/>
                </a:gdLst>
                <a:ahLst/>
                <a:cxnLst>
                  <a:cxn ang="0">
                    <a:pos x="T0" y="0"/>
                  </a:cxn>
                  <a:cxn ang="0">
                    <a:pos x="T1" y="0"/>
                  </a:cxn>
                  <a:cxn ang="0">
                    <a:pos x="T2" y="0"/>
                  </a:cxn>
                  <a:cxn ang="0">
                    <a:pos x="T3" y="0"/>
                  </a:cxn>
                  <a:cxn ang="0">
                    <a:pos x="T4" y="0"/>
                  </a:cxn>
                </a:cxnLst>
                <a:rect l="0" t="0" r="r" b="b"/>
                <a:pathLst>
                  <a:path w="29">
                    <a:moveTo>
                      <a:pt x="29" y="0"/>
                    </a:moveTo>
                    <a:lnTo>
                      <a:pt x="0" y="0"/>
                    </a:lnTo>
                    <a:lnTo>
                      <a:pt x="6" y="0"/>
                    </a:lnTo>
                    <a:lnTo>
                      <a:pt x="6"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9" name="Freeform 117">
                <a:extLst>
                  <a:ext uri="{FF2B5EF4-FFF2-40B4-BE49-F238E27FC236}">
                    <a16:creationId xmlns:a16="http://schemas.microsoft.com/office/drawing/2014/main" id="{F0E48A83-E5B1-4CC8-9B04-FA6F96B74E56}"/>
                  </a:ext>
                </a:extLst>
              </p:cNvPr>
              <p:cNvSpPr>
                <a:spLocks/>
              </p:cNvSpPr>
              <p:nvPr/>
            </p:nvSpPr>
            <p:spPr bwMode="auto">
              <a:xfrm>
                <a:off x="-1162077" y="3526463"/>
                <a:ext cx="7652" cy="1275"/>
              </a:xfrm>
              <a:custGeom>
                <a:avLst/>
                <a:gdLst>
                  <a:gd name="T0" fmla="*/ 6 w 6"/>
                  <a:gd name="T1" fmla="*/ 0 h 1"/>
                  <a:gd name="T2" fmla="*/ 0 w 6"/>
                  <a:gd name="T3" fmla="*/ 0 h 1"/>
                  <a:gd name="T4" fmla="*/ 0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0" y="0"/>
                      <a:pt x="0" y="0"/>
                      <a:pt x="0" y="0"/>
                    </a:cubicBezTo>
                    <a:cubicBezTo>
                      <a:pt x="0" y="1"/>
                      <a:pt x="0" y="1"/>
                      <a:pt x="0" y="1"/>
                    </a:cubicBezTo>
                    <a:cubicBezTo>
                      <a:pt x="4" y="0"/>
                      <a:pt x="6" y="0"/>
                      <a:pt x="6"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nvGrpSpPr>
              <p:cNvPr id="330" name="Group 329">
                <a:extLst>
                  <a:ext uri="{FF2B5EF4-FFF2-40B4-BE49-F238E27FC236}">
                    <a16:creationId xmlns:a16="http://schemas.microsoft.com/office/drawing/2014/main" id="{9502FF41-2186-45C0-9620-3BF0B9CD703F}"/>
                  </a:ext>
                </a:extLst>
              </p:cNvPr>
              <p:cNvGrpSpPr/>
              <p:nvPr/>
            </p:nvGrpSpPr>
            <p:grpSpPr>
              <a:xfrm>
                <a:off x="-54543" y="2279901"/>
                <a:ext cx="654576" cy="588705"/>
                <a:chOff x="-54543" y="2279901"/>
                <a:chExt cx="654576" cy="588705"/>
              </a:xfrm>
            </p:grpSpPr>
            <p:sp>
              <p:nvSpPr>
                <p:cNvPr id="339" name="Freeform 68">
                  <a:extLst>
                    <a:ext uri="{FF2B5EF4-FFF2-40B4-BE49-F238E27FC236}">
                      <a16:creationId xmlns:a16="http://schemas.microsoft.com/office/drawing/2014/main" id="{6AACAD46-96AA-4AF7-8752-B70AE1060306}"/>
                    </a:ext>
                  </a:extLst>
                </p:cNvPr>
                <p:cNvSpPr>
                  <a:spLocks/>
                </p:cNvSpPr>
                <p:nvPr/>
              </p:nvSpPr>
              <p:spPr bwMode="auto">
                <a:xfrm flipH="1">
                  <a:off x="-54543" y="2279901"/>
                  <a:ext cx="122133" cy="135855"/>
                </a:xfrm>
                <a:custGeom>
                  <a:avLst/>
                  <a:gdLst>
                    <a:gd name="T0" fmla="*/ 15 w 92"/>
                    <a:gd name="T1" fmla="*/ 0 h 102"/>
                    <a:gd name="T2" fmla="*/ 7 w 92"/>
                    <a:gd name="T3" fmla="*/ 3 h 102"/>
                    <a:gd name="T4" fmla="*/ 6 w 92"/>
                    <a:gd name="T5" fmla="*/ 3 h 102"/>
                    <a:gd name="T6" fmla="*/ 5 w 92"/>
                    <a:gd name="T7" fmla="*/ 21 h 102"/>
                    <a:gd name="T8" fmla="*/ 9 w 92"/>
                    <a:gd name="T9" fmla="*/ 26 h 102"/>
                    <a:gd name="T10" fmla="*/ 9 w 92"/>
                    <a:gd name="T11" fmla="*/ 26 h 102"/>
                    <a:gd name="T12" fmla="*/ 37 w 92"/>
                    <a:gd name="T13" fmla="*/ 61 h 102"/>
                    <a:gd name="T14" fmla="*/ 54 w 92"/>
                    <a:gd name="T15" fmla="*/ 81 h 102"/>
                    <a:gd name="T16" fmla="*/ 54 w 92"/>
                    <a:gd name="T17" fmla="*/ 81 h 102"/>
                    <a:gd name="T18" fmla="*/ 66 w 92"/>
                    <a:gd name="T19" fmla="*/ 95 h 102"/>
                    <a:gd name="T20" fmla="*/ 68 w 92"/>
                    <a:gd name="T21" fmla="*/ 98 h 102"/>
                    <a:gd name="T22" fmla="*/ 77 w 92"/>
                    <a:gd name="T23" fmla="*/ 102 h 102"/>
                    <a:gd name="T24" fmla="*/ 85 w 92"/>
                    <a:gd name="T25" fmla="*/ 100 h 102"/>
                    <a:gd name="T26" fmla="*/ 86 w 92"/>
                    <a:gd name="T27" fmla="*/ 99 h 102"/>
                    <a:gd name="T28" fmla="*/ 87 w 92"/>
                    <a:gd name="T29" fmla="*/ 82 h 102"/>
                    <a:gd name="T30" fmla="*/ 24 w 92"/>
                    <a:gd name="T31" fmla="*/ 5 h 102"/>
                    <a:gd name="T32" fmla="*/ 15 w 92"/>
                    <a:gd name="T3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02">
                      <a:moveTo>
                        <a:pt x="15" y="0"/>
                      </a:moveTo>
                      <a:cubicBezTo>
                        <a:pt x="12" y="0"/>
                        <a:pt x="9" y="1"/>
                        <a:pt x="7" y="3"/>
                      </a:cubicBezTo>
                      <a:cubicBezTo>
                        <a:pt x="6" y="3"/>
                        <a:pt x="6" y="3"/>
                        <a:pt x="6" y="3"/>
                      </a:cubicBezTo>
                      <a:cubicBezTo>
                        <a:pt x="1" y="8"/>
                        <a:pt x="0" y="15"/>
                        <a:pt x="5" y="21"/>
                      </a:cubicBezTo>
                      <a:cubicBezTo>
                        <a:pt x="9" y="26"/>
                        <a:pt x="9" y="26"/>
                        <a:pt x="9" y="26"/>
                      </a:cubicBezTo>
                      <a:cubicBezTo>
                        <a:pt x="9" y="26"/>
                        <a:pt x="9" y="26"/>
                        <a:pt x="9" y="26"/>
                      </a:cubicBezTo>
                      <a:cubicBezTo>
                        <a:pt x="37" y="61"/>
                        <a:pt x="37" y="61"/>
                        <a:pt x="37" y="61"/>
                      </a:cubicBezTo>
                      <a:cubicBezTo>
                        <a:pt x="54" y="81"/>
                        <a:pt x="54" y="81"/>
                        <a:pt x="54" y="81"/>
                      </a:cubicBezTo>
                      <a:cubicBezTo>
                        <a:pt x="54" y="81"/>
                        <a:pt x="54" y="81"/>
                        <a:pt x="54" y="81"/>
                      </a:cubicBezTo>
                      <a:cubicBezTo>
                        <a:pt x="66" y="95"/>
                        <a:pt x="66" y="95"/>
                        <a:pt x="66" y="95"/>
                      </a:cubicBezTo>
                      <a:cubicBezTo>
                        <a:pt x="68" y="98"/>
                        <a:pt x="68" y="98"/>
                        <a:pt x="68" y="98"/>
                      </a:cubicBezTo>
                      <a:cubicBezTo>
                        <a:pt x="70" y="101"/>
                        <a:pt x="74" y="102"/>
                        <a:pt x="77" y="102"/>
                      </a:cubicBezTo>
                      <a:cubicBezTo>
                        <a:pt x="80" y="102"/>
                        <a:pt x="83" y="102"/>
                        <a:pt x="85" y="100"/>
                      </a:cubicBezTo>
                      <a:cubicBezTo>
                        <a:pt x="86" y="99"/>
                        <a:pt x="86" y="99"/>
                        <a:pt x="86" y="99"/>
                      </a:cubicBezTo>
                      <a:cubicBezTo>
                        <a:pt x="91" y="95"/>
                        <a:pt x="92" y="87"/>
                        <a:pt x="87" y="82"/>
                      </a:cubicBezTo>
                      <a:cubicBezTo>
                        <a:pt x="24" y="5"/>
                        <a:pt x="24" y="5"/>
                        <a:pt x="24" y="5"/>
                      </a:cubicBezTo>
                      <a:cubicBezTo>
                        <a:pt x="22" y="2"/>
                        <a:pt x="18" y="0"/>
                        <a:pt x="1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40" name="Freeform 118">
                  <a:extLst>
                    <a:ext uri="{FF2B5EF4-FFF2-40B4-BE49-F238E27FC236}">
                      <a16:creationId xmlns:a16="http://schemas.microsoft.com/office/drawing/2014/main" id="{C78D487F-6F10-414A-AF83-B931C62B70D1}"/>
                    </a:ext>
                  </a:extLst>
                </p:cNvPr>
                <p:cNvSpPr>
                  <a:spLocks/>
                </p:cNvSpPr>
                <p:nvPr/>
              </p:nvSpPr>
              <p:spPr bwMode="auto">
                <a:xfrm flipH="1">
                  <a:off x="-3769" y="2315581"/>
                  <a:ext cx="350938" cy="352544"/>
                </a:xfrm>
                <a:custGeom>
                  <a:avLst/>
                  <a:gdLst>
                    <a:gd name="T0" fmla="*/ 33 w 77"/>
                    <a:gd name="T1" fmla="*/ 0 h 99"/>
                    <a:gd name="T2" fmla="*/ 0 w 77"/>
                    <a:gd name="T3" fmla="*/ 27 h 99"/>
                    <a:gd name="T4" fmla="*/ 20 w 77"/>
                    <a:gd name="T5" fmla="*/ 99 h 99"/>
                    <a:gd name="T6" fmla="*/ 77 w 77"/>
                    <a:gd name="T7" fmla="*/ 53 h 99"/>
                    <a:gd name="T8" fmla="*/ 33 w 77"/>
                    <a:gd name="T9" fmla="*/ 0 h 99"/>
                    <a:gd name="connsiteX0" fmla="*/ 27498 w 33212"/>
                    <a:gd name="connsiteY0" fmla="*/ 0 h 17450"/>
                    <a:gd name="connsiteX1" fmla="*/ 0 w 33212"/>
                    <a:gd name="connsiteY1" fmla="*/ 17450 h 17450"/>
                    <a:gd name="connsiteX2" fmla="*/ 25809 w 33212"/>
                    <a:gd name="connsiteY2" fmla="*/ 10000 h 17450"/>
                    <a:gd name="connsiteX3" fmla="*/ 33212 w 33212"/>
                    <a:gd name="connsiteY3" fmla="*/ 5354 h 17450"/>
                    <a:gd name="connsiteX4" fmla="*/ 27498 w 33212"/>
                    <a:gd name="connsiteY4" fmla="*/ 0 h 17450"/>
                    <a:gd name="connsiteX0" fmla="*/ 27498 w 33212"/>
                    <a:gd name="connsiteY0" fmla="*/ 0 h 25950"/>
                    <a:gd name="connsiteX1" fmla="*/ 0 w 33212"/>
                    <a:gd name="connsiteY1" fmla="*/ 17450 h 25950"/>
                    <a:gd name="connsiteX2" fmla="*/ 794 w 33212"/>
                    <a:gd name="connsiteY2" fmla="*/ 25950 h 25950"/>
                    <a:gd name="connsiteX3" fmla="*/ 33212 w 33212"/>
                    <a:gd name="connsiteY3" fmla="*/ 5354 h 25950"/>
                    <a:gd name="connsiteX4" fmla="*/ 27498 w 33212"/>
                    <a:gd name="connsiteY4" fmla="*/ 0 h 2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12" h="25950">
                      <a:moveTo>
                        <a:pt x="27498" y="0"/>
                      </a:moveTo>
                      <a:lnTo>
                        <a:pt x="0" y="17450"/>
                      </a:lnTo>
                      <a:cubicBezTo>
                        <a:pt x="265" y="20283"/>
                        <a:pt x="529" y="23117"/>
                        <a:pt x="794" y="25950"/>
                      </a:cubicBezTo>
                      <a:lnTo>
                        <a:pt x="33212" y="5354"/>
                      </a:lnTo>
                      <a:lnTo>
                        <a:pt x="27498"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41" name="Freeform 119">
                  <a:extLst>
                    <a:ext uri="{FF2B5EF4-FFF2-40B4-BE49-F238E27FC236}">
                      <a16:creationId xmlns:a16="http://schemas.microsoft.com/office/drawing/2014/main" id="{64C38A59-B3C9-40CC-A52A-E0ED840BD2AA}"/>
                    </a:ext>
                  </a:extLst>
                </p:cNvPr>
                <p:cNvSpPr>
                  <a:spLocks/>
                </p:cNvSpPr>
                <p:nvPr/>
              </p:nvSpPr>
              <p:spPr bwMode="auto">
                <a:xfrm flipH="1">
                  <a:off x="-3769" y="2315580"/>
                  <a:ext cx="105666" cy="135855"/>
                </a:xfrm>
                <a:custGeom>
                  <a:avLst/>
                  <a:gdLst>
                    <a:gd name="T0" fmla="*/ 33 w 77"/>
                    <a:gd name="T1" fmla="*/ 0 h 99"/>
                    <a:gd name="T2" fmla="*/ 0 w 77"/>
                    <a:gd name="T3" fmla="*/ 27 h 99"/>
                    <a:gd name="T4" fmla="*/ 20 w 77"/>
                    <a:gd name="T5" fmla="*/ 99 h 99"/>
                    <a:gd name="T6" fmla="*/ 77 w 77"/>
                    <a:gd name="T7" fmla="*/ 53 h 99"/>
                    <a:gd name="T8" fmla="*/ 33 w 77"/>
                    <a:gd name="T9" fmla="*/ 0 h 99"/>
                  </a:gdLst>
                  <a:ahLst/>
                  <a:cxnLst>
                    <a:cxn ang="0">
                      <a:pos x="T0" y="T1"/>
                    </a:cxn>
                    <a:cxn ang="0">
                      <a:pos x="T2" y="T3"/>
                    </a:cxn>
                    <a:cxn ang="0">
                      <a:pos x="T4" y="T5"/>
                    </a:cxn>
                    <a:cxn ang="0">
                      <a:pos x="T6" y="T7"/>
                    </a:cxn>
                    <a:cxn ang="0">
                      <a:pos x="T8" y="T9"/>
                    </a:cxn>
                  </a:cxnLst>
                  <a:rect l="0" t="0" r="r" b="b"/>
                  <a:pathLst>
                    <a:path w="77" h="99">
                      <a:moveTo>
                        <a:pt x="33" y="0"/>
                      </a:moveTo>
                      <a:lnTo>
                        <a:pt x="0" y="27"/>
                      </a:lnTo>
                      <a:lnTo>
                        <a:pt x="20" y="99"/>
                      </a:lnTo>
                      <a:lnTo>
                        <a:pt x="77" y="53"/>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2" name="Freeform 120">
                  <a:extLst>
                    <a:ext uri="{FF2B5EF4-FFF2-40B4-BE49-F238E27FC236}">
                      <a16:creationId xmlns:a16="http://schemas.microsoft.com/office/drawing/2014/main" id="{45AF667D-4118-4F5A-A7DE-94A16154505F}"/>
                    </a:ext>
                  </a:extLst>
                </p:cNvPr>
                <p:cNvSpPr>
                  <a:spLocks/>
                </p:cNvSpPr>
                <p:nvPr/>
              </p:nvSpPr>
              <p:spPr bwMode="auto">
                <a:xfrm flipH="1">
                  <a:off x="-3768" y="2315580"/>
                  <a:ext cx="60380" cy="72730"/>
                </a:xfrm>
                <a:custGeom>
                  <a:avLst/>
                  <a:gdLst>
                    <a:gd name="T0" fmla="*/ 0 w 44"/>
                    <a:gd name="T1" fmla="*/ 0 h 53"/>
                    <a:gd name="T2" fmla="*/ 0 w 44"/>
                    <a:gd name="T3" fmla="*/ 0 h 53"/>
                    <a:gd name="T4" fmla="*/ 44 w 44"/>
                    <a:gd name="T5" fmla="*/ 53 h 53"/>
                    <a:gd name="T6" fmla="*/ 44 w 44"/>
                    <a:gd name="T7" fmla="*/ 53 h 53"/>
                    <a:gd name="T8" fmla="*/ 28 w 44"/>
                    <a:gd name="T9" fmla="*/ 33 h 53"/>
                    <a:gd name="T10" fmla="*/ 0 w 44"/>
                    <a:gd name="T11" fmla="*/ 0 h 53"/>
                  </a:gdLst>
                  <a:ahLst/>
                  <a:cxnLst>
                    <a:cxn ang="0">
                      <a:pos x="T0" y="T1"/>
                    </a:cxn>
                    <a:cxn ang="0">
                      <a:pos x="T2" y="T3"/>
                    </a:cxn>
                    <a:cxn ang="0">
                      <a:pos x="T4" y="T5"/>
                    </a:cxn>
                    <a:cxn ang="0">
                      <a:pos x="T6" y="T7"/>
                    </a:cxn>
                    <a:cxn ang="0">
                      <a:pos x="T8" y="T9"/>
                    </a:cxn>
                    <a:cxn ang="0">
                      <a:pos x="T10" y="T11"/>
                    </a:cxn>
                  </a:cxnLst>
                  <a:rect l="0" t="0" r="r" b="b"/>
                  <a:pathLst>
                    <a:path w="44" h="53">
                      <a:moveTo>
                        <a:pt x="0" y="0"/>
                      </a:moveTo>
                      <a:lnTo>
                        <a:pt x="0" y="0"/>
                      </a:lnTo>
                      <a:lnTo>
                        <a:pt x="44" y="53"/>
                      </a:lnTo>
                      <a:lnTo>
                        <a:pt x="44" y="53"/>
                      </a:lnTo>
                      <a:lnTo>
                        <a:pt x="28" y="33"/>
                      </a:lnTo>
                      <a:lnTo>
                        <a:pt x="0" y="0"/>
                      </a:lnTo>
                      <a:close/>
                    </a:path>
                  </a:pathLst>
                </a:custGeom>
                <a:solidFill>
                  <a:srgbClr val="CCD7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3" name="Freeform 121">
                  <a:extLst>
                    <a:ext uri="{FF2B5EF4-FFF2-40B4-BE49-F238E27FC236}">
                      <a16:creationId xmlns:a16="http://schemas.microsoft.com/office/drawing/2014/main" id="{562181B8-798B-4FBD-B01F-9CF7D18E3617}"/>
                    </a:ext>
                  </a:extLst>
                </p:cNvPr>
                <p:cNvSpPr>
                  <a:spLocks/>
                </p:cNvSpPr>
                <p:nvPr/>
              </p:nvSpPr>
              <p:spPr bwMode="auto">
                <a:xfrm flipH="1">
                  <a:off x="-3768" y="2315580"/>
                  <a:ext cx="60380" cy="72730"/>
                </a:xfrm>
                <a:custGeom>
                  <a:avLst/>
                  <a:gdLst>
                    <a:gd name="T0" fmla="*/ 0 w 44"/>
                    <a:gd name="T1" fmla="*/ 0 h 53"/>
                    <a:gd name="T2" fmla="*/ 0 w 44"/>
                    <a:gd name="T3" fmla="*/ 0 h 53"/>
                    <a:gd name="T4" fmla="*/ 44 w 44"/>
                    <a:gd name="T5" fmla="*/ 53 h 53"/>
                    <a:gd name="T6" fmla="*/ 44 w 44"/>
                    <a:gd name="T7" fmla="*/ 53 h 53"/>
                    <a:gd name="T8" fmla="*/ 28 w 44"/>
                    <a:gd name="T9" fmla="*/ 33 h 53"/>
                    <a:gd name="T10" fmla="*/ 0 w 44"/>
                    <a:gd name="T11" fmla="*/ 0 h 53"/>
                  </a:gdLst>
                  <a:ahLst/>
                  <a:cxnLst>
                    <a:cxn ang="0">
                      <a:pos x="T0" y="T1"/>
                    </a:cxn>
                    <a:cxn ang="0">
                      <a:pos x="T2" y="T3"/>
                    </a:cxn>
                    <a:cxn ang="0">
                      <a:pos x="T4" y="T5"/>
                    </a:cxn>
                    <a:cxn ang="0">
                      <a:pos x="T6" y="T7"/>
                    </a:cxn>
                    <a:cxn ang="0">
                      <a:pos x="T8" y="T9"/>
                    </a:cxn>
                    <a:cxn ang="0">
                      <a:pos x="T10" y="T11"/>
                    </a:cxn>
                  </a:cxnLst>
                  <a:rect l="0" t="0" r="r" b="b"/>
                  <a:pathLst>
                    <a:path w="44" h="53">
                      <a:moveTo>
                        <a:pt x="0" y="0"/>
                      </a:moveTo>
                      <a:lnTo>
                        <a:pt x="0" y="0"/>
                      </a:lnTo>
                      <a:lnTo>
                        <a:pt x="44" y="53"/>
                      </a:lnTo>
                      <a:lnTo>
                        <a:pt x="44" y="53"/>
                      </a:lnTo>
                      <a:lnTo>
                        <a:pt x="28"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4" name="Freeform 122">
                  <a:extLst>
                    <a:ext uri="{FF2B5EF4-FFF2-40B4-BE49-F238E27FC236}">
                      <a16:creationId xmlns:a16="http://schemas.microsoft.com/office/drawing/2014/main" id="{DF66C4D9-0904-496A-B9BC-D99ED131777B}"/>
                    </a:ext>
                  </a:extLst>
                </p:cNvPr>
                <p:cNvSpPr>
                  <a:spLocks/>
                </p:cNvSpPr>
                <p:nvPr/>
              </p:nvSpPr>
              <p:spPr bwMode="auto">
                <a:xfrm flipH="1">
                  <a:off x="108759" y="2458297"/>
                  <a:ext cx="491274" cy="337580"/>
                </a:xfrm>
                <a:custGeom>
                  <a:avLst/>
                  <a:gdLst>
                    <a:gd name="T0" fmla="*/ 340 w 368"/>
                    <a:gd name="T1" fmla="*/ 0 h 253"/>
                    <a:gd name="T2" fmla="*/ 258 w 368"/>
                    <a:gd name="T3" fmla="*/ 68 h 253"/>
                    <a:gd name="T4" fmla="*/ 218 w 368"/>
                    <a:gd name="T5" fmla="*/ 47 h 253"/>
                    <a:gd name="T6" fmla="*/ 211 w 368"/>
                    <a:gd name="T7" fmla="*/ 52 h 253"/>
                    <a:gd name="T8" fmla="*/ 140 w 368"/>
                    <a:gd name="T9" fmla="*/ 31 h 253"/>
                    <a:gd name="T10" fmla="*/ 132 w 368"/>
                    <a:gd name="T11" fmla="*/ 32 h 253"/>
                    <a:gd name="T12" fmla="*/ 53 w 368"/>
                    <a:gd name="T13" fmla="*/ 62 h 253"/>
                    <a:gd name="T14" fmla="*/ 4 w 368"/>
                    <a:gd name="T15" fmla="*/ 155 h 253"/>
                    <a:gd name="T16" fmla="*/ 32 w 368"/>
                    <a:gd name="T17" fmla="*/ 253 h 253"/>
                    <a:gd name="T18" fmla="*/ 7 w 368"/>
                    <a:gd name="T19" fmla="*/ 201 h 253"/>
                    <a:gd name="T20" fmla="*/ 249 w 368"/>
                    <a:gd name="T21" fmla="*/ 201 h 253"/>
                    <a:gd name="T22" fmla="*/ 253 w 368"/>
                    <a:gd name="T23" fmla="*/ 135 h 253"/>
                    <a:gd name="T24" fmla="*/ 265 w 368"/>
                    <a:gd name="T25" fmla="*/ 100 h 253"/>
                    <a:gd name="T26" fmla="*/ 368 w 368"/>
                    <a:gd name="T27" fmla="*/ 15 h 253"/>
                    <a:gd name="T28" fmla="*/ 368 w 368"/>
                    <a:gd name="T29" fmla="*/ 15 h 253"/>
                    <a:gd name="T30" fmla="*/ 340 w 368"/>
                    <a:gd name="T3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 h="253">
                      <a:moveTo>
                        <a:pt x="340" y="0"/>
                      </a:moveTo>
                      <a:cubicBezTo>
                        <a:pt x="258" y="68"/>
                        <a:pt x="258" y="68"/>
                        <a:pt x="258" y="68"/>
                      </a:cubicBezTo>
                      <a:cubicBezTo>
                        <a:pt x="218" y="47"/>
                        <a:pt x="218" y="47"/>
                        <a:pt x="218" y="47"/>
                      </a:cubicBezTo>
                      <a:cubicBezTo>
                        <a:pt x="211" y="52"/>
                        <a:pt x="211" y="52"/>
                        <a:pt x="211" y="52"/>
                      </a:cubicBezTo>
                      <a:cubicBezTo>
                        <a:pt x="190" y="38"/>
                        <a:pt x="165" y="31"/>
                        <a:pt x="140" y="31"/>
                      </a:cubicBezTo>
                      <a:cubicBezTo>
                        <a:pt x="137" y="31"/>
                        <a:pt x="134" y="31"/>
                        <a:pt x="132" y="32"/>
                      </a:cubicBezTo>
                      <a:cubicBezTo>
                        <a:pt x="104" y="33"/>
                        <a:pt x="76" y="43"/>
                        <a:pt x="53" y="62"/>
                      </a:cubicBezTo>
                      <a:cubicBezTo>
                        <a:pt x="24" y="86"/>
                        <a:pt x="7" y="120"/>
                        <a:pt x="4" y="155"/>
                      </a:cubicBezTo>
                      <a:cubicBezTo>
                        <a:pt x="0" y="189"/>
                        <a:pt x="9" y="224"/>
                        <a:pt x="32" y="253"/>
                      </a:cubicBezTo>
                      <a:cubicBezTo>
                        <a:pt x="20" y="237"/>
                        <a:pt x="11" y="220"/>
                        <a:pt x="7" y="201"/>
                      </a:cubicBezTo>
                      <a:cubicBezTo>
                        <a:pt x="249" y="201"/>
                        <a:pt x="249" y="201"/>
                        <a:pt x="249" y="201"/>
                      </a:cubicBezTo>
                      <a:cubicBezTo>
                        <a:pt x="256" y="180"/>
                        <a:pt x="257" y="157"/>
                        <a:pt x="253" y="135"/>
                      </a:cubicBezTo>
                      <a:cubicBezTo>
                        <a:pt x="250" y="122"/>
                        <a:pt x="255" y="108"/>
                        <a:pt x="265" y="100"/>
                      </a:cubicBezTo>
                      <a:cubicBezTo>
                        <a:pt x="368" y="15"/>
                        <a:pt x="368" y="15"/>
                        <a:pt x="368" y="15"/>
                      </a:cubicBezTo>
                      <a:cubicBezTo>
                        <a:pt x="368" y="15"/>
                        <a:pt x="368" y="15"/>
                        <a:pt x="368" y="15"/>
                      </a:cubicBezTo>
                      <a:cubicBezTo>
                        <a:pt x="357" y="13"/>
                        <a:pt x="348" y="8"/>
                        <a:pt x="340" y="0"/>
                      </a:cubicBezTo>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45" name="Freeform 124">
                  <a:extLst>
                    <a:ext uri="{FF2B5EF4-FFF2-40B4-BE49-F238E27FC236}">
                      <a16:creationId xmlns:a16="http://schemas.microsoft.com/office/drawing/2014/main" id="{C29B618E-B400-4FBF-88A7-3D3CDC250A83}"/>
                    </a:ext>
                  </a:extLst>
                </p:cNvPr>
                <p:cNvSpPr>
                  <a:spLocks noEditPoints="1"/>
                </p:cNvSpPr>
                <p:nvPr/>
              </p:nvSpPr>
              <p:spPr bwMode="auto">
                <a:xfrm flipH="1">
                  <a:off x="255591" y="2773920"/>
                  <a:ext cx="301900" cy="82336"/>
                </a:xfrm>
                <a:custGeom>
                  <a:avLst/>
                  <a:gdLst>
                    <a:gd name="T0" fmla="*/ 2 w 226"/>
                    <a:gd name="T1" fmla="*/ 18 h 62"/>
                    <a:gd name="T2" fmla="*/ 2 w 226"/>
                    <a:gd name="T3" fmla="*/ 18 h 62"/>
                    <a:gd name="T4" fmla="*/ 68 w 226"/>
                    <a:gd name="T5" fmla="*/ 62 h 62"/>
                    <a:gd name="T6" fmla="*/ 2 w 226"/>
                    <a:gd name="T7" fmla="*/ 18 h 62"/>
                    <a:gd name="T8" fmla="*/ 2 w 226"/>
                    <a:gd name="T9" fmla="*/ 18 h 62"/>
                    <a:gd name="T10" fmla="*/ 2 w 226"/>
                    <a:gd name="T11" fmla="*/ 18 h 62"/>
                    <a:gd name="T12" fmla="*/ 2 w 226"/>
                    <a:gd name="T13" fmla="*/ 18 h 62"/>
                    <a:gd name="T14" fmla="*/ 2 w 226"/>
                    <a:gd name="T15" fmla="*/ 18 h 62"/>
                    <a:gd name="T16" fmla="*/ 1 w 226"/>
                    <a:gd name="T17" fmla="*/ 17 h 62"/>
                    <a:gd name="T18" fmla="*/ 1 w 226"/>
                    <a:gd name="T19" fmla="*/ 17 h 62"/>
                    <a:gd name="T20" fmla="*/ 1 w 226"/>
                    <a:gd name="T21" fmla="*/ 17 h 62"/>
                    <a:gd name="T22" fmla="*/ 1 w 226"/>
                    <a:gd name="T23" fmla="*/ 17 h 62"/>
                    <a:gd name="T24" fmla="*/ 1 w 226"/>
                    <a:gd name="T25" fmla="*/ 17 h 62"/>
                    <a:gd name="T26" fmla="*/ 1 w 226"/>
                    <a:gd name="T27" fmla="*/ 17 h 62"/>
                    <a:gd name="T28" fmla="*/ 1 w 226"/>
                    <a:gd name="T29" fmla="*/ 17 h 62"/>
                    <a:gd name="T30" fmla="*/ 1 w 226"/>
                    <a:gd name="T31" fmla="*/ 17 h 62"/>
                    <a:gd name="T32" fmla="*/ 1 w 226"/>
                    <a:gd name="T33" fmla="*/ 17 h 62"/>
                    <a:gd name="T34" fmla="*/ 0 w 226"/>
                    <a:gd name="T35" fmla="*/ 16 h 62"/>
                    <a:gd name="T36" fmla="*/ 0 w 226"/>
                    <a:gd name="T37" fmla="*/ 16 h 62"/>
                    <a:gd name="T38" fmla="*/ 0 w 226"/>
                    <a:gd name="T39" fmla="*/ 16 h 62"/>
                    <a:gd name="T40" fmla="*/ 0 w 226"/>
                    <a:gd name="T41" fmla="*/ 16 h 62"/>
                    <a:gd name="T42" fmla="*/ 0 w 226"/>
                    <a:gd name="T43" fmla="*/ 16 h 62"/>
                    <a:gd name="T44" fmla="*/ 0 w 226"/>
                    <a:gd name="T45" fmla="*/ 16 h 62"/>
                    <a:gd name="T46" fmla="*/ 226 w 226"/>
                    <a:gd name="T47" fmla="*/ 0 h 62"/>
                    <a:gd name="T48" fmla="*/ 226 w 226"/>
                    <a:gd name="T49" fmla="*/ 0 h 62"/>
                    <a:gd name="T50" fmla="*/ 194 w 226"/>
                    <a:gd name="T51" fmla="*/ 37 h 62"/>
                    <a:gd name="T52" fmla="*/ 194 w 226"/>
                    <a:gd name="T53" fmla="*/ 37 h 62"/>
                    <a:gd name="T54" fmla="*/ 192 w 226"/>
                    <a:gd name="T55" fmla="*/ 39 h 62"/>
                    <a:gd name="T56" fmla="*/ 162 w 226"/>
                    <a:gd name="T57" fmla="*/ 57 h 62"/>
                    <a:gd name="T58" fmla="*/ 194 w 226"/>
                    <a:gd name="T59" fmla="*/ 37 h 62"/>
                    <a:gd name="T60" fmla="*/ 226 w 226"/>
                    <a:gd name="T6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62">
                      <a:moveTo>
                        <a:pt x="2" y="18"/>
                      </a:moveTo>
                      <a:cubicBezTo>
                        <a:pt x="2" y="18"/>
                        <a:pt x="2" y="18"/>
                        <a:pt x="2" y="18"/>
                      </a:cubicBezTo>
                      <a:cubicBezTo>
                        <a:pt x="20" y="40"/>
                        <a:pt x="43" y="55"/>
                        <a:pt x="68" y="62"/>
                      </a:cubicBezTo>
                      <a:cubicBezTo>
                        <a:pt x="43" y="55"/>
                        <a:pt x="20" y="40"/>
                        <a:pt x="2" y="18"/>
                      </a:cubicBezTo>
                      <a:cubicBezTo>
                        <a:pt x="2" y="18"/>
                        <a:pt x="2" y="18"/>
                        <a:pt x="2" y="18"/>
                      </a:cubicBezTo>
                      <a:moveTo>
                        <a:pt x="2" y="18"/>
                      </a:moveTo>
                      <a:cubicBezTo>
                        <a:pt x="2" y="18"/>
                        <a:pt x="2" y="18"/>
                        <a:pt x="2" y="18"/>
                      </a:cubicBezTo>
                      <a:cubicBezTo>
                        <a:pt x="2" y="18"/>
                        <a:pt x="2" y="18"/>
                        <a:pt x="2" y="18"/>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226" y="0"/>
                      </a:moveTo>
                      <a:cubicBezTo>
                        <a:pt x="226" y="0"/>
                        <a:pt x="226" y="0"/>
                        <a:pt x="226" y="0"/>
                      </a:cubicBezTo>
                      <a:cubicBezTo>
                        <a:pt x="218" y="14"/>
                        <a:pt x="208" y="27"/>
                        <a:pt x="194" y="37"/>
                      </a:cubicBezTo>
                      <a:cubicBezTo>
                        <a:pt x="194" y="37"/>
                        <a:pt x="194" y="37"/>
                        <a:pt x="194" y="37"/>
                      </a:cubicBezTo>
                      <a:cubicBezTo>
                        <a:pt x="194" y="38"/>
                        <a:pt x="193" y="39"/>
                        <a:pt x="192" y="39"/>
                      </a:cubicBezTo>
                      <a:cubicBezTo>
                        <a:pt x="183" y="47"/>
                        <a:pt x="172" y="53"/>
                        <a:pt x="162" y="57"/>
                      </a:cubicBezTo>
                      <a:cubicBezTo>
                        <a:pt x="173" y="52"/>
                        <a:pt x="184" y="46"/>
                        <a:pt x="194" y="37"/>
                      </a:cubicBezTo>
                      <a:cubicBezTo>
                        <a:pt x="208" y="27"/>
                        <a:pt x="218" y="14"/>
                        <a:pt x="226" y="0"/>
                      </a:cubicBezTo>
                    </a:path>
                  </a:pathLst>
                </a:custGeom>
                <a:solidFill>
                  <a:srgbClr val="A7C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6" name="Freeform 125">
                  <a:extLst>
                    <a:ext uri="{FF2B5EF4-FFF2-40B4-BE49-F238E27FC236}">
                      <a16:creationId xmlns:a16="http://schemas.microsoft.com/office/drawing/2014/main" id="{3A7B4AB4-0621-413B-912E-6588653662B2}"/>
                    </a:ext>
                  </a:extLst>
                </p:cNvPr>
                <p:cNvSpPr>
                  <a:spLocks/>
                </p:cNvSpPr>
                <p:nvPr/>
              </p:nvSpPr>
              <p:spPr bwMode="auto">
                <a:xfrm flipH="1">
                  <a:off x="236380" y="2725890"/>
                  <a:ext cx="355419" cy="142716"/>
                </a:xfrm>
                <a:custGeom>
                  <a:avLst/>
                  <a:gdLst>
                    <a:gd name="T0" fmla="*/ 0 w 265"/>
                    <a:gd name="T1" fmla="*/ 0 h 107"/>
                    <a:gd name="T2" fmla="*/ 27 w 265"/>
                    <a:gd name="T3" fmla="*/ 54 h 107"/>
                    <a:gd name="T4" fmla="*/ 119 w 265"/>
                    <a:gd name="T5" fmla="*/ 104 h 107"/>
                    <a:gd name="T6" fmla="*/ 219 w 265"/>
                    <a:gd name="T7" fmla="*/ 73 h 107"/>
                    <a:gd name="T8" fmla="*/ 265 w 265"/>
                    <a:gd name="T9" fmla="*/ 2 h 107"/>
                    <a:gd name="T10" fmla="*/ 263 w 265"/>
                    <a:gd name="T11" fmla="*/ 0 h 107"/>
                    <a:gd name="T12" fmla="*/ 0 w 265"/>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65" h="107">
                      <a:moveTo>
                        <a:pt x="0" y="0"/>
                      </a:moveTo>
                      <a:cubicBezTo>
                        <a:pt x="5" y="19"/>
                        <a:pt x="14" y="38"/>
                        <a:pt x="27" y="54"/>
                      </a:cubicBezTo>
                      <a:cubicBezTo>
                        <a:pt x="51" y="83"/>
                        <a:pt x="84" y="100"/>
                        <a:pt x="119" y="104"/>
                      </a:cubicBezTo>
                      <a:cubicBezTo>
                        <a:pt x="154" y="107"/>
                        <a:pt x="190" y="97"/>
                        <a:pt x="219" y="73"/>
                      </a:cubicBezTo>
                      <a:cubicBezTo>
                        <a:pt x="243" y="54"/>
                        <a:pt x="258" y="29"/>
                        <a:pt x="265" y="2"/>
                      </a:cubicBezTo>
                      <a:cubicBezTo>
                        <a:pt x="263" y="0"/>
                        <a:pt x="263" y="0"/>
                        <a:pt x="263"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7" name="Freeform 126">
                  <a:extLst>
                    <a:ext uri="{FF2B5EF4-FFF2-40B4-BE49-F238E27FC236}">
                      <a16:creationId xmlns:a16="http://schemas.microsoft.com/office/drawing/2014/main" id="{18A22FD6-007E-4BDC-A6A6-DA75C8330E80}"/>
                    </a:ext>
                  </a:extLst>
                </p:cNvPr>
                <p:cNvSpPr>
                  <a:spLocks/>
                </p:cNvSpPr>
                <p:nvPr/>
              </p:nvSpPr>
              <p:spPr bwMode="auto">
                <a:xfrm flipH="1">
                  <a:off x="-20236" y="2406150"/>
                  <a:ext cx="262105" cy="214075"/>
                </a:xfrm>
                <a:custGeom>
                  <a:avLst/>
                  <a:gdLst>
                    <a:gd name="T0" fmla="*/ 191 w 191"/>
                    <a:gd name="T1" fmla="*/ 0 h 156"/>
                    <a:gd name="T2" fmla="*/ 95 w 191"/>
                    <a:gd name="T3" fmla="*/ 78 h 156"/>
                    <a:gd name="T4" fmla="*/ 0 w 191"/>
                    <a:gd name="T5" fmla="*/ 156 h 156"/>
                    <a:gd name="T6" fmla="*/ 191 w 191"/>
                    <a:gd name="T7" fmla="*/ 0 h 156"/>
                    <a:gd name="T8" fmla="*/ 191 w 191"/>
                    <a:gd name="T9" fmla="*/ 0 h 156"/>
                  </a:gdLst>
                  <a:ahLst/>
                  <a:cxnLst>
                    <a:cxn ang="0">
                      <a:pos x="T0" y="T1"/>
                    </a:cxn>
                    <a:cxn ang="0">
                      <a:pos x="T2" y="T3"/>
                    </a:cxn>
                    <a:cxn ang="0">
                      <a:pos x="T4" y="T5"/>
                    </a:cxn>
                    <a:cxn ang="0">
                      <a:pos x="T6" y="T7"/>
                    </a:cxn>
                    <a:cxn ang="0">
                      <a:pos x="T8" y="T9"/>
                    </a:cxn>
                  </a:cxnLst>
                  <a:rect l="0" t="0" r="r" b="b"/>
                  <a:pathLst>
                    <a:path w="191" h="156">
                      <a:moveTo>
                        <a:pt x="191" y="0"/>
                      </a:moveTo>
                      <a:lnTo>
                        <a:pt x="95" y="78"/>
                      </a:lnTo>
                      <a:lnTo>
                        <a:pt x="0" y="156"/>
                      </a:lnTo>
                      <a:lnTo>
                        <a:pt x="191" y="0"/>
                      </a:lnTo>
                      <a:lnTo>
                        <a:pt x="191" y="0"/>
                      </a:lnTo>
                      <a:close/>
                    </a:path>
                  </a:pathLst>
                </a:custGeom>
                <a:solidFill>
                  <a:srgbClr val="CFE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8" name="Freeform 127">
                  <a:extLst>
                    <a:ext uri="{FF2B5EF4-FFF2-40B4-BE49-F238E27FC236}">
                      <a16:creationId xmlns:a16="http://schemas.microsoft.com/office/drawing/2014/main" id="{7857C4A6-5166-4DFC-8091-94CD4D893385}"/>
                    </a:ext>
                  </a:extLst>
                </p:cNvPr>
                <p:cNvSpPr>
                  <a:spLocks/>
                </p:cNvSpPr>
                <p:nvPr/>
              </p:nvSpPr>
              <p:spPr bwMode="auto">
                <a:xfrm flipH="1">
                  <a:off x="-20236" y="2406150"/>
                  <a:ext cx="262105" cy="214075"/>
                </a:xfrm>
                <a:custGeom>
                  <a:avLst/>
                  <a:gdLst>
                    <a:gd name="T0" fmla="*/ 191 w 191"/>
                    <a:gd name="T1" fmla="*/ 0 h 156"/>
                    <a:gd name="T2" fmla="*/ 95 w 191"/>
                    <a:gd name="T3" fmla="*/ 78 h 156"/>
                    <a:gd name="T4" fmla="*/ 0 w 191"/>
                    <a:gd name="T5" fmla="*/ 156 h 156"/>
                    <a:gd name="T6" fmla="*/ 191 w 191"/>
                    <a:gd name="T7" fmla="*/ 0 h 156"/>
                    <a:gd name="T8" fmla="*/ 191 w 191"/>
                    <a:gd name="T9" fmla="*/ 0 h 156"/>
                  </a:gdLst>
                  <a:ahLst/>
                  <a:cxnLst>
                    <a:cxn ang="0">
                      <a:pos x="T0" y="T1"/>
                    </a:cxn>
                    <a:cxn ang="0">
                      <a:pos x="T2" y="T3"/>
                    </a:cxn>
                    <a:cxn ang="0">
                      <a:pos x="T4" y="T5"/>
                    </a:cxn>
                    <a:cxn ang="0">
                      <a:pos x="T6" y="T7"/>
                    </a:cxn>
                    <a:cxn ang="0">
                      <a:pos x="T8" y="T9"/>
                    </a:cxn>
                  </a:cxnLst>
                  <a:rect l="0" t="0" r="r" b="b"/>
                  <a:pathLst>
                    <a:path w="191" h="156">
                      <a:moveTo>
                        <a:pt x="191" y="0"/>
                      </a:moveTo>
                      <a:lnTo>
                        <a:pt x="95" y="78"/>
                      </a:lnTo>
                      <a:lnTo>
                        <a:pt x="0" y="156"/>
                      </a:lnTo>
                      <a:lnTo>
                        <a:pt x="191" y="0"/>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9" name="Freeform 128">
                  <a:extLst>
                    <a:ext uri="{FF2B5EF4-FFF2-40B4-BE49-F238E27FC236}">
                      <a16:creationId xmlns:a16="http://schemas.microsoft.com/office/drawing/2014/main" id="{D84D19DB-855C-4890-875B-6B6CECFF3DE0}"/>
                    </a:ext>
                  </a:extLst>
                </p:cNvPr>
                <p:cNvSpPr>
                  <a:spLocks/>
                </p:cNvSpPr>
                <p:nvPr/>
              </p:nvSpPr>
              <p:spPr bwMode="auto">
                <a:xfrm flipH="1">
                  <a:off x="222657" y="2620225"/>
                  <a:ext cx="32935" cy="153695"/>
                </a:xfrm>
                <a:custGeom>
                  <a:avLst/>
                  <a:gdLst>
                    <a:gd name="T0" fmla="*/ 10 w 24"/>
                    <a:gd name="T1" fmla="*/ 0 h 116"/>
                    <a:gd name="T2" fmla="*/ 10 w 24"/>
                    <a:gd name="T3" fmla="*/ 0 h 116"/>
                    <a:gd name="T4" fmla="*/ 14 w 24"/>
                    <a:gd name="T5" fmla="*/ 82 h 116"/>
                    <a:gd name="T6" fmla="*/ 0 w 24"/>
                    <a:gd name="T7" fmla="*/ 116 h 116"/>
                    <a:gd name="T8" fmla="*/ 10 w 24"/>
                    <a:gd name="T9" fmla="*/ 0 h 116"/>
                  </a:gdLst>
                  <a:ahLst/>
                  <a:cxnLst>
                    <a:cxn ang="0">
                      <a:pos x="T0" y="T1"/>
                    </a:cxn>
                    <a:cxn ang="0">
                      <a:pos x="T2" y="T3"/>
                    </a:cxn>
                    <a:cxn ang="0">
                      <a:pos x="T4" y="T5"/>
                    </a:cxn>
                    <a:cxn ang="0">
                      <a:pos x="T6" y="T7"/>
                    </a:cxn>
                    <a:cxn ang="0">
                      <a:pos x="T8" y="T9"/>
                    </a:cxn>
                  </a:cxnLst>
                  <a:rect l="0" t="0" r="r" b="b"/>
                  <a:pathLst>
                    <a:path w="24" h="116">
                      <a:moveTo>
                        <a:pt x="10" y="0"/>
                      </a:moveTo>
                      <a:cubicBezTo>
                        <a:pt x="10" y="0"/>
                        <a:pt x="10" y="0"/>
                        <a:pt x="10" y="0"/>
                      </a:cubicBezTo>
                      <a:cubicBezTo>
                        <a:pt x="20" y="27"/>
                        <a:pt x="21" y="56"/>
                        <a:pt x="14" y="82"/>
                      </a:cubicBezTo>
                      <a:cubicBezTo>
                        <a:pt x="11" y="94"/>
                        <a:pt x="6" y="105"/>
                        <a:pt x="0" y="116"/>
                      </a:cubicBezTo>
                      <a:cubicBezTo>
                        <a:pt x="21" y="81"/>
                        <a:pt x="24" y="38"/>
                        <a:pt x="10" y="0"/>
                      </a:cubicBezTo>
                    </a:path>
                  </a:pathLst>
                </a:custGeom>
                <a:solidFill>
                  <a:srgbClr val="CFE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0" name="Freeform 129">
                  <a:extLst>
                    <a:ext uri="{FF2B5EF4-FFF2-40B4-BE49-F238E27FC236}">
                      <a16:creationId xmlns:a16="http://schemas.microsoft.com/office/drawing/2014/main" id="{AB412B3A-F614-415C-82BA-0755FDF75FE2}"/>
                    </a:ext>
                  </a:extLst>
                </p:cNvPr>
                <p:cNvSpPr>
                  <a:spLocks/>
                </p:cNvSpPr>
                <p:nvPr/>
              </p:nvSpPr>
              <p:spPr bwMode="auto">
                <a:xfrm flipH="1">
                  <a:off x="-20236" y="2388310"/>
                  <a:ext cx="288178" cy="385609"/>
                </a:xfrm>
                <a:custGeom>
                  <a:avLst/>
                  <a:gdLst>
                    <a:gd name="T0" fmla="*/ 203 w 215"/>
                    <a:gd name="T1" fmla="*/ 0 h 290"/>
                    <a:gd name="T2" fmla="*/ 144 w 215"/>
                    <a:gd name="T3" fmla="*/ 48 h 290"/>
                    <a:gd name="T4" fmla="*/ 149 w 215"/>
                    <a:gd name="T5" fmla="*/ 67 h 290"/>
                    <a:gd name="T6" fmla="*/ 132 w 215"/>
                    <a:gd name="T7" fmla="*/ 70 h 290"/>
                    <a:gd name="T8" fmla="*/ 119 w 215"/>
                    <a:gd name="T9" fmla="*/ 68 h 290"/>
                    <a:gd name="T10" fmla="*/ 16 w 215"/>
                    <a:gd name="T11" fmla="*/ 153 h 290"/>
                    <a:gd name="T12" fmla="*/ 4 w 215"/>
                    <a:gd name="T13" fmla="*/ 188 h 290"/>
                    <a:gd name="T14" fmla="*/ 0 w 215"/>
                    <a:gd name="T15" fmla="*/ 254 h 290"/>
                    <a:gd name="T16" fmla="*/ 21 w 215"/>
                    <a:gd name="T17" fmla="*/ 254 h 290"/>
                    <a:gd name="T18" fmla="*/ 23 w 215"/>
                    <a:gd name="T19" fmla="*/ 256 h 290"/>
                    <a:gd name="T20" fmla="*/ 9 w 215"/>
                    <a:gd name="T21" fmla="*/ 290 h 290"/>
                    <a:gd name="T22" fmla="*/ 9 w 215"/>
                    <a:gd name="T23" fmla="*/ 290 h 290"/>
                    <a:gd name="T24" fmla="*/ 23 w 215"/>
                    <a:gd name="T25" fmla="*/ 256 h 290"/>
                    <a:gd name="T26" fmla="*/ 19 w 215"/>
                    <a:gd name="T27" fmla="*/ 174 h 290"/>
                    <a:gd name="T28" fmla="*/ 19 w 215"/>
                    <a:gd name="T29" fmla="*/ 174 h 290"/>
                    <a:gd name="T30" fmla="*/ 19 w 215"/>
                    <a:gd name="T31" fmla="*/ 174 h 290"/>
                    <a:gd name="T32" fmla="*/ 117 w 215"/>
                    <a:gd name="T33" fmla="*/ 94 h 290"/>
                    <a:gd name="T34" fmla="*/ 215 w 215"/>
                    <a:gd name="T35" fmla="*/ 14 h 290"/>
                    <a:gd name="T36" fmla="*/ 203 w 215"/>
                    <a:gd name="T37" fmla="*/ 0 h 290"/>
                    <a:gd name="connsiteX0" fmla="*/ 9442 w 10000"/>
                    <a:gd name="connsiteY0" fmla="*/ 0 h 10000"/>
                    <a:gd name="connsiteX1" fmla="*/ 6698 w 10000"/>
                    <a:gd name="connsiteY1" fmla="*/ 1655 h 10000"/>
                    <a:gd name="connsiteX2" fmla="*/ 6140 w 10000"/>
                    <a:gd name="connsiteY2" fmla="*/ 2414 h 10000"/>
                    <a:gd name="connsiteX3" fmla="*/ 5535 w 10000"/>
                    <a:gd name="connsiteY3" fmla="*/ 2345 h 10000"/>
                    <a:gd name="connsiteX4" fmla="*/ 744 w 10000"/>
                    <a:gd name="connsiteY4" fmla="*/ 5276 h 10000"/>
                    <a:gd name="connsiteX5" fmla="*/ 186 w 10000"/>
                    <a:gd name="connsiteY5" fmla="*/ 6483 h 10000"/>
                    <a:gd name="connsiteX6" fmla="*/ 0 w 10000"/>
                    <a:gd name="connsiteY6" fmla="*/ 8759 h 10000"/>
                    <a:gd name="connsiteX7" fmla="*/ 977 w 10000"/>
                    <a:gd name="connsiteY7" fmla="*/ 8759 h 10000"/>
                    <a:gd name="connsiteX8" fmla="*/ 1070 w 10000"/>
                    <a:gd name="connsiteY8" fmla="*/ 8828 h 10000"/>
                    <a:gd name="connsiteX9" fmla="*/ 419 w 10000"/>
                    <a:gd name="connsiteY9" fmla="*/ 10000 h 10000"/>
                    <a:gd name="connsiteX10" fmla="*/ 419 w 10000"/>
                    <a:gd name="connsiteY10" fmla="*/ 10000 h 10000"/>
                    <a:gd name="connsiteX11" fmla="*/ 1070 w 10000"/>
                    <a:gd name="connsiteY11" fmla="*/ 8828 h 10000"/>
                    <a:gd name="connsiteX12" fmla="*/ 884 w 10000"/>
                    <a:gd name="connsiteY12" fmla="*/ 6000 h 10000"/>
                    <a:gd name="connsiteX13" fmla="*/ 884 w 10000"/>
                    <a:gd name="connsiteY13" fmla="*/ 6000 h 10000"/>
                    <a:gd name="connsiteX14" fmla="*/ 884 w 10000"/>
                    <a:gd name="connsiteY14" fmla="*/ 6000 h 10000"/>
                    <a:gd name="connsiteX15" fmla="*/ 5442 w 10000"/>
                    <a:gd name="connsiteY15" fmla="*/ 3241 h 10000"/>
                    <a:gd name="connsiteX16" fmla="*/ 10000 w 10000"/>
                    <a:gd name="connsiteY16" fmla="*/ 483 h 10000"/>
                    <a:gd name="connsiteX17" fmla="*/ 9442 w 10000"/>
                    <a:gd name="connsiteY17" fmla="*/ 0 h 10000"/>
                    <a:gd name="connsiteX0" fmla="*/ 9442 w 10000"/>
                    <a:gd name="connsiteY0" fmla="*/ 0 h 10000"/>
                    <a:gd name="connsiteX1" fmla="*/ 6698 w 10000"/>
                    <a:gd name="connsiteY1" fmla="*/ 1655 h 10000"/>
                    <a:gd name="connsiteX2" fmla="*/ 6140 w 10000"/>
                    <a:gd name="connsiteY2" fmla="*/ 2414 h 10000"/>
                    <a:gd name="connsiteX3" fmla="*/ 744 w 10000"/>
                    <a:gd name="connsiteY3" fmla="*/ 5276 h 10000"/>
                    <a:gd name="connsiteX4" fmla="*/ 186 w 10000"/>
                    <a:gd name="connsiteY4" fmla="*/ 6483 h 10000"/>
                    <a:gd name="connsiteX5" fmla="*/ 0 w 10000"/>
                    <a:gd name="connsiteY5" fmla="*/ 8759 h 10000"/>
                    <a:gd name="connsiteX6" fmla="*/ 977 w 10000"/>
                    <a:gd name="connsiteY6" fmla="*/ 8759 h 10000"/>
                    <a:gd name="connsiteX7" fmla="*/ 1070 w 10000"/>
                    <a:gd name="connsiteY7" fmla="*/ 8828 h 10000"/>
                    <a:gd name="connsiteX8" fmla="*/ 419 w 10000"/>
                    <a:gd name="connsiteY8" fmla="*/ 10000 h 10000"/>
                    <a:gd name="connsiteX9" fmla="*/ 419 w 10000"/>
                    <a:gd name="connsiteY9" fmla="*/ 10000 h 10000"/>
                    <a:gd name="connsiteX10" fmla="*/ 1070 w 10000"/>
                    <a:gd name="connsiteY10" fmla="*/ 8828 h 10000"/>
                    <a:gd name="connsiteX11" fmla="*/ 884 w 10000"/>
                    <a:gd name="connsiteY11" fmla="*/ 6000 h 10000"/>
                    <a:gd name="connsiteX12" fmla="*/ 884 w 10000"/>
                    <a:gd name="connsiteY12" fmla="*/ 6000 h 10000"/>
                    <a:gd name="connsiteX13" fmla="*/ 884 w 10000"/>
                    <a:gd name="connsiteY13" fmla="*/ 6000 h 10000"/>
                    <a:gd name="connsiteX14" fmla="*/ 5442 w 10000"/>
                    <a:gd name="connsiteY14" fmla="*/ 3241 h 10000"/>
                    <a:gd name="connsiteX15" fmla="*/ 10000 w 10000"/>
                    <a:gd name="connsiteY15" fmla="*/ 483 h 10000"/>
                    <a:gd name="connsiteX16" fmla="*/ 9442 w 10000"/>
                    <a:gd name="connsiteY16" fmla="*/ 0 h 10000"/>
                    <a:gd name="connsiteX0" fmla="*/ 9442 w 10000"/>
                    <a:gd name="connsiteY0" fmla="*/ 0 h 10000"/>
                    <a:gd name="connsiteX1" fmla="*/ 6140 w 10000"/>
                    <a:gd name="connsiteY1" fmla="*/ 2414 h 10000"/>
                    <a:gd name="connsiteX2" fmla="*/ 744 w 10000"/>
                    <a:gd name="connsiteY2" fmla="*/ 5276 h 10000"/>
                    <a:gd name="connsiteX3" fmla="*/ 186 w 10000"/>
                    <a:gd name="connsiteY3" fmla="*/ 6483 h 10000"/>
                    <a:gd name="connsiteX4" fmla="*/ 0 w 10000"/>
                    <a:gd name="connsiteY4" fmla="*/ 8759 h 10000"/>
                    <a:gd name="connsiteX5" fmla="*/ 977 w 10000"/>
                    <a:gd name="connsiteY5" fmla="*/ 8759 h 10000"/>
                    <a:gd name="connsiteX6" fmla="*/ 1070 w 10000"/>
                    <a:gd name="connsiteY6" fmla="*/ 8828 h 10000"/>
                    <a:gd name="connsiteX7" fmla="*/ 419 w 10000"/>
                    <a:gd name="connsiteY7" fmla="*/ 10000 h 10000"/>
                    <a:gd name="connsiteX8" fmla="*/ 419 w 10000"/>
                    <a:gd name="connsiteY8" fmla="*/ 10000 h 10000"/>
                    <a:gd name="connsiteX9" fmla="*/ 1070 w 10000"/>
                    <a:gd name="connsiteY9" fmla="*/ 8828 h 10000"/>
                    <a:gd name="connsiteX10" fmla="*/ 884 w 10000"/>
                    <a:gd name="connsiteY10" fmla="*/ 6000 h 10000"/>
                    <a:gd name="connsiteX11" fmla="*/ 884 w 10000"/>
                    <a:gd name="connsiteY11" fmla="*/ 6000 h 10000"/>
                    <a:gd name="connsiteX12" fmla="*/ 884 w 10000"/>
                    <a:gd name="connsiteY12" fmla="*/ 6000 h 10000"/>
                    <a:gd name="connsiteX13" fmla="*/ 5442 w 10000"/>
                    <a:gd name="connsiteY13" fmla="*/ 3241 h 10000"/>
                    <a:gd name="connsiteX14" fmla="*/ 10000 w 10000"/>
                    <a:gd name="connsiteY14" fmla="*/ 483 h 10000"/>
                    <a:gd name="connsiteX15" fmla="*/ 9442 w 10000"/>
                    <a:gd name="connsiteY15" fmla="*/ 0 h 10000"/>
                    <a:gd name="connsiteX0" fmla="*/ 9442 w 10000"/>
                    <a:gd name="connsiteY0" fmla="*/ 0 h 10000"/>
                    <a:gd name="connsiteX1" fmla="*/ 744 w 10000"/>
                    <a:gd name="connsiteY1" fmla="*/ 5276 h 10000"/>
                    <a:gd name="connsiteX2" fmla="*/ 186 w 10000"/>
                    <a:gd name="connsiteY2" fmla="*/ 6483 h 10000"/>
                    <a:gd name="connsiteX3" fmla="*/ 0 w 10000"/>
                    <a:gd name="connsiteY3" fmla="*/ 8759 h 10000"/>
                    <a:gd name="connsiteX4" fmla="*/ 977 w 10000"/>
                    <a:gd name="connsiteY4" fmla="*/ 8759 h 10000"/>
                    <a:gd name="connsiteX5" fmla="*/ 1070 w 10000"/>
                    <a:gd name="connsiteY5" fmla="*/ 8828 h 10000"/>
                    <a:gd name="connsiteX6" fmla="*/ 419 w 10000"/>
                    <a:gd name="connsiteY6" fmla="*/ 10000 h 10000"/>
                    <a:gd name="connsiteX7" fmla="*/ 419 w 10000"/>
                    <a:gd name="connsiteY7" fmla="*/ 10000 h 10000"/>
                    <a:gd name="connsiteX8" fmla="*/ 1070 w 10000"/>
                    <a:gd name="connsiteY8" fmla="*/ 8828 h 10000"/>
                    <a:gd name="connsiteX9" fmla="*/ 884 w 10000"/>
                    <a:gd name="connsiteY9" fmla="*/ 6000 h 10000"/>
                    <a:gd name="connsiteX10" fmla="*/ 884 w 10000"/>
                    <a:gd name="connsiteY10" fmla="*/ 6000 h 10000"/>
                    <a:gd name="connsiteX11" fmla="*/ 884 w 10000"/>
                    <a:gd name="connsiteY11" fmla="*/ 6000 h 10000"/>
                    <a:gd name="connsiteX12" fmla="*/ 5442 w 10000"/>
                    <a:gd name="connsiteY12" fmla="*/ 3241 h 10000"/>
                    <a:gd name="connsiteX13" fmla="*/ 10000 w 10000"/>
                    <a:gd name="connsiteY13" fmla="*/ 483 h 10000"/>
                    <a:gd name="connsiteX14" fmla="*/ 9442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9442" y="0"/>
                      </a:moveTo>
                      <a:lnTo>
                        <a:pt x="744" y="5276"/>
                      </a:lnTo>
                      <a:cubicBezTo>
                        <a:pt x="-248" y="5954"/>
                        <a:pt x="47" y="6034"/>
                        <a:pt x="186" y="6483"/>
                      </a:cubicBezTo>
                      <a:cubicBezTo>
                        <a:pt x="372" y="7241"/>
                        <a:pt x="326" y="8034"/>
                        <a:pt x="0" y="8759"/>
                      </a:cubicBezTo>
                      <a:lnTo>
                        <a:pt x="977" y="8759"/>
                      </a:lnTo>
                      <a:lnTo>
                        <a:pt x="1070" y="8828"/>
                      </a:lnTo>
                      <a:cubicBezTo>
                        <a:pt x="930" y="9241"/>
                        <a:pt x="698" y="9621"/>
                        <a:pt x="419" y="10000"/>
                      </a:cubicBezTo>
                      <a:lnTo>
                        <a:pt x="419" y="10000"/>
                      </a:lnTo>
                      <a:cubicBezTo>
                        <a:pt x="698" y="9621"/>
                        <a:pt x="930" y="9241"/>
                        <a:pt x="1070" y="8828"/>
                      </a:cubicBezTo>
                      <a:cubicBezTo>
                        <a:pt x="1395" y="7931"/>
                        <a:pt x="1349" y="6931"/>
                        <a:pt x="884" y="6000"/>
                      </a:cubicBezTo>
                      <a:lnTo>
                        <a:pt x="884" y="6000"/>
                      </a:lnTo>
                      <a:lnTo>
                        <a:pt x="884" y="6000"/>
                      </a:lnTo>
                      <a:lnTo>
                        <a:pt x="5442" y="3241"/>
                      </a:lnTo>
                      <a:lnTo>
                        <a:pt x="10000" y="483"/>
                      </a:lnTo>
                      <a:lnTo>
                        <a:pt x="9442" y="0"/>
                      </a:lnTo>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51" name="Freeform 130">
                  <a:extLst>
                    <a:ext uri="{FF2B5EF4-FFF2-40B4-BE49-F238E27FC236}">
                      <a16:creationId xmlns:a16="http://schemas.microsoft.com/office/drawing/2014/main" id="{ADE3EC5B-0ECC-42D4-9D6A-A753B7EA9914}"/>
                    </a:ext>
                  </a:extLst>
                </p:cNvPr>
                <p:cNvSpPr>
                  <a:spLocks/>
                </p:cNvSpPr>
                <p:nvPr/>
              </p:nvSpPr>
              <p:spPr bwMode="auto">
                <a:xfrm flipH="1">
                  <a:off x="-20235" y="2388310"/>
                  <a:ext cx="16467" cy="17839"/>
                </a:xfrm>
                <a:custGeom>
                  <a:avLst/>
                  <a:gdLst>
                    <a:gd name="T0" fmla="*/ 0 w 12"/>
                    <a:gd name="T1" fmla="*/ 0 h 13"/>
                    <a:gd name="T2" fmla="*/ 0 w 12"/>
                    <a:gd name="T3" fmla="*/ 0 h 13"/>
                    <a:gd name="T4" fmla="*/ 12 w 12"/>
                    <a:gd name="T5" fmla="*/ 13 h 13"/>
                    <a:gd name="T6" fmla="*/ 12 w 12"/>
                    <a:gd name="T7" fmla="*/ 13 h 13"/>
                    <a:gd name="T8" fmla="*/ 0 w 12"/>
                    <a:gd name="T9" fmla="*/ 0 h 13"/>
                  </a:gdLst>
                  <a:ahLst/>
                  <a:cxnLst>
                    <a:cxn ang="0">
                      <a:pos x="T0" y="T1"/>
                    </a:cxn>
                    <a:cxn ang="0">
                      <a:pos x="T2" y="T3"/>
                    </a:cxn>
                    <a:cxn ang="0">
                      <a:pos x="T4" y="T5"/>
                    </a:cxn>
                    <a:cxn ang="0">
                      <a:pos x="T6" y="T7"/>
                    </a:cxn>
                    <a:cxn ang="0">
                      <a:pos x="T8" y="T9"/>
                    </a:cxn>
                  </a:cxnLst>
                  <a:rect l="0" t="0" r="r" b="b"/>
                  <a:pathLst>
                    <a:path w="12" h="13">
                      <a:moveTo>
                        <a:pt x="0" y="0"/>
                      </a:moveTo>
                      <a:lnTo>
                        <a:pt x="0" y="0"/>
                      </a:lnTo>
                      <a:lnTo>
                        <a:pt x="12" y="13"/>
                      </a:lnTo>
                      <a:lnTo>
                        <a:pt x="12" y="13"/>
                      </a:lnTo>
                      <a:lnTo>
                        <a:pt x="0" y="0"/>
                      </a:lnTo>
                      <a:close/>
                    </a:path>
                  </a:pathLst>
                </a:custGeom>
                <a:solidFill>
                  <a:srgbClr val="DBE3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2" name="Freeform 131">
                  <a:extLst>
                    <a:ext uri="{FF2B5EF4-FFF2-40B4-BE49-F238E27FC236}">
                      <a16:creationId xmlns:a16="http://schemas.microsoft.com/office/drawing/2014/main" id="{1ED79503-B58C-43AE-9B74-1F31E73187BC}"/>
                    </a:ext>
                  </a:extLst>
                </p:cNvPr>
                <p:cNvSpPr>
                  <a:spLocks/>
                </p:cNvSpPr>
                <p:nvPr/>
              </p:nvSpPr>
              <p:spPr bwMode="auto">
                <a:xfrm flipH="1">
                  <a:off x="-20235" y="2388310"/>
                  <a:ext cx="16467" cy="17839"/>
                </a:xfrm>
                <a:custGeom>
                  <a:avLst/>
                  <a:gdLst>
                    <a:gd name="T0" fmla="*/ 0 w 12"/>
                    <a:gd name="T1" fmla="*/ 0 h 13"/>
                    <a:gd name="T2" fmla="*/ 0 w 12"/>
                    <a:gd name="T3" fmla="*/ 0 h 13"/>
                    <a:gd name="T4" fmla="*/ 12 w 12"/>
                    <a:gd name="T5" fmla="*/ 13 h 13"/>
                    <a:gd name="T6" fmla="*/ 12 w 12"/>
                    <a:gd name="T7" fmla="*/ 13 h 13"/>
                    <a:gd name="T8" fmla="*/ 0 w 12"/>
                    <a:gd name="T9" fmla="*/ 0 h 13"/>
                  </a:gdLst>
                  <a:ahLst/>
                  <a:cxnLst>
                    <a:cxn ang="0">
                      <a:pos x="T0" y="T1"/>
                    </a:cxn>
                    <a:cxn ang="0">
                      <a:pos x="T2" y="T3"/>
                    </a:cxn>
                    <a:cxn ang="0">
                      <a:pos x="T4" y="T5"/>
                    </a:cxn>
                    <a:cxn ang="0">
                      <a:pos x="T6" y="T7"/>
                    </a:cxn>
                    <a:cxn ang="0">
                      <a:pos x="T8" y="T9"/>
                    </a:cxn>
                  </a:cxnLst>
                  <a:rect l="0" t="0" r="r" b="b"/>
                  <a:pathLst>
                    <a:path w="12" h="13">
                      <a:moveTo>
                        <a:pt x="0" y="0"/>
                      </a:moveTo>
                      <a:lnTo>
                        <a:pt x="0" y="0"/>
                      </a:lnTo>
                      <a:lnTo>
                        <a:pt x="12" y="13"/>
                      </a:lnTo>
                      <a:lnTo>
                        <a:pt x="1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3" name="Freeform 132">
                  <a:extLst>
                    <a:ext uri="{FF2B5EF4-FFF2-40B4-BE49-F238E27FC236}">
                      <a16:creationId xmlns:a16="http://schemas.microsoft.com/office/drawing/2014/main" id="{FFC51124-224D-4D76-8B16-06CC22DAB874}"/>
                    </a:ext>
                  </a:extLst>
                </p:cNvPr>
                <p:cNvSpPr>
                  <a:spLocks/>
                </p:cNvSpPr>
                <p:nvPr/>
              </p:nvSpPr>
              <p:spPr bwMode="auto">
                <a:xfrm flipH="1">
                  <a:off x="298132" y="2823322"/>
                  <a:ext cx="2745" cy="2745"/>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2" y="1"/>
                        <a:pt x="1" y="2"/>
                        <a:pt x="0" y="2"/>
                      </a:cubicBezTo>
                      <a:cubicBezTo>
                        <a:pt x="1" y="2"/>
                        <a:pt x="2" y="1"/>
                        <a:pt x="2" y="0"/>
                      </a:cubicBezTo>
                    </a:path>
                  </a:pathLst>
                </a:custGeom>
                <a:solidFill>
                  <a:srgbClr val="C2D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4" name="Freeform 133">
                  <a:extLst>
                    <a:ext uri="{FF2B5EF4-FFF2-40B4-BE49-F238E27FC236}">
                      <a16:creationId xmlns:a16="http://schemas.microsoft.com/office/drawing/2014/main" id="{B3CB6610-D9DC-48A6-9D8A-A98619389538}"/>
                    </a:ext>
                  </a:extLst>
                </p:cNvPr>
                <p:cNvSpPr>
                  <a:spLocks/>
                </p:cNvSpPr>
                <p:nvPr/>
              </p:nvSpPr>
              <p:spPr bwMode="auto">
                <a:xfrm flipH="1">
                  <a:off x="236380" y="2725890"/>
                  <a:ext cx="245637" cy="138600"/>
                </a:xfrm>
                <a:custGeom>
                  <a:avLst/>
                  <a:gdLst>
                    <a:gd name="T0" fmla="*/ 181 w 183"/>
                    <a:gd name="T1" fmla="*/ 0 h 104"/>
                    <a:gd name="T2" fmla="*/ 160 w 183"/>
                    <a:gd name="T3" fmla="*/ 0 h 104"/>
                    <a:gd name="T4" fmla="*/ 116 w 183"/>
                    <a:gd name="T5" fmla="*/ 67 h 104"/>
                    <a:gd name="T6" fmla="*/ 29 w 183"/>
                    <a:gd name="T7" fmla="*/ 98 h 104"/>
                    <a:gd name="T8" fmla="*/ 0 w 183"/>
                    <a:gd name="T9" fmla="*/ 94 h 104"/>
                    <a:gd name="T10" fmla="*/ 51 w 183"/>
                    <a:gd name="T11" fmla="*/ 104 h 104"/>
                    <a:gd name="T12" fmla="*/ 135 w 183"/>
                    <a:gd name="T13" fmla="*/ 75 h 104"/>
                    <a:gd name="T14" fmla="*/ 137 w 183"/>
                    <a:gd name="T15" fmla="*/ 73 h 104"/>
                    <a:gd name="T16" fmla="*/ 137 w 183"/>
                    <a:gd name="T17" fmla="*/ 73 h 104"/>
                    <a:gd name="T18" fmla="*/ 169 w 183"/>
                    <a:gd name="T19" fmla="*/ 36 h 104"/>
                    <a:gd name="T20" fmla="*/ 183 w 183"/>
                    <a:gd name="T21" fmla="*/ 2 h 104"/>
                    <a:gd name="T22" fmla="*/ 181 w 183"/>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04">
                      <a:moveTo>
                        <a:pt x="181" y="0"/>
                      </a:moveTo>
                      <a:cubicBezTo>
                        <a:pt x="160" y="0"/>
                        <a:pt x="160" y="0"/>
                        <a:pt x="160" y="0"/>
                      </a:cubicBezTo>
                      <a:cubicBezTo>
                        <a:pt x="153" y="26"/>
                        <a:pt x="138" y="49"/>
                        <a:pt x="116" y="67"/>
                      </a:cubicBezTo>
                      <a:cubicBezTo>
                        <a:pt x="91" y="88"/>
                        <a:pt x="60" y="98"/>
                        <a:pt x="29" y="98"/>
                      </a:cubicBezTo>
                      <a:cubicBezTo>
                        <a:pt x="20" y="98"/>
                        <a:pt x="10" y="97"/>
                        <a:pt x="0" y="94"/>
                      </a:cubicBezTo>
                      <a:cubicBezTo>
                        <a:pt x="16" y="101"/>
                        <a:pt x="34" y="104"/>
                        <a:pt x="51" y="104"/>
                      </a:cubicBezTo>
                      <a:cubicBezTo>
                        <a:pt x="80" y="104"/>
                        <a:pt x="110" y="95"/>
                        <a:pt x="135" y="75"/>
                      </a:cubicBezTo>
                      <a:cubicBezTo>
                        <a:pt x="136" y="75"/>
                        <a:pt x="137" y="74"/>
                        <a:pt x="137" y="73"/>
                      </a:cubicBezTo>
                      <a:cubicBezTo>
                        <a:pt x="137" y="73"/>
                        <a:pt x="137" y="73"/>
                        <a:pt x="137" y="73"/>
                      </a:cubicBezTo>
                      <a:cubicBezTo>
                        <a:pt x="151" y="63"/>
                        <a:pt x="161" y="50"/>
                        <a:pt x="169" y="36"/>
                      </a:cubicBezTo>
                      <a:cubicBezTo>
                        <a:pt x="175" y="25"/>
                        <a:pt x="180" y="14"/>
                        <a:pt x="183" y="2"/>
                      </a:cubicBezTo>
                      <a:cubicBezTo>
                        <a:pt x="181" y="0"/>
                        <a:pt x="181" y="0"/>
                        <a:pt x="181" y="0"/>
                      </a:cubicBezTo>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331" name="Group 330">
                <a:extLst>
                  <a:ext uri="{FF2B5EF4-FFF2-40B4-BE49-F238E27FC236}">
                    <a16:creationId xmlns:a16="http://schemas.microsoft.com/office/drawing/2014/main" id="{7F2A7177-F1D0-44C1-B266-E79BBBD7CE59}"/>
                  </a:ext>
                </a:extLst>
              </p:cNvPr>
              <p:cNvGrpSpPr/>
              <p:nvPr/>
            </p:nvGrpSpPr>
            <p:grpSpPr>
              <a:xfrm>
                <a:off x="-108104" y="2554074"/>
                <a:ext cx="132971" cy="160137"/>
                <a:chOff x="7094929" y="5488305"/>
                <a:chExt cx="132971" cy="160137"/>
              </a:xfrm>
            </p:grpSpPr>
            <p:sp>
              <p:nvSpPr>
                <p:cNvPr id="337" name="Freeform 66">
                  <a:extLst>
                    <a:ext uri="{FF2B5EF4-FFF2-40B4-BE49-F238E27FC236}">
                      <a16:creationId xmlns:a16="http://schemas.microsoft.com/office/drawing/2014/main" id="{CF5E4BC9-12DA-4452-B2D4-D1269F164AC4}"/>
                    </a:ext>
                  </a:extLst>
                </p:cNvPr>
                <p:cNvSpPr>
                  <a:spLocks/>
                </p:cNvSpPr>
                <p:nvPr/>
              </p:nvSpPr>
              <p:spPr bwMode="auto">
                <a:xfrm>
                  <a:off x="7094929" y="5488305"/>
                  <a:ext cx="132971" cy="160137"/>
                </a:xfrm>
                <a:custGeom>
                  <a:avLst/>
                  <a:gdLst>
                    <a:gd name="T0" fmla="*/ 14 w 96"/>
                    <a:gd name="T1" fmla="*/ 58 h 115"/>
                    <a:gd name="T2" fmla="*/ 48 w 96"/>
                    <a:gd name="T3" fmla="*/ 0 h 115"/>
                    <a:gd name="T4" fmla="*/ 81 w 96"/>
                    <a:gd name="T5" fmla="*/ 58 h 115"/>
                    <a:gd name="T6" fmla="*/ 48 w 96"/>
                    <a:gd name="T7" fmla="*/ 115 h 115"/>
                    <a:gd name="T8" fmla="*/ 47 w 96"/>
                    <a:gd name="T9" fmla="*/ 115 h 115"/>
                    <a:gd name="T10" fmla="*/ 14 w 96"/>
                    <a:gd name="T11" fmla="*/ 58 h 115"/>
                  </a:gdLst>
                  <a:ahLst/>
                  <a:cxnLst>
                    <a:cxn ang="0">
                      <a:pos x="T0" y="T1"/>
                    </a:cxn>
                    <a:cxn ang="0">
                      <a:pos x="T2" y="T3"/>
                    </a:cxn>
                    <a:cxn ang="0">
                      <a:pos x="T4" y="T5"/>
                    </a:cxn>
                    <a:cxn ang="0">
                      <a:pos x="T6" y="T7"/>
                    </a:cxn>
                    <a:cxn ang="0">
                      <a:pos x="T8" y="T9"/>
                    </a:cxn>
                    <a:cxn ang="0">
                      <a:pos x="T10" y="T11"/>
                    </a:cxn>
                  </a:cxnLst>
                  <a:rect l="0" t="0" r="r" b="b"/>
                  <a:pathLst>
                    <a:path w="96" h="115">
                      <a:moveTo>
                        <a:pt x="14" y="58"/>
                      </a:moveTo>
                      <a:cubicBezTo>
                        <a:pt x="48" y="0"/>
                        <a:pt x="48" y="0"/>
                        <a:pt x="48" y="0"/>
                      </a:cubicBezTo>
                      <a:cubicBezTo>
                        <a:pt x="81" y="58"/>
                        <a:pt x="81" y="58"/>
                        <a:pt x="81" y="58"/>
                      </a:cubicBezTo>
                      <a:cubicBezTo>
                        <a:pt x="96" y="83"/>
                        <a:pt x="77" y="115"/>
                        <a:pt x="48" y="115"/>
                      </a:cubicBezTo>
                      <a:cubicBezTo>
                        <a:pt x="47" y="115"/>
                        <a:pt x="47" y="115"/>
                        <a:pt x="47" y="115"/>
                      </a:cubicBezTo>
                      <a:cubicBezTo>
                        <a:pt x="18" y="115"/>
                        <a:pt x="0" y="83"/>
                        <a:pt x="14" y="58"/>
                      </a:cubicBezTo>
                      <a:close/>
                    </a:path>
                  </a:pathLst>
                </a:cu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338" name="Freeform 127">
                  <a:extLst>
                    <a:ext uri="{FF2B5EF4-FFF2-40B4-BE49-F238E27FC236}">
                      <a16:creationId xmlns:a16="http://schemas.microsoft.com/office/drawing/2014/main" id="{A683D89D-7121-43FA-9F04-A048972671CC}"/>
                    </a:ext>
                  </a:extLst>
                </p:cNvPr>
                <p:cNvSpPr/>
                <p:nvPr/>
              </p:nvSpPr>
              <p:spPr bwMode="auto">
                <a:xfrm>
                  <a:off x="7137453" y="5543267"/>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grpSp>
          <p:sp>
            <p:nvSpPr>
              <p:cNvPr id="332" name="Freeform 127">
                <a:extLst>
                  <a:ext uri="{FF2B5EF4-FFF2-40B4-BE49-F238E27FC236}">
                    <a16:creationId xmlns:a16="http://schemas.microsoft.com/office/drawing/2014/main" id="{C1E6D121-917C-4979-829A-DB61371F4956}"/>
                  </a:ext>
                </a:extLst>
              </p:cNvPr>
              <p:cNvSpPr/>
              <p:nvPr/>
            </p:nvSpPr>
            <p:spPr bwMode="auto">
              <a:xfrm>
                <a:off x="-944558" y="3631772"/>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33" name="Freeform 127">
                <a:extLst>
                  <a:ext uri="{FF2B5EF4-FFF2-40B4-BE49-F238E27FC236}">
                    <a16:creationId xmlns:a16="http://schemas.microsoft.com/office/drawing/2014/main" id="{2C164299-37A1-4EBE-A5ED-67FE0155D517}"/>
                  </a:ext>
                </a:extLst>
              </p:cNvPr>
              <p:cNvSpPr/>
              <p:nvPr/>
            </p:nvSpPr>
            <p:spPr bwMode="auto">
              <a:xfrm>
                <a:off x="-1249279" y="3695532"/>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34" name="Freeform 127">
                <a:extLst>
                  <a:ext uri="{FF2B5EF4-FFF2-40B4-BE49-F238E27FC236}">
                    <a16:creationId xmlns:a16="http://schemas.microsoft.com/office/drawing/2014/main" id="{DA985A32-3ED9-4208-BD3C-9F169B1B3A47}"/>
                  </a:ext>
                </a:extLst>
              </p:cNvPr>
              <p:cNvSpPr/>
              <p:nvPr/>
            </p:nvSpPr>
            <p:spPr bwMode="auto">
              <a:xfrm>
                <a:off x="-666349" y="3538043"/>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35" name="Freeform 127">
                <a:extLst>
                  <a:ext uri="{FF2B5EF4-FFF2-40B4-BE49-F238E27FC236}">
                    <a16:creationId xmlns:a16="http://schemas.microsoft.com/office/drawing/2014/main" id="{27220D9B-D736-4461-9BE5-04A81B82F26F}"/>
                  </a:ext>
                </a:extLst>
              </p:cNvPr>
              <p:cNvSpPr/>
              <p:nvPr/>
            </p:nvSpPr>
            <p:spPr bwMode="auto">
              <a:xfrm>
                <a:off x="-374249" y="3444953"/>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336" name="Freeform 127">
                <a:extLst>
                  <a:ext uri="{FF2B5EF4-FFF2-40B4-BE49-F238E27FC236}">
                    <a16:creationId xmlns:a16="http://schemas.microsoft.com/office/drawing/2014/main" id="{E004E892-88EC-4F16-B651-BA0CBACB5EC8}"/>
                  </a:ext>
                </a:extLst>
              </p:cNvPr>
              <p:cNvSpPr/>
              <p:nvPr/>
            </p:nvSpPr>
            <p:spPr bwMode="auto">
              <a:xfrm>
                <a:off x="-80879" y="3350587"/>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grpSp>
        <p:sp>
          <p:nvSpPr>
            <p:cNvPr id="281" name="Rectangle 280">
              <a:extLst>
                <a:ext uri="{FF2B5EF4-FFF2-40B4-BE49-F238E27FC236}">
                  <a16:creationId xmlns:a16="http://schemas.microsoft.com/office/drawing/2014/main" id="{0A48FF01-B80F-4F05-AD44-02BBDAFFDA69}"/>
                </a:ext>
              </a:extLst>
            </p:cNvPr>
            <p:cNvSpPr/>
            <p:nvPr/>
          </p:nvSpPr>
          <p:spPr bwMode="auto">
            <a:xfrm>
              <a:off x="2008187" y="3050374"/>
              <a:ext cx="847725" cy="10052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39068161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0975F65-CAB9-4909-9969-F54796AD40EE}"/>
              </a:ext>
            </a:extLst>
          </p:cNvPr>
          <p:cNvGraphicFramePr>
            <a:graphicFrameLocks noChangeAspect="1"/>
          </p:cNvGraphicFramePr>
          <p:nvPr>
            <p:custDataLst>
              <p:tags r:id="rId2"/>
            </p:custDataLst>
            <p:extLst>
              <p:ext uri="{D42A27DB-BD31-4B8C-83A1-F6EECF244321}">
                <p14:modId xmlns:p14="http://schemas.microsoft.com/office/powerpoint/2010/main" val="2655577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8" imgW="503" imgH="503" progId="TCLayout.ActiveDocument.1">
                  <p:embed/>
                </p:oleObj>
              </mc:Choice>
              <mc:Fallback>
                <p:oleObj name="think-cell Slide" r:id="rId8" imgW="503" imgH="503" progId="TCLayout.ActiveDocument.1">
                  <p:embed/>
                  <p:pic>
                    <p:nvPicPr>
                      <p:cNvPr id="3" name="Object 2" hidden="1">
                        <a:extLst>
                          <a:ext uri="{FF2B5EF4-FFF2-40B4-BE49-F238E27FC236}">
                            <a16:creationId xmlns:a16="http://schemas.microsoft.com/office/drawing/2014/main" id="{D0975F65-CAB9-4909-9969-F54796AD40E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92BEF49-89B2-40F2-AF87-C0360EF24F71}"/>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39" name="TextBox 38">
            <a:extLst>
              <a:ext uri="{FF2B5EF4-FFF2-40B4-BE49-F238E27FC236}">
                <a16:creationId xmlns:a16="http://schemas.microsoft.com/office/drawing/2014/main" id="{37992322-7129-42D8-816F-24E3F9C53A78}"/>
              </a:ext>
            </a:extLst>
          </p:cNvPr>
          <p:cNvSpPr txBox="1"/>
          <p:nvPr/>
        </p:nvSpPr>
        <p:spPr>
          <a:xfrm>
            <a:off x="4624525" y="1986003"/>
            <a:ext cx="3432054" cy="4301669"/>
          </a:xfrm>
          <a:prstGeom prst="rect">
            <a:avLst/>
          </a:prstGeom>
          <a:noFill/>
          <a:ln w="6350">
            <a:solidFill>
              <a:schemeClr val="bg1">
                <a:lumMod val="75000"/>
              </a:schemeClr>
            </a:solidFill>
          </a:ln>
        </p:spPr>
        <p:txBody>
          <a:bodyPr wrap="square" lIns="91440" tIns="45720" rIns="91440" bIns="45720" rtlCol="0" anchor="t">
            <a:noAutofit/>
          </a:bodyPr>
          <a:lstStyle>
            <a:defPPr>
              <a:defRPr lang="en-US"/>
            </a:defPPr>
            <a:lvl1pPr>
              <a:defRPr sz="1400" b="1" i="1"/>
            </a:lvl1pPr>
          </a:lstStyle>
          <a:p>
            <a:pPr marL="684213">
              <a:spcBef>
                <a:spcPts val="600"/>
              </a:spcBef>
            </a:pPr>
            <a:r>
              <a:rPr lang="en-US" sz="1300" b="0" i="0" u="sng" dirty="0"/>
              <a:t>Superior Economics</a:t>
            </a:r>
          </a:p>
          <a:p>
            <a:pPr marL="684213">
              <a:spcBef>
                <a:spcPts val="600"/>
              </a:spcBef>
            </a:pPr>
            <a:r>
              <a:rPr lang="en-US" sz="1300" b="0" i="0" dirty="0"/>
              <a:t>Migrate Win 7 desktops and modernize to Win 10 with 3-year ESU included</a:t>
            </a:r>
          </a:p>
          <a:p>
            <a:pPr marL="684213">
              <a:spcBef>
                <a:spcPts val="600"/>
              </a:spcBef>
            </a:pPr>
            <a:r>
              <a:rPr lang="en-US" sz="1300" b="0" i="0" u="sng" dirty="0"/>
              <a:t>Strong Partner Ecosystem</a:t>
            </a:r>
          </a:p>
          <a:p>
            <a:pPr marL="684213">
              <a:spcBef>
                <a:spcPts val="600"/>
              </a:spcBef>
            </a:pPr>
            <a:r>
              <a:rPr lang="en-US" sz="1300" b="0" i="0" dirty="0"/>
              <a:t>Modernize Win 7 apps and upgrade to Win 10 at your own pace and with help of experienced partners</a:t>
            </a:r>
          </a:p>
        </p:txBody>
      </p:sp>
      <p:sp>
        <p:nvSpPr>
          <p:cNvPr id="2" name="Title 1">
            <a:extLst>
              <a:ext uri="{FF2B5EF4-FFF2-40B4-BE49-F238E27FC236}">
                <a16:creationId xmlns:a16="http://schemas.microsoft.com/office/drawing/2014/main" id="{F483B812-4885-407F-B3D7-E3EA4132FA67}"/>
              </a:ext>
            </a:extLst>
          </p:cNvPr>
          <p:cNvSpPr>
            <a:spLocks noGrp="1"/>
          </p:cNvSpPr>
          <p:nvPr>
            <p:ph type="title"/>
          </p:nvPr>
        </p:nvSpPr>
        <p:spPr/>
        <p:txBody>
          <a:bodyPr/>
          <a:lstStyle/>
          <a:p>
            <a:r>
              <a:rPr lang="en-US" dirty="0"/>
              <a:t>Manage Windows 7 End of Support with WVD</a:t>
            </a:r>
          </a:p>
        </p:txBody>
      </p:sp>
      <p:grpSp>
        <p:nvGrpSpPr>
          <p:cNvPr id="373" name="Group 372">
            <a:extLst>
              <a:ext uri="{FF2B5EF4-FFF2-40B4-BE49-F238E27FC236}">
                <a16:creationId xmlns:a16="http://schemas.microsoft.com/office/drawing/2014/main" id="{406EBCA2-C2CA-4D02-9DA3-1B76873E69EF}"/>
              </a:ext>
            </a:extLst>
          </p:cNvPr>
          <p:cNvGrpSpPr/>
          <p:nvPr/>
        </p:nvGrpSpPr>
        <p:grpSpPr>
          <a:xfrm>
            <a:off x="11061032" y="234427"/>
            <a:ext cx="791756" cy="914736"/>
            <a:chOff x="1005387" y="1211263"/>
            <a:chExt cx="1619250" cy="1870710"/>
          </a:xfrm>
        </p:grpSpPr>
        <p:sp>
          <p:nvSpPr>
            <p:cNvPr id="374" name="Isosceles Triangle 373">
              <a:extLst>
                <a:ext uri="{FF2B5EF4-FFF2-40B4-BE49-F238E27FC236}">
                  <a16:creationId xmlns:a16="http://schemas.microsoft.com/office/drawing/2014/main" id="{5279C7EC-EB62-4EB1-AA88-E3885E8799CE}"/>
                </a:ext>
              </a:extLst>
            </p:cNvPr>
            <p:cNvSpPr/>
            <p:nvPr/>
          </p:nvSpPr>
          <p:spPr bwMode="auto">
            <a:xfrm flipV="1">
              <a:off x="1589587" y="2764473"/>
              <a:ext cx="450850" cy="31750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5" name="Oval 374">
              <a:extLst>
                <a:ext uri="{FF2B5EF4-FFF2-40B4-BE49-F238E27FC236}">
                  <a16:creationId xmlns:a16="http://schemas.microsoft.com/office/drawing/2014/main" id="{788A9242-97BD-41CF-AA18-C1A8B0B89720}"/>
                </a:ext>
              </a:extLst>
            </p:cNvPr>
            <p:cNvSpPr/>
            <p:nvPr/>
          </p:nvSpPr>
          <p:spPr bwMode="auto">
            <a:xfrm>
              <a:off x="1005387" y="1211263"/>
              <a:ext cx="1619250" cy="1619250"/>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5" name="cloud_2" title="Icon of a cloud made of two arrows pointing towards eachother">
            <a:extLst>
              <a:ext uri="{FF2B5EF4-FFF2-40B4-BE49-F238E27FC236}">
                <a16:creationId xmlns:a16="http://schemas.microsoft.com/office/drawing/2014/main" id="{4DD67B60-23C5-4BA4-8413-973A42D942FB}"/>
              </a:ext>
            </a:extLst>
          </p:cNvPr>
          <p:cNvSpPr>
            <a:spLocks noChangeAspect="1" noEditPoints="1"/>
          </p:cNvSpPr>
          <p:nvPr/>
        </p:nvSpPr>
        <p:spPr bwMode="auto">
          <a:xfrm>
            <a:off x="11197454" y="452482"/>
            <a:ext cx="518912" cy="299450"/>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37" name="TextBox 36">
            <a:extLst>
              <a:ext uri="{FF2B5EF4-FFF2-40B4-BE49-F238E27FC236}">
                <a16:creationId xmlns:a16="http://schemas.microsoft.com/office/drawing/2014/main" id="{B8785196-9B77-417D-AFBF-1CB24B9CE662}"/>
              </a:ext>
            </a:extLst>
          </p:cNvPr>
          <p:cNvSpPr txBox="1"/>
          <p:nvPr/>
        </p:nvSpPr>
        <p:spPr>
          <a:xfrm>
            <a:off x="588263" y="1986003"/>
            <a:ext cx="3541051" cy="4301669"/>
          </a:xfrm>
          <a:prstGeom prst="rect">
            <a:avLst/>
          </a:prstGeom>
          <a:noFill/>
          <a:ln w="6350">
            <a:solidFill>
              <a:schemeClr val="bg1">
                <a:lumMod val="75000"/>
              </a:schemeClr>
            </a:solidFill>
          </a:ln>
        </p:spPr>
        <p:txBody>
          <a:bodyPr wrap="square" lIns="91440" tIns="45720" rIns="91440" bIns="45720" rtlCol="0" anchor="t">
            <a:noAutofit/>
          </a:bodyPr>
          <a:lstStyle>
            <a:defPPr>
              <a:defRPr lang="en-US"/>
            </a:defPPr>
            <a:lvl1pPr>
              <a:spcAft>
                <a:spcPts val="600"/>
              </a:spcAft>
              <a:defRPr sz="1400" b="1" i="1"/>
            </a:lvl1pPr>
          </a:lstStyle>
          <a:p>
            <a:r>
              <a:rPr lang="en-US" dirty="0"/>
              <a:t>Target customer:</a:t>
            </a:r>
          </a:p>
          <a:p>
            <a:r>
              <a:rPr lang="en-US" sz="1300" b="0" i="0" dirty="0"/>
              <a:t>Existing legacy Win 7 SW </a:t>
            </a:r>
          </a:p>
          <a:p>
            <a:r>
              <a:rPr lang="en-US" sz="1300" b="0" i="0" dirty="0"/>
              <a:t>Roadblocks to Win10 modernization</a:t>
            </a:r>
          </a:p>
          <a:p>
            <a:r>
              <a:rPr lang="en-US" dirty="0"/>
              <a:t>Triggers: </a:t>
            </a:r>
          </a:p>
          <a:p>
            <a:r>
              <a:rPr lang="en-US" sz="1300" b="0" i="0" dirty="0"/>
              <a:t>Existing legacy Win 7 SW </a:t>
            </a:r>
          </a:p>
          <a:p>
            <a:r>
              <a:rPr lang="en-US" sz="1300" b="0" i="0" dirty="0"/>
              <a:t>Roadblocks to Win10 modernization</a:t>
            </a:r>
          </a:p>
          <a:p>
            <a:r>
              <a:rPr lang="en-US" sz="1300" b="0" i="0" dirty="0"/>
              <a:t>ESU costs:</a:t>
            </a:r>
          </a:p>
        </p:txBody>
      </p:sp>
      <p:sp>
        <p:nvSpPr>
          <p:cNvPr id="38" name="TextBox 37">
            <a:extLst>
              <a:ext uri="{FF2B5EF4-FFF2-40B4-BE49-F238E27FC236}">
                <a16:creationId xmlns:a16="http://schemas.microsoft.com/office/drawing/2014/main" id="{067953BD-1F94-4DE9-9CA6-6F8193902C00}"/>
              </a:ext>
            </a:extLst>
          </p:cNvPr>
          <p:cNvSpPr txBox="1"/>
          <p:nvPr/>
        </p:nvSpPr>
        <p:spPr>
          <a:xfrm>
            <a:off x="588263" y="1510516"/>
            <a:ext cx="3541051" cy="475488"/>
          </a:xfrm>
          <a:prstGeom prst="rect">
            <a:avLst/>
          </a:prstGeom>
          <a:solidFill>
            <a:schemeClr val="tx2"/>
          </a:solidFill>
          <a:ln w="6350">
            <a:solidFill>
              <a:schemeClr val="tx2"/>
            </a:solidFill>
          </a:ln>
        </p:spPr>
        <p:txBody>
          <a:bodyPr wrap="square" lIns="91440" tIns="45720" rIns="91440" bIns="45720" rtlCol="0" anchor="ctr">
            <a:noAutofit/>
          </a:bodyPr>
          <a:lstStyle/>
          <a:p>
            <a:pPr algn="ctr">
              <a:lnSpc>
                <a:spcPct val="90000"/>
              </a:lnSpc>
            </a:pPr>
            <a:r>
              <a:rPr lang="en-US" sz="1600" b="1" dirty="0">
                <a:solidFill>
                  <a:schemeClr val="bg1"/>
                </a:solidFill>
              </a:rPr>
              <a:t>Customer Situation</a:t>
            </a:r>
          </a:p>
        </p:txBody>
      </p:sp>
      <p:sp>
        <p:nvSpPr>
          <p:cNvPr id="40" name="TextBox 39">
            <a:extLst>
              <a:ext uri="{FF2B5EF4-FFF2-40B4-BE49-F238E27FC236}">
                <a16:creationId xmlns:a16="http://schemas.microsoft.com/office/drawing/2014/main" id="{CAE6BA8A-1CF9-4B42-A410-F0CA1B3926BE}"/>
              </a:ext>
            </a:extLst>
          </p:cNvPr>
          <p:cNvSpPr txBox="1"/>
          <p:nvPr/>
        </p:nvSpPr>
        <p:spPr>
          <a:xfrm>
            <a:off x="4624525" y="1510516"/>
            <a:ext cx="3432054" cy="475488"/>
          </a:xfrm>
          <a:prstGeom prst="rect">
            <a:avLst/>
          </a:prstGeom>
          <a:solidFill>
            <a:schemeClr val="accent4"/>
          </a:solidFill>
          <a:ln w="6350">
            <a:solidFill>
              <a:schemeClr val="accent4"/>
            </a:solidFill>
          </a:ln>
        </p:spPr>
        <p:txBody>
          <a:bodyPr wrap="square" lIns="91440" tIns="45720" rIns="91440" bIns="45720" rtlCol="0" anchor="ctr">
            <a:noAutofit/>
          </a:bodyPr>
          <a:lstStyle/>
          <a:p>
            <a:pPr algn="ctr">
              <a:lnSpc>
                <a:spcPct val="90000"/>
              </a:lnSpc>
            </a:pPr>
            <a:r>
              <a:rPr lang="en-US" sz="1600" b="1" dirty="0">
                <a:solidFill>
                  <a:schemeClr val="bg1"/>
                </a:solidFill>
              </a:rPr>
              <a:t>Customer Benefits</a:t>
            </a:r>
          </a:p>
        </p:txBody>
      </p:sp>
      <p:sp>
        <p:nvSpPr>
          <p:cNvPr id="41" name="TextBox 40">
            <a:extLst>
              <a:ext uri="{FF2B5EF4-FFF2-40B4-BE49-F238E27FC236}">
                <a16:creationId xmlns:a16="http://schemas.microsoft.com/office/drawing/2014/main" id="{43BF3DB0-FFC0-4D41-82A2-FA0218DBD749}"/>
              </a:ext>
            </a:extLst>
          </p:cNvPr>
          <p:cNvSpPr txBox="1"/>
          <p:nvPr/>
        </p:nvSpPr>
        <p:spPr>
          <a:xfrm>
            <a:off x="8601979" y="1986003"/>
            <a:ext cx="3236521" cy="4301669"/>
          </a:xfrm>
          <a:prstGeom prst="rect">
            <a:avLst/>
          </a:prstGeom>
          <a:noFill/>
          <a:ln w="6350">
            <a:solidFill>
              <a:schemeClr val="bg1">
                <a:lumMod val="75000"/>
              </a:schemeClr>
            </a:solidFill>
          </a:ln>
        </p:spPr>
        <p:txBody>
          <a:bodyPr wrap="square" lIns="91440" tIns="45720" rIns="91440" bIns="45720" rtlCol="0" anchor="t">
            <a:noAutofit/>
          </a:bodyPr>
          <a:lstStyle/>
          <a:p>
            <a:pPr marL="342900" indent="-342900">
              <a:lnSpc>
                <a:spcPct val="90000"/>
              </a:lnSpc>
              <a:spcAft>
                <a:spcPts val="600"/>
              </a:spcAft>
              <a:buFont typeface="+mj-lt"/>
              <a:buAutoNum type="arabicPeriod"/>
            </a:pPr>
            <a:r>
              <a:rPr lang="en-US" sz="1300" dirty="0"/>
              <a:t>Understand customer current situation</a:t>
            </a:r>
          </a:p>
          <a:p>
            <a:pPr marL="342900" indent="-342900">
              <a:lnSpc>
                <a:spcPct val="90000"/>
              </a:lnSpc>
              <a:spcAft>
                <a:spcPts val="600"/>
              </a:spcAft>
              <a:buFont typeface="+mj-lt"/>
              <a:buAutoNum type="arabicPeriod"/>
            </a:pPr>
            <a:r>
              <a:rPr lang="en-US" sz="1300" dirty="0"/>
              <a:t>Explain to customer the ESU costs and learn about the incompatible apps</a:t>
            </a:r>
          </a:p>
          <a:p>
            <a:pPr marL="342900" indent="-342900">
              <a:lnSpc>
                <a:spcPct val="90000"/>
              </a:lnSpc>
              <a:spcAft>
                <a:spcPts val="600"/>
              </a:spcAft>
              <a:buFont typeface="+mj-lt"/>
              <a:buAutoNum type="arabicPeriod"/>
            </a:pPr>
            <a:r>
              <a:rPr lang="en-US" sz="1300" dirty="0"/>
              <a:t>Use Solution Configurator tool to estimate WVD economics benefits </a:t>
            </a:r>
          </a:p>
          <a:p>
            <a:pPr marL="342900" indent="-342900">
              <a:lnSpc>
                <a:spcPct val="90000"/>
              </a:lnSpc>
              <a:spcAft>
                <a:spcPts val="600"/>
              </a:spcAft>
              <a:buFont typeface="+mj-lt"/>
              <a:buAutoNum type="arabicPeriod"/>
            </a:pPr>
            <a:r>
              <a:rPr lang="en-US" sz="1300" dirty="0"/>
              <a:t>Evaluate Solution Definition, including the choice of management plane: (WVD Native, </a:t>
            </a:r>
            <a:r>
              <a:rPr lang="en-US" sz="1300" dirty="0" err="1"/>
              <a:t>Citrix+WVD</a:t>
            </a:r>
            <a:r>
              <a:rPr lang="en-US" sz="1300" dirty="0"/>
              <a:t> or </a:t>
            </a:r>
            <a:r>
              <a:rPr lang="en-US" sz="1300" dirty="0" err="1"/>
              <a:t>VMWare+WVD</a:t>
            </a:r>
            <a:r>
              <a:rPr lang="en-US" sz="1300" dirty="0"/>
              <a:t>)</a:t>
            </a:r>
          </a:p>
          <a:p>
            <a:pPr marL="342900" indent="-342900">
              <a:lnSpc>
                <a:spcPct val="90000"/>
              </a:lnSpc>
              <a:spcAft>
                <a:spcPts val="600"/>
              </a:spcAft>
              <a:buFont typeface="+mj-lt"/>
              <a:buAutoNum type="arabicPeriod"/>
            </a:pPr>
            <a:r>
              <a:rPr lang="en-US" sz="1300" dirty="0"/>
              <a:t>Learn about Lighthouse Program benefits and resources</a:t>
            </a:r>
          </a:p>
          <a:p>
            <a:pPr marL="342900" indent="-342900">
              <a:lnSpc>
                <a:spcPct val="90000"/>
              </a:lnSpc>
              <a:spcAft>
                <a:spcPts val="600"/>
              </a:spcAft>
              <a:buFont typeface="+mj-lt"/>
              <a:buAutoNum type="arabicPeriod"/>
            </a:pPr>
            <a:r>
              <a:rPr lang="en-US" sz="1300" spc="-30" dirty="0"/>
              <a:t>Ask your customers, “What’s your Windows 7 plan?”</a:t>
            </a:r>
          </a:p>
          <a:p>
            <a:pPr marL="342900" indent="-342900">
              <a:lnSpc>
                <a:spcPct val="90000"/>
              </a:lnSpc>
              <a:spcAft>
                <a:spcPts val="600"/>
              </a:spcAft>
              <a:buFont typeface="+mj-lt"/>
              <a:buAutoNum type="arabicPeriod"/>
            </a:pPr>
            <a:endParaRPr lang="en-US" sz="1400" dirty="0"/>
          </a:p>
          <a:p>
            <a:pPr lvl="0" algn="ctr"/>
            <a:endParaRPr lang="en-US" sz="1400" i="1" dirty="0">
              <a:solidFill>
                <a:schemeClr val="tx2"/>
              </a:solidFill>
            </a:endParaRPr>
          </a:p>
        </p:txBody>
      </p:sp>
      <p:sp>
        <p:nvSpPr>
          <p:cNvPr id="42" name="TextBox 41">
            <a:extLst>
              <a:ext uri="{FF2B5EF4-FFF2-40B4-BE49-F238E27FC236}">
                <a16:creationId xmlns:a16="http://schemas.microsoft.com/office/drawing/2014/main" id="{A1761633-1461-4C7C-B209-A81064A3103F}"/>
              </a:ext>
            </a:extLst>
          </p:cNvPr>
          <p:cNvSpPr txBox="1"/>
          <p:nvPr/>
        </p:nvSpPr>
        <p:spPr>
          <a:xfrm>
            <a:off x="8601979" y="1510516"/>
            <a:ext cx="3236521" cy="475488"/>
          </a:xfrm>
          <a:prstGeom prst="rect">
            <a:avLst/>
          </a:prstGeom>
          <a:solidFill>
            <a:schemeClr val="accent1"/>
          </a:solidFill>
          <a:ln w="6350">
            <a:solidFill>
              <a:schemeClr val="accent1"/>
            </a:solidFill>
          </a:ln>
        </p:spPr>
        <p:txBody>
          <a:bodyPr wrap="square" lIns="91440" tIns="45720" rIns="91440" bIns="45720" rtlCol="0" anchor="ctr">
            <a:noAutofit/>
          </a:bodyPr>
          <a:lstStyle/>
          <a:p>
            <a:pPr algn="ctr">
              <a:lnSpc>
                <a:spcPct val="90000"/>
              </a:lnSpc>
            </a:pPr>
            <a:r>
              <a:rPr lang="en-US" sz="1600" b="1" dirty="0">
                <a:solidFill>
                  <a:schemeClr val="bg1"/>
                </a:solidFill>
              </a:rPr>
              <a:t>Next Steps</a:t>
            </a:r>
          </a:p>
        </p:txBody>
      </p:sp>
      <p:grpSp>
        <p:nvGrpSpPr>
          <p:cNvPr id="8" name="Group 7">
            <a:extLst>
              <a:ext uri="{FF2B5EF4-FFF2-40B4-BE49-F238E27FC236}">
                <a16:creationId xmlns:a16="http://schemas.microsoft.com/office/drawing/2014/main" id="{479AF971-71B3-4631-B262-BE3A1DC4C4EC}"/>
              </a:ext>
            </a:extLst>
          </p:cNvPr>
          <p:cNvGrpSpPr/>
          <p:nvPr/>
        </p:nvGrpSpPr>
        <p:grpSpPr>
          <a:xfrm>
            <a:off x="4213213" y="1746528"/>
            <a:ext cx="328240" cy="3960589"/>
            <a:chOff x="4213213" y="1746528"/>
            <a:chExt cx="328240" cy="3960589"/>
          </a:xfrm>
        </p:grpSpPr>
        <p:cxnSp>
          <p:nvCxnSpPr>
            <p:cNvPr id="44" name="Straight Connector 43">
              <a:extLst>
                <a:ext uri="{FF2B5EF4-FFF2-40B4-BE49-F238E27FC236}">
                  <a16:creationId xmlns:a16="http://schemas.microsoft.com/office/drawing/2014/main" id="{48130F0F-6D44-41A2-87D0-FF6F717C8E93}"/>
                </a:ext>
              </a:extLst>
            </p:cNvPr>
            <p:cNvCxnSpPr>
              <a:cxnSpLocks/>
            </p:cNvCxnSpPr>
            <p:nvPr/>
          </p:nvCxnSpPr>
          <p:spPr>
            <a:xfrm>
              <a:off x="4377333" y="1746528"/>
              <a:ext cx="0" cy="3960589"/>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45" name="Group 44">
              <a:extLst>
                <a:ext uri="{FF2B5EF4-FFF2-40B4-BE49-F238E27FC236}">
                  <a16:creationId xmlns:a16="http://schemas.microsoft.com/office/drawing/2014/main" id="{C72C2A32-D5E8-4FDF-B2C5-244E3F14B273}"/>
                </a:ext>
              </a:extLst>
            </p:cNvPr>
            <p:cNvGrpSpPr/>
            <p:nvPr/>
          </p:nvGrpSpPr>
          <p:grpSpPr>
            <a:xfrm>
              <a:off x="4213213" y="3562702"/>
              <a:ext cx="328240" cy="328240"/>
              <a:chOff x="4194453" y="3536025"/>
              <a:chExt cx="365760" cy="365760"/>
            </a:xfrm>
          </p:grpSpPr>
          <p:sp>
            <p:nvSpPr>
              <p:cNvPr id="46" name="Oval 45">
                <a:extLst>
                  <a:ext uri="{FF2B5EF4-FFF2-40B4-BE49-F238E27FC236}">
                    <a16:creationId xmlns:a16="http://schemas.microsoft.com/office/drawing/2014/main" id="{BBA09092-D76F-43A9-B96A-716E9F5E46DE}"/>
                  </a:ext>
                </a:extLst>
              </p:cNvPr>
              <p:cNvSpPr/>
              <p:nvPr/>
            </p:nvSpPr>
            <p:spPr bwMode="auto">
              <a:xfrm>
                <a:off x="4194453" y="3536025"/>
                <a:ext cx="365760" cy="36576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Isosceles Triangle 46">
                <a:extLst>
                  <a:ext uri="{FF2B5EF4-FFF2-40B4-BE49-F238E27FC236}">
                    <a16:creationId xmlns:a16="http://schemas.microsoft.com/office/drawing/2014/main" id="{5B42F185-AD2F-4A9A-98FE-F4E27178CEFC}"/>
                  </a:ext>
                </a:extLst>
              </p:cNvPr>
              <p:cNvSpPr/>
              <p:nvPr/>
            </p:nvSpPr>
            <p:spPr bwMode="auto">
              <a:xfrm rot="5400000">
                <a:off x="4279634" y="3661399"/>
                <a:ext cx="234578" cy="11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 name="Group 6">
            <a:extLst>
              <a:ext uri="{FF2B5EF4-FFF2-40B4-BE49-F238E27FC236}">
                <a16:creationId xmlns:a16="http://schemas.microsoft.com/office/drawing/2014/main" id="{60172E08-1D65-4B58-99BF-47A715C5D249}"/>
              </a:ext>
            </a:extLst>
          </p:cNvPr>
          <p:cNvGrpSpPr/>
          <p:nvPr/>
        </p:nvGrpSpPr>
        <p:grpSpPr>
          <a:xfrm>
            <a:off x="8144283" y="1746528"/>
            <a:ext cx="328240" cy="3960589"/>
            <a:chOff x="7946273" y="1746528"/>
            <a:chExt cx="328240" cy="3960589"/>
          </a:xfrm>
        </p:grpSpPr>
        <p:cxnSp>
          <p:nvCxnSpPr>
            <p:cNvPr id="49" name="Straight Connector 48">
              <a:extLst>
                <a:ext uri="{FF2B5EF4-FFF2-40B4-BE49-F238E27FC236}">
                  <a16:creationId xmlns:a16="http://schemas.microsoft.com/office/drawing/2014/main" id="{CECD1192-4711-49A4-81BC-AB43EF4051E2}"/>
                </a:ext>
              </a:extLst>
            </p:cNvPr>
            <p:cNvCxnSpPr>
              <a:cxnSpLocks/>
            </p:cNvCxnSpPr>
            <p:nvPr/>
          </p:nvCxnSpPr>
          <p:spPr>
            <a:xfrm>
              <a:off x="8110393" y="1746528"/>
              <a:ext cx="0" cy="3960589"/>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50" name="Group 49">
              <a:extLst>
                <a:ext uri="{FF2B5EF4-FFF2-40B4-BE49-F238E27FC236}">
                  <a16:creationId xmlns:a16="http://schemas.microsoft.com/office/drawing/2014/main" id="{348A1587-6340-4EE3-9C71-67268D9B1DEA}"/>
                </a:ext>
              </a:extLst>
            </p:cNvPr>
            <p:cNvGrpSpPr/>
            <p:nvPr/>
          </p:nvGrpSpPr>
          <p:grpSpPr>
            <a:xfrm>
              <a:off x="7946273" y="3562702"/>
              <a:ext cx="328240" cy="328240"/>
              <a:chOff x="4194453" y="3536025"/>
              <a:chExt cx="365760" cy="365760"/>
            </a:xfrm>
          </p:grpSpPr>
          <p:sp>
            <p:nvSpPr>
              <p:cNvPr id="51" name="Oval 50">
                <a:extLst>
                  <a:ext uri="{FF2B5EF4-FFF2-40B4-BE49-F238E27FC236}">
                    <a16:creationId xmlns:a16="http://schemas.microsoft.com/office/drawing/2014/main" id="{89794B47-C4AB-47EA-9C21-1A3F84F75DC6}"/>
                  </a:ext>
                </a:extLst>
              </p:cNvPr>
              <p:cNvSpPr/>
              <p:nvPr/>
            </p:nvSpPr>
            <p:spPr bwMode="auto">
              <a:xfrm>
                <a:off x="4194453" y="3536025"/>
                <a:ext cx="365760" cy="36576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Isosceles Triangle 51">
                <a:extLst>
                  <a:ext uri="{FF2B5EF4-FFF2-40B4-BE49-F238E27FC236}">
                    <a16:creationId xmlns:a16="http://schemas.microsoft.com/office/drawing/2014/main" id="{B7AB1E8F-BC98-4B39-B7E6-8876A7D92E44}"/>
                  </a:ext>
                </a:extLst>
              </p:cNvPr>
              <p:cNvSpPr/>
              <p:nvPr/>
            </p:nvSpPr>
            <p:spPr bwMode="auto">
              <a:xfrm rot="5400000">
                <a:off x="4279634" y="3661399"/>
                <a:ext cx="234578" cy="11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aphicFrame>
        <p:nvGraphicFramePr>
          <p:cNvPr id="33" name="Table 32">
            <a:extLst>
              <a:ext uri="{FF2B5EF4-FFF2-40B4-BE49-F238E27FC236}">
                <a16:creationId xmlns:a16="http://schemas.microsoft.com/office/drawing/2014/main" id="{54259DC9-37EC-4C05-B7E0-11B8697A7109}"/>
              </a:ext>
            </a:extLst>
          </p:cNvPr>
          <p:cNvGraphicFramePr>
            <a:graphicFrameLocks noGrp="1"/>
          </p:cNvGraphicFramePr>
          <p:nvPr/>
        </p:nvGraphicFramePr>
        <p:xfrm>
          <a:off x="699494" y="4036833"/>
          <a:ext cx="3310380" cy="534320"/>
        </p:xfrm>
        <a:graphic>
          <a:graphicData uri="http://schemas.openxmlformats.org/drawingml/2006/table">
            <a:tbl>
              <a:tblPr firstRow="1">
                <a:tableStyleId>{073A0DAA-6AF3-43AB-8588-CEC1D06C72B9}</a:tableStyleId>
              </a:tblPr>
              <a:tblGrid>
                <a:gridCol w="926422">
                  <a:extLst>
                    <a:ext uri="{9D8B030D-6E8A-4147-A177-3AD203B41FA5}">
                      <a16:colId xmlns:a16="http://schemas.microsoft.com/office/drawing/2014/main" val="397925460"/>
                    </a:ext>
                  </a:extLst>
                </a:gridCol>
                <a:gridCol w="926422">
                  <a:extLst>
                    <a:ext uri="{9D8B030D-6E8A-4147-A177-3AD203B41FA5}">
                      <a16:colId xmlns:a16="http://schemas.microsoft.com/office/drawing/2014/main" val="2819463679"/>
                    </a:ext>
                  </a:extLst>
                </a:gridCol>
                <a:gridCol w="728768">
                  <a:extLst>
                    <a:ext uri="{9D8B030D-6E8A-4147-A177-3AD203B41FA5}">
                      <a16:colId xmlns:a16="http://schemas.microsoft.com/office/drawing/2014/main" val="3831150239"/>
                    </a:ext>
                  </a:extLst>
                </a:gridCol>
                <a:gridCol w="728768">
                  <a:extLst>
                    <a:ext uri="{9D8B030D-6E8A-4147-A177-3AD203B41FA5}">
                      <a16:colId xmlns:a16="http://schemas.microsoft.com/office/drawing/2014/main" val="818994176"/>
                    </a:ext>
                  </a:extLst>
                </a:gridCol>
              </a:tblGrid>
              <a:tr h="192461">
                <a:tc>
                  <a:txBody>
                    <a:bodyPr/>
                    <a:lstStyle/>
                    <a:p>
                      <a:pPr algn="ctr"/>
                      <a:r>
                        <a:rPr lang="en-US" sz="1200" dirty="0">
                          <a:solidFill>
                            <a:schemeClr val="tx1"/>
                          </a:solidFill>
                        </a:rPr>
                        <a:t>Year</a:t>
                      </a:r>
                    </a:p>
                  </a:txBody>
                  <a:tcPr marL="84280" marR="84280" marT="42140" marB="421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1200" b="0" dirty="0">
                          <a:solidFill>
                            <a:schemeClr val="tx1"/>
                          </a:solidFill>
                        </a:rPr>
                        <a:t>2020</a:t>
                      </a:r>
                    </a:p>
                  </a:txBody>
                  <a:tcPr marL="84280" marR="84280" marT="42140" marB="421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2021</a:t>
                      </a:r>
                    </a:p>
                  </a:txBody>
                  <a:tcPr marL="84280" marR="84280" marT="42140" marB="421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2022</a:t>
                      </a:r>
                    </a:p>
                  </a:txBody>
                  <a:tcPr marL="84280" marR="84280" marT="42140" marB="421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26033986"/>
                  </a:ext>
                </a:extLst>
              </a:tr>
              <a:tr h="192461">
                <a:tc>
                  <a:txBody>
                    <a:bodyPr/>
                    <a:lstStyle/>
                    <a:p>
                      <a:pPr algn="ctr"/>
                      <a:r>
                        <a:rPr lang="en-US" sz="1200" b="1" dirty="0">
                          <a:solidFill>
                            <a:schemeClr val="tx1"/>
                          </a:solidFill>
                        </a:rPr>
                        <a:t>ESU Cost</a:t>
                      </a:r>
                    </a:p>
                  </a:txBody>
                  <a:tcPr marL="84280" marR="84280" marT="42140" marB="421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5">
                        <a:lumMod val="20000"/>
                        <a:lumOff val="80000"/>
                      </a:schemeClr>
                    </a:solidFill>
                  </a:tcPr>
                </a:tc>
                <a:tc>
                  <a:txBody>
                    <a:bodyPr/>
                    <a:lstStyle/>
                    <a:p>
                      <a:pPr algn="ctr"/>
                      <a:r>
                        <a:rPr lang="en-US" sz="1200" dirty="0">
                          <a:solidFill>
                            <a:schemeClr val="tx1"/>
                          </a:solidFill>
                        </a:rPr>
                        <a:t>$25</a:t>
                      </a:r>
                    </a:p>
                  </a:txBody>
                  <a:tcPr marL="84280" marR="84280" marT="42140" marB="421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dirty="0">
                          <a:solidFill>
                            <a:schemeClr val="tx1"/>
                          </a:solidFill>
                        </a:rPr>
                        <a:t>$50</a:t>
                      </a:r>
                    </a:p>
                  </a:txBody>
                  <a:tcPr marL="84280" marR="84280" marT="42140" marB="421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dirty="0">
                          <a:solidFill>
                            <a:schemeClr val="tx1"/>
                          </a:solidFill>
                        </a:rPr>
                        <a:t>$100</a:t>
                      </a:r>
                    </a:p>
                  </a:txBody>
                  <a:tcPr marL="84280" marR="84280" marT="42140" marB="421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81947142"/>
                  </a:ext>
                </a:extLst>
              </a:tr>
            </a:tbl>
          </a:graphicData>
        </a:graphic>
      </p:graphicFrame>
      <p:grpSp>
        <p:nvGrpSpPr>
          <p:cNvPr id="28" name="Group 27">
            <a:extLst>
              <a:ext uri="{FF2B5EF4-FFF2-40B4-BE49-F238E27FC236}">
                <a16:creationId xmlns:a16="http://schemas.microsoft.com/office/drawing/2014/main" id="{A865B1FF-B113-417B-9730-400CE8733FBF}"/>
              </a:ext>
            </a:extLst>
          </p:cNvPr>
          <p:cNvGrpSpPr>
            <a:grpSpLocks noChangeAspect="1"/>
          </p:cNvGrpSpPr>
          <p:nvPr/>
        </p:nvGrpSpPr>
        <p:grpSpPr>
          <a:xfrm>
            <a:off x="1763591" y="4637055"/>
            <a:ext cx="1265042" cy="1554480"/>
            <a:chOff x="13674053" y="660402"/>
            <a:chExt cx="1227257" cy="1317143"/>
          </a:xfrm>
        </p:grpSpPr>
        <p:sp>
          <p:nvSpPr>
            <p:cNvPr id="29" name="Rectangle 28">
              <a:extLst>
                <a:ext uri="{FF2B5EF4-FFF2-40B4-BE49-F238E27FC236}">
                  <a16:creationId xmlns:a16="http://schemas.microsoft.com/office/drawing/2014/main" id="{2AA16244-C571-4FDB-B0EE-58B304328E54}"/>
                </a:ext>
              </a:extLst>
            </p:cNvPr>
            <p:cNvSpPr/>
            <p:nvPr/>
          </p:nvSpPr>
          <p:spPr bwMode="auto">
            <a:xfrm>
              <a:off x="13674053" y="660402"/>
              <a:ext cx="1227257" cy="1317143"/>
            </a:xfrm>
            <a:prstGeom prst="rect">
              <a:avLst/>
            </a:prstGeom>
            <a:noFill/>
            <a:ln>
              <a:solidFill>
                <a:schemeClr val="tx1">
                  <a:lumMod val="50000"/>
                  <a:lumOff val="5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6A87408-7A4C-42E2-9D32-65870CA9E511}"/>
                </a:ext>
              </a:extLst>
            </p:cNvPr>
            <p:cNvSpPr/>
            <p:nvPr/>
          </p:nvSpPr>
          <p:spPr>
            <a:xfrm>
              <a:off x="13947704" y="660449"/>
              <a:ext cx="774479" cy="215148"/>
            </a:xfrm>
            <a:prstGeom prst="rect">
              <a:avLst/>
            </a:prstGeom>
          </p:spPr>
          <p:txBody>
            <a:bodyPr wrap="none">
              <a:spAutoFit/>
            </a:bodyPr>
            <a:lstStyle/>
            <a:p>
              <a:pPr lvl="0" algn="ctr" defTabSz="932472" fontAlgn="base">
                <a:spcBef>
                  <a:spcPct val="0"/>
                </a:spcBef>
                <a:spcAft>
                  <a:spcPct val="0"/>
                </a:spcAft>
              </a:pPr>
              <a:r>
                <a:rPr lang="en-US" sz="1050" dirty="0">
                  <a:solidFill>
                    <a:schemeClr val="tx1">
                      <a:lumMod val="65000"/>
                      <a:lumOff val="35000"/>
                    </a:schemeClr>
                  </a:solidFill>
                  <a:ea typeface="Segoe UI" pitchFamily="34" charset="0"/>
                  <a:cs typeface="Segoe UI" pitchFamily="34" charset="0"/>
                </a:rPr>
                <a:t>Applications</a:t>
              </a:r>
            </a:p>
          </p:txBody>
        </p:sp>
        <p:sp>
          <p:nvSpPr>
            <p:cNvPr id="32" name="Rectangle: Rounded Corners 31">
              <a:extLst>
                <a:ext uri="{FF2B5EF4-FFF2-40B4-BE49-F238E27FC236}">
                  <a16:creationId xmlns:a16="http://schemas.microsoft.com/office/drawing/2014/main" id="{DDFDF8EF-4575-4F5E-822F-CD7FD38BB4D3}"/>
                </a:ext>
              </a:extLst>
            </p:cNvPr>
            <p:cNvSpPr/>
            <p:nvPr/>
          </p:nvSpPr>
          <p:spPr bwMode="auto">
            <a:xfrm>
              <a:off x="14525111" y="931437"/>
              <a:ext cx="285469" cy="548640"/>
            </a:xfrm>
            <a:prstGeom prst="roundRect">
              <a:avLst/>
            </a:prstGeom>
            <a:solidFill>
              <a:srgbClr val="4CB1FF"/>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cs typeface="Segoe UI" pitchFamily="34" charset="0"/>
                </a:rPr>
                <a:t>Win 7</a:t>
              </a:r>
            </a:p>
          </p:txBody>
        </p:sp>
        <p:sp>
          <p:nvSpPr>
            <p:cNvPr id="43" name="Rectangle: Rounded Corners 42">
              <a:extLst>
                <a:ext uri="{FF2B5EF4-FFF2-40B4-BE49-F238E27FC236}">
                  <a16:creationId xmlns:a16="http://schemas.microsoft.com/office/drawing/2014/main" id="{DA3EEF33-88F8-4FCB-8ADF-20BDACBCFC71}"/>
                </a:ext>
              </a:extLst>
            </p:cNvPr>
            <p:cNvSpPr/>
            <p:nvPr/>
          </p:nvSpPr>
          <p:spPr bwMode="auto">
            <a:xfrm>
              <a:off x="13791436" y="931437"/>
              <a:ext cx="285469" cy="54864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dirty="0">
                  <a:gradFill>
                    <a:gsLst>
                      <a:gs pos="0">
                        <a:srgbClr val="FFFFFF"/>
                      </a:gs>
                      <a:gs pos="100000">
                        <a:srgbClr val="FFFFFF"/>
                      </a:gs>
                    </a:gsLst>
                    <a:lin ang="5400000" scaled="0"/>
                  </a:gradFill>
                  <a:cs typeface="Segoe UI" pitchFamily="34" charset="0"/>
                </a:rPr>
                <a:t>Win10 </a:t>
              </a:r>
              <a:r>
                <a:rPr lang="en-US" sz="700" dirty="0" err="1">
                  <a:gradFill>
                    <a:gsLst>
                      <a:gs pos="0">
                        <a:srgbClr val="FFFFFF"/>
                      </a:gs>
                      <a:gs pos="100000">
                        <a:srgbClr val="FFFFFF"/>
                      </a:gs>
                    </a:gsLst>
                    <a:lin ang="5400000" scaled="0"/>
                  </a:gradFill>
                  <a:cs typeface="Segoe UI" pitchFamily="34" charset="0"/>
                </a:rPr>
                <a:t>Compat</a:t>
              </a:r>
              <a:endParaRPr lang="en-US" sz="700" dirty="0">
                <a:gradFill>
                  <a:gsLst>
                    <a:gs pos="0">
                      <a:srgbClr val="FFFFFF"/>
                    </a:gs>
                    <a:gs pos="100000">
                      <a:srgbClr val="FFFFFF"/>
                    </a:gs>
                  </a:gsLst>
                  <a:lin ang="5400000" scaled="0"/>
                </a:gradFill>
                <a:cs typeface="Segoe UI" pitchFamily="34" charset="0"/>
              </a:endParaRPr>
            </a:p>
          </p:txBody>
        </p:sp>
        <p:sp>
          <p:nvSpPr>
            <p:cNvPr id="48" name="Rectangle: Rounded Corners 47">
              <a:extLst>
                <a:ext uri="{FF2B5EF4-FFF2-40B4-BE49-F238E27FC236}">
                  <a16:creationId xmlns:a16="http://schemas.microsoft.com/office/drawing/2014/main" id="{F3AD1673-BC6F-46F8-839B-0456701D1B0D}"/>
                </a:ext>
              </a:extLst>
            </p:cNvPr>
            <p:cNvSpPr/>
            <p:nvPr/>
          </p:nvSpPr>
          <p:spPr bwMode="auto">
            <a:xfrm>
              <a:off x="14162741" y="931437"/>
              <a:ext cx="285469" cy="54864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cs typeface="Segoe UI" pitchFamily="34" charset="0"/>
                </a:rPr>
                <a:t>Win10 </a:t>
              </a:r>
              <a:r>
                <a:rPr lang="en-US" sz="900" dirty="0" err="1">
                  <a:gradFill>
                    <a:gsLst>
                      <a:gs pos="0">
                        <a:srgbClr val="FFFFFF"/>
                      </a:gs>
                      <a:gs pos="100000">
                        <a:srgbClr val="FFFFFF"/>
                      </a:gs>
                    </a:gsLst>
                    <a:lin ang="5400000" scaled="0"/>
                  </a:gradFill>
                  <a:cs typeface="Segoe UI" pitchFamily="34" charset="0"/>
                </a:rPr>
                <a:t>Compat</a:t>
              </a:r>
              <a:endParaRPr lang="en-US" sz="900" dirty="0">
                <a:gradFill>
                  <a:gsLst>
                    <a:gs pos="0">
                      <a:srgbClr val="FFFFFF"/>
                    </a:gs>
                    <a:gs pos="100000">
                      <a:srgbClr val="FFFFFF"/>
                    </a:gs>
                  </a:gsLst>
                  <a:lin ang="5400000" scaled="0"/>
                </a:gradFill>
                <a:cs typeface="Segoe UI" pitchFamily="34" charset="0"/>
              </a:endParaRPr>
            </a:p>
          </p:txBody>
        </p:sp>
      </p:grpSp>
      <p:sp>
        <p:nvSpPr>
          <p:cNvPr id="62" name="Rectangle: Rounded Corners 61">
            <a:extLst>
              <a:ext uri="{FF2B5EF4-FFF2-40B4-BE49-F238E27FC236}">
                <a16:creationId xmlns:a16="http://schemas.microsoft.com/office/drawing/2014/main" id="{034EE34C-2107-42D8-A773-2E6607806A08}"/>
              </a:ext>
            </a:extLst>
          </p:cNvPr>
          <p:cNvSpPr/>
          <p:nvPr/>
        </p:nvSpPr>
        <p:spPr bwMode="auto">
          <a:xfrm>
            <a:off x="1853408" y="5749523"/>
            <a:ext cx="1085409" cy="377708"/>
          </a:xfrm>
          <a:prstGeom prst="roundRect">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050" dirty="0">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a:extLst>
              <a:ext uri="{FF2B5EF4-FFF2-40B4-BE49-F238E27FC236}">
                <a16:creationId xmlns:a16="http://schemas.microsoft.com/office/drawing/2014/main" id="{590FCFA6-D801-4635-A219-6168FB221B99}"/>
              </a:ext>
            </a:extLst>
          </p:cNvPr>
          <p:cNvSpPr/>
          <p:nvPr/>
        </p:nvSpPr>
        <p:spPr bwMode="auto">
          <a:xfrm>
            <a:off x="6237746" y="5264891"/>
            <a:ext cx="230555"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a:extLst>
              <a:ext uri="{FF2B5EF4-FFF2-40B4-BE49-F238E27FC236}">
                <a16:creationId xmlns:a16="http://schemas.microsoft.com/office/drawing/2014/main" id="{133C119E-EEDF-4AE7-ADF9-B9981866C549}"/>
              </a:ext>
            </a:extLst>
          </p:cNvPr>
          <p:cNvPicPr>
            <a:picLocks noChangeAspect="1"/>
          </p:cNvPicPr>
          <p:nvPr/>
        </p:nvPicPr>
        <p:blipFill>
          <a:blip r:embed="rId10"/>
          <a:stretch>
            <a:fillRect/>
          </a:stretch>
        </p:blipFill>
        <p:spPr>
          <a:xfrm>
            <a:off x="2023899" y="5843942"/>
            <a:ext cx="770806" cy="187881"/>
          </a:xfrm>
          <a:prstGeom prst="rect">
            <a:avLst/>
          </a:prstGeom>
        </p:spPr>
      </p:pic>
      <p:grpSp>
        <p:nvGrpSpPr>
          <p:cNvPr id="9" name="Group 8">
            <a:extLst>
              <a:ext uri="{FF2B5EF4-FFF2-40B4-BE49-F238E27FC236}">
                <a16:creationId xmlns:a16="http://schemas.microsoft.com/office/drawing/2014/main" id="{66AD5351-02F7-4B4A-B486-AC2F3D6CA10A}"/>
              </a:ext>
            </a:extLst>
          </p:cNvPr>
          <p:cNvGrpSpPr/>
          <p:nvPr/>
        </p:nvGrpSpPr>
        <p:grpSpPr>
          <a:xfrm>
            <a:off x="4778382" y="4637055"/>
            <a:ext cx="1265042" cy="1554480"/>
            <a:chOff x="4778382" y="4452863"/>
            <a:chExt cx="1265042" cy="1554480"/>
          </a:xfrm>
        </p:grpSpPr>
        <p:grpSp>
          <p:nvGrpSpPr>
            <p:cNvPr id="72" name="Group 71">
              <a:extLst>
                <a:ext uri="{FF2B5EF4-FFF2-40B4-BE49-F238E27FC236}">
                  <a16:creationId xmlns:a16="http://schemas.microsoft.com/office/drawing/2014/main" id="{8FCF5523-8CE4-4410-9316-30378AAE6129}"/>
                </a:ext>
              </a:extLst>
            </p:cNvPr>
            <p:cNvGrpSpPr>
              <a:grpSpLocks noChangeAspect="1"/>
            </p:cNvGrpSpPr>
            <p:nvPr/>
          </p:nvGrpSpPr>
          <p:grpSpPr>
            <a:xfrm>
              <a:off x="4778382" y="4452863"/>
              <a:ext cx="1265042" cy="1554480"/>
              <a:chOff x="13674053" y="660402"/>
              <a:chExt cx="1227257" cy="1317143"/>
            </a:xfrm>
          </p:grpSpPr>
          <p:sp>
            <p:nvSpPr>
              <p:cNvPr id="73" name="Rectangle 72">
                <a:extLst>
                  <a:ext uri="{FF2B5EF4-FFF2-40B4-BE49-F238E27FC236}">
                    <a16:creationId xmlns:a16="http://schemas.microsoft.com/office/drawing/2014/main" id="{E4841333-D2AC-4749-BD5D-3A8C5713C1DF}"/>
                  </a:ext>
                </a:extLst>
              </p:cNvPr>
              <p:cNvSpPr/>
              <p:nvPr/>
            </p:nvSpPr>
            <p:spPr bwMode="auto">
              <a:xfrm>
                <a:off x="13674053" y="660402"/>
                <a:ext cx="1227257" cy="1317143"/>
              </a:xfrm>
              <a:prstGeom prst="rect">
                <a:avLst/>
              </a:prstGeom>
              <a:noFill/>
              <a:ln>
                <a:solidFill>
                  <a:schemeClr val="tx1">
                    <a:lumMod val="50000"/>
                    <a:lumOff val="5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E4CE41A8-BD54-43C7-8812-EE6EC09D1F5F}"/>
                  </a:ext>
                </a:extLst>
              </p:cNvPr>
              <p:cNvSpPr/>
              <p:nvPr/>
            </p:nvSpPr>
            <p:spPr>
              <a:xfrm>
                <a:off x="13947704" y="660449"/>
                <a:ext cx="774479" cy="215148"/>
              </a:xfrm>
              <a:prstGeom prst="rect">
                <a:avLst/>
              </a:prstGeom>
            </p:spPr>
            <p:txBody>
              <a:bodyPr wrap="none">
                <a:spAutoFit/>
              </a:bodyPr>
              <a:lstStyle/>
              <a:p>
                <a:pPr lvl="0" algn="ctr" defTabSz="932472" fontAlgn="base">
                  <a:spcBef>
                    <a:spcPct val="0"/>
                  </a:spcBef>
                  <a:spcAft>
                    <a:spcPct val="0"/>
                  </a:spcAft>
                </a:pPr>
                <a:r>
                  <a:rPr lang="en-US" sz="1050" dirty="0">
                    <a:solidFill>
                      <a:schemeClr val="tx1">
                        <a:lumMod val="65000"/>
                        <a:lumOff val="35000"/>
                      </a:schemeClr>
                    </a:solidFill>
                    <a:ea typeface="Segoe UI" pitchFamily="34" charset="0"/>
                    <a:cs typeface="Segoe UI" pitchFamily="34" charset="0"/>
                  </a:rPr>
                  <a:t>Applications</a:t>
                </a:r>
              </a:p>
            </p:txBody>
          </p:sp>
          <p:sp>
            <p:nvSpPr>
              <p:cNvPr id="75" name="Rectangle: Rounded Corners 74">
                <a:extLst>
                  <a:ext uri="{FF2B5EF4-FFF2-40B4-BE49-F238E27FC236}">
                    <a16:creationId xmlns:a16="http://schemas.microsoft.com/office/drawing/2014/main" id="{176F14D4-D5D7-47B2-A1E2-D44940CBFC1E}"/>
                  </a:ext>
                </a:extLst>
              </p:cNvPr>
              <p:cNvSpPr/>
              <p:nvPr/>
            </p:nvSpPr>
            <p:spPr bwMode="auto">
              <a:xfrm>
                <a:off x="14525111" y="931437"/>
                <a:ext cx="285469" cy="548640"/>
              </a:xfrm>
              <a:prstGeom prst="roundRect">
                <a:avLst/>
              </a:prstGeom>
              <a:solidFill>
                <a:srgbClr val="4CB1FF"/>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cs typeface="Segoe UI" pitchFamily="34" charset="0"/>
                  </a:rPr>
                  <a:t>Win 7</a:t>
                </a:r>
              </a:p>
            </p:txBody>
          </p:sp>
          <p:sp>
            <p:nvSpPr>
              <p:cNvPr id="76" name="Rectangle: Rounded Corners 75">
                <a:extLst>
                  <a:ext uri="{FF2B5EF4-FFF2-40B4-BE49-F238E27FC236}">
                    <a16:creationId xmlns:a16="http://schemas.microsoft.com/office/drawing/2014/main" id="{D5F1D6C8-89E1-452B-AC4E-9385161659CC}"/>
                  </a:ext>
                </a:extLst>
              </p:cNvPr>
              <p:cNvSpPr/>
              <p:nvPr/>
            </p:nvSpPr>
            <p:spPr bwMode="auto">
              <a:xfrm>
                <a:off x="13791436" y="931437"/>
                <a:ext cx="285469" cy="54864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dirty="0">
                    <a:gradFill>
                      <a:gsLst>
                        <a:gs pos="0">
                          <a:srgbClr val="FFFFFF"/>
                        </a:gs>
                        <a:gs pos="100000">
                          <a:srgbClr val="FFFFFF"/>
                        </a:gs>
                      </a:gsLst>
                      <a:lin ang="5400000" scaled="0"/>
                    </a:gradFill>
                    <a:cs typeface="Segoe UI" pitchFamily="34" charset="0"/>
                  </a:rPr>
                  <a:t>Win10 </a:t>
                </a:r>
                <a:r>
                  <a:rPr lang="en-US" sz="700" dirty="0" err="1">
                    <a:gradFill>
                      <a:gsLst>
                        <a:gs pos="0">
                          <a:srgbClr val="FFFFFF"/>
                        </a:gs>
                        <a:gs pos="100000">
                          <a:srgbClr val="FFFFFF"/>
                        </a:gs>
                      </a:gsLst>
                      <a:lin ang="5400000" scaled="0"/>
                    </a:gradFill>
                    <a:cs typeface="Segoe UI" pitchFamily="34" charset="0"/>
                  </a:rPr>
                  <a:t>Compat</a:t>
                </a:r>
                <a:endParaRPr lang="en-US" sz="700" dirty="0">
                  <a:gradFill>
                    <a:gsLst>
                      <a:gs pos="0">
                        <a:srgbClr val="FFFFFF"/>
                      </a:gs>
                      <a:gs pos="100000">
                        <a:srgbClr val="FFFFFF"/>
                      </a:gs>
                    </a:gsLst>
                    <a:lin ang="5400000" scaled="0"/>
                  </a:gradFill>
                  <a:cs typeface="Segoe UI" pitchFamily="34" charset="0"/>
                </a:endParaRPr>
              </a:p>
            </p:txBody>
          </p:sp>
          <p:sp>
            <p:nvSpPr>
              <p:cNvPr id="77" name="Rectangle: Rounded Corners 76">
                <a:extLst>
                  <a:ext uri="{FF2B5EF4-FFF2-40B4-BE49-F238E27FC236}">
                    <a16:creationId xmlns:a16="http://schemas.microsoft.com/office/drawing/2014/main" id="{0A1FFBDB-C45F-4D8B-95CF-49B6BBC9D39A}"/>
                  </a:ext>
                </a:extLst>
              </p:cNvPr>
              <p:cNvSpPr/>
              <p:nvPr/>
            </p:nvSpPr>
            <p:spPr bwMode="auto">
              <a:xfrm>
                <a:off x="14162741" y="931437"/>
                <a:ext cx="285469" cy="54864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cs typeface="Segoe UI" pitchFamily="34" charset="0"/>
                  </a:rPr>
                  <a:t>Win10 </a:t>
                </a:r>
                <a:r>
                  <a:rPr lang="en-US" sz="900" dirty="0" err="1">
                    <a:gradFill>
                      <a:gsLst>
                        <a:gs pos="0">
                          <a:srgbClr val="FFFFFF"/>
                        </a:gs>
                        <a:gs pos="100000">
                          <a:srgbClr val="FFFFFF"/>
                        </a:gs>
                      </a:gsLst>
                      <a:lin ang="5400000" scaled="0"/>
                    </a:gradFill>
                    <a:cs typeface="Segoe UI" pitchFamily="34" charset="0"/>
                  </a:rPr>
                  <a:t>Compat</a:t>
                </a:r>
                <a:endParaRPr lang="en-US" sz="900" dirty="0">
                  <a:gradFill>
                    <a:gsLst>
                      <a:gs pos="0">
                        <a:srgbClr val="FFFFFF"/>
                      </a:gs>
                      <a:gs pos="100000">
                        <a:srgbClr val="FFFFFF"/>
                      </a:gs>
                    </a:gsLst>
                    <a:lin ang="5400000" scaled="0"/>
                  </a:gradFill>
                  <a:cs typeface="Segoe UI" pitchFamily="34" charset="0"/>
                </a:endParaRPr>
              </a:p>
            </p:txBody>
          </p:sp>
        </p:grpSp>
        <p:grpSp>
          <p:nvGrpSpPr>
            <p:cNvPr id="79" name="Group 78">
              <a:extLst>
                <a:ext uri="{FF2B5EF4-FFF2-40B4-BE49-F238E27FC236}">
                  <a16:creationId xmlns:a16="http://schemas.microsoft.com/office/drawing/2014/main" id="{F1DDA798-5497-46B6-B7D8-B00E62566078}"/>
                </a:ext>
              </a:extLst>
            </p:cNvPr>
            <p:cNvGrpSpPr/>
            <p:nvPr/>
          </p:nvGrpSpPr>
          <p:grpSpPr>
            <a:xfrm>
              <a:off x="4882453" y="5565331"/>
              <a:ext cx="1085409" cy="377708"/>
              <a:chOff x="2830740" y="5565331"/>
              <a:chExt cx="1085409" cy="377708"/>
            </a:xfrm>
          </p:grpSpPr>
          <p:sp>
            <p:nvSpPr>
              <p:cNvPr id="80" name="Rectangle: Rounded Corners 79">
                <a:extLst>
                  <a:ext uri="{FF2B5EF4-FFF2-40B4-BE49-F238E27FC236}">
                    <a16:creationId xmlns:a16="http://schemas.microsoft.com/office/drawing/2014/main" id="{39AEBD1E-2E70-41DD-A6B6-C9A16E225651}"/>
                  </a:ext>
                </a:extLst>
              </p:cNvPr>
              <p:cNvSpPr/>
              <p:nvPr/>
            </p:nvSpPr>
            <p:spPr bwMode="auto">
              <a:xfrm>
                <a:off x="2830740" y="5565331"/>
                <a:ext cx="1085409" cy="377708"/>
              </a:xfrm>
              <a:prstGeom prst="roundRect">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050"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id="{48076E7B-B767-4CFC-A667-3E96F764E8FF}"/>
                  </a:ext>
                </a:extLst>
              </p:cNvPr>
              <p:cNvPicPr>
                <a:picLocks noChangeAspect="1"/>
              </p:cNvPicPr>
              <p:nvPr/>
            </p:nvPicPr>
            <p:blipFill>
              <a:blip r:embed="rId10"/>
              <a:stretch>
                <a:fillRect/>
              </a:stretch>
            </p:blipFill>
            <p:spPr>
              <a:xfrm>
                <a:off x="3001231" y="5659750"/>
                <a:ext cx="770806" cy="187881"/>
              </a:xfrm>
              <a:prstGeom prst="rect">
                <a:avLst/>
              </a:prstGeom>
            </p:spPr>
          </p:pic>
        </p:grpSp>
      </p:grpSp>
      <p:sp>
        <p:nvSpPr>
          <p:cNvPr id="11" name="TextBox 10">
            <a:extLst>
              <a:ext uri="{FF2B5EF4-FFF2-40B4-BE49-F238E27FC236}">
                <a16:creationId xmlns:a16="http://schemas.microsoft.com/office/drawing/2014/main" id="{96B66789-5BC2-4C6B-B39A-F8AEDB5C2E9E}"/>
              </a:ext>
            </a:extLst>
          </p:cNvPr>
          <p:cNvSpPr txBox="1"/>
          <p:nvPr/>
        </p:nvSpPr>
        <p:spPr>
          <a:xfrm>
            <a:off x="699494" y="5281263"/>
            <a:ext cx="1013921" cy="323165"/>
          </a:xfrm>
          <a:prstGeom prst="rect">
            <a:avLst/>
          </a:prstGeom>
          <a:noFill/>
        </p:spPr>
        <p:txBody>
          <a:bodyPr wrap="square" lIns="0" tIns="0" rIns="0" bIns="0" rtlCol="0">
            <a:spAutoFit/>
          </a:bodyPr>
          <a:lstStyle/>
          <a:p>
            <a:pPr algn="l"/>
            <a:r>
              <a:rPr lang="en-US" sz="1050" b="1" i="1" dirty="0">
                <a:gradFill>
                  <a:gsLst>
                    <a:gs pos="2917">
                      <a:schemeClr val="tx1"/>
                    </a:gs>
                    <a:gs pos="30000">
                      <a:schemeClr val="tx1"/>
                    </a:gs>
                  </a:gsLst>
                  <a:lin ang="5400000" scaled="0"/>
                </a:gradFill>
              </a:rPr>
              <a:t>On-prem</a:t>
            </a:r>
            <a:br>
              <a:rPr lang="en-US" sz="1050" b="1" i="1" dirty="0">
                <a:gradFill>
                  <a:gsLst>
                    <a:gs pos="2917">
                      <a:schemeClr val="tx1"/>
                    </a:gs>
                    <a:gs pos="30000">
                      <a:schemeClr val="tx1"/>
                    </a:gs>
                  </a:gsLst>
                  <a:lin ang="5400000" scaled="0"/>
                </a:gradFill>
              </a:rPr>
            </a:br>
            <a:r>
              <a:rPr lang="en-US" sz="1050" b="1" i="1" dirty="0">
                <a:gradFill>
                  <a:gsLst>
                    <a:gs pos="2917">
                      <a:schemeClr val="tx1"/>
                    </a:gs>
                    <a:gs pos="30000">
                      <a:schemeClr val="tx1"/>
                    </a:gs>
                  </a:gsLst>
                  <a:lin ang="5400000" scaled="0"/>
                </a:gradFill>
              </a:rPr>
              <a:t> physical / VDI</a:t>
            </a:r>
          </a:p>
        </p:txBody>
      </p:sp>
      <p:sp>
        <p:nvSpPr>
          <p:cNvPr id="83" name="TextBox 82">
            <a:extLst>
              <a:ext uri="{FF2B5EF4-FFF2-40B4-BE49-F238E27FC236}">
                <a16:creationId xmlns:a16="http://schemas.microsoft.com/office/drawing/2014/main" id="{E37354BC-56D9-46E2-A367-2E6E3C06C12A}"/>
              </a:ext>
            </a:extLst>
          </p:cNvPr>
          <p:cNvSpPr txBox="1"/>
          <p:nvPr/>
        </p:nvSpPr>
        <p:spPr>
          <a:xfrm>
            <a:off x="5223682" y="4394745"/>
            <a:ext cx="327013" cy="161583"/>
          </a:xfrm>
          <a:prstGeom prst="rect">
            <a:avLst/>
          </a:prstGeom>
          <a:noFill/>
        </p:spPr>
        <p:txBody>
          <a:bodyPr wrap="none" lIns="0" tIns="0" rIns="0" bIns="0" rtlCol="0">
            <a:spAutoFit/>
          </a:bodyPr>
          <a:lstStyle/>
          <a:p>
            <a:pPr algn="l"/>
            <a:r>
              <a:rPr lang="en-US" sz="1050" b="1" i="1" dirty="0">
                <a:gradFill>
                  <a:gsLst>
                    <a:gs pos="2917">
                      <a:schemeClr val="tx1"/>
                    </a:gs>
                    <a:gs pos="30000">
                      <a:schemeClr val="tx1"/>
                    </a:gs>
                  </a:gsLst>
                  <a:lin ang="5400000" scaled="0"/>
                </a:gradFill>
              </a:rPr>
              <a:t>WVD</a:t>
            </a:r>
          </a:p>
        </p:txBody>
      </p:sp>
      <p:sp>
        <p:nvSpPr>
          <p:cNvPr id="86" name="TextBox 85">
            <a:extLst>
              <a:ext uri="{FF2B5EF4-FFF2-40B4-BE49-F238E27FC236}">
                <a16:creationId xmlns:a16="http://schemas.microsoft.com/office/drawing/2014/main" id="{1B854BF5-76C2-467A-90CF-CEE207323EAB}"/>
              </a:ext>
            </a:extLst>
          </p:cNvPr>
          <p:cNvSpPr txBox="1"/>
          <p:nvPr/>
        </p:nvSpPr>
        <p:spPr>
          <a:xfrm>
            <a:off x="7083321" y="4394562"/>
            <a:ext cx="327013" cy="161583"/>
          </a:xfrm>
          <a:prstGeom prst="rect">
            <a:avLst/>
          </a:prstGeom>
          <a:noFill/>
        </p:spPr>
        <p:txBody>
          <a:bodyPr wrap="none" lIns="0" tIns="0" rIns="0" bIns="0" rtlCol="0">
            <a:spAutoFit/>
          </a:bodyPr>
          <a:lstStyle/>
          <a:p>
            <a:pPr algn="l"/>
            <a:r>
              <a:rPr lang="en-US" sz="1050" b="1" i="1" dirty="0">
                <a:gradFill>
                  <a:gsLst>
                    <a:gs pos="2917">
                      <a:schemeClr val="tx1"/>
                    </a:gs>
                    <a:gs pos="30000">
                      <a:schemeClr val="tx1"/>
                    </a:gs>
                  </a:gsLst>
                  <a:lin ang="5400000" scaled="0"/>
                </a:gradFill>
              </a:rPr>
              <a:t>WVD</a:t>
            </a:r>
          </a:p>
        </p:txBody>
      </p:sp>
      <p:grpSp>
        <p:nvGrpSpPr>
          <p:cNvPr id="6" name="Group 5">
            <a:extLst>
              <a:ext uri="{FF2B5EF4-FFF2-40B4-BE49-F238E27FC236}">
                <a16:creationId xmlns:a16="http://schemas.microsoft.com/office/drawing/2014/main" id="{D2D0BEA3-774A-423F-869D-08A4E26C8829}"/>
              </a:ext>
            </a:extLst>
          </p:cNvPr>
          <p:cNvGrpSpPr/>
          <p:nvPr/>
        </p:nvGrpSpPr>
        <p:grpSpPr>
          <a:xfrm>
            <a:off x="6613353" y="4637055"/>
            <a:ext cx="1265042" cy="1554480"/>
            <a:chOff x="6613353" y="4452863"/>
            <a:chExt cx="1265042" cy="1554480"/>
          </a:xfrm>
        </p:grpSpPr>
        <p:sp>
          <p:nvSpPr>
            <p:cNvPr id="55" name="Rectangle 54">
              <a:extLst>
                <a:ext uri="{FF2B5EF4-FFF2-40B4-BE49-F238E27FC236}">
                  <a16:creationId xmlns:a16="http://schemas.microsoft.com/office/drawing/2014/main" id="{0A070A3F-C3E9-41AC-9CDD-CCE838CF3E91}"/>
                </a:ext>
              </a:extLst>
            </p:cNvPr>
            <p:cNvSpPr/>
            <p:nvPr/>
          </p:nvSpPr>
          <p:spPr bwMode="auto">
            <a:xfrm>
              <a:off x="6613353" y="4452863"/>
              <a:ext cx="1265042" cy="1554480"/>
            </a:xfrm>
            <a:prstGeom prst="rect">
              <a:avLst/>
            </a:prstGeom>
            <a:noFill/>
            <a:ln>
              <a:solidFill>
                <a:schemeClr val="tx1">
                  <a:lumMod val="50000"/>
                  <a:lumOff val="5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DCFF8B1F-3BD6-45CC-833B-639E7B0FF632}"/>
                </a:ext>
              </a:extLst>
            </p:cNvPr>
            <p:cNvSpPr/>
            <p:nvPr/>
          </p:nvSpPr>
          <p:spPr bwMode="auto">
            <a:xfrm>
              <a:off x="6715907" y="5565331"/>
              <a:ext cx="1085409" cy="377708"/>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700" dirty="0">
                <a:gradFill>
                  <a:gsLst>
                    <a:gs pos="0">
                      <a:srgbClr val="FFFFFF"/>
                    </a:gs>
                    <a:gs pos="100000">
                      <a:srgbClr val="FFFFFF"/>
                    </a:gs>
                  </a:gsLst>
                  <a:lin ang="5400000" scaled="0"/>
                </a:gradFill>
                <a:cs typeface="Segoe UI" pitchFamily="34" charset="0"/>
              </a:endParaRPr>
            </a:p>
          </p:txBody>
        </p:sp>
        <p:sp>
          <p:nvSpPr>
            <p:cNvPr id="57" name="Rectangle 56">
              <a:extLst>
                <a:ext uri="{FF2B5EF4-FFF2-40B4-BE49-F238E27FC236}">
                  <a16:creationId xmlns:a16="http://schemas.microsoft.com/office/drawing/2014/main" id="{570E8D81-3ADC-4301-BED4-74D83B68218A}"/>
                </a:ext>
              </a:extLst>
            </p:cNvPr>
            <p:cNvSpPr/>
            <p:nvPr/>
          </p:nvSpPr>
          <p:spPr>
            <a:xfrm>
              <a:off x="6895429" y="4452918"/>
              <a:ext cx="798324" cy="253916"/>
            </a:xfrm>
            <a:prstGeom prst="rect">
              <a:avLst/>
            </a:prstGeom>
          </p:spPr>
          <p:txBody>
            <a:bodyPr wrap="none">
              <a:spAutoFit/>
            </a:bodyPr>
            <a:lstStyle/>
            <a:p>
              <a:pPr lvl="0" algn="ctr" defTabSz="932472" fontAlgn="base">
                <a:spcBef>
                  <a:spcPct val="0"/>
                </a:spcBef>
                <a:spcAft>
                  <a:spcPct val="0"/>
                </a:spcAft>
              </a:pPr>
              <a:r>
                <a:rPr lang="en-US" sz="1050" dirty="0">
                  <a:solidFill>
                    <a:schemeClr val="tx1">
                      <a:lumMod val="65000"/>
                      <a:lumOff val="35000"/>
                    </a:schemeClr>
                  </a:solidFill>
                  <a:ea typeface="Segoe UI" pitchFamily="34" charset="0"/>
                  <a:cs typeface="Segoe UI" pitchFamily="34" charset="0"/>
                </a:rPr>
                <a:t>Applications</a:t>
              </a:r>
            </a:p>
          </p:txBody>
        </p:sp>
        <p:sp>
          <p:nvSpPr>
            <p:cNvPr id="59" name="Rectangle: Rounded Corners 58">
              <a:extLst>
                <a:ext uri="{FF2B5EF4-FFF2-40B4-BE49-F238E27FC236}">
                  <a16:creationId xmlns:a16="http://schemas.microsoft.com/office/drawing/2014/main" id="{CCD7CF1B-BAFA-41A1-BAE7-CE366363FAAA}"/>
                </a:ext>
              </a:extLst>
            </p:cNvPr>
            <p:cNvSpPr/>
            <p:nvPr/>
          </p:nvSpPr>
          <p:spPr bwMode="auto">
            <a:xfrm>
              <a:off x="6734350" y="4772736"/>
              <a:ext cx="294258" cy="64750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dirty="0">
                  <a:gradFill>
                    <a:gsLst>
                      <a:gs pos="0">
                        <a:srgbClr val="FFFFFF"/>
                      </a:gs>
                      <a:gs pos="100000">
                        <a:srgbClr val="FFFFFF"/>
                      </a:gs>
                    </a:gsLst>
                    <a:lin ang="5400000" scaled="0"/>
                  </a:gradFill>
                  <a:cs typeface="Segoe UI" pitchFamily="34" charset="0"/>
                </a:rPr>
                <a:t>Win10 </a:t>
              </a:r>
              <a:r>
                <a:rPr lang="en-US" sz="700" dirty="0" err="1">
                  <a:gradFill>
                    <a:gsLst>
                      <a:gs pos="0">
                        <a:srgbClr val="FFFFFF"/>
                      </a:gs>
                      <a:gs pos="100000">
                        <a:srgbClr val="FFFFFF"/>
                      </a:gs>
                    </a:gsLst>
                    <a:lin ang="5400000" scaled="0"/>
                  </a:gradFill>
                  <a:cs typeface="Segoe UI" pitchFamily="34" charset="0"/>
                </a:rPr>
                <a:t>Compat</a:t>
              </a:r>
              <a:endParaRPr lang="en-US" sz="700" dirty="0">
                <a:gradFill>
                  <a:gsLst>
                    <a:gs pos="0">
                      <a:srgbClr val="FFFFFF"/>
                    </a:gs>
                    <a:gs pos="100000">
                      <a:srgbClr val="FFFFFF"/>
                    </a:gs>
                  </a:gsLst>
                  <a:lin ang="5400000" scaled="0"/>
                </a:gradFill>
                <a:cs typeface="Segoe UI" pitchFamily="34" charset="0"/>
              </a:endParaRPr>
            </a:p>
          </p:txBody>
        </p:sp>
        <p:sp>
          <p:nvSpPr>
            <p:cNvPr id="60" name="Rectangle: Rounded Corners 59">
              <a:extLst>
                <a:ext uri="{FF2B5EF4-FFF2-40B4-BE49-F238E27FC236}">
                  <a16:creationId xmlns:a16="http://schemas.microsoft.com/office/drawing/2014/main" id="{D681CB89-10CC-4842-93EA-4255845B997B}"/>
                </a:ext>
              </a:extLst>
            </p:cNvPr>
            <p:cNvSpPr/>
            <p:nvPr/>
          </p:nvSpPr>
          <p:spPr bwMode="auto">
            <a:xfrm>
              <a:off x="7117087" y="4772736"/>
              <a:ext cx="294258" cy="64750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cs typeface="Segoe UI" pitchFamily="34" charset="0"/>
                </a:rPr>
                <a:t>Win10 </a:t>
              </a:r>
              <a:r>
                <a:rPr lang="en-US" sz="900" dirty="0" err="1">
                  <a:gradFill>
                    <a:gsLst>
                      <a:gs pos="0">
                        <a:srgbClr val="FFFFFF"/>
                      </a:gs>
                      <a:gs pos="100000">
                        <a:srgbClr val="FFFFFF"/>
                      </a:gs>
                    </a:gsLst>
                    <a:lin ang="5400000" scaled="0"/>
                  </a:gradFill>
                  <a:cs typeface="Segoe UI" pitchFamily="34" charset="0"/>
                </a:rPr>
                <a:t>Compat</a:t>
              </a:r>
              <a:endParaRPr lang="en-US" sz="900" dirty="0">
                <a:gradFill>
                  <a:gsLst>
                    <a:gs pos="0">
                      <a:srgbClr val="FFFFFF"/>
                    </a:gs>
                    <a:gs pos="100000">
                      <a:srgbClr val="FFFFFF"/>
                    </a:gs>
                  </a:gsLst>
                  <a:lin ang="5400000" scaled="0"/>
                </a:gradFill>
                <a:cs typeface="Segoe UI" pitchFamily="34" charset="0"/>
              </a:endParaRPr>
            </a:p>
          </p:txBody>
        </p:sp>
        <p:sp>
          <p:nvSpPr>
            <p:cNvPr id="63" name="Rectangle: Rounded Corners 62">
              <a:extLst>
                <a:ext uri="{FF2B5EF4-FFF2-40B4-BE49-F238E27FC236}">
                  <a16:creationId xmlns:a16="http://schemas.microsoft.com/office/drawing/2014/main" id="{3C67DE61-8194-4C28-AD7C-019B7FDA6A29}"/>
                </a:ext>
              </a:extLst>
            </p:cNvPr>
            <p:cNvSpPr/>
            <p:nvPr/>
          </p:nvSpPr>
          <p:spPr bwMode="auto">
            <a:xfrm>
              <a:off x="7506848" y="4772736"/>
              <a:ext cx="294258" cy="647500"/>
            </a:xfrm>
            <a:prstGeom prst="roundRect">
              <a:avLst/>
            </a:prstGeom>
            <a:solidFill>
              <a:schemeClr val="accent2"/>
            </a:solidFill>
            <a:ln>
              <a:no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900" dirty="0">
                  <a:gradFill>
                    <a:gsLst>
                      <a:gs pos="0">
                        <a:srgbClr val="FFFFFF"/>
                      </a:gs>
                      <a:gs pos="100000">
                        <a:srgbClr val="FFFFFF"/>
                      </a:gs>
                    </a:gsLst>
                    <a:lin ang="5400000" scaled="0"/>
                  </a:gradFill>
                  <a:cs typeface="Segoe UI" pitchFamily="34" charset="0"/>
                </a:rPr>
                <a:t>Win10 </a:t>
              </a:r>
              <a:r>
                <a:rPr lang="en-US" sz="900" dirty="0" err="1">
                  <a:gradFill>
                    <a:gsLst>
                      <a:gs pos="0">
                        <a:srgbClr val="FFFFFF"/>
                      </a:gs>
                      <a:gs pos="100000">
                        <a:srgbClr val="FFFFFF"/>
                      </a:gs>
                    </a:gsLst>
                    <a:lin ang="5400000" scaled="0"/>
                  </a:gradFill>
                  <a:cs typeface="Segoe UI" pitchFamily="34" charset="0"/>
                </a:rPr>
                <a:t>Compat</a:t>
              </a:r>
              <a:endParaRPr lang="en-US" sz="900" dirty="0">
                <a:gradFill>
                  <a:gsLst>
                    <a:gs pos="0">
                      <a:srgbClr val="FFFFFF"/>
                    </a:gs>
                    <a:gs pos="100000">
                      <a:srgbClr val="FFFFFF"/>
                    </a:gs>
                  </a:gsLst>
                  <a:lin ang="5400000" scaled="0"/>
                </a:gradFill>
                <a:cs typeface="Segoe UI" pitchFamily="34" charset="0"/>
              </a:endParaRPr>
            </a:p>
          </p:txBody>
        </p:sp>
        <p:pic>
          <p:nvPicPr>
            <p:cNvPr id="58" name="Picture 57">
              <a:extLst>
                <a:ext uri="{FF2B5EF4-FFF2-40B4-BE49-F238E27FC236}">
                  <a16:creationId xmlns:a16="http://schemas.microsoft.com/office/drawing/2014/main" id="{295D046D-2D8C-4031-BDED-66470A5DDC55}"/>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a:off x="6842603" y="5679788"/>
              <a:ext cx="832017" cy="148794"/>
            </a:xfrm>
            <a:prstGeom prst="rect">
              <a:avLst/>
            </a:prstGeom>
          </p:spPr>
        </p:pic>
      </p:grpSp>
      <p:grpSp>
        <p:nvGrpSpPr>
          <p:cNvPr id="54" name="Group 53">
            <a:extLst>
              <a:ext uri="{FF2B5EF4-FFF2-40B4-BE49-F238E27FC236}">
                <a16:creationId xmlns:a16="http://schemas.microsoft.com/office/drawing/2014/main" id="{8CEB02C6-797D-4F65-B689-5FA5F216AB8C}"/>
              </a:ext>
            </a:extLst>
          </p:cNvPr>
          <p:cNvGrpSpPr/>
          <p:nvPr/>
        </p:nvGrpSpPr>
        <p:grpSpPr>
          <a:xfrm>
            <a:off x="4740098" y="3248612"/>
            <a:ext cx="573554" cy="535547"/>
            <a:chOff x="5965396" y="2936940"/>
            <a:chExt cx="3001924" cy="2810728"/>
          </a:xfrm>
        </p:grpSpPr>
        <p:sp>
          <p:nvSpPr>
            <p:cNvPr id="64" name="Arc 63">
              <a:extLst>
                <a:ext uri="{FF2B5EF4-FFF2-40B4-BE49-F238E27FC236}">
                  <a16:creationId xmlns:a16="http://schemas.microsoft.com/office/drawing/2014/main" id="{DF170395-32E2-447E-98C9-DA1C1C8B99E6}"/>
                </a:ext>
              </a:extLst>
            </p:cNvPr>
            <p:cNvSpPr/>
            <p:nvPr/>
          </p:nvSpPr>
          <p:spPr>
            <a:xfrm>
              <a:off x="6146535" y="3140728"/>
              <a:ext cx="2606940" cy="2606940"/>
            </a:xfrm>
            <a:prstGeom prst="arc">
              <a:avLst>
                <a:gd name="adj1" fmla="val 8540929"/>
                <a:gd name="adj2" fmla="val 2263581"/>
              </a:avLst>
            </a:prstGeom>
            <a:noFill/>
            <a:ln w="1270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65" name="Group 64">
              <a:extLst>
                <a:ext uri="{FF2B5EF4-FFF2-40B4-BE49-F238E27FC236}">
                  <a16:creationId xmlns:a16="http://schemas.microsoft.com/office/drawing/2014/main" id="{2E7CD44D-8081-4196-8259-B77DF29ADDD2}"/>
                </a:ext>
              </a:extLst>
            </p:cNvPr>
            <p:cNvGrpSpPr/>
            <p:nvPr/>
          </p:nvGrpSpPr>
          <p:grpSpPr>
            <a:xfrm>
              <a:off x="6393887" y="4600791"/>
              <a:ext cx="2131513" cy="969039"/>
              <a:chOff x="6037944" y="4939646"/>
              <a:chExt cx="1762503" cy="801278"/>
            </a:xfrm>
          </p:grpSpPr>
          <p:grpSp>
            <p:nvGrpSpPr>
              <p:cNvPr id="97" name="Group 96">
                <a:extLst>
                  <a:ext uri="{FF2B5EF4-FFF2-40B4-BE49-F238E27FC236}">
                    <a16:creationId xmlns:a16="http://schemas.microsoft.com/office/drawing/2014/main" id="{439E0FD9-DB40-4B41-8A5C-AD2D08E8413C}"/>
                  </a:ext>
                </a:extLst>
              </p:cNvPr>
              <p:cNvGrpSpPr/>
              <p:nvPr/>
            </p:nvGrpSpPr>
            <p:grpSpPr>
              <a:xfrm>
                <a:off x="6056747" y="4972281"/>
                <a:ext cx="1718033" cy="610616"/>
                <a:chOff x="2058988" y="3915711"/>
                <a:chExt cx="1927661" cy="685122"/>
              </a:xfrm>
            </p:grpSpPr>
            <p:sp>
              <p:nvSpPr>
                <p:cNvPr id="109" name="Freeform 6">
                  <a:extLst>
                    <a:ext uri="{FF2B5EF4-FFF2-40B4-BE49-F238E27FC236}">
                      <a16:creationId xmlns:a16="http://schemas.microsoft.com/office/drawing/2014/main" id="{1AB295EC-151A-4864-8994-DF9C51656E8C}"/>
                    </a:ext>
                  </a:extLst>
                </p:cNvPr>
                <p:cNvSpPr>
                  <a:spLocks/>
                </p:cNvSpPr>
                <p:nvPr/>
              </p:nvSpPr>
              <p:spPr bwMode="auto">
                <a:xfrm rot="28708">
                  <a:off x="2896246" y="4145566"/>
                  <a:ext cx="412085" cy="404665"/>
                </a:xfrm>
                <a:custGeom>
                  <a:avLst/>
                  <a:gdLst>
                    <a:gd name="T0" fmla="*/ 340 w 775"/>
                    <a:gd name="T1" fmla="*/ 55 h 765"/>
                    <a:gd name="T2" fmla="*/ 560 w 775"/>
                    <a:gd name="T3" fmla="*/ 77 h 765"/>
                    <a:gd name="T4" fmla="*/ 721 w 775"/>
                    <a:gd name="T5" fmla="*/ 274 h 765"/>
                    <a:gd name="T6" fmla="*/ 698 w 775"/>
                    <a:gd name="T7" fmla="*/ 494 h 765"/>
                    <a:gd name="T8" fmla="*/ 435 w 775"/>
                    <a:gd name="T9" fmla="*/ 710 h 765"/>
                    <a:gd name="T10" fmla="*/ 215 w 775"/>
                    <a:gd name="T11" fmla="*/ 688 h 765"/>
                    <a:gd name="T12" fmla="*/ 54 w 775"/>
                    <a:gd name="T13" fmla="*/ 491 h 765"/>
                    <a:gd name="T14" fmla="*/ 77 w 775"/>
                    <a:gd name="T15" fmla="*/ 271 h 765"/>
                    <a:gd name="T16" fmla="*/ 340 w 775"/>
                    <a:gd name="T17" fmla="*/ 5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5" h="765">
                      <a:moveTo>
                        <a:pt x="340" y="55"/>
                      </a:moveTo>
                      <a:cubicBezTo>
                        <a:pt x="407" y="0"/>
                        <a:pt x="505" y="10"/>
                        <a:pt x="560" y="77"/>
                      </a:cubicBezTo>
                      <a:cubicBezTo>
                        <a:pt x="721" y="274"/>
                        <a:pt x="721" y="274"/>
                        <a:pt x="721" y="274"/>
                      </a:cubicBezTo>
                      <a:cubicBezTo>
                        <a:pt x="775" y="341"/>
                        <a:pt x="765" y="439"/>
                        <a:pt x="698" y="494"/>
                      </a:cubicBezTo>
                      <a:cubicBezTo>
                        <a:pt x="435" y="710"/>
                        <a:pt x="435" y="710"/>
                        <a:pt x="435" y="710"/>
                      </a:cubicBezTo>
                      <a:cubicBezTo>
                        <a:pt x="368" y="765"/>
                        <a:pt x="270" y="755"/>
                        <a:pt x="215" y="688"/>
                      </a:cubicBezTo>
                      <a:cubicBezTo>
                        <a:pt x="54" y="491"/>
                        <a:pt x="54" y="491"/>
                        <a:pt x="54" y="491"/>
                      </a:cubicBezTo>
                      <a:cubicBezTo>
                        <a:pt x="0" y="424"/>
                        <a:pt x="10" y="326"/>
                        <a:pt x="77" y="271"/>
                      </a:cubicBezTo>
                      <a:lnTo>
                        <a:pt x="340" y="55"/>
                      </a:ln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7">
                  <a:extLst>
                    <a:ext uri="{FF2B5EF4-FFF2-40B4-BE49-F238E27FC236}">
                      <a16:creationId xmlns:a16="http://schemas.microsoft.com/office/drawing/2014/main" id="{7921313C-A6A9-4AED-A541-B5D97BFAC6B5}"/>
                    </a:ext>
                  </a:extLst>
                </p:cNvPr>
                <p:cNvSpPr>
                  <a:spLocks/>
                </p:cNvSpPr>
                <p:nvPr/>
              </p:nvSpPr>
              <p:spPr bwMode="auto">
                <a:xfrm rot="28708">
                  <a:off x="3108958" y="4160493"/>
                  <a:ext cx="321287" cy="242711"/>
                </a:xfrm>
                <a:custGeom>
                  <a:avLst/>
                  <a:gdLst>
                    <a:gd name="T0" fmla="*/ 423 w 605"/>
                    <a:gd name="T1" fmla="*/ 459 h 459"/>
                    <a:gd name="T2" fmla="*/ 102 w 605"/>
                    <a:gd name="T3" fmla="*/ 395 h 459"/>
                    <a:gd name="T4" fmla="*/ 6 w 605"/>
                    <a:gd name="T5" fmla="*/ 277 h 459"/>
                    <a:gd name="T6" fmla="*/ 23 w 605"/>
                    <a:gd name="T7" fmla="*/ 102 h 459"/>
                    <a:gd name="T8" fmla="*/ 141 w 605"/>
                    <a:gd name="T9" fmla="*/ 6 h 459"/>
                    <a:gd name="T10" fmla="*/ 605 w 605"/>
                    <a:gd name="T11" fmla="*/ 56 h 459"/>
                    <a:gd name="T12" fmla="*/ 423 w 605"/>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605" h="459">
                      <a:moveTo>
                        <a:pt x="423" y="459"/>
                      </a:moveTo>
                      <a:cubicBezTo>
                        <a:pt x="102" y="395"/>
                        <a:pt x="102" y="395"/>
                        <a:pt x="102" y="395"/>
                      </a:cubicBezTo>
                      <a:cubicBezTo>
                        <a:pt x="43" y="389"/>
                        <a:pt x="0" y="336"/>
                        <a:pt x="6" y="277"/>
                      </a:cubicBezTo>
                      <a:cubicBezTo>
                        <a:pt x="23" y="102"/>
                        <a:pt x="23" y="102"/>
                        <a:pt x="23" y="102"/>
                      </a:cubicBezTo>
                      <a:cubicBezTo>
                        <a:pt x="29" y="43"/>
                        <a:pt x="82" y="0"/>
                        <a:pt x="141" y="6"/>
                      </a:cubicBezTo>
                      <a:cubicBezTo>
                        <a:pt x="605" y="56"/>
                        <a:pt x="605" y="56"/>
                        <a:pt x="605" y="56"/>
                      </a:cubicBezTo>
                      <a:lnTo>
                        <a:pt x="423" y="459"/>
                      </a:ln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
                  <a:extLst>
                    <a:ext uri="{FF2B5EF4-FFF2-40B4-BE49-F238E27FC236}">
                      <a16:creationId xmlns:a16="http://schemas.microsoft.com/office/drawing/2014/main" id="{8A31EA56-F5F8-4951-9C43-E239B792B07E}"/>
                    </a:ext>
                  </a:extLst>
                </p:cNvPr>
                <p:cNvSpPr>
                  <a:spLocks/>
                </p:cNvSpPr>
                <p:nvPr/>
              </p:nvSpPr>
              <p:spPr bwMode="auto">
                <a:xfrm rot="28708">
                  <a:off x="2761206" y="4120314"/>
                  <a:ext cx="385021" cy="385894"/>
                </a:xfrm>
                <a:custGeom>
                  <a:avLst/>
                  <a:gdLst>
                    <a:gd name="T0" fmla="*/ 427 w 725"/>
                    <a:gd name="T1" fmla="*/ 55 h 729"/>
                    <a:gd name="T2" fmla="*/ 208 w 725"/>
                    <a:gd name="T3" fmla="*/ 78 h 729"/>
                    <a:gd name="T4" fmla="*/ 55 w 725"/>
                    <a:gd name="T5" fmla="*/ 268 h 729"/>
                    <a:gd name="T6" fmla="*/ 77 w 725"/>
                    <a:gd name="T7" fmla="*/ 488 h 729"/>
                    <a:gd name="T8" fmla="*/ 298 w 725"/>
                    <a:gd name="T9" fmla="*/ 675 h 729"/>
                    <a:gd name="T10" fmla="*/ 518 w 725"/>
                    <a:gd name="T11" fmla="*/ 652 h 729"/>
                    <a:gd name="T12" fmla="*/ 671 w 725"/>
                    <a:gd name="T13" fmla="*/ 461 h 729"/>
                    <a:gd name="T14" fmla="*/ 648 w 725"/>
                    <a:gd name="T15" fmla="*/ 242 h 729"/>
                    <a:gd name="T16" fmla="*/ 427 w 725"/>
                    <a:gd name="T17" fmla="*/ 5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729">
                      <a:moveTo>
                        <a:pt x="427" y="55"/>
                      </a:moveTo>
                      <a:cubicBezTo>
                        <a:pt x="360" y="0"/>
                        <a:pt x="262" y="11"/>
                        <a:pt x="208" y="78"/>
                      </a:cubicBezTo>
                      <a:cubicBezTo>
                        <a:pt x="55" y="268"/>
                        <a:pt x="55" y="268"/>
                        <a:pt x="55" y="268"/>
                      </a:cubicBezTo>
                      <a:cubicBezTo>
                        <a:pt x="0" y="335"/>
                        <a:pt x="10" y="433"/>
                        <a:pt x="77" y="488"/>
                      </a:cubicBezTo>
                      <a:cubicBezTo>
                        <a:pt x="298" y="675"/>
                        <a:pt x="298" y="675"/>
                        <a:pt x="298" y="675"/>
                      </a:cubicBezTo>
                      <a:cubicBezTo>
                        <a:pt x="365" y="729"/>
                        <a:pt x="464" y="719"/>
                        <a:pt x="518" y="652"/>
                      </a:cubicBezTo>
                      <a:cubicBezTo>
                        <a:pt x="671" y="461"/>
                        <a:pt x="671" y="461"/>
                        <a:pt x="671" y="461"/>
                      </a:cubicBezTo>
                      <a:cubicBezTo>
                        <a:pt x="725" y="394"/>
                        <a:pt x="715" y="296"/>
                        <a:pt x="648" y="242"/>
                      </a:cubicBezTo>
                      <a:lnTo>
                        <a:pt x="427" y="55"/>
                      </a:ln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9">
                  <a:extLst>
                    <a:ext uri="{FF2B5EF4-FFF2-40B4-BE49-F238E27FC236}">
                      <a16:creationId xmlns:a16="http://schemas.microsoft.com/office/drawing/2014/main" id="{C795B795-7928-4358-89F3-96640CC706F2}"/>
                    </a:ext>
                  </a:extLst>
                </p:cNvPr>
                <p:cNvSpPr>
                  <a:spLocks/>
                </p:cNvSpPr>
                <p:nvPr/>
              </p:nvSpPr>
              <p:spPr bwMode="auto">
                <a:xfrm rot="28708">
                  <a:off x="2882950" y="4303795"/>
                  <a:ext cx="278071" cy="240092"/>
                </a:xfrm>
                <a:custGeom>
                  <a:avLst/>
                  <a:gdLst>
                    <a:gd name="T0" fmla="*/ 501 w 523"/>
                    <a:gd name="T1" fmla="*/ 420 h 453"/>
                    <a:gd name="T2" fmla="*/ 408 w 523"/>
                    <a:gd name="T3" fmla="*/ 430 h 453"/>
                    <a:gd name="T4" fmla="*/ 32 w 523"/>
                    <a:gd name="T5" fmla="*/ 125 h 453"/>
                    <a:gd name="T6" fmla="*/ 22 w 523"/>
                    <a:gd name="T7" fmla="*/ 32 h 453"/>
                    <a:gd name="T8" fmla="*/ 115 w 523"/>
                    <a:gd name="T9" fmla="*/ 23 h 453"/>
                    <a:gd name="T10" fmla="*/ 491 w 523"/>
                    <a:gd name="T11" fmla="*/ 328 h 453"/>
                    <a:gd name="T12" fmla="*/ 501 w 523"/>
                    <a:gd name="T13" fmla="*/ 420 h 453"/>
                  </a:gdLst>
                  <a:ahLst/>
                  <a:cxnLst>
                    <a:cxn ang="0">
                      <a:pos x="T0" y="T1"/>
                    </a:cxn>
                    <a:cxn ang="0">
                      <a:pos x="T2" y="T3"/>
                    </a:cxn>
                    <a:cxn ang="0">
                      <a:pos x="T4" y="T5"/>
                    </a:cxn>
                    <a:cxn ang="0">
                      <a:pos x="T6" y="T7"/>
                    </a:cxn>
                    <a:cxn ang="0">
                      <a:pos x="T8" y="T9"/>
                    </a:cxn>
                    <a:cxn ang="0">
                      <a:pos x="T10" y="T11"/>
                    </a:cxn>
                    <a:cxn ang="0">
                      <a:pos x="T12" y="T13"/>
                    </a:cxn>
                  </a:cxnLst>
                  <a:rect l="0" t="0" r="r" b="b"/>
                  <a:pathLst>
                    <a:path w="523" h="453">
                      <a:moveTo>
                        <a:pt x="501" y="420"/>
                      </a:moveTo>
                      <a:cubicBezTo>
                        <a:pt x="478" y="448"/>
                        <a:pt x="436" y="453"/>
                        <a:pt x="408" y="430"/>
                      </a:cubicBezTo>
                      <a:cubicBezTo>
                        <a:pt x="32" y="125"/>
                        <a:pt x="32" y="125"/>
                        <a:pt x="32" y="125"/>
                      </a:cubicBezTo>
                      <a:cubicBezTo>
                        <a:pt x="4" y="102"/>
                        <a:pt x="0" y="60"/>
                        <a:pt x="22" y="32"/>
                      </a:cubicBezTo>
                      <a:cubicBezTo>
                        <a:pt x="45" y="4"/>
                        <a:pt x="87" y="0"/>
                        <a:pt x="115" y="23"/>
                      </a:cubicBezTo>
                      <a:cubicBezTo>
                        <a:pt x="491" y="328"/>
                        <a:pt x="491" y="328"/>
                        <a:pt x="491" y="328"/>
                      </a:cubicBezTo>
                      <a:cubicBezTo>
                        <a:pt x="519" y="350"/>
                        <a:pt x="523" y="392"/>
                        <a:pt x="501" y="420"/>
                      </a:cubicBez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10">
                  <a:extLst>
                    <a:ext uri="{FF2B5EF4-FFF2-40B4-BE49-F238E27FC236}">
                      <a16:creationId xmlns:a16="http://schemas.microsoft.com/office/drawing/2014/main" id="{D38B6321-5917-4306-9896-324A86D09E8D}"/>
                    </a:ext>
                  </a:extLst>
                </p:cNvPr>
                <p:cNvSpPr>
                  <a:spLocks/>
                </p:cNvSpPr>
                <p:nvPr/>
              </p:nvSpPr>
              <p:spPr bwMode="auto">
                <a:xfrm rot="28708">
                  <a:off x="2831460" y="4352249"/>
                  <a:ext cx="275888" cy="242275"/>
                </a:xfrm>
                <a:custGeom>
                  <a:avLst/>
                  <a:gdLst>
                    <a:gd name="T0" fmla="*/ 496 w 519"/>
                    <a:gd name="T1" fmla="*/ 427 h 458"/>
                    <a:gd name="T2" fmla="*/ 403 w 519"/>
                    <a:gd name="T3" fmla="*/ 435 h 458"/>
                    <a:gd name="T4" fmla="*/ 32 w 519"/>
                    <a:gd name="T5" fmla="*/ 124 h 458"/>
                    <a:gd name="T6" fmla="*/ 24 w 519"/>
                    <a:gd name="T7" fmla="*/ 32 h 458"/>
                    <a:gd name="T8" fmla="*/ 116 w 519"/>
                    <a:gd name="T9" fmla="*/ 24 h 458"/>
                    <a:gd name="T10" fmla="*/ 488 w 519"/>
                    <a:gd name="T11" fmla="*/ 334 h 458"/>
                    <a:gd name="T12" fmla="*/ 496 w 519"/>
                    <a:gd name="T13" fmla="*/ 427 h 458"/>
                  </a:gdLst>
                  <a:ahLst/>
                  <a:cxnLst>
                    <a:cxn ang="0">
                      <a:pos x="T0" y="T1"/>
                    </a:cxn>
                    <a:cxn ang="0">
                      <a:pos x="T2" y="T3"/>
                    </a:cxn>
                    <a:cxn ang="0">
                      <a:pos x="T4" y="T5"/>
                    </a:cxn>
                    <a:cxn ang="0">
                      <a:pos x="T6" y="T7"/>
                    </a:cxn>
                    <a:cxn ang="0">
                      <a:pos x="T8" y="T9"/>
                    </a:cxn>
                    <a:cxn ang="0">
                      <a:pos x="T10" y="T11"/>
                    </a:cxn>
                    <a:cxn ang="0">
                      <a:pos x="T12" y="T13"/>
                    </a:cxn>
                  </a:cxnLst>
                  <a:rect l="0" t="0" r="r" b="b"/>
                  <a:pathLst>
                    <a:path w="519" h="458">
                      <a:moveTo>
                        <a:pt x="496" y="427"/>
                      </a:moveTo>
                      <a:cubicBezTo>
                        <a:pt x="473" y="455"/>
                        <a:pt x="431" y="458"/>
                        <a:pt x="403" y="435"/>
                      </a:cubicBezTo>
                      <a:cubicBezTo>
                        <a:pt x="32" y="124"/>
                        <a:pt x="32" y="124"/>
                        <a:pt x="32" y="124"/>
                      </a:cubicBezTo>
                      <a:cubicBezTo>
                        <a:pt x="4" y="101"/>
                        <a:pt x="0" y="60"/>
                        <a:pt x="24" y="32"/>
                      </a:cubicBezTo>
                      <a:cubicBezTo>
                        <a:pt x="47" y="4"/>
                        <a:pt x="88" y="0"/>
                        <a:pt x="116" y="24"/>
                      </a:cubicBezTo>
                      <a:cubicBezTo>
                        <a:pt x="488" y="334"/>
                        <a:pt x="488" y="334"/>
                        <a:pt x="488" y="334"/>
                      </a:cubicBezTo>
                      <a:cubicBezTo>
                        <a:pt x="516" y="358"/>
                        <a:pt x="519" y="399"/>
                        <a:pt x="496" y="427"/>
                      </a:cubicBez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11">
                  <a:extLst>
                    <a:ext uri="{FF2B5EF4-FFF2-40B4-BE49-F238E27FC236}">
                      <a16:creationId xmlns:a16="http://schemas.microsoft.com/office/drawing/2014/main" id="{3485074E-71E2-4282-93E3-F8E6506744C4}"/>
                    </a:ext>
                  </a:extLst>
                </p:cNvPr>
                <p:cNvSpPr>
                  <a:spLocks/>
                </p:cNvSpPr>
                <p:nvPr/>
              </p:nvSpPr>
              <p:spPr bwMode="auto">
                <a:xfrm rot="28708">
                  <a:off x="2934460" y="4251842"/>
                  <a:ext cx="278507" cy="240092"/>
                </a:xfrm>
                <a:custGeom>
                  <a:avLst/>
                  <a:gdLst>
                    <a:gd name="T0" fmla="*/ 501 w 524"/>
                    <a:gd name="T1" fmla="*/ 420 h 453"/>
                    <a:gd name="T2" fmla="*/ 409 w 524"/>
                    <a:gd name="T3" fmla="*/ 430 h 453"/>
                    <a:gd name="T4" fmla="*/ 32 w 524"/>
                    <a:gd name="T5" fmla="*/ 125 h 453"/>
                    <a:gd name="T6" fmla="*/ 23 w 524"/>
                    <a:gd name="T7" fmla="*/ 32 h 453"/>
                    <a:gd name="T8" fmla="*/ 115 w 524"/>
                    <a:gd name="T9" fmla="*/ 23 h 453"/>
                    <a:gd name="T10" fmla="*/ 491 w 524"/>
                    <a:gd name="T11" fmla="*/ 328 h 453"/>
                    <a:gd name="T12" fmla="*/ 501 w 524"/>
                    <a:gd name="T13" fmla="*/ 420 h 453"/>
                  </a:gdLst>
                  <a:ahLst/>
                  <a:cxnLst>
                    <a:cxn ang="0">
                      <a:pos x="T0" y="T1"/>
                    </a:cxn>
                    <a:cxn ang="0">
                      <a:pos x="T2" y="T3"/>
                    </a:cxn>
                    <a:cxn ang="0">
                      <a:pos x="T4" y="T5"/>
                    </a:cxn>
                    <a:cxn ang="0">
                      <a:pos x="T6" y="T7"/>
                    </a:cxn>
                    <a:cxn ang="0">
                      <a:pos x="T8" y="T9"/>
                    </a:cxn>
                    <a:cxn ang="0">
                      <a:pos x="T10" y="T11"/>
                    </a:cxn>
                    <a:cxn ang="0">
                      <a:pos x="T12" y="T13"/>
                    </a:cxn>
                  </a:cxnLst>
                  <a:rect l="0" t="0" r="r" b="b"/>
                  <a:pathLst>
                    <a:path w="524" h="453">
                      <a:moveTo>
                        <a:pt x="501" y="420"/>
                      </a:moveTo>
                      <a:cubicBezTo>
                        <a:pt x="478" y="449"/>
                        <a:pt x="437" y="453"/>
                        <a:pt x="409" y="430"/>
                      </a:cubicBezTo>
                      <a:cubicBezTo>
                        <a:pt x="32" y="125"/>
                        <a:pt x="32" y="125"/>
                        <a:pt x="32" y="125"/>
                      </a:cubicBezTo>
                      <a:cubicBezTo>
                        <a:pt x="4" y="102"/>
                        <a:pt x="0" y="61"/>
                        <a:pt x="23" y="32"/>
                      </a:cubicBezTo>
                      <a:cubicBezTo>
                        <a:pt x="46" y="4"/>
                        <a:pt x="87" y="0"/>
                        <a:pt x="115" y="23"/>
                      </a:cubicBezTo>
                      <a:cubicBezTo>
                        <a:pt x="491" y="328"/>
                        <a:pt x="491" y="328"/>
                        <a:pt x="491" y="328"/>
                      </a:cubicBezTo>
                      <a:cubicBezTo>
                        <a:pt x="520" y="351"/>
                        <a:pt x="524" y="392"/>
                        <a:pt x="501" y="420"/>
                      </a:cubicBez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12">
                  <a:extLst>
                    <a:ext uri="{FF2B5EF4-FFF2-40B4-BE49-F238E27FC236}">
                      <a16:creationId xmlns:a16="http://schemas.microsoft.com/office/drawing/2014/main" id="{B0816F14-7980-44F5-BC70-2694CCC3D1BB}"/>
                    </a:ext>
                  </a:extLst>
                </p:cNvPr>
                <p:cNvSpPr>
                  <a:spLocks/>
                </p:cNvSpPr>
                <p:nvPr/>
              </p:nvSpPr>
              <p:spPr bwMode="auto">
                <a:xfrm rot="28708">
                  <a:off x="2984672" y="4198565"/>
                  <a:ext cx="278507" cy="239656"/>
                </a:xfrm>
                <a:custGeom>
                  <a:avLst/>
                  <a:gdLst>
                    <a:gd name="T0" fmla="*/ 501 w 524"/>
                    <a:gd name="T1" fmla="*/ 421 h 453"/>
                    <a:gd name="T2" fmla="*/ 409 w 524"/>
                    <a:gd name="T3" fmla="*/ 430 h 453"/>
                    <a:gd name="T4" fmla="*/ 33 w 524"/>
                    <a:gd name="T5" fmla="*/ 125 h 453"/>
                    <a:gd name="T6" fmla="*/ 23 w 524"/>
                    <a:gd name="T7" fmla="*/ 33 h 453"/>
                    <a:gd name="T8" fmla="*/ 116 w 524"/>
                    <a:gd name="T9" fmla="*/ 23 h 453"/>
                    <a:gd name="T10" fmla="*/ 492 w 524"/>
                    <a:gd name="T11" fmla="*/ 328 h 453"/>
                    <a:gd name="T12" fmla="*/ 501 w 524"/>
                    <a:gd name="T13" fmla="*/ 421 h 453"/>
                  </a:gdLst>
                  <a:ahLst/>
                  <a:cxnLst>
                    <a:cxn ang="0">
                      <a:pos x="T0" y="T1"/>
                    </a:cxn>
                    <a:cxn ang="0">
                      <a:pos x="T2" y="T3"/>
                    </a:cxn>
                    <a:cxn ang="0">
                      <a:pos x="T4" y="T5"/>
                    </a:cxn>
                    <a:cxn ang="0">
                      <a:pos x="T6" y="T7"/>
                    </a:cxn>
                    <a:cxn ang="0">
                      <a:pos x="T8" y="T9"/>
                    </a:cxn>
                    <a:cxn ang="0">
                      <a:pos x="T10" y="T11"/>
                    </a:cxn>
                    <a:cxn ang="0">
                      <a:pos x="T12" y="T13"/>
                    </a:cxn>
                  </a:cxnLst>
                  <a:rect l="0" t="0" r="r" b="b"/>
                  <a:pathLst>
                    <a:path w="524" h="453">
                      <a:moveTo>
                        <a:pt x="501" y="421"/>
                      </a:moveTo>
                      <a:cubicBezTo>
                        <a:pt x="478" y="449"/>
                        <a:pt x="437" y="453"/>
                        <a:pt x="409" y="430"/>
                      </a:cubicBezTo>
                      <a:cubicBezTo>
                        <a:pt x="33" y="125"/>
                        <a:pt x="33" y="125"/>
                        <a:pt x="33" y="125"/>
                      </a:cubicBezTo>
                      <a:cubicBezTo>
                        <a:pt x="5" y="102"/>
                        <a:pt x="0" y="61"/>
                        <a:pt x="23" y="33"/>
                      </a:cubicBezTo>
                      <a:cubicBezTo>
                        <a:pt x="46" y="5"/>
                        <a:pt x="87" y="0"/>
                        <a:pt x="116" y="23"/>
                      </a:cubicBezTo>
                      <a:cubicBezTo>
                        <a:pt x="492" y="328"/>
                        <a:pt x="492" y="328"/>
                        <a:pt x="492" y="328"/>
                      </a:cubicBezTo>
                      <a:cubicBezTo>
                        <a:pt x="520" y="351"/>
                        <a:pt x="524" y="392"/>
                        <a:pt x="501" y="421"/>
                      </a:cubicBez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Freeform 13">
                  <a:extLst>
                    <a:ext uri="{FF2B5EF4-FFF2-40B4-BE49-F238E27FC236}">
                      <a16:creationId xmlns:a16="http://schemas.microsoft.com/office/drawing/2014/main" id="{04B8372C-0886-4AB7-9E73-9D9CFADAA88D}"/>
                    </a:ext>
                  </a:extLst>
                </p:cNvPr>
                <p:cNvSpPr>
                  <a:spLocks/>
                </p:cNvSpPr>
                <p:nvPr/>
              </p:nvSpPr>
              <p:spPr bwMode="auto">
                <a:xfrm rot="28708">
                  <a:off x="2740156" y="4152356"/>
                  <a:ext cx="260173" cy="239656"/>
                </a:xfrm>
                <a:custGeom>
                  <a:avLst/>
                  <a:gdLst>
                    <a:gd name="T0" fmla="*/ 44 w 490"/>
                    <a:gd name="T1" fmla="*/ 453 h 453"/>
                    <a:gd name="T2" fmla="*/ 380 w 490"/>
                    <a:gd name="T3" fmla="*/ 424 h 453"/>
                    <a:gd name="T4" fmla="*/ 483 w 490"/>
                    <a:gd name="T5" fmla="*/ 297 h 453"/>
                    <a:gd name="T6" fmla="*/ 463 w 490"/>
                    <a:gd name="T7" fmla="*/ 110 h 453"/>
                    <a:gd name="T8" fmla="*/ 336 w 490"/>
                    <a:gd name="T9" fmla="*/ 7 h 453"/>
                    <a:gd name="T10" fmla="*/ 0 w 490"/>
                    <a:gd name="T11" fmla="*/ 36 h 453"/>
                    <a:gd name="T12" fmla="*/ 44 w 490"/>
                    <a:gd name="T13" fmla="*/ 453 h 453"/>
                  </a:gdLst>
                  <a:ahLst/>
                  <a:cxnLst>
                    <a:cxn ang="0">
                      <a:pos x="T0" y="T1"/>
                    </a:cxn>
                    <a:cxn ang="0">
                      <a:pos x="T2" y="T3"/>
                    </a:cxn>
                    <a:cxn ang="0">
                      <a:pos x="T4" y="T5"/>
                    </a:cxn>
                    <a:cxn ang="0">
                      <a:pos x="T6" y="T7"/>
                    </a:cxn>
                    <a:cxn ang="0">
                      <a:pos x="T8" y="T9"/>
                    </a:cxn>
                    <a:cxn ang="0">
                      <a:pos x="T10" y="T11"/>
                    </a:cxn>
                    <a:cxn ang="0">
                      <a:pos x="T12" y="T13"/>
                    </a:cxn>
                  </a:cxnLst>
                  <a:rect l="0" t="0" r="r" b="b"/>
                  <a:pathLst>
                    <a:path w="490" h="453">
                      <a:moveTo>
                        <a:pt x="44" y="453"/>
                      </a:moveTo>
                      <a:cubicBezTo>
                        <a:pt x="380" y="424"/>
                        <a:pt x="380" y="424"/>
                        <a:pt x="380" y="424"/>
                      </a:cubicBezTo>
                      <a:cubicBezTo>
                        <a:pt x="443" y="418"/>
                        <a:pt x="490" y="361"/>
                        <a:pt x="483" y="297"/>
                      </a:cubicBezTo>
                      <a:cubicBezTo>
                        <a:pt x="463" y="110"/>
                        <a:pt x="463" y="110"/>
                        <a:pt x="463" y="110"/>
                      </a:cubicBezTo>
                      <a:cubicBezTo>
                        <a:pt x="457" y="46"/>
                        <a:pt x="400" y="0"/>
                        <a:pt x="336" y="7"/>
                      </a:cubicBezTo>
                      <a:cubicBezTo>
                        <a:pt x="0" y="36"/>
                        <a:pt x="0" y="36"/>
                        <a:pt x="0" y="36"/>
                      </a:cubicBezTo>
                      <a:lnTo>
                        <a:pt x="44" y="453"/>
                      </a:ln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7" name="Freeform 14">
                  <a:extLst>
                    <a:ext uri="{FF2B5EF4-FFF2-40B4-BE49-F238E27FC236}">
                      <a16:creationId xmlns:a16="http://schemas.microsoft.com/office/drawing/2014/main" id="{FCCEE347-712E-4FD4-ACDC-9CB98401E5C8}"/>
                    </a:ext>
                  </a:extLst>
                </p:cNvPr>
                <p:cNvSpPr>
                  <a:spLocks/>
                </p:cNvSpPr>
                <p:nvPr/>
              </p:nvSpPr>
              <p:spPr bwMode="auto">
                <a:xfrm rot="28708">
                  <a:off x="3066339" y="4132999"/>
                  <a:ext cx="95164" cy="153223"/>
                </a:xfrm>
                <a:custGeom>
                  <a:avLst/>
                  <a:gdLst>
                    <a:gd name="T0" fmla="*/ 0 w 179"/>
                    <a:gd name="T1" fmla="*/ 0 h 290"/>
                    <a:gd name="T2" fmla="*/ 13 w 179"/>
                    <a:gd name="T3" fmla="*/ 181 h 290"/>
                    <a:gd name="T4" fmla="*/ 136 w 179"/>
                    <a:gd name="T5" fmla="*/ 285 h 290"/>
                    <a:gd name="T6" fmla="*/ 174 w 179"/>
                    <a:gd name="T7" fmla="*/ 281 h 290"/>
                    <a:gd name="T8" fmla="*/ 179 w 179"/>
                    <a:gd name="T9" fmla="*/ 281 h 290"/>
                    <a:gd name="T10" fmla="*/ 159 w 179"/>
                    <a:gd name="T11" fmla="*/ 53 h 290"/>
                    <a:gd name="T12" fmla="*/ 0 w 179"/>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79" h="290">
                      <a:moveTo>
                        <a:pt x="0" y="0"/>
                      </a:moveTo>
                      <a:cubicBezTo>
                        <a:pt x="13" y="181"/>
                        <a:pt x="13" y="181"/>
                        <a:pt x="13" y="181"/>
                      </a:cubicBezTo>
                      <a:cubicBezTo>
                        <a:pt x="18" y="244"/>
                        <a:pt x="73" y="290"/>
                        <a:pt x="136" y="285"/>
                      </a:cubicBezTo>
                      <a:cubicBezTo>
                        <a:pt x="174" y="281"/>
                        <a:pt x="174" y="281"/>
                        <a:pt x="174" y="281"/>
                      </a:cubicBezTo>
                      <a:cubicBezTo>
                        <a:pt x="176" y="281"/>
                        <a:pt x="177" y="281"/>
                        <a:pt x="179" y="281"/>
                      </a:cubicBezTo>
                      <a:cubicBezTo>
                        <a:pt x="159" y="53"/>
                        <a:pt x="159" y="53"/>
                        <a:pt x="159" y="53"/>
                      </a:cubicBezTo>
                      <a:lnTo>
                        <a:pt x="0" y="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5">
                  <a:extLst>
                    <a:ext uri="{FF2B5EF4-FFF2-40B4-BE49-F238E27FC236}">
                      <a16:creationId xmlns:a16="http://schemas.microsoft.com/office/drawing/2014/main" id="{938AFE33-64E8-4C35-AACF-8779B3C9D6B9}"/>
                    </a:ext>
                  </a:extLst>
                </p:cNvPr>
                <p:cNvSpPr>
                  <a:spLocks/>
                </p:cNvSpPr>
                <p:nvPr/>
              </p:nvSpPr>
              <p:spPr bwMode="auto">
                <a:xfrm rot="28708">
                  <a:off x="3005536" y="4119163"/>
                  <a:ext cx="144492" cy="106077"/>
                </a:xfrm>
                <a:custGeom>
                  <a:avLst/>
                  <a:gdLst>
                    <a:gd name="T0" fmla="*/ 259 w 331"/>
                    <a:gd name="T1" fmla="*/ 243 h 243"/>
                    <a:gd name="T2" fmla="*/ 0 w 331"/>
                    <a:gd name="T3" fmla="*/ 186 h 243"/>
                    <a:gd name="T4" fmla="*/ 42 w 331"/>
                    <a:gd name="T5" fmla="*/ 0 h 243"/>
                    <a:gd name="T6" fmla="*/ 331 w 331"/>
                    <a:gd name="T7" fmla="*/ 94 h 243"/>
                    <a:gd name="T8" fmla="*/ 259 w 331"/>
                    <a:gd name="T9" fmla="*/ 243 h 243"/>
                  </a:gdLst>
                  <a:ahLst/>
                  <a:cxnLst>
                    <a:cxn ang="0">
                      <a:pos x="T0" y="T1"/>
                    </a:cxn>
                    <a:cxn ang="0">
                      <a:pos x="T2" y="T3"/>
                    </a:cxn>
                    <a:cxn ang="0">
                      <a:pos x="T4" y="T5"/>
                    </a:cxn>
                    <a:cxn ang="0">
                      <a:pos x="T6" y="T7"/>
                    </a:cxn>
                    <a:cxn ang="0">
                      <a:pos x="T8" y="T9"/>
                    </a:cxn>
                  </a:cxnLst>
                  <a:rect l="0" t="0" r="r" b="b"/>
                  <a:pathLst>
                    <a:path w="331" h="243">
                      <a:moveTo>
                        <a:pt x="259" y="243"/>
                      </a:moveTo>
                      <a:lnTo>
                        <a:pt x="0" y="186"/>
                      </a:lnTo>
                      <a:lnTo>
                        <a:pt x="42" y="0"/>
                      </a:lnTo>
                      <a:lnTo>
                        <a:pt x="331" y="94"/>
                      </a:lnTo>
                      <a:lnTo>
                        <a:pt x="259" y="243"/>
                      </a:ln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Freeform 16">
                  <a:extLst>
                    <a:ext uri="{FF2B5EF4-FFF2-40B4-BE49-F238E27FC236}">
                      <a16:creationId xmlns:a16="http://schemas.microsoft.com/office/drawing/2014/main" id="{5BD92A3B-FD85-4E20-8B9C-6AEC800C657E}"/>
                    </a:ext>
                  </a:extLst>
                </p:cNvPr>
                <p:cNvSpPr>
                  <a:spLocks/>
                </p:cNvSpPr>
                <p:nvPr/>
              </p:nvSpPr>
              <p:spPr bwMode="auto">
                <a:xfrm rot="28708">
                  <a:off x="2743808" y="4117595"/>
                  <a:ext cx="292040" cy="166319"/>
                </a:xfrm>
                <a:custGeom>
                  <a:avLst/>
                  <a:gdLst>
                    <a:gd name="T0" fmla="*/ 0 w 549"/>
                    <a:gd name="T1" fmla="*/ 55 h 314"/>
                    <a:gd name="T2" fmla="*/ 527 w 549"/>
                    <a:gd name="T3" fmla="*/ 0 h 314"/>
                    <a:gd name="T4" fmla="*/ 536 w 549"/>
                    <a:gd name="T5" fmla="*/ 39 h 314"/>
                    <a:gd name="T6" fmla="*/ 253 w 549"/>
                    <a:gd name="T7" fmla="*/ 305 h 314"/>
                    <a:gd name="T8" fmla="*/ 20 w 549"/>
                    <a:gd name="T9" fmla="*/ 254 h 314"/>
                    <a:gd name="T10" fmla="*/ 0 w 549"/>
                    <a:gd name="T11" fmla="*/ 55 h 314"/>
                  </a:gdLst>
                  <a:ahLst/>
                  <a:cxnLst>
                    <a:cxn ang="0">
                      <a:pos x="T0" y="T1"/>
                    </a:cxn>
                    <a:cxn ang="0">
                      <a:pos x="T2" y="T3"/>
                    </a:cxn>
                    <a:cxn ang="0">
                      <a:pos x="T4" y="T5"/>
                    </a:cxn>
                    <a:cxn ang="0">
                      <a:pos x="T6" y="T7"/>
                    </a:cxn>
                    <a:cxn ang="0">
                      <a:pos x="T8" y="T9"/>
                    </a:cxn>
                    <a:cxn ang="0">
                      <a:pos x="T10" y="T11"/>
                    </a:cxn>
                  </a:cxnLst>
                  <a:rect l="0" t="0" r="r" b="b"/>
                  <a:pathLst>
                    <a:path w="549" h="314">
                      <a:moveTo>
                        <a:pt x="0" y="55"/>
                      </a:moveTo>
                      <a:cubicBezTo>
                        <a:pt x="527" y="0"/>
                        <a:pt x="527" y="0"/>
                        <a:pt x="527" y="0"/>
                      </a:cubicBezTo>
                      <a:cubicBezTo>
                        <a:pt x="532" y="13"/>
                        <a:pt x="534" y="26"/>
                        <a:pt x="536" y="39"/>
                      </a:cubicBezTo>
                      <a:cubicBezTo>
                        <a:pt x="549" y="168"/>
                        <a:pt x="422" y="287"/>
                        <a:pt x="253" y="305"/>
                      </a:cubicBezTo>
                      <a:cubicBezTo>
                        <a:pt x="164" y="314"/>
                        <a:pt x="81" y="294"/>
                        <a:pt x="20" y="254"/>
                      </a:cubicBezTo>
                      <a:lnTo>
                        <a:pt x="0" y="55"/>
                      </a:lnTo>
                      <a:close/>
                    </a:path>
                  </a:pathLst>
                </a:custGeom>
                <a:solidFill>
                  <a:srgbClr val="F7D7C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17">
                  <a:extLst>
                    <a:ext uri="{FF2B5EF4-FFF2-40B4-BE49-F238E27FC236}">
                      <a16:creationId xmlns:a16="http://schemas.microsoft.com/office/drawing/2014/main" id="{9D846618-2774-4529-AD93-3BC4906E08D0}"/>
                    </a:ext>
                  </a:extLst>
                </p:cNvPr>
                <p:cNvSpPr>
                  <a:spLocks/>
                </p:cNvSpPr>
                <p:nvPr/>
              </p:nvSpPr>
              <p:spPr bwMode="auto">
                <a:xfrm rot="28708">
                  <a:off x="2640384" y="4103223"/>
                  <a:ext cx="192947" cy="290293"/>
                </a:xfrm>
                <a:custGeom>
                  <a:avLst/>
                  <a:gdLst>
                    <a:gd name="T0" fmla="*/ 0 w 442"/>
                    <a:gd name="T1" fmla="*/ 590 h 665"/>
                    <a:gd name="T2" fmla="*/ 159 w 442"/>
                    <a:gd name="T3" fmla="*/ 0 h 665"/>
                    <a:gd name="T4" fmla="*/ 442 w 442"/>
                    <a:gd name="T5" fmla="*/ 76 h 665"/>
                    <a:gd name="T6" fmla="*/ 282 w 442"/>
                    <a:gd name="T7" fmla="*/ 665 h 665"/>
                    <a:gd name="T8" fmla="*/ 0 w 442"/>
                    <a:gd name="T9" fmla="*/ 590 h 665"/>
                  </a:gdLst>
                  <a:ahLst/>
                  <a:cxnLst>
                    <a:cxn ang="0">
                      <a:pos x="T0" y="T1"/>
                    </a:cxn>
                    <a:cxn ang="0">
                      <a:pos x="T2" y="T3"/>
                    </a:cxn>
                    <a:cxn ang="0">
                      <a:pos x="T4" y="T5"/>
                    </a:cxn>
                    <a:cxn ang="0">
                      <a:pos x="T6" y="T7"/>
                    </a:cxn>
                    <a:cxn ang="0">
                      <a:pos x="T8" y="T9"/>
                    </a:cxn>
                  </a:cxnLst>
                  <a:rect l="0" t="0" r="r" b="b"/>
                  <a:pathLst>
                    <a:path w="442" h="665">
                      <a:moveTo>
                        <a:pt x="0" y="590"/>
                      </a:moveTo>
                      <a:lnTo>
                        <a:pt x="159" y="0"/>
                      </a:lnTo>
                      <a:lnTo>
                        <a:pt x="442" y="76"/>
                      </a:lnTo>
                      <a:lnTo>
                        <a:pt x="282" y="665"/>
                      </a:lnTo>
                      <a:lnTo>
                        <a:pt x="0" y="59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Shape 120">
                  <a:extLst>
                    <a:ext uri="{FF2B5EF4-FFF2-40B4-BE49-F238E27FC236}">
                      <a16:creationId xmlns:a16="http://schemas.microsoft.com/office/drawing/2014/main" id="{A88DB87B-6A2F-47F8-84D9-8490183A443F}"/>
                    </a:ext>
                  </a:extLst>
                </p:cNvPr>
                <p:cNvSpPr>
                  <a:spLocks/>
                </p:cNvSpPr>
                <p:nvPr/>
              </p:nvSpPr>
              <p:spPr bwMode="auto">
                <a:xfrm rot="28708">
                  <a:off x="2058988" y="3915711"/>
                  <a:ext cx="709679" cy="467247"/>
                </a:xfrm>
                <a:custGeom>
                  <a:avLst/>
                  <a:gdLst>
                    <a:gd name="connsiteX0" fmla="*/ 2337369 w 2337369"/>
                    <a:gd name="connsiteY0" fmla="*/ 626748 h 1633223"/>
                    <a:gd name="connsiteX1" fmla="*/ 2064319 w 2337369"/>
                    <a:gd name="connsiteY1" fmla="*/ 1633223 h 1633223"/>
                    <a:gd name="connsiteX2" fmla="*/ 1916696 w 2337369"/>
                    <a:gd name="connsiteY2" fmla="*/ 1593639 h 1633223"/>
                    <a:gd name="connsiteX3" fmla="*/ 0 w 2337369"/>
                    <a:gd name="connsiteY3" fmla="*/ 0 h 1633223"/>
                    <a:gd name="connsiteX0" fmla="*/ 2337369 w 2337369"/>
                    <a:gd name="connsiteY0" fmla="*/ 626748 h 1633223"/>
                    <a:gd name="connsiteX1" fmla="*/ 2064319 w 2337369"/>
                    <a:gd name="connsiteY1" fmla="*/ 1633223 h 1633223"/>
                    <a:gd name="connsiteX2" fmla="*/ 15945 w 2337369"/>
                    <a:gd name="connsiteY2" fmla="*/ 1089906 h 1633223"/>
                    <a:gd name="connsiteX3" fmla="*/ 0 w 2337369"/>
                    <a:gd name="connsiteY3" fmla="*/ 0 h 1633223"/>
                    <a:gd name="connsiteX4" fmla="*/ 2337369 w 2337369"/>
                    <a:gd name="connsiteY4" fmla="*/ 626748 h 1633223"/>
                    <a:gd name="connsiteX0" fmla="*/ 2390838 w 2390838"/>
                    <a:gd name="connsiteY0" fmla="*/ 626748 h 1633223"/>
                    <a:gd name="connsiteX1" fmla="*/ 2117788 w 2390838"/>
                    <a:gd name="connsiteY1" fmla="*/ 1633223 h 1633223"/>
                    <a:gd name="connsiteX2" fmla="*/ -2 w 2390838"/>
                    <a:gd name="connsiteY2" fmla="*/ 1073168 h 1633223"/>
                    <a:gd name="connsiteX3" fmla="*/ 53469 w 2390838"/>
                    <a:gd name="connsiteY3" fmla="*/ 0 h 1633223"/>
                    <a:gd name="connsiteX4" fmla="*/ 2390838 w 2390838"/>
                    <a:gd name="connsiteY4" fmla="*/ 626748 h 1633223"/>
                    <a:gd name="connsiteX0" fmla="*/ 2580836 w 2580836"/>
                    <a:gd name="connsiteY0" fmla="*/ 692727 h 1699202"/>
                    <a:gd name="connsiteX1" fmla="*/ 2307786 w 2580836"/>
                    <a:gd name="connsiteY1" fmla="*/ 1699202 h 1699202"/>
                    <a:gd name="connsiteX2" fmla="*/ 189996 w 2580836"/>
                    <a:gd name="connsiteY2" fmla="*/ 1139147 h 1699202"/>
                    <a:gd name="connsiteX3" fmla="*/ 0 w 2580836"/>
                    <a:gd name="connsiteY3" fmla="*/ -1 h 1699202"/>
                    <a:gd name="connsiteX4" fmla="*/ 2580836 w 2580836"/>
                    <a:gd name="connsiteY4" fmla="*/ 692727 h 1699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836" h="1699202">
                      <a:moveTo>
                        <a:pt x="2580836" y="692727"/>
                      </a:moveTo>
                      <a:lnTo>
                        <a:pt x="2307786" y="1699202"/>
                      </a:lnTo>
                      <a:lnTo>
                        <a:pt x="189996" y="1139147"/>
                      </a:lnTo>
                      <a:lnTo>
                        <a:pt x="0" y="-1"/>
                      </a:lnTo>
                      <a:lnTo>
                        <a:pt x="2580836" y="692727"/>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22" name="Freeform 19">
                  <a:extLst>
                    <a:ext uri="{FF2B5EF4-FFF2-40B4-BE49-F238E27FC236}">
                      <a16:creationId xmlns:a16="http://schemas.microsoft.com/office/drawing/2014/main" id="{A6208F80-7608-4AFA-8CF2-6E6BC2391E15}"/>
                    </a:ext>
                  </a:extLst>
                </p:cNvPr>
                <p:cNvSpPr>
                  <a:spLocks/>
                </p:cNvSpPr>
                <p:nvPr/>
              </p:nvSpPr>
              <p:spPr bwMode="auto">
                <a:xfrm rot="28708">
                  <a:off x="2665307" y="4101307"/>
                  <a:ext cx="102585" cy="284182"/>
                </a:xfrm>
                <a:custGeom>
                  <a:avLst/>
                  <a:gdLst>
                    <a:gd name="T0" fmla="*/ 0 w 235"/>
                    <a:gd name="T1" fmla="*/ 634 h 651"/>
                    <a:gd name="T2" fmla="*/ 172 w 235"/>
                    <a:gd name="T3" fmla="*/ 0 h 651"/>
                    <a:gd name="T4" fmla="*/ 235 w 235"/>
                    <a:gd name="T5" fmla="*/ 17 h 651"/>
                    <a:gd name="T6" fmla="*/ 63 w 235"/>
                    <a:gd name="T7" fmla="*/ 651 h 651"/>
                    <a:gd name="T8" fmla="*/ 0 w 235"/>
                    <a:gd name="T9" fmla="*/ 634 h 651"/>
                  </a:gdLst>
                  <a:ahLst/>
                  <a:cxnLst>
                    <a:cxn ang="0">
                      <a:pos x="T0" y="T1"/>
                    </a:cxn>
                    <a:cxn ang="0">
                      <a:pos x="T2" y="T3"/>
                    </a:cxn>
                    <a:cxn ang="0">
                      <a:pos x="T4" y="T5"/>
                    </a:cxn>
                    <a:cxn ang="0">
                      <a:pos x="T6" y="T7"/>
                    </a:cxn>
                    <a:cxn ang="0">
                      <a:pos x="T8" y="T9"/>
                    </a:cxn>
                  </a:cxnLst>
                  <a:rect l="0" t="0" r="r" b="b"/>
                  <a:pathLst>
                    <a:path w="235" h="651">
                      <a:moveTo>
                        <a:pt x="0" y="634"/>
                      </a:moveTo>
                      <a:lnTo>
                        <a:pt x="172" y="0"/>
                      </a:lnTo>
                      <a:lnTo>
                        <a:pt x="235" y="17"/>
                      </a:lnTo>
                      <a:lnTo>
                        <a:pt x="63" y="651"/>
                      </a:lnTo>
                      <a:lnTo>
                        <a:pt x="0" y="6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0">
                  <a:extLst>
                    <a:ext uri="{FF2B5EF4-FFF2-40B4-BE49-F238E27FC236}">
                      <a16:creationId xmlns:a16="http://schemas.microsoft.com/office/drawing/2014/main" id="{D268D8E9-0573-438C-807F-AC0B356F47ED}"/>
                    </a:ext>
                  </a:extLst>
                </p:cNvPr>
                <p:cNvSpPr>
                  <a:spLocks/>
                </p:cNvSpPr>
                <p:nvPr/>
              </p:nvSpPr>
              <p:spPr bwMode="auto">
                <a:xfrm rot="28708">
                  <a:off x="2721981" y="4342875"/>
                  <a:ext cx="27938" cy="28375"/>
                </a:xfrm>
                <a:custGeom>
                  <a:avLst/>
                  <a:gdLst>
                    <a:gd name="T0" fmla="*/ 20 w 53"/>
                    <a:gd name="T1" fmla="*/ 50 h 54"/>
                    <a:gd name="T2" fmla="*/ 3 w 53"/>
                    <a:gd name="T3" fmla="*/ 21 h 54"/>
                    <a:gd name="T4" fmla="*/ 33 w 53"/>
                    <a:gd name="T5" fmla="*/ 4 h 54"/>
                    <a:gd name="T6" fmla="*/ 50 w 53"/>
                    <a:gd name="T7" fmla="*/ 33 h 54"/>
                    <a:gd name="T8" fmla="*/ 20 w 53"/>
                    <a:gd name="T9" fmla="*/ 50 h 54"/>
                  </a:gdLst>
                  <a:ahLst/>
                  <a:cxnLst>
                    <a:cxn ang="0">
                      <a:pos x="T0" y="T1"/>
                    </a:cxn>
                    <a:cxn ang="0">
                      <a:pos x="T2" y="T3"/>
                    </a:cxn>
                    <a:cxn ang="0">
                      <a:pos x="T4" y="T5"/>
                    </a:cxn>
                    <a:cxn ang="0">
                      <a:pos x="T6" y="T7"/>
                    </a:cxn>
                    <a:cxn ang="0">
                      <a:pos x="T8" y="T9"/>
                    </a:cxn>
                  </a:cxnLst>
                  <a:rect l="0" t="0" r="r" b="b"/>
                  <a:pathLst>
                    <a:path w="53" h="54">
                      <a:moveTo>
                        <a:pt x="20" y="50"/>
                      </a:moveTo>
                      <a:cubicBezTo>
                        <a:pt x="7" y="47"/>
                        <a:pt x="0" y="34"/>
                        <a:pt x="3" y="21"/>
                      </a:cubicBezTo>
                      <a:cubicBezTo>
                        <a:pt x="7" y="8"/>
                        <a:pt x="20" y="0"/>
                        <a:pt x="33" y="4"/>
                      </a:cubicBezTo>
                      <a:cubicBezTo>
                        <a:pt x="46" y="7"/>
                        <a:pt x="53" y="21"/>
                        <a:pt x="50" y="33"/>
                      </a:cubicBezTo>
                      <a:cubicBezTo>
                        <a:pt x="46" y="46"/>
                        <a:pt x="33" y="54"/>
                        <a:pt x="20" y="50"/>
                      </a:cubicBezTo>
                      <a:close/>
                    </a:path>
                  </a:pathLst>
                </a:custGeom>
                <a:solidFill>
                  <a:srgbClr val="A6DA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1">
                  <a:extLst>
                    <a:ext uri="{FF2B5EF4-FFF2-40B4-BE49-F238E27FC236}">
                      <a16:creationId xmlns:a16="http://schemas.microsoft.com/office/drawing/2014/main" id="{0643087F-BD1C-485E-94A1-23CEBC601DDC}"/>
                    </a:ext>
                  </a:extLst>
                </p:cNvPr>
                <p:cNvSpPr>
                  <a:spLocks/>
                </p:cNvSpPr>
                <p:nvPr/>
              </p:nvSpPr>
              <p:spPr bwMode="auto">
                <a:xfrm rot="28708">
                  <a:off x="2901194" y="4148250"/>
                  <a:ext cx="105204" cy="154096"/>
                </a:xfrm>
                <a:custGeom>
                  <a:avLst/>
                  <a:gdLst>
                    <a:gd name="T0" fmla="*/ 198 w 198"/>
                    <a:gd name="T1" fmla="*/ 0 h 291"/>
                    <a:gd name="T2" fmla="*/ 175 w 198"/>
                    <a:gd name="T3" fmla="*/ 184 h 291"/>
                    <a:gd name="T4" fmla="*/ 43 w 198"/>
                    <a:gd name="T5" fmla="*/ 282 h 291"/>
                    <a:gd name="T6" fmla="*/ 5 w 198"/>
                    <a:gd name="T7" fmla="*/ 277 h 291"/>
                    <a:gd name="T8" fmla="*/ 0 w 198"/>
                    <a:gd name="T9" fmla="*/ 276 h 291"/>
                    <a:gd name="T10" fmla="*/ 33 w 198"/>
                    <a:gd name="T11" fmla="*/ 45 h 291"/>
                    <a:gd name="T12" fmla="*/ 198 w 198"/>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8" h="291">
                      <a:moveTo>
                        <a:pt x="198" y="0"/>
                      </a:moveTo>
                      <a:cubicBezTo>
                        <a:pt x="175" y="184"/>
                        <a:pt x="175" y="184"/>
                        <a:pt x="175" y="184"/>
                      </a:cubicBezTo>
                      <a:cubicBezTo>
                        <a:pt x="166" y="247"/>
                        <a:pt x="107" y="291"/>
                        <a:pt x="43" y="282"/>
                      </a:cubicBezTo>
                      <a:cubicBezTo>
                        <a:pt x="5" y="277"/>
                        <a:pt x="5" y="277"/>
                        <a:pt x="5" y="277"/>
                      </a:cubicBezTo>
                      <a:cubicBezTo>
                        <a:pt x="3" y="276"/>
                        <a:pt x="2" y="276"/>
                        <a:pt x="0" y="276"/>
                      </a:cubicBezTo>
                      <a:cubicBezTo>
                        <a:pt x="33" y="45"/>
                        <a:pt x="33" y="45"/>
                        <a:pt x="33" y="45"/>
                      </a:cubicBezTo>
                      <a:lnTo>
                        <a:pt x="198" y="0"/>
                      </a:ln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23">
                  <a:extLst>
                    <a:ext uri="{FF2B5EF4-FFF2-40B4-BE49-F238E27FC236}">
                      <a16:creationId xmlns:a16="http://schemas.microsoft.com/office/drawing/2014/main" id="{049FDD3A-E39B-42C3-AA1A-9139090AECED}"/>
                    </a:ext>
                  </a:extLst>
                </p:cNvPr>
                <p:cNvSpPr>
                  <a:spLocks/>
                </p:cNvSpPr>
                <p:nvPr/>
              </p:nvSpPr>
              <p:spPr bwMode="auto">
                <a:xfrm rot="28708">
                  <a:off x="3033436" y="4139694"/>
                  <a:ext cx="300770" cy="179414"/>
                </a:xfrm>
                <a:custGeom>
                  <a:avLst/>
                  <a:gdLst>
                    <a:gd name="T0" fmla="*/ 566 w 566"/>
                    <a:gd name="T1" fmla="*/ 86 h 339"/>
                    <a:gd name="T2" fmla="*/ 31 w 566"/>
                    <a:gd name="T3" fmla="*/ 0 h 339"/>
                    <a:gd name="T4" fmla="*/ 21 w 566"/>
                    <a:gd name="T5" fmla="*/ 38 h 339"/>
                    <a:gd name="T6" fmla="*/ 294 w 566"/>
                    <a:gd name="T7" fmla="*/ 325 h 339"/>
                    <a:gd name="T8" fmla="*/ 533 w 566"/>
                    <a:gd name="T9" fmla="*/ 287 h 339"/>
                    <a:gd name="T10" fmla="*/ 566 w 566"/>
                    <a:gd name="T11" fmla="*/ 86 h 339"/>
                  </a:gdLst>
                  <a:ahLst/>
                  <a:cxnLst>
                    <a:cxn ang="0">
                      <a:pos x="T0" y="T1"/>
                    </a:cxn>
                    <a:cxn ang="0">
                      <a:pos x="T2" y="T3"/>
                    </a:cxn>
                    <a:cxn ang="0">
                      <a:pos x="T4" y="T5"/>
                    </a:cxn>
                    <a:cxn ang="0">
                      <a:pos x="T6" y="T7"/>
                    </a:cxn>
                    <a:cxn ang="0">
                      <a:pos x="T8" y="T9"/>
                    </a:cxn>
                    <a:cxn ang="0">
                      <a:pos x="T10" y="T11"/>
                    </a:cxn>
                  </a:cxnLst>
                  <a:rect l="0" t="0" r="r" b="b"/>
                  <a:pathLst>
                    <a:path w="566" h="339">
                      <a:moveTo>
                        <a:pt x="566" y="86"/>
                      </a:moveTo>
                      <a:cubicBezTo>
                        <a:pt x="31" y="0"/>
                        <a:pt x="31" y="0"/>
                        <a:pt x="31" y="0"/>
                      </a:cubicBezTo>
                      <a:cubicBezTo>
                        <a:pt x="26" y="12"/>
                        <a:pt x="23" y="25"/>
                        <a:pt x="21" y="38"/>
                      </a:cubicBezTo>
                      <a:cubicBezTo>
                        <a:pt x="0" y="169"/>
                        <a:pt x="122" y="297"/>
                        <a:pt x="294" y="325"/>
                      </a:cubicBezTo>
                      <a:cubicBezTo>
                        <a:pt x="384" y="339"/>
                        <a:pt x="469" y="324"/>
                        <a:pt x="533" y="287"/>
                      </a:cubicBezTo>
                      <a:lnTo>
                        <a:pt x="566" y="86"/>
                      </a:ln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24">
                  <a:extLst>
                    <a:ext uri="{FF2B5EF4-FFF2-40B4-BE49-F238E27FC236}">
                      <a16:creationId xmlns:a16="http://schemas.microsoft.com/office/drawing/2014/main" id="{0E7B36EA-F830-46F4-B073-889AC1B92746}"/>
                    </a:ext>
                  </a:extLst>
                </p:cNvPr>
                <p:cNvSpPr>
                  <a:spLocks/>
                </p:cNvSpPr>
                <p:nvPr/>
              </p:nvSpPr>
              <p:spPr bwMode="auto">
                <a:xfrm rot="28708">
                  <a:off x="3226061" y="4122960"/>
                  <a:ext cx="193820" cy="291166"/>
                </a:xfrm>
                <a:custGeom>
                  <a:avLst/>
                  <a:gdLst>
                    <a:gd name="T0" fmla="*/ 444 w 444"/>
                    <a:gd name="T1" fmla="*/ 589 h 667"/>
                    <a:gd name="T2" fmla="*/ 282 w 444"/>
                    <a:gd name="T3" fmla="*/ 0 h 667"/>
                    <a:gd name="T4" fmla="*/ 0 w 444"/>
                    <a:gd name="T5" fmla="*/ 77 h 667"/>
                    <a:gd name="T6" fmla="*/ 163 w 444"/>
                    <a:gd name="T7" fmla="*/ 667 h 667"/>
                    <a:gd name="T8" fmla="*/ 444 w 444"/>
                    <a:gd name="T9" fmla="*/ 589 h 667"/>
                  </a:gdLst>
                  <a:ahLst/>
                  <a:cxnLst>
                    <a:cxn ang="0">
                      <a:pos x="T0" y="T1"/>
                    </a:cxn>
                    <a:cxn ang="0">
                      <a:pos x="T2" y="T3"/>
                    </a:cxn>
                    <a:cxn ang="0">
                      <a:pos x="T4" y="T5"/>
                    </a:cxn>
                    <a:cxn ang="0">
                      <a:pos x="T6" y="T7"/>
                    </a:cxn>
                    <a:cxn ang="0">
                      <a:pos x="T8" y="T9"/>
                    </a:cxn>
                  </a:cxnLst>
                  <a:rect l="0" t="0" r="r" b="b"/>
                  <a:pathLst>
                    <a:path w="444" h="667">
                      <a:moveTo>
                        <a:pt x="444" y="589"/>
                      </a:moveTo>
                      <a:lnTo>
                        <a:pt x="282" y="0"/>
                      </a:lnTo>
                      <a:lnTo>
                        <a:pt x="0" y="77"/>
                      </a:lnTo>
                      <a:lnTo>
                        <a:pt x="163" y="667"/>
                      </a:lnTo>
                      <a:lnTo>
                        <a:pt x="444" y="589"/>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Shape 126">
                  <a:extLst>
                    <a:ext uri="{FF2B5EF4-FFF2-40B4-BE49-F238E27FC236}">
                      <a16:creationId xmlns:a16="http://schemas.microsoft.com/office/drawing/2014/main" id="{9F2D1463-A764-45D9-95E2-E1D1D72A61FE}"/>
                    </a:ext>
                  </a:extLst>
                </p:cNvPr>
                <p:cNvSpPr>
                  <a:spLocks/>
                </p:cNvSpPr>
                <p:nvPr/>
              </p:nvSpPr>
              <p:spPr bwMode="auto">
                <a:xfrm rot="28708">
                  <a:off x="3291885" y="3944573"/>
                  <a:ext cx="694764" cy="463460"/>
                </a:xfrm>
                <a:custGeom>
                  <a:avLst/>
                  <a:gdLst>
                    <a:gd name="connsiteX0" fmla="*/ 2342316 w 2342316"/>
                    <a:gd name="connsiteY0" fmla="*/ 0 h 1645027"/>
                    <a:gd name="connsiteX1" fmla="*/ 1179663 w 2342316"/>
                    <a:gd name="connsiteY1" fmla="*/ 1398342 h 1645027"/>
                    <a:gd name="connsiteX2" fmla="*/ 279400 w 2342316"/>
                    <a:gd name="connsiteY2" fmla="*/ 1645027 h 1645027"/>
                    <a:gd name="connsiteX3" fmla="*/ 0 w 2342316"/>
                    <a:gd name="connsiteY3" fmla="*/ 638552 h 1645027"/>
                    <a:gd name="connsiteX0" fmla="*/ 2342316 w 2363398"/>
                    <a:gd name="connsiteY0" fmla="*/ 0 h 1645027"/>
                    <a:gd name="connsiteX1" fmla="*/ 2363398 w 2363398"/>
                    <a:gd name="connsiteY1" fmla="*/ 1076698 h 1645027"/>
                    <a:gd name="connsiteX2" fmla="*/ 279400 w 2363398"/>
                    <a:gd name="connsiteY2" fmla="*/ 1645027 h 1645027"/>
                    <a:gd name="connsiteX3" fmla="*/ 0 w 2363398"/>
                    <a:gd name="connsiteY3" fmla="*/ 638552 h 1645027"/>
                    <a:gd name="connsiteX4" fmla="*/ 2342316 w 2363398"/>
                    <a:gd name="connsiteY4" fmla="*/ 0 h 1645027"/>
                    <a:gd name="connsiteX0" fmla="*/ 2526594 w 2526596"/>
                    <a:gd name="connsiteY0" fmla="*/ 1 h 1685431"/>
                    <a:gd name="connsiteX1" fmla="*/ 2363398 w 2526596"/>
                    <a:gd name="connsiteY1" fmla="*/ 1117102 h 1685431"/>
                    <a:gd name="connsiteX2" fmla="*/ 279400 w 2526596"/>
                    <a:gd name="connsiteY2" fmla="*/ 1685431 h 1685431"/>
                    <a:gd name="connsiteX3" fmla="*/ 0 w 2526596"/>
                    <a:gd name="connsiteY3" fmla="*/ 678956 h 1685431"/>
                    <a:gd name="connsiteX4" fmla="*/ 2526594 w 2526596"/>
                    <a:gd name="connsiteY4" fmla="*/ 1 h 1685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596" h="1685431">
                      <a:moveTo>
                        <a:pt x="2526594" y="1"/>
                      </a:moveTo>
                      <a:lnTo>
                        <a:pt x="2363398" y="1117102"/>
                      </a:lnTo>
                      <a:lnTo>
                        <a:pt x="279400" y="1685431"/>
                      </a:lnTo>
                      <a:lnTo>
                        <a:pt x="0" y="678956"/>
                      </a:lnTo>
                      <a:lnTo>
                        <a:pt x="2526594" y="1"/>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28" name="Freeform 26">
                  <a:extLst>
                    <a:ext uri="{FF2B5EF4-FFF2-40B4-BE49-F238E27FC236}">
                      <a16:creationId xmlns:a16="http://schemas.microsoft.com/office/drawing/2014/main" id="{80F948D9-5522-4D04-AE9A-A3971F56A389}"/>
                    </a:ext>
                  </a:extLst>
                </p:cNvPr>
                <p:cNvSpPr>
                  <a:spLocks/>
                </p:cNvSpPr>
                <p:nvPr/>
              </p:nvSpPr>
              <p:spPr bwMode="auto">
                <a:xfrm rot="28708">
                  <a:off x="3291147" y="4121384"/>
                  <a:ext cx="104331" cy="284182"/>
                </a:xfrm>
                <a:custGeom>
                  <a:avLst/>
                  <a:gdLst>
                    <a:gd name="T0" fmla="*/ 239 w 239"/>
                    <a:gd name="T1" fmla="*/ 633 h 651"/>
                    <a:gd name="T2" fmla="*/ 64 w 239"/>
                    <a:gd name="T3" fmla="*/ 0 h 651"/>
                    <a:gd name="T4" fmla="*/ 0 w 239"/>
                    <a:gd name="T5" fmla="*/ 17 h 651"/>
                    <a:gd name="T6" fmla="*/ 176 w 239"/>
                    <a:gd name="T7" fmla="*/ 651 h 651"/>
                    <a:gd name="T8" fmla="*/ 239 w 239"/>
                    <a:gd name="T9" fmla="*/ 633 h 651"/>
                  </a:gdLst>
                  <a:ahLst/>
                  <a:cxnLst>
                    <a:cxn ang="0">
                      <a:pos x="T0" y="T1"/>
                    </a:cxn>
                    <a:cxn ang="0">
                      <a:pos x="T2" y="T3"/>
                    </a:cxn>
                    <a:cxn ang="0">
                      <a:pos x="T4" y="T5"/>
                    </a:cxn>
                    <a:cxn ang="0">
                      <a:pos x="T6" y="T7"/>
                    </a:cxn>
                    <a:cxn ang="0">
                      <a:pos x="T8" y="T9"/>
                    </a:cxn>
                  </a:cxnLst>
                  <a:rect l="0" t="0" r="r" b="b"/>
                  <a:pathLst>
                    <a:path w="239" h="651">
                      <a:moveTo>
                        <a:pt x="239" y="633"/>
                      </a:moveTo>
                      <a:lnTo>
                        <a:pt x="64" y="0"/>
                      </a:lnTo>
                      <a:lnTo>
                        <a:pt x="0" y="17"/>
                      </a:lnTo>
                      <a:lnTo>
                        <a:pt x="176" y="651"/>
                      </a:lnTo>
                      <a:lnTo>
                        <a:pt x="239" y="633"/>
                      </a:lnTo>
                      <a:close/>
                    </a:path>
                  </a:pathLst>
                </a:custGeom>
                <a:solidFill>
                  <a:srgbClr val="D7D7D7"/>
                </a:solid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7">
                  <a:extLst>
                    <a:ext uri="{FF2B5EF4-FFF2-40B4-BE49-F238E27FC236}">
                      <a16:creationId xmlns:a16="http://schemas.microsoft.com/office/drawing/2014/main" id="{820D184B-D1B0-4CAD-9279-CDB94EC6FC21}"/>
                    </a:ext>
                  </a:extLst>
                </p:cNvPr>
                <p:cNvSpPr>
                  <a:spLocks/>
                </p:cNvSpPr>
                <p:nvPr/>
              </p:nvSpPr>
              <p:spPr bwMode="auto">
                <a:xfrm rot="28708">
                  <a:off x="3308122" y="4359994"/>
                  <a:ext cx="28375" cy="27938"/>
                </a:xfrm>
                <a:custGeom>
                  <a:avLst/>
                  <a:gdLst>
                    <a:gd name="T0" fmla="*/ 33 w 54"/>
                    <a:gd name="T1" fmla="*/ 50 h 53"/>
                    <a:gd name="T2" fmla="*/ 50 w 54"/>
                    <a:gd name="T3" fmla="*/ 20 h 53"/>
                    <a:gd name="T4" fmla="*/ 21 w 54"/>
                    <a:gd name="T5" fmla="*/ 3 h 53"/>
                    <a:gd name="T6" fmla="*/ 4 w 54"/>
                    <a:gd name="T7" fmla="*/ 33 h 53"/>
                    <a:gd name="T8" fmla="*/ 33 w 54"/>
                    <a:gd name="T9" fmla="*/ 50 h 53"/>
                  </a:gdLst>
                  <a:ahLst/>
                  <a:cxnLst>
                    <a:cxn ang="0">
                      <a:pos x="T0" y="T1"/>
                    </a:cxn>
                    <a:cxn ang="0">
                      <a:pos x="T2" y="T3"/>
                    </a:cxn>
                    <a:cxn ang="0">
                      <a:pos x="T4" y="T5"/>
                    </a:cxn>
                    <a:cxn ang="0">
                      <a:pos x="T6" y="T7"/>
                    </a:cxn>
                    <a:cxn ang="0">
                      <a:pos x="T8" y="T9"/>
                    </a:cxn>
                  </a:cxnLst>
                  <a:rect l="0" t="0" r="r" b="b"/>
                  <a:pathLst>
                    <a:path w="54" h="53">
                      <a:moveTo>
                        <a:pt x="33" y="50"/>
                      </a:moveTo>
                      <a:cubicBezTo>
                        <a:pt x="46" y="46"/>
                        <a:pt x="54" y="33"/>
                        <a:pt x="50" y="20"/>
                      </a:cubicBezTo>
                      <a:cubicBezTo>
                        <a:pt x="47" y="7"/>
                        <a:pt x="33" y="0"/>
                        <a:pt x="21" y="3"/>
                      </a:cubicBezTo>
                      <a:cubicBezTo>
                        <a:pt x="8" y="7"/>
                        <a:pt x="0" y="20"/>
                        <a:pt x="4" y="33"/>
                      </a:cubicBezTo>
                      <a:cubicBezTo>
                        <a:pt x="7" y="46"/>
                        <a:pt x="21" y="53"/>
                        <a:pt x="33" y="5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8">
                  <a:extLst>
                    <a:ext uri="{FF2B5EF4-FFF2-40B4-BE49-F238E27FC236}">
                      <a16:creationId xmlns:a16="http://schemas.microsoft.com/office/drawing/2014/main" id="{2695F4D0-B2BC-4153-B709-0889ADC0E1A2}"/>
                    </a:ext>
                  </a:extLst>
                </p:cNvPr>
                <p:cNvSpPr>
                  <a:spLocks/>
                </p:cNvSpPr>
                <p:nvPr/>
              </p:nvSpPr>
              <p:spPr bwMode="auto">
                <a:xfrm rot="28708">
                  <a:off x="2984964" y="4488208"/>
                  <a:ext cx="120046" cy="112625"/>
                </a:xfrm>
                <a:custGeom>
                  <a:avLst/>
                  <a:gdLst>
                    <a:gd name="T0" fmla="*/ 23 w 226"/>
                    <a:gd name="T1" fmla="*/ 180 h 213"/>
                    <a:gd name="T2" fmla="*/ 115 w 226"/>
                    <a:gd name="T3" fmla="*/ 190 h 213"/>
                    <a:gd name="T4" fmla="*/ 194 w 226"/>
                    <a:gd name="T5" fmla="*/ 125 h 213"/>
                    <a:gd name="T6" fmla="*/ 203 w 226"/>
                    <a:gd name="T7" fmla="*/ 33 h 213"/>
                    <a:gd name="T8" fmla="*/ 110 w 226"/>
                    <a:gd name="T9" fmla="*/ 23 h 213"/>
                    <a:gd name="T10" fmla="*/ 32 w 226"/>
                    <a:gd name="T11" fmla="*/ 88 h 213"/>
                    <a:gd name="T12" fmla="*/ 23 w 226"/>
                    <a:gd name="T13" fmla="*/ 180 h 213"/>
                  </a:gdLst>
                  <a:ahLst/>
                  <a:cxnLst>
                    <a:cxn ang="0">
                      <a:pos x="T0" y="T1"/>
                    </a:cxn>
                    <a:cxn ang="0">
                      <a:pos x="T2" y="T3"/>
                    </a:cxn>
                    <a:cxn ang="0">
                      <a:pos x="T4" y="T5"/>
                    </a:cxn>
                    <a:cxn ang="0">
                      <a:pos x="T6" y="T7"/>
                    </a:cxn>
                    <a:cxn ang="0">
                      <a:pos x="T8" y="T9"/>
                    </a:cxn>
                    <a:cxn ang="0">
                      <a:pos x="T10" y="T11"/>
                    </a:cxn>
                    <a:cxn ang="0">
                      <a:pos x="T12" y="T13"/>
                    </a:cxn>
                  </a:cxnLst>
                  <a:rect l="0" t="0" r="r" b="b"/>
                  <a:pathLst>
                    <a:path w="226" h="213">
                      <a:moveTo>
                        <a:pt x="23" y="180"/>
                      </a:moveTo>
                      <a:cubicBezTo>
                        <a:pt x="46" y="209"/>
                        <a:pt x="87" y="213"/>
                        <a:pt x="115" y="190"/>
                      </a:cubicBezTo>
                      <a:cubicBezTo>
                        <a:pt x="194" y="125"/>
                        <a:pt x="194" y="125"/>
                        <a:pt x="194" y="125"/>
                      </a:cubicBezTo>
                      <a:cubicBezTo>
                        <a:pt x="222" y="102"/>
                        <a:pt x="226" y="61"/>
                        <a:pt x="203" y="33"/>
                      </a:cubicBezTo>
                      <a:cubicBezTo>
                        <a:pt x="180" y="4"/>
                        <a:pt x="138" y="0"/>
                        <a:pt x="110" y="23"/>
                      </a:cubicBezTo>
                      <a:cubicBezTo>
                        <a:pt x="32" y="88"/>
                        <a:pt x="32" y="88"/>
                        <a:pt x="32" y="88"/>
                      </a:cubicBezTo>
                      <a:cubicBezTo>
                        <a:pt x="4" y="111"/>
                        <a:pt x="0" y="152"/>
                        <a:pt x="23" y="180"/>
                      </a:cubicBez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29">
                  <a:extLst>
                    <a:ext uri="{FF2B5EF4-FFF2-40B4-BE49-F238E27FC236}">
                      <a16:creationId xmlns:a16="http://schemas.microsoft.com/office/drawing/2014/main" id="{8734D8BB-1131-4BF8-BB1D-7D69D3D49C8B}"/>
                    </a:ext>
                  </a:extLst>
                </p:cNvPr>
                <p:cNvSpPr>
                  <a:spLocks/>
                </p:cNvSpPr>
                <p:nvPr/>
              </p:nvSpPr>
              <p:spPr bwMode="auto">
                <a:xfrm rot="28708">
                  <a:off x="2931686" y="4437996"/>
                  <a:ext cx="120046" cy="113062"/>
                </a:xfrm>
                <a:custGeom>
                  <a:avLst/>
                  <a:gdLst>
                    <a:gd name="T0" fmla="*/ 23 w 226"/>
                    <a:gd name="T1" fmla="*/ 181 h 213"/>
                    <a:gd name="T2" fmla="*/ 116 w 226"/>
                    <a:gd name="T3" fmla="*/ 190 h 213"/>
                    <a:gd name="T4" fmla="*/ 194 w 226"/>
                    <a:gd name="T5" fmla="*/ 125 h 213"/>
                    <a:gd name="T6" fmla="*/ 203 w 226"/>
                    <a:gd name="T7" fmla="*/ 33 h 213"/>
                    <a:gd name="T8" fmla="*/ 111 w 226"/>
                    <a:gd name="T9" fmla="*/ 23 h 213"/>
                    <a:gd name="T10" fmla="*/ 32 w 226"/>
                    <a:gd name="T11" fmla="*/ 88 h 213"/>
                    <a:gd name="T12" fmla="*/ 23 w 226"/>
                    <a:gd name="T13" fmla="*/ 181 h 213"/>
                  </a:gdLst>
                  <a:ahLst/>
                  <a:cxnLst>
                    <a:cxn ang="0">
                      <a:pos x="T0" y="T1"/>
                    </a:cxn>
                    <a:cxn ang="0">
                      <a:pos x="T2" y="T3"/>
                    </a:cxn>
                    <a:cxn ang="0">
                      <a:pos x="T4" y="T5"/>
                    </a:cxn>
                    <a:cxn ang="0">
                      <a:pos x="T6" y="T7"/>
                    </a:cxn>
                    <a:cxn ang="0">
                      <a:pos x="T8" y="T9"/>
                    </a:cxn>
                    <a:cxn ang="0">
                      <a:pos x="T10" y="T11"/>
                    </a:cxn>
                    <a:cxn ang="0">
                      <a:pos x="T12" y="T13"/>
                    </a:cxn>
                  </a:cxnLst>
                  <a:rect l="0" t="0" r="r" b="b"/>
                  <a:pathLst>
                    <a:path w="226" h="213">
                      <a:moveTo>
                        <a:pt x="23" y="181"/>
                      </a:moveTo>
                      <a:cubicBezTo>
                        <a:pt x="46" y="209"/>
                        <a:pt x="87" y="213"/>
                        <a:pt x="116" y="190"/>
                      </a:cubicBezTo>
                      <a:cubicBezTo>
                        <a:pt x="194" y="125"/>
                        <a:pt x="194" y="125"/>
                        <a:pt x="194" y="125"/>
                      </a:cubicBezTo>
                      <a:cubicBezTo>
                        <a:pt x="222" y="102"/>
                        <a:pt x="226" y="61"/>
                        <a:pt x="203" y="33"/>
                      </a:cubicBezTo>
                      <a:cubicBezTo>
                        <a:pt x="180" y="5"/>
                        <a:pt x="139" y="0"/>
                        <a:pt x="111" y="23"/>
                      </a:cubicBezTo>
                      <a:cubicBezTo>
                        <a:pt x="32" y="88"/>
                        <a:pt x="32" y="88"/>
                        <a:pt x="32" y="88"/>
                      </a:cubicBezTo>
                      <a:cubicBezTo>
                        <a:pt x="4" y="111"/>
                        <a:pt x="0" y="153"/>
                        <a:pt x="23" y="181"/>
                      </a:cubicBez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30">
                  <a:extLst>
                    <a:ext uri="{FF2B5EF4-FFF2-40B4-BE49-F238E27FC236}">
                      <a16:creationId xmlns:a16="http://schemas.microsoft.com/office/drawing/2014/main" id="{8D3497E8-D6CA-4B30-B16C-471D5E193858}"/>
                    </a:ext>
                  </a:extLst>
                </p:cNvPr>
                <p:cNvSpPr>
                  <a:spLocks/>
                </p:cNvSpPr>
                <p:nvPr/>
              </p:nvSpPr>
              <p:spPr bwMode="auto">
                <a:xfrm rot="28708">
                  <a:off x="2877963" y="4389528"/>
                  <a:ext cx="120046" cy="112189"/>
                </a:xfrm>
                <a:custGeom>
                  <a:avLst/>
                  <a:gdLst>
                    <a:gd name="T0" fmla="*/ 23 w 226"/>
                    <a:gd name="T1" fmla="*/ 180 h 212"/>
                    <a:gd name="T2" fmla="*/ 116 w 226"/>
                    <a:gd name="T3" fmla="*/ 189 h 212"/>
                    <a:gd name="T4" fmla="*/ 194 w 226"/>
                    <a:gd name="T5" fmla="*/ 125 h 212"/>
                    <a:gd name="T6" fmla="*/ 203 w 226"/>
                    <a:gd name="T7" fmla="*/ 32 h 212"/>
                    <a:gd name="T8" fmla="*/ 111 w 226"/>
                    <a:gd name="T9" fmla="*/ 23 h 212"/>
                    <a:gd name="T10" fmla="*/ 33 w 226"/>
                    <a:gd name="T11" fmla="*/ 87 h 212"/>
                    <a:gd name="T12" fmla="*/ 23 w 226"/>
                    <a:gd name="T13" fmla="*/ 180 h 212"/>
                  </a:gdLst>
                  <a:ahLst/>
                  <a:cxnLst>
                    <a:cxn ang="0">
                      <a:pos x="T0" y="T1"/>
                    </a:cxn>
                    <a:cxn ang="0">
                      <a:pos x="T2" y="T3"/>
                    </a:cxn>
                    <a:cxn ang="0">
                      <a:pos x="T4" y="T5"/>
                    </a:cxn>
                    <a:cxn ang="0">
                      <a:pos x="T6" y="T7"/>
                    </a:cxn>
                    <a:cxn ang="0">
                      <a:pos x="T8" y="T9"/>
                    </a:cxn>
                    <a:cxn ang="0">
                      <a:pos x="T10" y="T11"/>
                    </a:cxn>
                    <a:cxn ang="0">
                      <a:pos x="T12" y="T13"/>
                    </a:cxn>
                  </a:cxnLst>
                  <a:rect l="0" t="0" r="r" b="b"/>
                  <a:pathLst>
                    <a:path w="226" h="212">
                      <a:moveTo>
                        <a:pt x="23" y="180"/>
                      </a:moveTo>
                      <a:cubicBezTo>
                        <a:pt x="46" y="208"/>
                        <a:pt x="88" y="212"/>
                        <a:pt x="116" y="189"/>
                      </a:cubicBezTo>
                      <a:cubicBezTo>
                        <a:pt x="194" y="125"/>
                        <a:pt x="194" y="125"/>
                        <a:pt x="194" y="125"/>
                      </a:cubicBezTo>
                      <a:cubicBezTo>
                        <a:pt x="222" y="102"/>
                        <a:pt x="226" y="60"/>
                        <a:pt x="203" y="32"/>
                      </a:cubicBezTo>
                      <a:cubicBezTo>
                        <a:pt x="180" y="4"/>
                        <a:pt x="139" y="0"/>
                        <a:pt x="111" y="23"/>
                      </a:cubicBezTo>
                      <a:cubicBezTo>
                        <a:pt x="33" y="87"/>
                        <a:pt x="33" y="87"/>
                        <a:pt x="33" y="87"/>
                      </a:cubicBezTo>
                      <a:cubicBezTo>
                        <a:pt x="4" y="110"/>
                        <a:pt x="0" y="152"/>
                        <a:pt x="23" y="180"/>
                      </a:cubicBez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31">
                  <a:extLst>
                    <a:ext uri="{FF2B5EF4-FFF2-40B4-BE49-F238E27FC236}">
                      <a16:creationId xmlns:a16="http://schemas.microsoft.com/office/drawing/2014/main" id="{29736415-5813-4CBA-9CBF-164539CB760C}"/>
                    </a:ext>
                  </a:extLst>
                </p:cNvPr>
                <p:cNvSpPr>
                  <a:spLocks/>
                </p:cNvSpPr>
                <p:nvPr/>
              </p:nvSpPr>
              <p:spPr bwMode="auto">
                <a:xfrm rot="28708">
                  <a:off x="2825111" y="4340629"/>
                  <a:ext cx="120046" cy="112625"/>
                </a:xfrm>
                <a:custGeom>
                  <a:avLst/>
                  <a:gdLst>
                    <a:gd name="T0" fmla="*/ 22 w 226"/>
                    <a:gd name="T1" fmla="*/ 180 h 213"/>
                    <a:gd name="T2" fmla="*/ 115 w 226"/>
                    <a:gd name="T3" fmla="*/ 190 h 213"/>
                    <a:gd name="T4" fmla="*/ 193 w 226"/>
                    <a:gd name="T5" fmla="*/ 125 h 213"/>
                    <a:gd name="T6" fmla="*/ 203 w 226"/>
                    <a:gd name="T7" fmla="*/ 32 h 213"/>
                    <a:gd name="T8" fmla="*/ 110 w 226"/>
                    <a:gd name="T9" fmla="*/ 23 h 213"/>
                    <a:gd name="T10" fmla="*/ 32 w 226"/>
                    <a:gd name="T11" fmla="*/ 88 h 213"/>
                    <a:gd name="T12" fmla="*/ 22 w 226"/>
                    <a:gd name="T13" fmla="*/ 180 h 213"/>
                  </a:gdLst>
                  <a:ahLst/>
                  <a:cxnLst>
                    <a:cxn ang="0">
                      <a:pos x="T0" y="T1"/>
                    </a:cxn>
                    <a:cxn ang="0">
                      <a:pos x="T2" y="T3"/>
                    </a:cxn>
                    <a:cxn ang="0">
                      <a:pos x="T4" y="T5"/>
                    </a:cxn>
                    <a:cxn ang="0">
                      <a:pos x="T6" y="T7"/>
                    </a:cxn>
                    <a:cxn ang="0">
                      <a:pos x="T8" y="T9"/>
                    </a:cxn>
                    <a:cxn ang="0">
                      <a:pos x="T10" y="T11"/>
                    </a:cxn>
                    <a:cxn ang="0">
                      <a:pos x="T12" y="T13"/>
                    </a:cxn>
                  </a:cxnLst>
                  <a:rect l="0" t="0" r="r" b="b"/>
                  <a:pathLst>
                    <a:path w="226" h="213">
                      <a:moveTo>
                        <a:pt x="22" y="180"/>
                      </a:moveTo>
                      <a:cubicBezTo>
                        <a:pt x="45" y="208"/>
                        <a:pt x="87" y="213"/>
                        <a:pt x="115" y="190"/>
                      </a:cubicBezTo>
                      <a:cubicBezTo>
                        <a:pt x="193" y="125"/>
                        <a:pt x="193" y="125"/>
                        <a:pt x="193" y="125"/>
                      </a:cubicBezTo>
                      <a:cubicBezTo>
                        <a:pt x="221" y="102"/>
                        <a:pt x="226" y="61"/>
                        <a:pt x="203" y="32"/>
                      </a:cubicBezTo>
                      <a:cubicBezTo>
                        <a:pt x="180" y="4"/>
                        <a:pt x="138" y="0"/>
                        <a:pt x="110" y="23"/>
                      </a:cubicBezTo>
                      <a:cubicBezTo>
                        <a:pt x="32" y="88"/>
                        <a:pt x="32" y="88"/>
                        <a:pt x="32" y="88"/>
                      </a:cubicBezTo>
                      <a:cubicBezTo>
                        <a:pt x="4" y="111"/>
                        <a:pt x="0" y="152"/>
                        <a:pt x="22" y="180"/>
                      </a:cubicBez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22">
                  <a:extLst>
                    <a:ext uri="{FF2B5EF4-FFF2-40B4-BE49-F238E27FC236}">
                      <a16:creationId xmlns:a16="http://schemas.microsoft.com/office/drawing/2014/main" id="{28A053C1-4674-4485-97F0-5D1E3FD03DB7}"/>
                    </a:ext>
                  </a:extLst>
                </p:cNvPr>
                <p:cNvSpPr>
                  <a:spLocks/>
                </p:cNvSpPr>
                <p:nvPr/>
              </p:nvSpPr>
              <p:spPr bwMode="auto">
                <a:xfrm rot="28708">
                  <a:off x="2919833" y="4137659"/>
                  <a:ext cx="145365" cy="102585"/>
                </a:xfrm>
                <a:custGeom>
                  <a:avLst/>
                  <a:gdLst>
                    <a:gd name="T0" fmla="*/ 65 w 333"/>
                    <a:gd name="T1" fmla="*/ 235 h 235"/>
                    <a:gd name="T2" fmla="*/ 333 w 333"/>
                    <a:gd name="T3" fmla="*/ 191 h 235"/>
                    <a:gd name="T4" fmla="*/ 301 w 333"/>
                    <a:gd name="T5" fmla="*/ 0 h 235"/>
                    <a:gd name="T6" fmla="*/ 0 w 333"/>
                    <a:gd name="T7" fmla="*/ 79 h 235"/>
                    <a:gd name="T8" fmla="*/ 65 w 333"/>
                    <a:gd name="T9" fmla="*/ 235 h 235"/>
                  </a:gdLst>
                  <a:ahLst/>
                  <a:cxnLst>
                    <a:cxn ang="0">
                      <a:pos x="T0" y="T1"/>
                    </a:cxn>
                    <a:cxn ang="0">
                      <a:pos x="T2" y="T3"/>
                    </a:cxn>
                    <a:cxn ang="0">
                      <a:pos x="T4" y="T5"/>
                    </a:cxn>
                    <a:cxn ang="0">
                      <a:pos x="T6" y="T7"/>
                    </a:cxn>
                    <a:cxn ang="0">
                      <a:pos x="T8" y="T9"/>
                    </a:cxn>
                  </a:cxnLst>
                  <a:rect l="0" t="0" r="r" b="b"/>
                  <a:pathLst>
                    <a:path w="333" h="235">
                      <a:moveTo>
                        <a:pt x="65" y="235"/>
                      </a:moveTo>
                      <a:lnTo>
                        <a:pt x="333" y="191"/>
                      </a:lnTo>
                      <a:lnTo>
                        <a:pt x="301" y="0"/>
                      </a:lnTo>
                      <a:lnTo>
                        <a:pt x="0" y="79"/>
                      </a:lnTo>
                      <a:lnTo>
                        <a:pt x="65" y="235"/>
                      </a:lnTo>
                      <a:close/>
                    </a:path>
                  </a:pathLst>
                </a:custGeom>
                <a:solidFill>
                  <a:srgbClr val="D8B09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C3EF003C-BE4F-45BD-AB35-B269D66F9B46}"/>
                  </a:ext>
                </a:extLst>
              </p:cNvPr>
              <p:cNvGrpSpPr/>
              <p:nvPr/>
            </p:nvGrpSpPr>
            <p:grpSpPr>
              <a:xfrm>
                <a:off x="6037944" y="4939646"/>
                <a:ext cx="1762503" cy="801278"/>
                <a:chOff x="6066224" y="4894724"/>
                <a:chExt cx="2213813" cy="1006455"/>
              </a:xfrm>
            </p:grpSpPr>
            <p:grpSp>
              <p:nvGrpSpPr>
                <p:cNvPr id="99" name="Group 98">
                  <a:extLst>
                    <a:ext uri="{FF2B5EF4-FFF2-40B4-BE49-F238E27FC236}">
                      <a16:creationId xmlns:a16="http://schemas.microsoft.com/office/drawing/2014/main" id="{065E3440-5781-47D0-9BA3-4C92F2536325}"/>
                    </a:ext>
                  </a:extLst>
                </p:cNvPr>
                <p:cNvGrpSpPr/>
                <p:nvPr/>
              </p:nvGrpSpPr>
              <p:grpSpPr>
                <a:xfrm>
                  <a:off x="6066224" y="4894724"/>
                  <a:ext cx="1082597" cy="1006455"/>
                  <a:chOff x="3869780" y="1229273"/>
                  <a:chExt cx="4710340" cy="4379047"/>
                </a:xfrm>
              </p:grpSpPr>
              <p:sp>
                <p:nvSpPr>
                  <p:cNvPr id="105" name="Freeform: Shape 104">
                    <a:extLst>
                      <a:ext uri="{FF2B5EF4-FFF2-40B4-BE49-F238E27FC236}">
                        <a16:creationId xmlns:a16="http://schemas.microsoft.com/office/drawing/2014/main" id="{E2C494E0-F071-4DE6-BCDA-402FF75C4149}"/>
                      </a:ext>
                    </a:extLst>
                  </p:cNvPr>
                  <p:cNvSpPr/>
                  <p:nvPr/>
                </p:nvSpPr>
                <p:spPr>
                  <a:xfrm rot="10800000">
                    <a:off x="4183380" y="5074920"/>
                    <a:ext cx="4396740" cy="533400"/>
                  </a:xfrm>
                  <a:custGeom>
                    <a:avLst/>
                    <a:gdLst>
                      <a:gd name="connsiteX0" fmla="*/ 632460 w 4396740"/>
                      <a:gd name="connsiteY0" fmla="*/ 320040 h 533400"/>
                      <a:gd name="connsiteX1" fmla="*/ 632460 w 4396740"/>
                      <a:gd name="connsiteY1" fmla="*/ 157509 h 533400"/>
                      <a:gd name="connsiteX2" fmla="*/ 213360 w 4396740"/>
                      <a:gd name="connsiteY2" fmla="*/ 157509 h 533400"/>
                      <a:gd name="connsiteX3" fmla="*/ 213360 w 4396740"/>
                      <a:gd name="connsiteY3" fmla="*/ 320040 h 533400"/>
                      <a:gd name="connsiteX4" fmla="*/ 1127760 w 4396740"/>
                      <a:gd name="connsiteY4" fmla="*/ 320040 h 533400"/>
                      <a:gd name="connsiteX5" fmla="*/ 1127760 w 4396740"/>
                      <a:gd name="connsiteY5" fmla="*/ 157509 h 533400"/>
                      <a:gd name="connsiteX6" fmla="*/ 708660 w 4396740"/>
                      <a:gd name="connsiteY6" fmla="*/ 157509 h 533400"/>
                      <a:gd name="connsiteX7" fmla="*/ 708660 w 4396740"/>
                      <a:gd name="connsiteY7" fmla="*/ 320040 h 533400"/>
                      <a:gd name="connsiteX8" fmla="*/ 4396740 w 4396740"/>
                      <a:gd name="connsiteY8" fmla="*/ 533400 h 533400"/>
                      <a:gd name="connsiteX9" fmla="*/ 0 w 4396740"/>
                      <a:gd name="connsiteY9" fmla="*/ 533400 h 533400"/>
                      <a:gd name="connsiteX10" fmla="*/ 0 w 4396740"/>
                      <a:gd name="connsiteY10" fmla="*/ 266700 h 533400"/>
                      <a:gd name="connsiteX11" fmla="*/ 266700 w 4396740"/>
                      <a:gd name="connsiteY11" fmla="*/ 0 h 533400"/>
                      <a:gd name="connsiteX12" fmla="*/ 4130040 w 4396740"/>
                      <a:gd name="connsiteY12" fmla="*/ 0 h 533400"/>
                      <a:gd name="connsiteX13" fmla="*/ 4396740 w 4396740"/>
                      <a:gd name="connsiteY13" fmla="*/ 2667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6740" h="533400">
                        <a:moveTo>
                          <a:pt x="632460" y="320040"/>
                        </a:moveTo>
                        <a:lnTo>
                          <a:pt x="632460" y="157509"/>
                        </a:lnTo>
                        <a:lnTo>
                          <a:pt x="213360" y="157509"/>
                        </a:lnTo>
                        <a:lnTo>
                          <a:pt x="213360" y="320040"/>
                        </a:lnTo>
                        <a:close/>
                        <a:moveTo>
                          <a:pt x="1127760" y="320040"/>
                        </a:moveTo>
                        <a:lnTo>
                          <a:pt x="1127760" y="157509"/>
                        </a:lnTo>
                        <a:lnTo>
                          <a:pt x="708660" y="157509"/>
                        </a:lnTo>
                        <a:lnTo>
                          <a:pt x="708660" y="320040"/>
                        </a:lnTo>
                        <a:close/>
                        <a:moveTo>
                          <a:pt x="4396740" y="533400"/>
                        </a:moveTo>
                        <a:lnTo>
                          <a:pt x="0" y="533400"/>
                        </a:lnTo>
                        <a:lnTo>
                          <a:pt x="0" y="266700"/>
                        </a:lnTo>
                        <a:cubicBezTo>
                          <a:pt x="0" y="119406"/>
                          <a:pt x="119406" y="0"/>
                          <a:pt x="266700" y="0"/>
                        </a:cubicBezTo>
                        <a:lnTo>
                          <a:pt x="4130040" y="0"/>
                        </a:lnTo>
                        <a:cubicBezTo>
                          <a:pt x="4277334" y="0"/>
                          <a:pt x="4396740" y="119406"/>
                          <a:pt x="4396740" y="266700"/>
                        </a:cubicBezTo>
                        <a:close/>
                      </a:path>
                    </a:pathLst>
                  </a:cu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153737B0-BF84-424C-9878-38289E2E4798}"/>
                      </a:ext>
                    </a:extLst>
                  </p:cNvPr>
                  <p:cNvSpPr/>
                  <p:nvPr/>
                </p:nvSpPr>
                <p:spPr>
                  <a:xfrm>
                    <a:off x="4183380" y="5074920"/>
                    <a:ext cx="4396740" cy="175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Freeform: Shape 106">
                    <a:extLst>
                      <a:ext uri="{FF2B5EF4-FFF2-40B4-BE49-F238E27FC236}">
                        <a16:creationId xmlns:a16="http://schemas.microsoft.com/office/drawing/2014/main" id="{09F9D5C3-FD0F-48EA-944D-8679E32B3DBE}"/>
                      </a:ext>
                    </a:extLst>
                  </p:cNvPr>
                  <p:cNvSpPr/>
                  <p:nvPr/>
                </p:nvSpPr>
                <p:spPr>
                  <a:xfrm rot="21033927">
                    <a:off x="3869780" y="1229273"/>
                    <a:ext cx="406214" cy="3905355"/>
                  </a:xfrm>
                  <a:custGeom>
                    <a:avLst/>
                    <a:gdLst>
                      <a:gd name="connsiteX0" fmla="*/ 396269 w 406214"/>
                      <a:gd name="connsiteY0" fmla="*/ 0 h 3905355"/>
                      <a:gd name="connsiteX1" fmla="*/ 406214 w 406214"/>
                      <a:gd name="connsiteY1" fmla="*/ 3905355 h 3905355"/>
                      <a:gd name="connsiteX2" fmla="*/ 0 w 406214"/>
                      <a:gd name="connsiteY2" fmla="*/ 3837855 h 3905355"/>
                      <a:gd name="connsiteX3" fmla="*/ 0 w 406214"/>
                      <a:gd name="connsiteY3" fmla="*/ 438375 h 3905355"/>
                      <a:gd name="connsiteX4" fmla="*/ 353797 w 406214"/>
                      <a:gd name="connsiteY4" fmla="*/ 4281 h 3905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214" h="3905355">
                        <a:moveTo>
                          <a:pt x="396269" y="0"/>
                        </a:moveTo>
                        <a:lnTo>
                          <a:pt x="406214" y="3905355"/>
                        </a:lnTo>
                        <a:lnTo>
                          <a:pt x="0" y="3837855"/>
                        </a:lnTo>
                        <a:lnTo>
                          <a:pt x="0" y="438375"/>
                        </a:lnTo>
                        <a:cubicBezTo>
                          <a:pt x="0" y="224249"/>
                          <a:pt x="151885" y="45598"/>
                          <a:pt x="353797" y="428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reeform: Shape 107">
                    <a:extLst>
                      <a:ext uri="{FF2B5EF4-FFF2-40B4-BE49-F238E27FC236}">
                        <a16:creationId xmlns:a16="http://schemas.microsoft.com/office/drawing/2014/main" id="{F3F1774A-D93E-4DCE-BFE0-6630714909CE}"/>
                      </a:ext>
                    </a:extLst>
                  </p:cNvPr>
                  <p:cNvSpPr/>
                  <p:nvPr/>
                </p:nvSpPr>
                <p:spPr>
                  <a:xfrm rot="4825173">
                    <a:off x="2397275" y="3218328"/>
                    <a:ext cx="3635403" cy="154139"/>
                  </a:xfrm>
                  <a:custGeom>
                    <a:avLst/>
                    <a:gdLst>
                      <a:gd name="connsiteX0" fmla="*/ 0 w 3635403"/>
                      <a:gd name="connsiteY0" fmla="*/ 0 h 154139"/>
                      <a:gd name="connsiteX1" fmla="*/ 3635403 w 3635403"/>
                      <a:gd name="connsiteY1" fmla="*/ 0 h 154139"/>
                      <a:gd name="connsiteX2" fmla="*/ 3609386 w 3635403"/>
                      <a:gd name="connsiteY2" fmla="*/ 154139 h 154139"/>
                      <a:gd name="connsiteX3" fmla="*/ 0 w 3635403"/>
                      <a:gd name="connsiteY3" fmla="*/ 154139 h 154139"/>
                    </a:gdLst>
                    <a:ahLst/>
                    <a:cxnLst>
                      <a:cxn ang="0">
                        <a:pos x="connsiteX0" y="connsiteY0"/>
                      </a:cxn>
                      <a:cxn ang="0">
                        <a:pos x="connsiteX1" y="connsiteY1"/>
                      </a:cxn>
                      <a:cxn ang="0">
                        <a:pos x="connsiteX2" y="connsiteY2"/>
                      </a:cxn>
                      <a:cxn ang="0">
                        <a:pos x="connsiteX3" y="connsiteY3"/>
                      </a:cxn>
                    </a:cxnLst>
                    <a:rect l="l" t="t" r="r" b="b"/>
                    <a:pathLst>
                      <a:path w="3635403" h="154139">
                        <a:moveTo>
                          <a:pt x="0" y="0"/>
                        </a:moveTo>
                        <a:lnTo>
                          <a:pt x="3635403" y="0"/>
                        </a:lnTo>
                        <a:lnTo>
                          <a:pt x="3609386" y="154139"/>
                        </a:lnTo>
                        <a:lnTo>
                          <a:pt x="0" y="154139"/>
                        </a:lnTo>
                        <a:close/>
                      </a:path>
                    </a:pathLst>
                  </a:custGeom>
                  <a:solidFill>
                    <a:srgbClr val="D6D6D6">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a:extLst>
                    <a:ext uri="{FF2B5EF4-FFF2-40B4-BE49-F238E27FC236}">
                      <a16:creationId xmlns:a16="http://schemas.microsoft.com/office/drawing/2014/main" id="{52B0DB2C-5B02-4266-AE2B-3A782300EEB7}"/>
                    </a:ext>
                  </a:extLst>
                </p:cNvPr>
                <p:cNvGrpSpPr/>
                <p:nvPr/>
              </p:nvGrpSpPr>
              <p:grpSpPr>
                <a:xfrm flipH="1">
                  <a:off x="7197440" y="4894724"/>
                  <a:ext cx="1082597" cy="1006455"/>
                  <a:chOff x="3869780" y="1229273"/>
                  <a:chExt cx="4710340" cy="4379047"/>
                </a:xfrm>
              </p:grpSpPr>
              <p:sp>
                <p:nvSpPr>
                  <p:cNvPr id="101" name="Freeform: Shape 100">
                    <a:extLst>
                      <a:ext uri="{FF2B5EF4-FFF2-40B4-BE49-F238E27FC236}">
                        <a16:creationId xmlns:a16="http://schemas.microsoft.com/office/drawing/2014/main" id="{C7121C2F-A3BF-4548-B791-A4004597282D}"/>
                      </a:ext>
                    </a:extLst>
                  </p:cNvPr>
                  <p:cNvSpPr/>
                  <p:nvPr/>
                </p:nvSpPr>
                <p:spPr>
                  <a:xfrm rot="10800000">
                    <a:off x="4183380" y="5074920"/>
                    <a:ext cx="4396740" cy="533400"/>
                  </a:xfrm>
                  <a:custGeom>
                    <a:avLst/>
                    <a:gdLst>
                      <a:gd name="connsiteX0" fmla="*/ 632460 w 4396740"/>
                      <a:gd name="connsiteY0" fmla="*/ 320040 h 533400"/>
                      <a:gd name="connsiteX1" fmla="*/ 632460 w 4396740"/>
                      <a:gd name="connsiteY1" fmla="*/ 157509 h 533400"/>
                      <a:gd name="connsiteX2" fmla="*/ 213360 w 4396740"/>
                      <a:gd name="connsiteY2" fmla="*/ 157509 h 533400"/>
                      <a:gd name="connsiteX3" fmla="*/ 213360 w 4396740"/>
                      <a:gd name="connsiteY3" fmla="*/ 320040 h 533400"/>
                      <a:gd name="connsiteX4" fmla="*/ 1127760 w 4396740"/>
                      <a:gd name="connsiteY4" fmla="*/ 320040 h 533400"/>
                      <a:gd name="connsiteX5" fmla="*/ 1127760 w 4396740"/>
                      <a:gd name="connsiteY5" fmla="*/ 157509 h 533400"/>
                      <a:gd name="connsiteX6" fmla="*/ 708660 w 4396740"/>
                      <a:gd name="connsiteY6" fmla="*/ 157509 h 533400"/>
                      <a:gd name="connsiteX7" fmla="*/ 708660 w 4396740"/>
                      <a:gd name="connsiteY7" fmla="*/ 320040 h 533400"/>
                      <a:gd name="connsiteX8" fmla="*/ 4396740 w 4396740"/>
                      <a:gd name="connsiteY8" fmla="*/ 533400 h 533400"/>
                      <a:gd name="connsiteX9" fmla="*/ 0 w 4396740"/>
                      <a:gd name="connsiteY9" fmla="*/ 533400 h 533400"/>
                      <a:gd name="connsiteX10" fmla="*/ 0 w 4396740"/>
                      <a:gd name="connsiteY10" fmla="*/ 266700 h 533400"/>
                      <a:gd name="connsiteX11" fmla="*/ 266700 w 4396740"/>
                      <a:gd name="connsiteY11" fmla="*/ 0 h 533400"/>
                      <a:gd name="connsiteX12" fmla="*/ 4130040 w 4396740"/>
                      <a:gd name="connsiteY12" fmla="*/ 0 h 533400"/>
                      <a:gd name="connsiteX13" fmla="*/ 4396740 w 4396740"/>
                      <a:gd name="connsiteY13" fmla="*/ 2667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6740" h="533400">
                        <a:moveTo>
                          <a:pt x="632460" y="320040"/>
                        </a:moveTo>
                        <a:lnTo>
                          <a:pt x="632460" y="157509"/>
                        </a:lnTo>
                        <a:lnTo>
                          <a:pt x="213360" y="157509"/>
                        </a:lnTo>
                        <a:lnTo>
                          <a:pt x="213360" y="320040"/>
                        </a:lnTo>
                        <a:close/>
                        <a:moveTo>
                          <a:pt x="1127760" y="320040"/>
                        </a:moveTo>
                        <a:lnTo>
                          <a:pt x="1127760" y="157509"/>
                        </a:lnTo>
                        <a:lnTo>
                          <a:pt x="708660" y="157509"/>
                        </a:lnTo>
                        <a:lnTo>
                          <a:pt x="708660" y="320040"/>
                        </a:lnTo>
                        <a:close/>
                        <a:moveTo>
                          <a:pt x="4396740" y="533400"/>
                        </a:moveTo>
                        <a:lnTo>
                          <a:pt x="0" y="533400"/>
                        </a:lnTo>
                        <a:lnTo>
                          <a:pt x="0" y="266700"/>
                        </a:lnTo>
                        <a:cubicBezTo>
                          <a:pt x="0" y="119406"/>
                          <a:pt x="119406" y="0"/>
                          <a:pt x="266700" y="0"/>
                        </a:cubicBezTo>
                        <a:lnTo>
                          <a:pt x="4130040" y="0"/>
                        </a:lnTo>
                        <a:cubicBezTo>
                          <a:pt x="4277334" y="0"/>
                          <a:pt x="4396740" y="119406"/>
                          <a:pt x="4396740" y="266700"/>
                        </a:cubicBezTo>
                        <a:close/>
                      </a:path>
                    </a:pathLst>
                  </a:cu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CB2611F9-BE95-42E2-A5E0-EFFB8D8DCCD9}"/>
                      </a:ext>
                    </a:extLst>
                  </p:cNvPr>
                  <p:cNvSpPr/>
                  <p:nvPr/>
                </p:nvSpPr>
                <p:spPr>
                  <a:xfrm>
                    <a:off x="4183380" y="5074920"/>
                    <a:ext cx="4396740" cy="175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FEF1B2F4-C227-4D90-81E9-4970DFF9F8E3}"/>
                      </a:ext>
                    </a:extLst>
                  </p:cNvPr>
                  <p:cNvSpPr/>
                  <p:nvPr/>
                </p:nvSpPr>
                <p:spPr>
                  <a:xfrm rot="21033927">
                    <a:off x="3869780" y="1229273"/>
                    <a:ext cx="406214" cy="3905355"/>
                  </a:xfrm>
                  <a:custGeom>
                    <a:avLst/>
                    <a:gdLst>
                      <a:gd name="connsiteX0" fmla="*/ 396269 w 406214"/>
                      <a:gd name="connsiteY0" fmla="*/ 0 h 3905355"/>
                      <a:gd name="connsiteX1" fmla="*/ 406214 w 406214"/>
                      <a:gd name="connsiteY1" fmla="*/ 3905355 h 3905355"/>
                      <a:gd name="connsiteX2" fmla="*/ 0 w 406214"/>
                      <a:gd name="connsiteY2" fmla="*/ 3837855 h 3905355"/>
                      <a:gd name="connsiteX3" fmla="*/ 0 w 406214"/>
                      <a:gd name="connsiteY3" fmla="*/ 438375 h 3905355"/>
                      <a:gd name="connsiteX4" fmla="*/ 353797 w 406214"/>
                      <a:gd name="connsiteY4" fmla="*/ 4281 h 3905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214" h="3905355">
                        <a:moveTo>
                          <a:pt x="396269" y="0"/>
                        </a:moveTo>
                        <a:lnTo>
                          <a:pt x="406214" y="3905355"/>
                        </a:lnTo>
                        <a:lnTo>
                          <a:pt x="0" y="3837855"/>
                        </a:lnTo>
                        <a:lnTo>
                          <a:pt x="0" y="438375"/>
                        </a:lnTo>
                        <a:cubicBezTo>
                          <a:pt x="0" y="224249"/>
                          <a:pt x="151885" y="45598"/>
                          <a:pt x="353797" y="428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128EB140-FDEC-44D9-8AB3-C33D45F93175}"/>
                      </a:ext>
                    </a:extLst>
                  </p:cNvPr>
                  <p:cNvSpPr/>
                  <p:nvPr/>
                </p:nvSpPr>
                <p:spPr>
                  <a:xfrm rot="4825173">
                    <a:off x="2397275" y="3218328"/>
                    <a:ext cx="3635403" cy="154139"/>
                  </a:xfrm>
                  <a:custGeom>
                    <a:avLst/>
                    <a:gdLst>
                      <a:gd name="connsiteX0" fmla="*/ 0 w 3635403"/>
                      <a:gd name="connsiteY0" fmla="*/ 0 h 154139"/>
                      <a:gd name="connsiteX1" fmla="*/ 3635403 w 3635403"/>
                      <a:gd name="connsiteY1" fmla="*/ 0 h 154139"/>
                      <a:gd name="connsiteX2" fmla="*/ 3609386 w 3635403"/>
                      <a:gd name="connsiteY2" fmla="*/ 154139 h 154139"/>
                      <a:gd name="connsiteX3" fmla="*/ 0 w 3635403"/>
                      <a:gd name="connsiteY3" fmla="*/ 154139 h 154139"/>
                    </a:gdLst>
                    <a:ahLst/>
                    <a:cxnLst>
                      <a:cxn ang="0">
                        <a:pos x="connsiteX0" y="connsiteY0"/>
                      </a:cxn>
                      <a:cxn ang="0">
                        <a:pos x="connsiteX1" y="connsiteY1"/>
                      </a:cxn>
                      <a:cxn ang="0">
                        <a:pos x="connsiteX2" y="connsiteY2"/>
                      </a:cxn>
                      <a:cxn ang="0">
                        <a:pos x="connsiteX3" y="connsiteY3"/>
                      </a:cxn>
                    </a:cxnLst>
                    <a:rect l="l" t="t" r="r" b="b"/>
                    <a:pathLst>
                      <a:path w="3635403" h="154139">
                        <a:moveTo>
                          <a:pt x="0" y="0"/>
                        </a:moveTo>
                        <a:lnTo>
                          <a:pt x="3635403" y="0"/>
                        </a:lnTo>
                        <a:lnTo>
                          <a:pt x="3609386" y="154139"/>
                        </a:lnTo>
                        <a:lnTo>
                          <a:pt x="0" y="154139"/>
                        </a:lnTo>
                        <a:close/>
                      </a:path>
                    </a:pathLst>
                  </a:custGeom>
                  <a:solidFill>
                    <a:srgbClr val="D6D6D6">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66" name="Group 65">
              <a:extLst>
                <a:ext uri="{FF2B5EF4-FFF2-40B4-BE49-F238E27FC236}">
                  <a16:creationId xmlns:a16="http://schemas.microsoft.com/office/drawing/2014/main" id="{B62E611F-8083-44C7-B3F7-5C7578F99029}"/>
                </a:ext>
              </a:extLst>
            </p:cNvPr>
            <p:cNvGrpSpPr/>
            <p:nvPr/>
          </p:nvGrpSpPr>
          <p:grpSpPr>
            <a:xfrm>
              <a:off x="6546812" y="3467555"/>
              <a:ext cx="1806614" cy="1013352"/>
              <a:chOff x="6391393" y="1624932"/>
              <a:chExt cx="1350970" cy="757777"/>
            </a:xfrm>
          </p:grpSpPr>
          <p:sp>
            <p:nvSpPr>
              <p:cNvPr id="95" name="Freeform 119">
                <a:extLst>
                  <a:ext uri="{FF2B5EF4-FFF2-40B4-BE49-F238E27FC236}">
                    <a16:creationId xmlns:a16="http://schemas.microsoft.com/office/drawing/2014/main" id="{76326AFC-8AB1-4DEB-BDA0-58A16360B136}"/>
                  </a:ext>
                </a:extLst>
              </p:cNvPr>
              <p:cNvSpPr>
                <a:spLocks/>
              </p:cNvSpPr>
              <p:nvPr/>
            </p:nvSpPr>
            <p:spPr bwMode="auto">
              <a:xfrm>
                <a:off x="6391393" y="1624932"/>
                <a:ext cx="1350970" cy="757777"/>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ABD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ndParaRPr>
              </a:p>
            </p:txBody>
          </p:sp>
          <p:sp>
            <p:nvSpPr>
              <p:cNvPr id="96" name="Freeform 120">
                <a:extLst>
                  <a:ext uri="{FF2B5EF4-FFF2-40B4-BE49-F238E27FC236}">
                    <a16:creationId xmlns:a16="http://schemas.microsoft.com/office/drawing/2014/main" id="{C115E3FF-39B2-4C02-A0E1-09D8D5CABC21}"/>
                  </a:ext>
                </a:extLst>
              </p:cNvPr>
              <p:cNvSpPr>
                <a:spLocks/>
              </p:cNvSpPr>
              <p:nvPr/>
            </p:nvSpPr>
            <p:spPr bwMode="auto">
              <a:xfrm>
                <a:off x="6435967" y="1933529"/>
                <a:ext cx="1306394" cy="449179"/>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ndParaRPr>
              </a:p>
            </p:txBody>
          </p:sp>
        </p:grpSp>
        <p:grpSp>
          <p:nvGrpSpPr>
            <p:cNvPr id="67" name="Group 66">
              <a:extLst>
                <a:ext uri="{FF2B5EF4-FFF2-40B4-BE49-F238E27FC236}">
                  <a16:creationId xmlns:a16="http://schemas.microsoft.com/office/drawing/2014/main" id="{20F4C297-4F78-4F5F-BE9E-B7A99F7D5A1C}"/>
                </a:ext>
              </a:extLst>
            </p:cNvPr>
            <p:cNvGrpSpPr/>
            <p:nvPr/>
          </p:nvGrpSpPr>
          <p:grpSpPr>
            <a:xfrm>
              <a:off x="5965396" y="4132683"/>
              <a:ext cx="389280" cy="389280"/>
              <a:chOff x="5999956" y="4167243"/>
              <a:chExt cx="320160" cy="320160"/>
            </a:xfrm>
          </p:grpSpPr>
          <p:sp>
            <p:nvSpPr>
              <p:cNvPr id="93" name="Oval 92">
                <a:extLst>
                  <a:ext uri="{FF2B5EF4-FFF2-40B4-BE49-F238E27FC236}">
                    <a16:creationId xmlns:a16="http://schemas.microsoft.com/office/drawing/2014/main" id="{2C3CD657-C3A7-482C-97A1-FEFC5AD37E4C}"/>
                  </a:ext>
                </a:extLst>
              </p:cNvPr>
              <p:cNvSpPr/>
              <p:nvPr/>
            </p:nvSpPr>
            <p:spPr bwMode="auto">
              <a:xfrm>
                <a:off x="5999956" y="4167243"/>
                <a:ext cx="320160" cy="320160"/>
              </a:xfrm>
              <a:prstGeom prst="ellipse">
                <a:avLst/>
              </a:prstGeom>
              <a:solidFill>
                <a:srgbClr val="02BBF3"/>
              </a:solidFill>
              <a:ln w="3175" cap="flat" cmpd="sng" algn="ctr">
                <a:noFill/>
                <a:prstDash val="solid"/>
                <a:headEnd type="none" w="med" len="med"/>
                <a:tailEnd type="none" w="med" len="med"/>
              </a:ln>
              <a:effectLst/>
            </p:spPr>
            <p:txBody>
              <a:bodyPr vert="horz" wrap="square" lIns="91440" tIns="46637" rIns="9144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94" name="Freeform 339">
                <a:extLst>
                  <a:ext uri="{FF2B5EF4-FFF2-40B4-BE49-F238E27FC236}">
                    <a16:creationId xmlns:a16="http://schemas.microsoft.com/office/drawing/2014/main" id="{27735163-63AA-4729-A521-3A1BA1D48F2E}"/>
                  </a:ext>
                </a:extLst>
              </p:cNvPr>
              <p:cNvSpPr>
                <a:spLocks noEditPoints="1"/>
              </p:cNvSpPr>
              <p:nvPr/>
            </p:nvSpPr>
            <p:spPr bwMode="black">
              <a:xfrm>
                <a:off x="6092292" y="4243259"/>
                <a:ext cx="135489" cy="1681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304408CB-7706-490D-9549-1456010EDBEA}"/>
                </a:ext>
              </a:extLst>
            </p:cNvPr>
            <p:cNvGrpSpPr/>
            <p:nvPr/>
          </p:nvGrpSpPr>
          <p:grpSpPr>
            <a:xfrm>
              <a:off x="8249851" y="3414960"/>
              <a:ext cx="389280" cy="389280"/>
              <a:chOff x="8616644" y="4279108"/>
              <a:chExt cx="320160" cy="320160"/>
            </a:xfrm>
          </p:grpSpPr>
          <p:sp>
            <p:nvSpPr>
              <p:cNvPr id="90" name="Oval 89">
                <a:extLst>
                  <a:ext uri="{FF2B5EF4-FFF2-40B4-BE49-F238E27FC236}">
                    <a16:creationId xmlns:a16="http://schemas.microsoft.com/office/drawing/2014/main" id="{E5204F96-2B08-4D02-99B1-1EB0942225A0}"/>
                  </a:ext>
                </a:extLst>
              </p:cNvPr>
              <p:cNvSpPr/>
              <p:nvPr/>
            </p:nvSpPr>
            <p:spPr bwMode="auto">
              <a:xfrm>
                <a:off x="8616644" y="4279108"/>
                <a:ext cx="320160" cy="320160"/>
              </a:xfrm>
              <a:prstGeom prst="ellipse">
                <a:avLst/>
              </a:prstGeom>
              <a:solidFill>
                <a:srgbClr val="5C2E91"/>
              </a:solidFill>
              <a:ln w="3175" cap="flat" cmpd="sng" algn="ctr">
                <a:noFill/>
                <a:prstDash val="solid"/>
                <a:headEnd type="none" w="med" len="med"/>
                <a:tailEnd type="none" w="med" len="med"/>
              </a:ln>
              <a:effectLst/>
            </p:spPr>
            <p:txBody>
              <a:bodyPr vert="horz" wrap="square" lIns="91440" tIns="46637" rIns="9144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91" name="Freeform 324">
                <a:extLst>
                  <a:ext uri="{FF2B5EF4-FFF2-40B4-BE49-F238E27FC236}">
                    <a16:creationId xmlns:a16="http://schemas.microsoft.com/office/drawing/2014/main" id="{E56C71CD-8362-409A-9226-8365D8453B9F}"/>
                  </a:ext>
                </a:extLst>
              </p:cNvPr>
              <p:cNvSpPr>
                <a:spLocks noEditPoints="1"/>
              </p:cNvSpPr>
              <p:nvPr/>
            </p:nvSpPr>
            <p:spPr bwMode="auto">
              <a:xfrm rot="863560" flipH="1">
                <a:off x="8794485" y="4370296"/>
                <a:ext cx="63747" cy="64048"/>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92" name="Freeform 324">
                <a:extLst>
                  <a:ext uri="{FF2B5EF4-FFF2-40B4-BE49-F238E27FC236}">
                    <a16:creationId xmlns:a16="http://schemas.microsoft.com/office/drawing/2014/main" id="{EA85873C-034C-441C-934A-1157BDA5CCA3}"/>
                  </a:ext>
                </a:extLst>
              </p:cNvPr>
              <p:cNvSpPr>
                <a:spLocks noEditPoints="1"/>
              </p:cNvSpPr>
              <p:nvPr/>
            </p:nvSpPr>
            <p:spPr bwMode="auto">
              <a:xfrm flipH="1">
                <a:off x="8695217" y="4395069"/>
                <a:ext cx="112501" cy="113032"/>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69" name="Group 68">
              <a:extLst>
                <a:ext uri="{FF2B5EF4-FFF2-40B4-BE49-F238E27FC236}">
                  <a16:creationId xmlns:a16="http://schemas.microsoft.com/office/drawing/2014/main" id="{D171D068-E1B6-4D3A-B8CE-436422426FAA}"/>
                </a:ext>
              </a:extLst>
            </p:cNvPr>
            <p:cNvGrpSpPr/>
            <p:nvPr/>
          </p:nvGrpSpPr>
          <p:grpSpPr>
            <a:xfrm>
              <a:off x="6310201" y="3304407"/>
              <a:ext cx="389280" cy="389280"/>
              <a:chOff x="6344761" y="3338967"/>
              <a:chExt cx="320160" cy="320160"/>
            </a:xfrm>
          </p:grpSpPr>
          <p:sp>
            <p:nvSpPr>
              <p:cNvPr id="87" name="Oval 86">
                <a:extLst>
                  <a:ext uri="{FF2B5EF4-FFF2-40B4-BE49-F238E27FC236}">
                    <a16:creationId xmlns:a16="http://schemas.microsoft.com/office/drawing/2014/main" id="{F2D77FFA-7335-4E49-92B0-F63B218CF88A}"/>
                  </a:ext>
                </a:extLst>
              </p:cNvPr>
              <p:cNvSpPr/>
              <p:nvPr/>
            </p:nvSpPr>
            <p:spPr bwMode="auto">
              <a:xfrm>
                <a:off x="6344761" y="3338967"/>
                <a:ext cx="320160" cy="320160"/>
              </a:xfrm>
              <a:prstGeom prst="ellipse">
                <a:avLst/>
              </a:prstGeom>
              <a:solidFill>
                <a:srgbClr val="008272"/>
              </a:solidFill>
              <a:ln w="3175" cap="flat" cmpd="sng" algn="ctr">
                <a:noFill/>
                <a:prstDash val="solid"/>
                <a:headEnd type="none" w="med" len="med"/>
                <a:tailEnd type="none" w="med" len="med"/>
              </a:ln>
              <a:effectLst/>
            </p:spPr>
            <p:txBody>
              <a:bodyPr vert="horz" wrap="square" lIns="91440" tIns="46637" rIns="9144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88" name="Freeform 440">
                <a:extLst>
                  <a:ext uri="{FF2B5EF4-FFF2-40B4-BE49-F238E27FC236}">
                    <a16:creationId xmlns:a16="http://schemas.microsoft.com/office/drawing/2014/main" id="{475165BB-09B0-4E46-ADDB-D7DA6E0A5235}"/>
                  </a:ext>
                </a:extLst>
              </p:cNvPr>
              <p:cNvSpPr>
                <a:spLocks/>
              </p:cNvSpPr>
              <p:nvPr/>
            </p:nvSpPr>
            <p:spPr bwMode="auto">
              <a:xfrm>
                <a:off x="6517042" y="3403797"/>
                <a:ext cx="51892" cy="190500"/>
              </a:xfrm>
              <a:custGeom>
                <a:avLst/>
                <a:gdLst>
                  <a:gd name="T0" fmla="*/ 27 w 35"/>
                  <a:gd name="T1" fmla="*/ 96 h 128"/>
                  <a:gd name="T2" fmla="*/ 27 w 35"/>
                  <a:gd name="T3" fmla="*/ 32 h 128"/>
                  <a:gd name="T4" fmla="*/ 35 w 35"/>
                  <a:gd name="T5" fmla="*/ 17 h 128"/>
                  <a:gd name="T6" fmla="*/ 24 w 35"/>
                  <a:gd name="T7" fmla="*/ 0 h 128"/>
                  <a:gd name="T8" fmla="*/ 24 w 35"/>
                  <a:gd name="T9" fmla="*/ 20 h 128"/>
                  <a:gd name="T10" fmla="*/ 11 w 35"/>
                  <a:gd name="T11" fmla="*/ 20 h 128"/>
                  <a:gd name="T12" fmla="*/ 11 w 35"/>
                  <a:gd name="T13" fmla="*/ 0 h 128"/>
                  <a:gd name="T14" fmla="*/ 0 w 35"/>
                  <a:gd name="T15" fmla="*/ 17 h 128"/>
                  <a:gd name="T16" fmla="*/ 8 w 35"/>
                  <a:gd name="T17" fmla="*/ 32 h 128"/>
                  <a:gd name="T18" fmla="*/ 8 w 35"/>
                  <a:gd name="T19" fmla="*/ 96 h 128"/>
                  <a:gd name="T20" fmla="*/ 0 w 35"/>
                  <a:gd name="T21" fmla="*/ 111 h 128"/>
                  <a:gd name="T22" fmla="*/ 11 w 35"/>
                  <a:gd name="T23" fmla="*/ 128 h 128"/>
                  <a:gd name="T24" fmla="*/ 11 w 35"/>
                  <a:gd name="T25" fmla="*/ 108 h 128"/>
                  <a:gd name="T26" fmla="*/ 24 w 35"/>
                  <a:gd name="T27" fmla="*/ 108 h 128"/>
                  <a:gd name="T28" fmla="*/ 24 w 35"/>
                  <a:gd name="T29" fmla="*/ 128 h 128"/>
                  <a:gd name="T30" fmla="*/ 35 w 35"/>
                  <a:gd name="T31" fmla="*/ 111 h 128"/>
                  <a:gd name="T32" fmla="*/ 27 w 35"/>
                  <a:gd name="T33"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128">
                    <a:moveTo>
                      <a:pt x="27" y="96"/>
                    </a:moveTo>
                    <a:cubicBezTo>
                      <a:pt x="27" y="32"/>
                      <a:pt x="27" y="32"/>
                      <a:pt x="27" y="32"/>
                    </a:cubicBezTo>
                    <a:cubicBezTo>
                      <a:pt x="32" y="29"/>
                      <a:pt x="35" y="24"/>
                      <a:pt x="35" y="17"/>
                    </a:cubicBezTo>
                    <a:cubicBezTo>
                      <a:pt x="35" y="9"/>
                      <a:pt x="31" y="3"/>
                      <a:pt x="24" y="0"/>
                    </a:cubicBezTo>
                    <a:cubicBezTo>
                      <a:pt x="24" y="20"/>
                      <a:pt x="24" y="20"/>
                      <a:pt x="24" y="20"/>
                    </a:cubicBezTo>
                    <a:cubicBezTo>
                      <a:pt x="11" y="20"/>
                      <a:pt x="11" y="20"/>
                      <a:pt x="11" y="20"/>
                    </a:cubicBezTo>
                    <a:cubicBezTo>
                      <a:pt x="11" y="0"/>
                      <a:pt x="11" y="0"/>
                      <a:pt x="11" y="0"/>
                    </a:cubicBezTo>
                    <a:cubicBezTo>
                      <a:pt x="4" y="3"/>
                      <a:pt x="0" y="9"/>
                      <a:pt x="0" y="17"/>
                    </a:cubicBezTo>
                    <a:cubicBezTo>
                      <a:pt x="0" y="24"/>
                      <a:pt x="3" y="29"/>
                      <a:pt x="8" y="32"/>
                    </a:cubicBezTo>
                    <a:cubicBezTo>
                      <a:pt x="8" y="96"/>
                      <a:pt x="8" y="96"/>
                      <a:pt x="8" y="96"/>
                    </a:cubicBezTo>
                    <a:cubicBezTo>
                      <a:pt x="3" y="99"/>
                      <a:pt x="0" y="105"/>
                      <a:pt x="0" y="111"/>
                    </a:cubicBezTo>
                    <a:cubicBezTo>
                      <a:pt x="0" y="119"/>
                      <a:pt x="4" y="125"/>
                      <a:pt x="11" y="128"/>
                    </a:cubicBezTo>
                    <a:cubicBezTo>
                      <a:pt x="11" y="108"/>
                      <a:pt x="11" y="108"/>
                      <a:pt x="11" y="108"/>
                    </a:cubicBezTo>
                    <a:cubicBezTo>
                      <a:pt x="24" y="108"/>
                      <a:pt x="24" y="108"/>
                      <a:pt x="24" y="108"/>
                    </a:cubicBezTo>
                    <a:cubicBezTo>
                      <a:pt x="24" y="128"/>
                      <a:pt x="24" y="128"/>
                      <a:pt x="24" y="128"/>
                    </a:cubicBezTo>
                    <a:cubicBezTo>
                      <a:pt x="31" y="125"/>
                      <a:pt x="35" y="119"/>
                      <a:pt x="35" y="111"/>
                    </a:cubicBezTo>
                    <a:cubicBezTo>
                      <a:pt x="35" y="105"/>
                      <a:pt x="32" y="99"/>
                      <a:pt x="27"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ndParaRPr>
              </a:p>
            </p:txBody>
          </p:sp>
          <p:sp>
            <p:nvSpPr>
              <p:cNvPr id="89" name="Freeform 441">
                <a:extLst>
                  <a:ext uri="{FF2B5EF4-FFF2-40B4-BE49-F238E27FC236}">
                    <a16:creationId xmlns:a16="http://schemas.microsoft.com/office/drawing/2014/main" id="{C09E4CE3-4AFF-4DB6-ABD8-7A6A57C453E3}"/>
                  </a:ext>
                </a:extLst>
              </p:cNvPr>
              <p:cNvSpPr>
                <a:spLocks noEditPoints="1"/>
              </p:cNvSpPr>
              <p:nvPr/>
            </p:nvSpPr>
            <p:spPr bwMode="auto">
              <a:xfrm>
                <a:off x="6440749" y="3403797"/>
                <a:ext cx="53941" cy="189134"/>
              </a:xfrm>
              <a:custGeom>
                <a:avLst/>
                <a:gdLst>
                  <a:gd name="T0" fmla="*/ 27 w 36"/>
                  <a:gd name="T1" fmla="*/ 94 h 127"/>
                  <a:gd name="T2" fmla="*/ 27 w 36"/>
                  <a:gd name="T3" fmla="*/ 34 h 127"/>
                  <a:gd name="T4" fmla="*/ 36 w 36"/>
                  <a:gd name="T5" fmla="*/ 18 h 127"/>
                  <a:gd name="T6" fmla="*/ 18 w 36"/>
                  <a:gd name="T7" fmla="*/ 0 h 127"/>
                  <a:gd name="T8" fmla="*/ 0 w 36"/>
                  <a:gd name="T9" fmla="*/ 18 h 127"/>
                  <a:gd name="T10" fmla="*/ 9 w 36"/>
                  <a:gd name="T11" fmla="*/ 34 h 127"/>
                  <a:gd name="T12" fmla="*/ 9 w 36"/>
                  <a:gd name="T13" fmla="*/ 94 h 127"/>
                  <a:gd name="T14" fmla="*/ 0 w 36"/>
                  <a:gd name="T15" fmla="*/ 110 h 127"/>
                  <a:gd name="T16" fmla="*/ 11 w 36"/>
                  <a:gd name="T17" fmla="*/ 127 h 127"/>
                  <a:gd name="T18" fmla="*/ 11 w 36"/>
                  <a:gd name="T19" fmla="*/ 105 h 127"/>
                  <a:gd name="T20" fmla="*/ 25 w 36"/>
                  <a:gd name="T21" fmla="*/ 105 h 127"/>
                  <a:gd name="T22" fmla="*/ 25 w 36"/>
                  <a:gd name="T23" fmla="*/ 127 h 127"/>
                  <a:gd name="T24" fmla="*/ 36 w 36"/>
                  <a:gd name="T25" fmla="*/ 110 h 127"/>
                  <a:gd name="T26" fmla="*/ 27 w 36"/>
                  <a:gd name="T27" fmla="*/ 94 h 127"/>
                  <a:gd name="T28" fmla="*/ 13 w 36"/>
                  <a:gd name="T29" fmla="*/ 9 h 127"/>
                  <a:gd name="T30" fmla="*/ 24 w 36"/>
                  <a:gd name="T31" fmla="*/ 9 h 127"/>
                  <a:gd name="T32" fmla="*/ 29 w 36"/>
                  <a:gd name="T33" fmla="*/ 18 h 127"/>
                  <a:gd name="T34" fmla="*/ 24 w 36"/>
                  <a:gd name="T35" fmla="*/ 28 h 127"/>
                  <a:gd name="T36" fmla="*/ 13 w 36"/>
                  <a:gd name="T37" fmla="*/ 28 h 127"/>
                  <a:gd name="T38" fmla="*/ 8 w 36"/>
                  <a:gd name="T39" fmla="*/ 18 h 127"/>
                  <a:gd name="T40" fmla="*/ 13 w 36"/>
                  <a:gd name="T41" fmla="*/ 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27">
                    <a:moveTo>
                      <a:pt x="27" y="94"/>
                    </a:moveTo>
                    <a:cubicBezTo>
                      <a:pt x="27" y="34"/>
                      <a:pt x="27" y="34"/>
                      <a:pt x="27" y="34"/>
                    </a:cubicBezTo>
                    <a:cubicBezTo>
                      <a:pt x="33" y="31"/>
                      <a:pt x="36" y="25"/>
                      <a:pt x="36" y="18"/>
                    </a:cubicBezTo>
                    <a:cubicBezTo>
                      <a:pt x="36" y="9"/>
                      <a:pt x="28" y="0"/>
                      <a:pt x="18" y="0"/>
                    </a:cubicBezTo>
                    <a:cubicBezTo>
                      <a:pt x="8" y="0"/>
                      <a:pt x="0" y="9"/>
                      <a:pt x="0" y="18"/>
                    </a:cubicBezTo>
                    <a:cubicBezTo>
                      <a:pt x="0" y="25"/>
                      <a:pt x="4" y="31"/>
                      <a:pt x="9" y="34"/>
                    </a:cubicBezTo>
                    <a:cubicBezTo>
                      <a:pt x="9" y="94"/>
                      <a:pt x="9" y="94"/>
                      <a:pt x="9" y="94"/>
                    </a:cubicBezTo>
                    <a:cubicBezTo>
                      <a:pt x="4" y="97"/>
                      <a:pt x="0" y="103"/>
                      <a:pt x="0" y="110"/>
                    </a:cubicBezTo>
                    <a:cubicBezTo>
                      <a:pt x="0" y="117"/>
                      <a:pt x="5" y="124"/>
                      <a:pt x="11" y="127"/>
                    </a:cubicBezTo>
                    <a:cubicBezTo>
                      <a:pt x="11" y="105"/>
                      <a:pt x="11" y="105"/>
                      <a:pt x="11" y="105"/>
                    </a:cubicBezTo>
                    <a:cubicBezTo>
                      <a:pt x="25" y="105"/>
                      <a:pt x="25" y="105"/>
                      <a:pt x="25" y="105"/>
                    </a:cubicBezTo>
                    <a:cubicBezTo>
                      <a:pt x="25" y="127"/>
                      <a:pt x="25" y="127"/>
                      <a:pt x="25" y="127"/>
                    </a:cubicBezTo>
                    <a:cubicBezTo>
                      <a:pt x="32" y="124"/>
                      <a:pt x="36" y="117"/>
                      <a:pt x="36" y="110"/>
                    </a:cubicBezTo>
                    <a:cubicBezTo>
                      <a:pt x="36" y="103"/>
                      <a:pt x="33" y="97"/>
                      <a:pt x="27" y="94"/>
                    </a:cubicBezTo>
                    <a:close/>
                    <a:moveTo>
                      <a:pt x="13" y="9"/>
                    </a:moveTo>
                    <a:cubicBezTo>
                      <a:pt x="24" y="9"/>
                      <a:pt x="24" y="9"/>
                      <a:pt x="24" y="9"/>
                    </a:cubicBezTo>
                    <a:cubicBezTo>
                      <a:pt x="29" y="18"/>
                      <a:pt x="29" y="18"/>
                      <a:pt x="29" y="18"/>
                    </a:cubicBezTo>
                    <a:cubicBezTo>
                      <a:pt x="24" y="28"/>
                      <a:pt x="24" y="28"/>
                      <a:pt x="24" y="28"/>
                    </a:cubicBezTo>
                    <a:cubicBezTo>
                      <a:pt x="13" y="28"/>
                      <a:pt x="13" y="28"/>
                      <a:pt x="13" y="28"/>
                    </a:cubicBezTo>
                    <a:cubicBezTo>
                      <a:pt x="8" y="18"/>
                      <a:pt x="8" y="18"/>
                      <a:pt x="8" y="18"/>
                    </a:cubicBezTo>
                    <a:lnTo>
                      <a:pt x="1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ndParaRPr>
              </a:p>
            </p:txBody>
          </p:sp>
        </p:grpSp>
        <p:grpSp>
          <p:nvGrpSpPr>
            <p:cNvPr id="70" name="Group 69">
              <a:extLst>
                <a:ext uri="{FF2B5EF4-FFF2-40B4-BE49-F238E27FC236}">
                  <a16:creationId xmlns:a16="http://schemas.microsoft.com/office/drawing/2014/main" id="{07235007-865F-4276-A262-5AD0DC3CE2CE}"/>
                </a:ext>
              </a:extLst>
            </p:cNvPr>
            <p:cNvGrpSpPr/>
            <p:nvPr/>
          </p:nvGrpSpPr>
          <p:grpSpPr>
            <a:xfrm>
              <a:off x="7307066" y="2936940"/>
              <a:ext cx="389134" cy="389134"/>
              <a:chOff x="9322484" y="3467555"/>
              <a:chExt cx="557223" cy="557223"/>
            </a:xfrm>
          </p:grpSpPr>
          <p:sp>
            <p:nvSpPr>
              <p:cNvPr id="84" name="Oval 83">
                <a:extLst>
                  <a:ext uri="{FF2B5EF4-FFF2-40B4-BE49-F238E27FC236}">
                    <a16:creationId xmlns:a16="http://schemas.microsoft.com/office/drawing/2014/main" id="{BB976963-EFFE-4550-B35C-CE286458A6A0}"/>
                  </a:ext>
                </a:extLst>
              </p:cNvPr>
              <p:cNvSpPr/>
              <p:nvPr/>
            </p:nvSpPr>
            <p:spPr bwMode="auto">
              <a:xfrm>
                <a:off x="9322484" y="3467555"/>
                <a:ext cx="557223" cy="557223"/>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74">
                <a:extLst>
                  <a:ext uri="{FF2B5EF4-FFF2-40B4-BE49-F238E27FC236}">
                    <a16:creationId xmlns:a16="http://schemas.microsoft.com/office/drawing/2014/main" id="{94D9E1CD-D319-43AE-B854-A77C08E86E67}"/>
                  </a:ext>
                </a:extLst>
              </p:cNvPr>
              <p:cNvSpPr/>
              <p:nvPr>
                <p:custDataLst>
                  <p:tags r:id="rId5"/>
                </p:custDataLst>
              </p:nvPr>
            </p:nvSpPr>
            <p:spPr>
              <a:xfrm>
                <a:off x="9469199" y="3576656"/>
                <a:ext cx="263793" cy="339021"/>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rgbClr val="FFFFFF"/>
              </a:solidFill>
              <a:ln w="63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grpSp>
        <p:grpSp>
          <p:nvGrpSpPr>
            <p:cNvPr id="71" name="Group 70">
              <a:extLst>
                <a:ext uri="{FF2B5EF4-FFF2-40B4-BE49-F238E27FC236}">
                  <a16:creationId xmlns:a16="http://schemas.microsoft.com/office/drawing/2014/main" id="{0C57FAC7-B650-4FBF-B796-E1E560C2A4C2}"/>
                </a:ext>
              </a:extLst>
            </p:cNvPr>
            <p:cNvGrpSpPr/>
            <p:nvPr/>
          </p:nvGrpSpPr>
          <p:grpSpPr>
            <a:xfrm>
              <a:off x="8578186" y="4208712"/>
              <a:ext cx="389134" cy="389134"/>
              <a:chOff x="8225290" y="3217894"/>
              <a:chExt cx="621190" cy="621190"/>
            </a:xfrm>
          </p:grpSpPr>
          <p:sp>
            <p:nvSpPr>
              <p:cNvPr id="78" name="Oval 77">
                <a:extLst>
                  <a:ext uri="{FF2B5EF4-FFF2-40B4-BE49-F238E27FC236}">
                    <a16:creationId xmlns:a16="http://schemas.microsoft.com/office/drawing/2014/main" id="{BCA6C542-A7E7-4793-AF2E-080ACF01A5C8}"/>
                  </a:ext>
                </a:extLst>
              </p:cNvPr>
              <p:cNvSpPr/>
              <p:nvPr/>
            </p:nvSpPr>
            <p:spPr bwMode="auto">
              <a:xfrm>
                <a:off x="8225290" y="3217894"/>
                <a:ext cx="621190" cy="621190"/>
              </a:xfrm>
              <a:prstGeom prst="ellipse">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ounded Rectangle 4">
                <a:extLst>
                  <a:ext uri="{FF2B5EF4-FFF2-40B4-BE49-F238E27FC236}">
                    <a16:creationId xmlns:a16="http://schemas.microsoft.com/office/drawing/2014/main" id="{2FCC7BF5-E057-4EA6-B0DD-A71131968510}"/>
                  </a:ext>
                </a:extLst>
              </p:cNvPr>
              <p:cNvSpPr/>
              <p:nvPr>
                <p:custDataLst>
                  <p:tags r:id="rId4"/>
                </p:custDataLst>
              </p:nvPr>
            </p:nvSpPr>
            <p:spPr>
              <a:xfrm>
                <a:off x="8414642" y="3341185"/>
                <a:ext cx="275365" cy="337580"/>
              </a:xfrm>
              <a:custGeom>
                <a:avLst/>
                <a:gdLst/>
                <a:ahLst/>
                <a:cxnLst/>
                <a:rect l="l" t="t" r="r" b="b"/>
                <a:pathLst>
                  <a:path w="1221396" h="1497348">
                    <a:moveTo>
                      <a:pt x="287699" y="994172"/>
                    </a:moveTo>
                    <a:cubicBezTo>
                      <a:pt x="280198" y="994172"/>
                      <a:pt x="274117" y="1000253"/>
                      <a:pt x="274117" y="1007754"/>
                    </a:cubicBezTo>
                    <a:cubicBezTo>
                      <a:pt x="274117" y="1015256"/>
                      <a:pt x="280198" y="1021337"/>
                      <a:pt x="287699" y="1021337"/>
                    </a:cubicBezTo>
                    <a:lnTo>
                      <a:pt x="1096676" y="1021337"/>
                    </a:lnTo>
                    <a:cubicBezTo>
                      <a:pt x="1104177" y="1021337"/>
                      <a:pt x="1110258" y="1015256"/>
                      <a:pt x="1110258" y="1007754"/>
                    </a:cubicBezTo>
                    <a:lnTo>
                      <a:pt x="1110259" y="1007754"/>
                    </a:lnTo>
                    <a:cubicBezTo>
                      <a:pt x="1110259" y="1000253"/>
                      <a:pt x="1104178" y="994172"/>
                      <a:pt x="1096676" y="994172"/>
                    </a:cubicBezTo>
                    <a:close/>
                    <a:moveTo>
                      <a:pt x="287699" y="896147"/>
                    </a:moveTo>
                    <a:cubicBezTo>
                      <a:pt x="280198" y="896147"/>
                      <a:pt x="274117" y="902229"/>
                      <a:pt x="274117" y="909730"/>
                    </a:cubicBezTo>
                    <a:cubicBezTo>
                      <a:pt x="274117" y="917231"/>
                      <a:pt x="280198" y="923312"/>
                      <a:pt x="287699" y="923312"/>
                    </a:cubicBezTo>
                    <a:lnTo>
                      <a:pt x="1096676" y="923313"/>
                    </a:lnTo>
                    <a:cubicBezTo>
                      <a:pt x="1104177" y="923313"/>
                      <a:pt x="1110258" y="917231"/>
                      <a:pt x="1110258" y="909730"/>
                    </a:cubicBezTo>
                    <a:lnTo>
                      <a:pt x="1110259" y="909730"/>
                    </a:lnTo>
                    <a:cubicBezTo>
                      <a:pt x="1110259" y="902229"/>
                      <a:pt x="1104178" y="896147"/>
                      <a:pt x="1096676" y="896147"/>
                    </a:cubicBezTo>
                    <a:close/>
                    <a:moveTo>
                      <a:pt x="287699" y="798123"/>
                    </a:moveTo>
                    <a:cubicBezTo>
                      <a:pt x="280198" y="798123"/>
                      <a:pt x="274117" y="804204"/>
                      <a:pt x="274117" y="811706"/>
                    </a:cubicBezTo>
                    <a:cubicBezTo>
                      <a:pt x="274117" y="819207"/>
                      <a:pt x="280198" y="825288"/>
                      <a:pt x="287699" y="825288"/>
                    </a:cubicBezTo>
                    <a:lnTo>
                      <a:pt x="1096676" y="825288"/>
                    </a:lnTo>
                    <a:cubicBezTo>
                      <a:pt x="1104177" y="825288"/>
                      <a:pt x="1110258" y="819207"/>
                      <a:pt x="1110258" y="811706"/>
                    </a:cubicBezTo>
                    <a:lnTo>
                      <a:pt x="1110259" y="811706"/>
                    </a:lnTo>
                    <a:cubicBezTo>
                      <a:pt x="1110259" y="804204"/>
                      <a:pt x="1104178" y="798123"/>
                      <a:pt x="1096676" y="798123"/>
                    </a:cubicBezTo>
                    <a:close/>
                    <a:moveTo>
                      <a:pt x="287699" y="700099"/>
                    </a:moveTo>
                    <a:cubicBezTo>
                      <a:pt x="280198" y="700099"/>
                      <a:pt x="274117" y="706180"/>
                      <a:pt x="274117" y="713681"/>
                    </a:cubicBezTo>
                    <a:cubicBezTo>
                      <a:pt x="274117" y="721183"/>
                      <a:pt x="280198" y="727263"/>
                      <a:pt x="287699" y="727263"/>
                    </a:cubicBezTo>
                    <a:lnTo>
                      <a:pt x="1096676" y="727264"/>
                    </a:lnTo>
                    <a:cubicBezTo>
                      <a:pt x="1104177" y="727264"/>
                      <a:pt x="1110258" y="721183"/>
                      <a:pt x="1110258" y="713681"/>
                    </a:cubicBezTo>
                    <a:lnTo>
                      <a:pt x="1110259" y="713681"/>
                    </a:lnTo>
                    <a:cubicBezTo>
                      <a:pt x="1110259" y="706180"/>
                      <a:pt x="1104178" y="700099"/>
                      <a:pt x="1096676" y="700099"/>
                    </a:cubicBezTo>
                    <a:close/>
                    <a:moveTo>
                      <a:pt x="287699" y="602074"/>
                    </a:moveTo>
                    <a:cubicBezTo>
                      <a:pt x="280198" y="602074"/>
                      <a:pt x="274117" y="608155"/>
                      <a:pt x="274117" y="615657"/>
                    </a:cubicBezTo>
                    <a:cubicBezTo>
                      <a:pt x="274117" y="623158"/>
                      <a:pt x="280198" y="629239"/>
                      <a:pt x="287699" y="629239"/>
                    </a:cubicBezTo>
                    <a:lnTo>
                      <a:pt x="1096676" y="629239"/>
                    </a:lnTo>
                    <a:cubicBezTo>
                      <a:pt x="1104177" y="629239"/>
                      <a:pt x="1110258" y="623158"/>
                      <a:pt x="1110258" y="615657"/>
                    </a:cubicBezTo>
                    <a:lnTo>
                      <a:pt x="1110259" y="615657"/>
                    </a:lnTo>
                    <a:cubicBezTo>
                      <a:pt x="1110259" y="608155"/>
                      <a:pt x="1104178" y="602074"/>
                      <a:pt x="1096676" y="602074"/>
                    </a:cubicBezTo>
                    <a:close/>
                    <a:moveTo>
                      <a:pt x="287699" y="504050"/>
                    </a:moveTo>
                    <a:cubicBezTo>
                      <a:pt x="280198" y="504050"/>
                      <a:pt x="274117" y="510131"/>
                      <a:pt x="274117" y="517632"/>
                    </a:cubicBezTo>
                    <a:cubicBezTo>
                      <a:pt x="274117" y="525134"/>
                      <a:pt x="280198" y="531214"/>
                      <a:pt x="287699" y="531214"/>
                    </a:cubicBezTo>
                    <a:lnTo>
                      <a:pt x="752382" y="531215"/>
                    </a:lnTo>
                    <a:cubicBezTo>
                      <a:pt x="759883" y="531215"/>
                      <a:pt x="765965" y="525134"/>
                      <a:pt x="765965" y="517632"/>
                    </a:cubicBezTo>
                    <a:lnTo>
                      <a:pt x="765965" y="517632"/>
                    </a:lnTo>
                    <a:cubicBezTo>
                      <a:pt x="765965" y="510131"/>
                      <a:pt x="759884" y="504050"/>
                      <a:pt x="752383" y="504050"/>
                    </a:cubicBezTo>
                    <a:close/>
                    <a:moveTo>
                      <a:pt x="62267" y="162120"/>
                    </a:moveTo>
                    <a:lnTo>
                      <a:pt x="66556" y="162120"/>
                    </a:lnTo>
                    <a:lnTo>
                      <a:pt x="66556" y="1366867"/>
                    </a:lnTo>
                    <a:cubicBezTo>
                      <a:pt x="66556" y="1401257"/>
                      <a:pt x="94434" y="1429134"/>
                      <a:pt x="128823" y="1429134"/>
                    </a:cubicBezTo>
                    <a:lnTo>
                      <a:pt x="1058417" y="1429134"/>
                    </a:lnTo>
                    <a:lnTo>
                      <a:pt x="1058417" y="1435081"/>
                    </a:lnTo>
                    <a:cubicBezTo>
                      <a:pt x="1058417" y="1469471"/>
                      <a:pt x="1030539" y="1497348"/>
                      <a:pt x="996150" y="1497348"/>
                    </a:cubicBezTo>
                    <a:lnTo>
                      <a:pt x="62267" y="1497348"/>
                    </a:lnTo>
                    <a:cubicBezTo>
                      <a:pt x="27878" y="1497348"/>
                      <a:pt x="0" y="1469471"/>
                      <a:pt x="0" y="1435081"/>
                    </a:cubicBezTo>
                    <a:lnTo>
                      <a:pt x="0" y="224387"/>
                    </a:lnTo>
                    <a:cubicBezTo>
                      <a:pt x="0" y="189998"/>
                      <a:pt x="27878" y="162120"/>
                      <a:pt x="62267" y="162120"/>
                    </a:cubicBezTo>
                    <a:close/>
                    <a:moveTo>
                      <a:pt x="142756" y="81629"/>
                    </a:moveTo>
                    <a:lnTo>
                      <a:pt x="147045" y="81629"/>
                    </a:lnTo>
                    <a:lnTo>
                      <a:pt x="147045" y="1286376"/>
                    </a:lnTo>
                    <a:cubicBezTo>
                      <a:pt x="147045" y="1320766"/>
                      <a:pt x="174923" y="1348643"/>
                      <a:pt x="209312" y="1348643"/>
                    </a:cubicBezTo>
                    <a:lnTo>
                      <a:pt x="1138906" y="1348643"/>
                    </a:lnTo>
                    <a:lnTo>
                      <a:pt x="1138906" y="1354590"/>
                    </a:lnTo>
                    <a:cubicBezTo>
                      <a:pt x="1138906" y="1388980"/>
                      <a:pt x="1111028" y="1416857"/>
                      <a:pt x="1076639" y="1416857"/>
                    </a:cubicBezTo>
                    <a:lnTo>
                      <a:pt x="142756" y="1416857"/>
                    </a:lnTo>
                    <a:cubicBezTo>
                      <a:pt x="108367" y="1416857"/>
                      <a:pt x="80489" y="1388980"/>
                      <a:pt x="80489" y="1354590"/>
                    </a:cubicBezTo>
                    <a:lnTo>
                      <a:pt x="80489" y="143896"/>
                    </a:lnTo>
                    <a:cubicBezTo>
                      <a:pt x="80489" y="109507"/>
                      <a:pt x="108367" y="81629"/>
                      <a:pt x="142756" y="81629"/>
                    </a:cubicBezTo>
                    <a:close/>
                    <a:moveTo>
                      <a:pt x="1003055" y="0"/>
                    </a:moveTo>
                    <a:lnTo>
                      <a:pt x="1221396" y="218342"/>
                    </a:lnTo>
                    <a:lnTo>
                      <a:pt x="1003055" y="218342"/>
                    </a:lnTo>
                    <a:close/>
                    <a:moveTo>
                      <a:pt x="225246" y="0"/>
                    </a:moveTo>
                    <a:lnTo>
                      <a:pt x="968074" y="0"/>
                    </a:lnTo>
                    <a:lnTo>
                      <a:pt x="968074" y="253323"/>
                    </a:lnTo>
                    <a:lnTo>
                      <a:pt x="1221396" y="253323"/>
                    </a:lnTo>
                    <a:lnTo>
                      <a:pt x="1221396" y="1272961"/>
                    </a:lnTo>
                    <a:cubicBezTo>
                      <a:pt x="1221396" y="1307351"/>
                      <a:pt x="1193518" y="1335228"/>
                      <a:pt x="1159129" y="1335228"/>
                    </a:cubicBezTo>
                    <a:lnTo>
                      <a:pt x="225246" y="1335228"/>
                    </a:lnTo>
                    <a:cubicBezTo>
                      <a:pt x="190857" y="1335228"/>
                      <a:pt x="162979" y="1307351"/>
                      <a:pt x="162979" y="1272961"/>
                    </a:cubicBezTo>
                    <a:lnTo>
                      <a:pt x="162979" y="62267"/>
                    </a:lnTo>
                    <a:cubicBezTo>
                      <a:pt x="162979" y="27878"/>
                      <a:pt x="190857" y="0"/>
                      <a:pt x="225246" y="0"/>
                    </a:cubicBezTo>
                    <a:close/>
                  </a:path>
                </a:pathLst>
              </a:custGeom>
              <a:solidFill>
                <a:srgbClr val="FFFF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FF"/>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id="{2B6EFE82-8C10-47B9-A8FF-6B5A7C618F91}"/>
              </a:ext>
            </a:extLst>
          </p:cNvPr>
          <p:cNvGrpSpPr>
            <a:grpSpLocks noChangeAspect="1"/>
          </p:cNvGrpSpPr>
          <p:nvPr/>
        </p:nvGrpSpPr>
        <p:grpSpPr>
          <a:xfrm>
            <a:off x="4785990" y="2287617"/>
            <a:ext cx="495248" cy="389238"/>
            <a:chOff x="2008187" y="2241223"/>
            <a:chExt cx="1068389" cy="909679"/>
          </a:xfrm>
        </p:grpSpPr>
        <p:grpSp>
          <p:nvGrpSpPr>
            <p:cNvPr id="136" name="Group 135">
              <a:extLst>
                <a:ext uri="{FF2B5EF4-FFF2-40B4-BE49-F238E27FC236}">
                  <a16:creationId xmlns:a16="http://schemas.microsoft.com/office/drawing/2014/main" id="{55FD11C0-6825-419D-ADDE-88605209415F}"/>
                </a:ext>
              </a:extLst>
            </p:cNvPr>
            <p:cNvGrpSpPr/>
            <p:nvPr/>
          </p:nvGrpSpPr>
          <p:grpSpPr>
            <a:xfrm>
              <a:off x="2064334" y="2241223"/>
              <a:ext cx="1012242" cy="811309"/>
              <a:chOff x="-1341882" y="2279901"/>
              <a:chExt cx="1941915" cy="1556440"/>
            </a:xfrm>
          </p:grpSpPr>
          <p:sp>
            <p:nvSpPr>
              <p:cNvPr id="138" name="Rectangle 70">
                <a:extLst>
                  <a:ext uri="{FF2B5EF4-FFF2-40B4-BE49-F238E27FC236}">
                    <a16:creationId xmlns:a16="http://schemas.microsoft.com/office/drawing/2014/main" id="{194FE9B7-A8B7-41D7-BFB7-3BCC02A3F04E}"/>
                  </a:ext>
                </a:extLst>
              </p:cNvPr>
              <p:cNvSpPr>
                <a:spLocks noChangeArrowheads="1"/>
              </p:cNvSpPr>
              <p:nvPr/>
            </p:nvSpPr>
            <p:spPr bwMode="auto">
              <a:xfrm>
                <a:off x="-135529" y="2948792"/>
                <a:ext cx="175980" cy="887549"/>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39" name="Rectangle 71">
                <a:extLst>
                  <a:ext uri="{FF2B5EF4-FFF2-40B4-BE49-F238E27FC236}">
                    <a16:creationId xmlns:a16="http://schemas.microsoft.com/office/drawing/2014/main" id="{A70E998F-093D-47D8-9BC8-C086446D7351}"/>
                  </a:ext>
                </a:extLst>
              </p:cNvPr>
              <p:cNvSpPr>
                <a:spLocks noChangeArrowheads="1"/>
              </p:cNvSpPr>
              <p:nvPr/>
            </p:nvSpPr>
            <p:spPr bwMode="auto">
              <a:xfrm>
                <a:off x="-135529" y="2948792"/>
                <a:ext cx="175980" cy="88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0" name="Freeform 72">
                <a:extLst>
                  <a:ext uri="{FF2B5EF4-FFF2-40B4-BE49-F238E27FC236}">
                    <a16:creationId xmlns:a16="http://schemas.microsoft.com/office/drawing/2014/main" id="{AA64878F-1082-44CC-8AB6-315271BA94CC}"/>
                  </a:ext>
                </a:extLst>
              </p:cNvPr>
              <p:cNvSpPr>
                <a:spLocks/>
              </p:cNvSpPr>
              <p:nvPr/>
            </p:nvSpPr>
            <p:spPr bwMode="auto">
              <a:xfrm>
                <a:off x="-176335" y="2785564"/>
                <a:ext cx="257593" cy="52284"/>
              </a:xfrm>
              <a:custGeom>
                <a:avLst/>
                <a:gdLst>
                  <a:gd name="T0" fmla="*/ 186 w 207"/>
                  <a:gd name="T1" fmla="*/ 0 h 42"/>
                  <a:gd name="T2" fmla="*/ 21 w 207"/>
                  <a:gd name="T3" fmla="*/ 0 h 42"/>
                  <a:gd name="T4" fmla="*/ 0 w 207"/>
                  <a:gd name="T5" fmla="*/ 20 h 42"/>
                  <a:gd name="T6" fmla="*/ 0 w 207"/>
                  <a:gd name="T7" fmla="*/ 21 h 42"/>
                  <a:gd name="T8" fmla="*/ 21 w 207"/>
                  <a:gd name="T9" fmla="*/ 42 h 42"/>
                  <a:gd name="T10" fmla="*/ 145 w 207"/>
                  <a:gd name="T11" fmla="*/ 42 h 42"/>
                  <a:gd name="T12" fmla="*/ 174 w 207"/>
                  <a:gd name="T13" fmla="*/ 42 h 42"/>
                  <a:gd name="T14" fmla="*/ 186 w 207"/>
                  <a:gd name="T15" fmla="*/ 42 h 42"/>
                  <a:gd name="T16" fmla="*/ 207 w 207"/>
                  <a:gd name="T17" fmla="*/ 21 h 42"/>
                  <a:gd name="T18" fmla="*/ 207 w 207"/>
                  <a:gd name="T19" fmla="*/ 20 h 42"/>
                  <a:gd name="T20" fmla="*/ 186 w 207"/>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42">
                    <a:moveTo>
                      <a:pt x="186" y="0"/>
                    </a:moveTo>
                    <a:cubicBezTo>
                      <a:pt x="21" y="0"/>
                      <a:pt x="21" y="0"/>
                      <a:pt x="21" y="0"/>
                    </a:cubicBezTo>
                    <a:cubicBezTo>
                      <a:pt x="9" y="0"/>
                      <a:pt x="0" y="9"/>
                      <a:pt x="0" y="20"/>
                    </a:cubicBezTo>
                    <a:cubicBezTo>
                      <a:pt x="0" y="21"/>
                      <a:pt x="0" y="21"/>
                      <a:pt x="0" y="21"/>
                    </a:cubicBezTo>
                    <a:cubicBezTo>
                      <a:pt x="0" y="32"/>
                      <a:pt x="9" y="42"/>
                      <a:pt x="21" y="42"/>
                    </a:cubicBezTo>
                    <a:cubicBezTo>
                      <a:pt x="145" y="42"/>
                      <a:pt x="145" y="42"/>
                      <a:pt x="145" y="42"/>
                    </a:cubicBezTo>
                    <a:cubicBezTo>
                      <a:pt x="174" y="42"/>
                      <a:pt x="174" y="42"/>
                      <a:pt x="174" y="42"/>
                    </a:cubicBezTo>
                    <a:cubicBezTo>
                      <a:pt x="186" y="42"/>
                      <a:pt x="186" y="42"/>
                      <a:pt x="186" y="42"/>
                    </a:cubicBezTo>
                    <a:cubicBezTo>
                      <a:pt x="198" y="42"/>
                      <a:pt x="207" y="32"/>
                      <a:pt x="207" y="21"/>
                    </a:cubicBezTo>
                    <a:cubicBezTo>
                      <a:pt x="207" y="20"/>
                      <a:pt x="207" y="20"/>
                      <a:pt x="207" y="20"/>
                    </a:cubicBezTo>
                    <a:cubicBezTo>
                      <a:pt x="207" y="9"/>
                      <a:pt x="198"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41" name="Freeform 73">
                <a:extLst>
                  <a:ext uri="{FF2B5EF4-FFF2-40B4-BE49-F238E27FC236}">
                    <a16:creationId xmlns:a16="http://schemas.microsoft.com/office/drawing/2014/main" id="{9B6F6430-CAE1-4F6D-9D7E-251C56116D5F}"/>
                  </a:ext>
                </a:extLst>
              </p:cNvPr>
              <p:cNvSpPr>
                <a:spLocks/>
              </p:cNvSpPr>
              <p:nvPr/>
            </p:nvSpPr>
            <p:spPr bwMode="auto">
              <a:xfrm>
                <a:off x="-135529" y="2837847"/>
                <a:ext cx="138999" cy="77788"/>
              </a:xfrm>
              <a:custGeom>
                <a:avLst/>
                <a:gdLst>
                  <a:gd name="T0" fmla="*/ 112 w 112"/>
                  <a:gd name="T1" fmla="*/ 0 h 63"/>
                  <a:gd name="T2" fmla="*/ 0 w 112"/>
                  <a:gd name="T3" fmla="*/ 0 h 63"/>
                  <a:gd name="T4" fmla="*/ 0 w 112"/>
                  <a:gd name="T5" fmla="*/ 63 h 63"/>
                  <a:gd name="T6" fmla="*/ 112 w 112"/>
                  <a:gd name="T7" fmla="*/ 1 h 63"/>
                  <a:gd name="T8" fmla="*/ 112 w 112"/>
                  <a:gd name="T9" fmla="*/ 0 h 63"/>
                </a:gdLst>
                <a:ahLst/>
                <a:cxnLst>
                  <a:cxn ang="0">
                    <a:pos x="T0" y="T1"/>
                  </a:cxn>
                  <a:cxn ang="0">
                    <a:pos x="T2" y="T3"/>
                  </a:cxn>
                  <a:cxn ang="0">
                    <a:pos x="T4" y="T5"/>
                  </a:cxn>
                  <a:cxn ang="0">
                    <a:pos x="T6" y="T7"/>
                  </a:cxn>
                  <a:cxn ang="0">
                    <a:pos x="T8" y="T9"/>
                  </a:cxn>
                </a:cxnLst>
                <a:rect l="0" t="0" r="r" b="b"/>
                <a:pathLst>
                  <a:path w="112" h="63">
                    <a:moveTo>
                      <a:pt x="112" y="0"/>
                    </a:moveTo>
                    <a:cubicBezTo>
                      <a:pt x="0" y="0"/>
                      <a:pt x="0" y="0"/>
                      <a:pt x="0" y="0"/>
                    </a:cubicBezTo>
                    <a:cubicBezTo>
                      <a:pt x="0" y="63"/>
                      <a:pt x="0" y="63"/>
                      <a:pt x="0" y="63"/>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42" name="Freeform 74">
                <a:extLst>
                  <a:ext uri="{FF2B5EF4-FFF2-40B4-BE49-F238E27FC236}">
                    <a16:creationId xmlns:a16="http://schemas.microsoft.com/office/drawing/2014/main" id="{1A0BF36B-3FF0-44A9-8409-E480EF7133BC}"/>
                  </a:ext>
                </a:extLst>
              </p:cNvPr>
              <p:cNvSpPr>
                <a:spLocks/>
              </p:cNvSpPr>
              <p:nvPr/>
            </p:nvSpPr>
            <p:spPr bwMode="auto">
              <a:xfrm>
                <a:off x="3469" y="2837847"/>
                <a:ext cx="36982" cy="990841"/>
              </a:xfrm>
              <a:custGeom>
                <a:avLst/>
                <a:gdLst>
                  <a:gd name="T0" fmla="*/ 29 w 29"/>
                  <a:gd name="T1" fmla="*/ 0 h 801"/>
                  <a:gd name="T2" fmla="*/ 0 w 29"/>
                  <a:gd name="T3" fmla="*/ 0 h 801"/>
                  <a:gd name="T4" fmla="*/ 0 w 29"/>
                  <a:gd name="T5" fmla="*/ 0 h 801"/>
                  <a:gd name="T6" fmla="*/ 5 w 29"/>
                  <a:gd name="T7" fmla="*/ 0 h 801"/>
                  <a:gd name="T8" fmla="*/ 0 w 29"/>
                  <a:gd name="T9" fmla="*/ 1 h 801"/>
                  <a:gd name="T10" fmla="*/ 0 w 29"/>
                  <a:gd name="T11" fmla="*/ 90 h 801"/>
                  <a:gd name="T12" fmla="*/ 29 w 29"/>
                  <a:gd name="T13" fmla="*/ 90 h 801"/>
                  <a:gd name="T14" fmla="*/ 29 w 29"/>
                  <a:gd name="T15" fmla="*/ 801 h 801"/>
                  <a:gd name="T16" fmla="*/ 29 w 29"/>
                  <a:gd name="T17"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01">
                    <a:moveTo>
                      <a:pt x="29" y="0"/>
                    </a:moveTo>
                    <a:cubicBezTo>
                      <a:pt x="0" y="0"/>
                      <a:pt x="0" y="0"/>
                      <a:pt x="0" y="0"/>
                    </a:cubicBezTo>
                    <a:cubicBezTo>
                      <a:pt x="0" y="0"/>
                      <a:pt x="0" y="0"/>
                      <a:pt x="0" y="0"/>
                    </a:cubicBezTo>
                    <a:cubicBezTo>
                      <a:pt x="5" y="0"/>
                      <a:pt x="5" y="0"/>
                      <a:pt x="5" y="0"/>
                    </a:cubicBezTo>
                    <a:cubicBezTo>
                      <a:pt x="5" y="0"/>
                      <a:pt x="3" y="0"/>
                      <a:pt x="0" y="1"/>
                    </a:cubicBezTo>
                    <a:cubicBezTo>
                      <a:pt x="0" y="90"/>
                      <a:pt x="0" y="90"/>
                      <a:pt x="0" y="90"/>
                    </a:cubicBezTo>
                    <a:cubicBezTo>
                      <a:pt x="29" y="90"/>
                      <a:pt x="29" y="90"/>
                      <a:pt x="29" y="90"/>
                    </a:cubicBezTo>
                    <a:cubicBezTo>
                      <a:pt x="29" y="801"/>
                      <a:pt x="29" y="801"/>
                      <a:pt x="29" y="801"/>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43" name="Freeform 75">
                <a:extLst>
                  <a:ext uri="{FF2B5EF4-FFF2-40B4-BE49-F238E27FC236}">
                    <a16:creationId xmlns:a16="http://schemas.microsoft.com/office/drawing/2014/main" id="{775C6862-EA35-4E16-9EC8-7887661F4D3A}"/>
                  </a:ext>
                </a:extLst>
              </p:cNvPr>
              <p:cNvSpPr>
                <a:spLocks/>
              </p:cNvSpPr>
              <p:nvPr/>
            </p:nvSpPr>
            <p:spPr bwMode="auto">
              <a:xfrm>
                <a:off x="3469" y="2948792"/>
                <a:ext cx="36982" cy="887549"/>
              </a:xfrm>
              <a:custGeom>
                <a:avLst/>
                <a:gdLst>
                  <a:gd name="T0" fmla="*/ 29 w 29"/>
                  <a:gd name="T1" fmla="*/ 0 h 696"/>
                  <a:gd name="T2" fmla="*/ 0 w 29"/>
                  <a:gd name="T3" fmla="*/ 0 h 696"/>
                  <a:gd name="T4" fmla="*/ 0 w 29"/>
                  <a:gd name="T5" fmla="*/ 696 h 696"/>
                  <a:gd name="T6" fmla="*/ 29 w 29"/>
                  <a:gd name="T7" fmla="*/ 696 h 696"/>
                  <a:gd name="T8" fmla="*/ 29 w 29"/>
                  <a:gd name="T9" fmla="*/ 690 h 696"/>
                  <a:gd name="T10" fmla="*/ 29 w 29"/>
                  <a:gd name="T11" fmla="*/ 0 h 696"/>
                </a:gdLst>
                <a:ahLst/>
                <a:cxnLst>
                  <a:cxn ang="0">
                    <a:pos x="T0" y="T1"/>
                  </a:cxn>
                  <a:cxn ang="0">
                    <a:pos x="T2" y="T3"/>
                  </a:cxn>
                  <a:cxn ang="0">
                    <a:pos x="T4" y="T5"/>
                  </a:cxn>
                  <a:cxn ang="0">
                    <a:pos x="T6" y="T7"/>
                  </a:cxn>
                  <a:cxn ang="0">
                    <a:pos x="T8" y="T9"/>
                  </a:cxn>
                  <a:cxn ang="0">
                    <a:pos x="T10" y="T11"/>
                  </a:cxn>
                </a:cxnLst>
                <a:rect l="0" t="0" r="r" b="b"/>
                <a:pathLst>
                  <a:path w="29" h="696">
                    <a:moveTo>
                      <a:pt x="29" y="0"/>
                    </a:moveTo>
                    <a:lnTo>
                      <a:pt x="0" y="0"/>
                    </a:lnTo>
                    <a:lnTo>
                      <a:pt x="0" y="696"/>
                    </a:lnTo>
                    <a:lnTo>
                      <a:pt x="29" y="696"/>
                    </a:lnTo>
                    <a:lnTo>
                      <a:pt x="29" y="690"/>
                    </a:lnTo>
                    <a:lnTo>
                      <a:pt x="29"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4" name="Freeform 76">
                <a:extLst>
                  <a:ext uri="{FF2B5EF4-FFF2-40B4-BE49-F238E27FC236}">
                    <a16:creationId xmlns:a16="http://schemas.microsoft.com/office/drawing/2014/main" id="{A030DB5C-365F-4A4C-944A-7931648D22D2}"/>
                  </a:ext>
                </a:extLst>
              </p:cNvPr>
              <p:cNvSpPr>
                <a:spLocks/>
              </p:cNvSpPr>
              <p:nvPr/>
            </p:nvSpPr>
            <p:spPr bwMode="auto">
              <a:xfrm>
                <a:off x="3469" y="2948792"/>
                <a:ext cx="36982" cy="887549"/>
              </a:xfrm>
              <a:custGeom>
                <a:avLst/>
                <a:gdLst>
                  <a:gd name="T0" fmla="*/ 29 w 29"/>
                  <a:gd name="T1" fmla="*/ 0 h 696"/>
                  <a:gd name="T2" fmla="*/ 0 w 29"/>
                  <a:gd name="T3" fmla="*/ 0 h 696"/>
                  <a:gd name="T4" fmla="*/ 0 w 29"/>
                  <a:gd name="T5" fmla="*/ 696 h 696"/>
                  <a:gd name="T6" fmla="*/ 29 w 29"/>
                  <a:gd name="T7" fmla="*/ 696 h 696"/>
                  <a:gd name="T8" fmla="*/ 29 w 29"/>
                  <a:gd name="T9" fmla="*/ 690 h 696"/>
                  <a:gd name="T10" fmla="*/ 29 w 29"/>
                  <a:gd name="T11" fmla="*/ 0 h 696"/>
                </a:gdLst>
                <a:ahLst/>
                <a:cxnLst>
                  <a:cxn ang="0">
                    <a:pos x="T0" y="T1"/>
                  </a:cxn>
                  <a:cxn ang="0">
                    <a:pos x="T2" y="T3"/>
                  </a:cxn>
                  <a:cxn ang="0">
                    <a:pos x="T4" y="T5"/>
                  </a:cxn>
                  <a:cxn ang="0">
                    <a:pos x="T6" y="T7"/>
                  </a:cxn>
                  <a:cxn ang="0">
                    <a:pos x="T8" y="T9"/>
                  </a:cxn>
                  <a:cxn ang="0">
                    <a:pos x="T10" y="T11"/>
                  </a:cxn>
                </a:cxnLst>
                <a:rect l="0" t="0" r="r" b="b"/>
                <a:pathLst>
                  <a:path w="29" h="696">
                    <a:moveTo>
                      <a:pt x="29" y="0"/>
                    </a:moveTo>
                    <a:lnTo>
                      <a:pt x="0" y="0"/>
                    </a:lnTo>
                    <a:lnTo>
                      <a:pt x="0" y="696"/>
                    </a:lnTo>
                    <a:lnTo>
                      <a:pt x="29" y="696"/>
                    </a:lnTo>
                    <a:lnTo>
                      <a:pt x="29" y="690"/>
                    </a:lnTo>
                    <a:lnTo>
                      <a:pt x="29" y="0"/>
                    </a:lnTo>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45" name="Freeform 77">
                <a:extLst>
                  <a:ext uri="{FF2B5EF4-FFF2-40B4-BE49-F238E27FC236}">
                    <a16:creationId xmlns:a16="http://schemas.microsoft.com/office/drawing/2014/main" id="{06248BC1-7F76-427C-ADF6-A1F60C79E821}"/>
                  </a:ext>
                </a:extLst>
              </p:cNvPr>
              <p:cNvSpPr>
                <a:spLocks/>
              </p:cNvSpPr>
              <p:nvPr/>
            </p:nvSpPr>
            <p:spPr bwMode="auto">
              <a:xfrm>
                <a:off x="3469" y="2837847"/>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6" name="Rectangle 78">
                <a:extLst>
                  <a:ext uri="{FF2B5EF4-FFF2-40B4-BE49-F238E27FC236}">
                    <a16:creationId xmlns:a16="http://schemas.microsoft.com/office/drawing/2014/main" id="{D1389666-B232-482E-99F4-16A427B69337}"/>
                  </a:ext>
                </a:extLst>
              </p:cNvPr>
              <p:cNvSpPr>
                <a:spLocks noChangeArrowheads="1"/>
              </p:cNvSpPr>
              <p:nvPr/>
            </p:nvSpPr>
            <p:spPr bwMode="auto">
              <a:xfrm>
                <a:off x="-427553" y="3137524"/>
                <a:ext cx="175980" cy="698817"/>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47" name="Rectangle 79">
                <a:extLst>
                  <a:ext uri="{FF2B5EF4-FFF2-40B4-BE49-F238E27FC236}">
                    <a16:creationId xmlns:a16="http://schemas.microsoft.com/office/drawing/2014/main" id="{7782DB1E-4777-4816-A2E6-87469B0DB357}"/>
                  </a:ext>
                </a:extLst>
              </p:cNvPr>
              <p:cNvSpPr>
                <a:spLocks noChangeArrowheads="1"/>
              </p:cNvSpPr>
              <p:nvPr/>
            </p:nvSpPr>
            <p:spPr bwMode="auto">
              <a:xfrm>
                <a:off x="-427553" y="3137524"/>
                <a:ext cx="175980" cy="6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8" name="Freeform 80">
                <a:extLst>
                  <a:ext uri="{FF2B5EF4-FFF2-40B4-BE49-F238E27FC236}">
                    <a16:creationId xmlns:a16="http://schemas.microsoft.com/office/drawing/2014/main" id="{3AC43F70-0A83-498F-8213-B5436DF64605}"/>
                  </a:ext>
                </a:extLst>
              </p:cNvPr>
              <p:cNvSpPr>
                <a:spLocks/>
              </p:cNvSpPr>
              <p:nvPr/>
            </p:nvSpPr>
            <p:spPr bwMode="auto">
              <a:xfrm>
                <a:off x="-467084" y="2930938"/>
                <a:ext cx="256318" cy="52284"/>
              </a:xfrm>
              <a:custGeom>
                <a:avLst/>
                <a:gdLst>
                  <a:gd name="T0" fmla="*/ 186 w 206"/>
                  <a:gd name="T1" fmla="*/ 0 h 42"/>
                  <a:gd name="T2" fmla="*/ 20 w 206"/>
                  <a:gd name="T3" fmla="*/ 0 h 42"/>
                  <a:gd name="T4" fmla="*/ 0 w 206"/>
                  <a:gd name="T5" fmla="*/ 21 h 42"/>
                  <a:gd name="T6" fmla="*/ 0 w 206"/>
                  <a:gd name="T7" fmla="*/ 21 h 42"/>
                  <a:gd name="T8" fmla="*/ 20 w 206"/>
                  <a:gd name="T9" fmla="*/ 42 h 42"/>
                  <a:gd name="T10" fmla="*/ 32 w 206"/>
                  <a:gd name="T11" fmla="*/ 42 h 42"/>
                  <a:gd name="T12" fmla="*/ 145 w 206"/>
                  <a:gd name="T13" fmla="*/ 42 h 42"/>
                  <a:gd name="T14" fmla="*/ 174 w 206"/>
                  <a:gd name="T15" fmla="*/ 42 h 42"/>
                  <a:gd name="T16" fmla="*/ 186 w 206"/>
                  <a:gd name="T17" fmla="*/ 42 h 42"/>
                  <a:gd name="T18" fmla="*/ 206 w 206"/>
                  <a:gd name="T19" fmla="*/ 21 h 42"/>
                  <a:gd name="T20" fmla="*/ 206 w 206"/>
                  <a:gd name="T21" fmla="*/ 21 h 42"/>
                  <a:gd name="T22" fmla="*/ 186 w 206"/>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42">
                    <a:moveTo>
                      <a:pt x="186" y="0"/>
                    </a:moveTo>
                    <a:cubicBezTo>
                      <a:pt x="20" y="0"/>
                      <a:pt x="20" y="0"/>
                      <a:pt x="20" y="0"/>
                    </a:cubicBezTo>
                    <a:cubicBezTo>
                      <a:pt x="9" y="0"/>
                      <a:pt x="0" y="9"/>
                      <a:pt x="0" y="21"/>
                    </a:cubicBezTo>
                    <a:cubicBezTo>
                      <a:pt x="0" y="21"/>
                      <a:pt x="0" y="21"/>
                      <a:pt x="0" y="21"/>
                    </a:cubicBezTo>
                    <a:cubicBezTo>
                      <a:pt x="0" y="33"/>
                      <a:pt x="9" y="42"/>
                      <a:pt x="20" y="42"/>
                    </a:cubicBezTo>
                    <a:cubicBezTo>
                      <a:pt x="32" y="42"/>
                      <a:pt x="32" y="42"/>
                      <a:pt x="32" y="42"/>
                    </a:cubicBezTo>
                    <a:cubicBezTo>
                      <a:pt x="145" y="42"/>
                      <a:pt x="145" y="42"/>
                      <a:pt x="145" y="42"/>
                    </a:cubicBezTo>
                    <a:cubicBezTo>
                      <a:pt x="174" y="42"/>
                      <a:pt x="174" y="42"/>
                      <a:pt x="174" y="42"/>
                    </a:cubicBezTo>
                    <a:cubicBezTo>
                      <a:pt x="186" y="42"/>
                      <a:pt x="186" y="42"/>
                      <a:pt x="186" y="42"/>
                    </a:cubicBezTo>
                    <a:cubicBezTo>
                      <a:pt x="197" y="42"/>
                      <a:pt x="206" y="33"/>
                      <a:pt x="206" y="21"/>
                    </a:cubicBezTo>
                    <a:cubicBezTo>
                      <a:pt x="206" y="21"/>
                      <a:pt x="206" y="21"/>
                      <a:pt x="206" y="21"/>
                    </a:cubicBezTo>
                    <a:cubicBezTo>
                      <a:pt x="206" y="9"/>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49" name="Freeform 81">
                <a:extLst>
                  <a:ext uri="{FF2B5EF4-FFF2-40B4-BE49-F238E27FC236}">
                    <a16:creationId xmlns:a16="http://schemas.microsoft.com/office/drawing/2014/main" id="{14D50B27-73D1-487D-A739-CFD78799EB5D}"/>
                  </a:ext>
                </a:extLst>
              </p:cNvPr>
              <p:cNvSpPr>
                <a:spLocks/>
              </p:cNvSpPr>
              <p:nvPr/>
            </p:nvSpPr>
            <p:spPr bwMode="auto">
              <a:xfrm>
                <a:off x="-427553" y="2983222"/>
                <a:ext cx="140274" cy="76513"/>
              </a:xfrm>
              <a:custGeom>
                <a:avLst/>
                <a:gdLst>
                  <a:gd name="T0" fmla="*/ 113 w 113"/>
                  <a:gd name="T1" fmla="*/ 0 h 62"/>
                  <a:gd name="T2" fmla="*/ 0 w 113"/>
                  <a:gd name="T3" fmla="*/ 0 h 62"/>
                  <a:gd name="T4" fmla="*/ 0 w 113"/>
                  <a:gd name="T5" fmla="*/ 62 h 62"/>
                  <a:gd name="T6" fmla="*/ 113 w 113"/>
                  <a:gd name="T7" fmla="*/ 1 h 62"/>
                  <a:gd name="T8" fmla="*/ 113 w 113"/>
                  <a:gd name="T9" fmla="*/ 0 h 62"/>
                </a:gdLst>
                <a:ahLst/>
                <a:cxnLst>
                  <a:cxn ang="0">
                    <a:pos x="T0" y="T1"/>
                  </a:cxn>
                  <a:cxn ang="0">
                    <a:pos x="T2" y="T3"/>
                  </a:cxn>
                  <a:cxn ang="0">
                    <a:pos x="T4" y="T5"/>
                  </a:cxn>
                  <a:cxn ang="0">
                    <a:pos x="T6" y="T7"/>
                  </a:cxn>
                  <a:cxn ang="0">
                    <a:pos x="T8" y="T9"/>
                  </a:cxn>
                </a:cxnLst>
                <a:rect l="0" t="0" r="r" b="b"/>
                <a:pathLst>
                  <a:path w="113" h="62">
                    <a:moveTo>
                      <a:pt x="113" y="0"/>
                    </a:moveTo>
                    <a:cubicBezTo>
                      <a:pt x="0" y="0"/>
                      <a:pt x="0" y="0"/>
                      <a:pt x="0" y="0"/>
                    </a:cubicBezTo>
                    <a:cubicBezTo>
                      <a:pt x="0" y="62"/>
                      <a:pt x="0" y="62"/>
                      <a:pt x="0" y="62"/>
                    </a:cubicBezTo>
                    <a:cubicBezTo>
                      <a:pt x="31" y="17"/>
                      <a:pt x="94" y="3"/>
                      <a:pt x="113" y="1"/>
                    </a:cubicBezTo>
                    <a:cubicBezTo>
                      <a:pt x="113" y="0"/>
                      <a:pt x="113" y="0"/>
                      <a:pt x="113"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50" name="Freeform 82">
                <a:extLst>
                  <a:ext uri="{FF2B5EF4-FFF2-40B4-BE49-F238E27FC236}">
                    <a16:creationId xmlns:a16="http://schemas.microsoft.com/office/drawing/2014/main" id="{65E317A1-969F-4118-8043-B2BA030FCDA5}"/>
                  </a:ext>
                </a:extLst>
              </p:cNvPr>
              <p:cNvSpPr>
                <a:spLocks/>
              </p:cNvSpPr>
              <p:nvPr/>
            </p:nvSpPr>
            <p:spPr bwMode="auto">
              <a:xfrm>
                <a:off x="-287280" y="2983222"/>
                <a:ext cx="35706" cy="845467"/>
              </a:xfrm>
              <a:custGeom>
                <a:avLst/>
                <a:gdLst>
                  <a:gd name="T0" fmla="*/ 29 w 29"/>
                  <a:gd name="T1" fmla="*/ 0 h 684"/>
                  <a:gd name="T2" fmla="*/ 5 w 29"/>
                  <a:gd name="T3" fmla="*/ 0 h 684"/>
                  <a:gd name="T4" fmla="*/ 0 w 29"/>
                  <a:gd name="T5" fmla="*/ 1 h 684"/>
                  <a:gd name="T6" fmla="*/ 0 w 29"/>
                  <a:gd name="T7" fmla="*/ 125 h 684"/>
                  <a:gd name="T8" fmla="*/ 29 w 29"/>
                  <a:gd name="T9" fmla="*/ 125 h 684"/>
                  <a:gd name="T10" fmla="*/ 29 w 29"/>
                  <a:gd name="T11" fmla="*/ 684 h 684"/>
                  <a:gd name="T12" fmla="*/ 29 w 29"/>
                  <a:gd name="T13" fmla="*/ 0 h 684"/>
                </a:gdLst>
                <a:ahLst/>
                <a:cxnLst>
                  <a:cxn ang="0">
                    <a:pos x="T0" y="T1"/>
                  </a:cxn>
                  <a:cxn ang="0">
                    <a:pos x="T2" y="T3"/>
                  </a:cxn>
                  <a:cxn ang="0">
                    <a:pos x="T4" y="T5"/>
                  </a:cxn>
                  <a:cxn ang="0">
                    <a:pos x="T6" y="T7"/>
                  </a:cxn>
                  <a:cxn ang="0">
                    <a:pos x="T8" y="T9"/>
                  </a:cxn>
                  <a:cxn ang="0">
                    <a:pos x="T10" y="T11"/>
                  </a:cxn>
                  <a:cxn ang="0">
                    <a:pos x="T12" y="T13"/>
                  </a:cxn>
                </a:cxnLst>
                <a:rect l="0" t="0" r="r" b="b"/>
                <a:pathLst>
                  <a:path w="29" h="684">
                    <a:moveTo>
                      <a:pt x="29" y="0"/>
                    </a:moveTo>
                    <a:cubicBezTo>
                      <a:pt x="5" y="0"/>
                      <a:pt x="5" y="0"/>
                      <a:pt x="5" y="0"/>
                    </a:cubicBezTo>
                    <a:cubicBezTo>
                      <a:pt x="5" y="0"/>
                      <a:pt x="3" y="0"/>
                      <a:pt x="0" y="1"/>
                    </a:cubicBezTo>
                    <a:cubicBezTo>
                      <a:pt x="0" y="125"/>
                      <a:pt x="0" y="125"/>
                      <a:pt x="0" y="125"/>
                    </a:cubicBezTo>
                    <a:cubicBezTo>
                      <a:pt x="29" y="125"/>
                      <a:pt x="29" y="125"/>
                      <a:pt x="29" y="125"/>
                    </a:cubicBezTo>
                    <a:cubicBezTo>
                      <a:pt x="29" y="684"/>
                      <a:pt x="29" y="684"/>
                      <a:pt x="29" y="684"/>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51" name="Freeform 83">
                <a:extLst>
                  <a:ext uri="{FF2B5EF4-FFF2-40B4-BE49-F238E27FC236}">
                    <a16:creationId xmlns:a16="http://schemas.microsoft.com/office/drawing/2014/main" id="{B19FD39D-45DB-4D42-9B72-9EAE5C945486}"/>
                  </a:ext>
                </a:extLst>
              </p:cNvPr>
              <p:cNvSpPr>
                <a:spLocks/>
              </p:cNvSpPr>
              <p:nvPr/>
            </p:nvSpPr>
            <p:spPr bwMode="auto">
              <a:xfrm>
                <a:off x="-287280" y="3137524"/>
                <a:ext cx="35706" cy="698817"/>
              </a:xfrm>
              <a:custGeom>
                <a:avLst/>
                <a:gdLst>
                  <a:gd name="T0" fmla="*/ 28 w 28"/>
                  <a:gd name="T1" fmla="*/ 0 h 548"/>
                  <a:gd name="T2" fmla="*/ 0 w 28"/>
                  <a:gd name="T3" fmla="*/ 0 h 548"/>
                  <a:gd name="T4" fmla="*/ 0 w 28"/>
                  <a:gd name="T5" fmla="*/ 548 h 548"/>
                  <a:gd name="T6" fmla="*/ 28 w 28"/>
                  <a:gd name="T7" fmla="*/ 548 h 548"/>
                  <a:gd name="T8" fmla="*/ 28 w 28"/>
                  <a:gd name="T9" fmla="*/ 542 h 548"/>
                  <a:gd name="T10" fmla="*/ 28 w 28"/>
                  <a:gd name="T11" fmla="*/ 0 h 548"/>
                </a:gdLst>
                <a:ahLst/>
                <a:cxnLst>
                  <a:cxn ang="0">
                    <a:pos x="T0" y="T1"/>
                  </a:cxn>
                  <a:cxn ang="0">
                    <a:pos x="T2" y="T3"/>
                  </a:cxn>
                  <a:cxn ang="0">
                    <a:pos x="T4" y="T5"/>
                  </a:cxn>
                  <a:cxn ang="0">
                    <a:pos x="T6" y="T7"/>
                  </a:cxn>
                  <a:cxn ang="0">
                    <a:pos x="T8" y="T9"/>
                  </a:cxn>
                  <a:cxn ang="0">
                    <a:pos x="T10" y="T11"/>
                  </a:cxn>
                </a:cxnLst>
                <a:rect l="0" t="0" r="r" b="b"/>
                <a:pathLst>
                  <a:path w="28" h="548">
                    <a:moveTo>
                      <a:pt x="28" y="0"/>
                    </a:moveTo>
                    <a:lnTo>
                      <a:pt x="0" y="0"/>
                    </a:lnTo>
                    <a:lnTo>
                      <a:pt x="0" y="548"/>
                    </a:lnTo>
                    <a:lnTo>
                      <a:pt x="28" y="548"/>
                    </a:lnTo>
                    <a:lnTo>
                      <a:pt x="28" y="542"/>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52" name="Freeform 84">
                <a:extLst>
                  <a:ext uri="{FF2B5EF4-FFF2-40B4-BE49-F238E27FC236}">
                    <a16:creationId xmlns:a16="http://schemas.microsoft.com/office/drawing/2014/main" id="{463E825D-1DE7-477B-95DA-9A1C65CA7256}"/>
                  </a:ext>
                </a:extLst>
              </p:cNvPr>
              <p:cNvSpPr>
                <a:spLocks/>
              </p:cNvSpPr>
              <p:nvPr/>
            </p:nvSpPr>
            <p:spPr bwMode="auto">
              <a:xfrm>
                <a:off x="-287280" y="3137524"/>
                <a:ext cx="35706" cy="698817"/>
              </a:xfrm>
              <a:custGeom>
                <a:avLst/>
                <a:gdLst>
                  <a:gd name="T0" fmla="*/ 28 w 28"/>
                  <a:gd name="T1" fmla="*/ 0 h 548"/>
                  <a:gd name="T2" fmla="*/ 0 w 28"/>
                  <a:gd name="T3" fmla="*/ 0 h 548"/>
                  <a:gd name="T4" fmla="*/ 0 w 28"/>
                  <a:gd name="T5" fmla="*/ 548 h 548"/>
                  <a:gd name="T6" fmla="*/ 28 w 28"/>
                  <a:gd name="T7" fmla="*/ 548 h 548"/>
                  <a:gd name="T8" fmla="*/ 28 w 28"/>
                  <a:gd name="T9" fmla="*/ 542 h 548"/>
                  <a:gd name="T10" fmla="*/ 28 w 28"/>
                  <a:gd name="T11" fmla="*/ 0 h 548"/>
                </a:gdLst>
                <a:ahLst/>
                <a:cxnLst>
                  <a:cxn ang="0">
                    <a:pos x="T0" y="T1"/>
                  </a:cxn>
                  <a:cxn ang="0">
                    <a:pos x="T2" y="T3"/>
                  </a:cxn>
                  <a:cxn ang="0">
                    <a:pos x="T4" y="T5"/>
                  </a:cxn>
                  <a:cxn ang="0">
                    <a:pos x="T6" y="T7"/>
                  </a:cxn>
                  <a:cxn ang="0">
                    <a:pos x="T8" y="T9"/>
                  </a:cxn>
                  <a:cxn ang="0">
                    <a:pos x="T10" y="T11"/>
                  </a:cxn>
                </a:cxnLst>
                <a:rect l="0" t="0" r="r" b="b"/>
                <a:pathLst>
                  <a:path w="28" h="548">
                    <a:moveTo>
                      <a:pt x="28" y="0"/>
                    </a:moveTo>
                    <a:lnTo>
                      <a:pt x="0" y="0"/>
                    </a:lnTo>
                    <a:lnTo>
                      <a:pt x="0" y="548"/>
                    </a:lnTo>
                    <a:lnTo>
                      <a:pt x="28" y="548"/>
                    </a:lnTo>
                    <a:lnTo>
                      <a:pt x="28" y="542"/>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3" name="Freeform 85">
                <a:extLst>
                  <a:ext uri="{FF2B5EF4-FFF2-40B4-BE49-F238E27FC236}">
                    <a16:creationId xmlns:a16="http://schemas.microsoft.com/office/drawing/2014/main" id="{B293E0E4-6A79-412E-870C-4697441E1C6E}"/>
                  </a:ext>
                </a:extLst>
              </p:cNvPr>
              <p:cNvSpPr>
                <a:spLocks/>
              </p:cNvSpPr>
              <p:nvPr/>
            </p:nvSpPr>
            <p:spPr bwMode="auto">
              <a:xfrm>
                <a:off x="-287280" y="2983222"/>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4" name="Freeform 86">
                <a:extLst>
                  <a:ext uri="{FF2B5EF4-FFF2-40B4-BE49-F238E27FC236}">
                    <a16:creationId xmlns:a16="http://schemas.microsoft.com/office/drawing/2014/main" id="{3271D90F-D898-4F75-9292-70461AF79649}"/>
                  </a:ext>
                </a:extLst>
              </p:cNvPr>
              <p:cNvSpPr>
                <a:spLocks/>
              </p:cNvSpPr>
              <p:nvPr/>
            </p:nvSpPr>
            <p:spPr bwMode="auto">
              <a:xfrm>
                <a:off x="-287280" y="2983222"/>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5" name="Freeform 87">
                <a:extLst>
                  <a:ext uri="{FF2B5EF4-FFF2-40B4-BE49-F238E27FC236}">
                    <a16:creationId xmlns:a16="http://schemas.microsoft.com/office/drawing/2014/main" id="{A96BF0F7-4555-45D2-8144-45F9455A26D4}"/>
                  </a:ext>
                </a:extLst>
              </p:cNvPr>
              <p:cNvSpPr>
                <a:spLocks/>
              </p:cNvSpPr>
              <p:nvPr/>
            </p:nvSpPr>
            <p:spPr bwMode="auto">
              <a:xfrm>
                <a:off x="-287280" y="2983222"/>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6" name="Rectangle 88">
                <a:extLst>
                  <a:ext uri="{FF2B5EF4-FFF2-40B4-BE49-F238E27FC236}">
                    <a16:creationId xmlns:a16="http://schemas.microsoft.com/office/drawing/2014/main" id="{12B13BB7-1ADC-40A9-9515-134CDA0C2194}"/>
                  </a:ext>
                </a:extLst>
              </p:cNvPr>
              <p:cNvSpPr>
                <a:spLocks noChangeArrowheads="1"/>
              </p:cNvSpPr>
              <p:nvPr/>
            </p:nvSpPr>
            <p:spPr bwMode="auto">
              <a:xfrm>
                <a:off x="-718302" y="3323704"/>
                <a:ext cx="174705" cy="512637"/>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57" name="Rectangle 89">
                <a:extLst>
                  <a:ext uri="{FF2B5EF4-FFF2-40B4-BE49-F238E27FC236}">
                    <a16:creationId xmlns:a16="http://schemas.microsoft.com/office/drawing/2014/main" id="{E7E5ACD8-22B8-4A4B-B0B1-084B323F9A9A}"/>
                  </a:ext>
                </a:extLst>
              </p:cNvPr>
              <p:cNvSpPr>
                <a:spLocks noChangeArrowheads="1"/>
              </p:cNvSpPr>
              <p:nvPr/>
            </p:nvSpPr>
            <p:spPr bwMode="auto">
              <a:xfrm>
                <a:off x="-718302" y="3323704"/>
                <a:ext cx="174705" cy="51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8" name="Freeform 90">
                <a:extLst>
                  <a:ext uri="{FF2B5EF4-FFF2-40B4-BE49-F238E27FC236}">
                    <a16:creationId xmlns:a16="http://schemas.microsoft.com/office/drawing/2014/main" id="{BAA8B2C9-016A-4297-8E95-7280AFA20F11}"/>
                  </a:ext>
                </a:extLst>
              </p:cNvPr>
              <p:cNvSpPr>
                <a:spLocks/>
              </p:cNvSpPr>
              <p:nvPr/>
            </p:nvSpPr>
            <p:spPr bwMode="auto">
              <a:xfrm>
                <a:off x="-759109" y="3159201"/>
                <a:ext cx="256318" cy="52284"/>
              </a:xfrm>
              <a:custGeom>
                <a:avLst/>
                <a:gdLst>
                  <a:gd name="T0" fmla="*/ 186 w 207"/>
                  <a:gd name="T1" fmla="*/ 0 h 42"/>
                  <a:gd name="T2" fmla="*/ 21 w 207"/>
                  <a:gd name="T3" fmla="*/ 0 h 42"/>
                  <a:gd name="T4" fmla="*/ 0 w 207"/>
                  <a:gd name="T5" fmla="*/ 21 h 42"/>
                  <a:gd name="T6" fmla="*/ 0 w 207"/>
                  <a:gd name="T7" fmla="*/ 21 h 42"/>
                  <a:gd name="T8" fmla="*/ 21 w 207"/>
                  <a:gd name="T9" fmla="*/ 42 h 42"/>
                  <a:gd name="T10" fmla="*/ 33 w 207"/>
                  <a:gd name="T11" fmla="*/ 42 h 42"/>
                  <a:gd name="T12" fmla="*/ 145 w 207"/>
                  <a:gd name="T13" fmla="*/ 42 h 42"/>
                  <a:gd name="T14" fmla="*/ 174 w 207"/>
                  <a:gd name="T15" fmla="*/ 42 h 42"/>
                  <a:gd name="T16" fmla="*/ 186 w 207"/>
                  <a:gd name="T17" fmla="*/ 42 h 42"/>
                  <a:gd name="T18" fmla="*/ 207 w 207"/>
                  <a:gd name="T19" fmla="*/ 21 h 42"/>
                  <a:gd name="T20" fmla="*/ 207 w 207"/>
                  <a:gd name="T21" fmla="*/ 21 h 42"/>
                  <a:gd name="T22" fmla="*/ 186 w 207"/>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42">
                    <a:moveTo>
                      <a:pt x="186" y="0"/>
                    </a:moveTo>
                    <a:cubicBezTo>
                      <a:pt x="21" y="0"/>
                      <a:pt x="21" y="0"/>
                      <a:pt x="21" y="0"/>
                    </a:cubicBezTo>
                    <a:cubicBezTo>
                      <a:pt x="10" y="0"/>
                      <a:pt x="0" y="9"/>
                      <a:pt x="0" y="21"/>
                    </a:cubicBezTo>
                    <a:cubicBezTo>
                      <a:pt x="0" y="21"/>
                      <a:pt x="0" y="21"/>
                      <a:pt x="0" y="21"/>
                    </a:cubicBezTo>
                    <a:cubicBezTo>
                      <a:pt x="0" y="33"/>
                      <a:pt x="10" y="42"/>
                      <a:pt x="21" y="42"/>
                    </a:cubicBezTo>
                    <a:cubicBezTo>
                      <a:pt x="33" y="42"/>
                      <a:pt x="33" y="42"/>
                      <a:pt x="33" y="42"/>
                    </a:cubicBezTo>
                    <a:cubicBezTo>
                      <a:pt x="145" y="42"/>
                      <a:pt x="145" y="42"/>
                      <a:pt x="145" y="42"/>
                    </a:cubicBezTo>
                    <a:cubicBezTo>
                      <a:pt x="174" y="42"/>
                      <a:pt x="174" y="42"/>
                      <a:pt x="174" y="42"/>
                    </a:cubicBezTo>
                    <a:cubicBezTo>
                      <a:pt x="186" y="42"/>
                      <a:pt x="186" y="42"/>
                      <a:pt x="186" y="42"/>
                    </a:cubicBezTo>
                    <a:cubicBezTo>
                      <a:pt x="198" y="42"/>
                      <a:pt x="207" y="33"/>
                      <a:pt x="207" y="21"/>
                    </a:cubicBezTo>
                    <a:cubicBezTo>
                      <a:pt x="207" y="21"/>
                      <a:pt x="207" y="21"/>
                      <a:pt x="207" y="21"/>
                    </a:cubicBezTo>
                    <a:cubicBezTo>
                      <a:pt x="207" y="9"/>
                      <a:pt x="198"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59" name="Freeform 91">
                <a:extLst>
                  <a:ext uri="{FF2B5EF4-FFF2-40B4-BE49-F238E27FC236}">
                    <a16:creationId xmlns:a16="http://schemas.microsoft.com/office/drawing/2014/main" id="{B7255876-6FD9-4D41-80ED-49034B2A52AE}"/>
                  </a:ext>
                </a:extLst>
              </p:cNvPr>
              <p:cNvSpPr>
                <a:spLocks/>
              </p:cNvSpPr>
              <p:nvPr/>
            </p:nvSpPr>
            <p:spPr bwMode="auto">
              <a:xfrm>
                <a:off x="-718302" y="3211486"/>
                <a:ext cx="138999" cy="76513"/>
              </a:xfrm>
              <a:custGeom>
                <a:avLst/>
                <a:gdLst>
                  <a:gd name="T0" fmla="*/ 112 w 112"/>
                  <a:gd name="T1" fmla="*/ 0 h 62"/>
                  <a:gd name="T2" fmla="*/ 0 w 112"/>
                  <a:gd name="T3" fmla="*/ 0 h 62"/>
                  <a:gd name="T4" fmla="*/ 0 w 112"/>
                  <a:gd name="T5" fmla="*/ 62 h 62"/>
                  <a:gd name="T6" fmla="*/ 112 w 112"/>
                  <a:gd name="T7" fmla="*/ 1 h 62"/>
                  <a:gd name="T8" fmla="*/ 112 w 112"/>
                  <a:gd name="T9" fmla="*/ 0 h 62"/>
                </a:gdLst>
                <a:ahLst/>
                <a:cxnLst>
                  <a:cxn ang="0">
                    <a:pos x="T0" y="T1"/>
                  </a:cxn>
                  <a:cxn ang="0">
                    <a:pos x="T2" y="T3"/>
                  </a:cxn>
                  <a:cxn ang="0">
                    <a:pos x="T4" y="T5"/>
                  </a:cxn>
                  <a:cxn ang="0">
                    <a:pos x="T6" y="T7"/>
                  </a:cxn>
                  <a:cxn ang="0">
                    <a:pos x="T8" y="T9"/>
                  </a:cxn>
                </a:cxnLst>
                <a:rect l="0" t="0" r="r" b="b"/>
                <a:pathLst>
                  <a:path w="112" h="62">
                    <a:moveTo>
                      <a:pt x="112" y="0"/>
                    </a:moveTo>
                    <a:cubicBezTo>
                      <a:pt x="0" y="0"/>
                      <a:pt x="0" y="0"/>
                      <a:pt x="0" y="0"/>
                    </a:cubicBezTo>
                    <a:cubicBezTo>
                      <a:pt x="0" y="62"/>
                      <a:pt x="0" y="62"/>
                      <a:pt x="0" y="62"/>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60" name="Freeform 92">
                <a:extLst>
                  <a:ext uri="{FF2B5EF4-FFF2-40B4-BE49-F238E27FC236}">
                    <a16:creationId xmlns:a16="http://schemas.microsoft.com/office/drawing/2014/main" id="{66C7EA1C-BD00-4C39-8BD3-F3B53AE0EBC1}"/>
                  </a:ext>
                </a:extLst>
              </p:cNvPr>
              <p:cNvSpPr>
                <a:spLocks/>
              </p:cNvSpPr>
              <p:nvPr/>
            </p:nvSpPr>
            <p:spPr bwMode="auto">
              <a:xfrm>
                <a:off x="-579304" y="3211486"/>
                <a:ext cx="35706" cy="617204"/>
              </a:xfrm>
              <a:custGeom>
                <a:avLst/>
                <a:gdLst>
                  <a:gd name="T0" fmla="*/ 29 w 29"/>
                  <a:gd name="T1" fmla="*/ 0 h 499"/>
                  <a:gd name="T2" fmla="*/ 6 w 29"/>
                  <a:gd name="T3" fmla="*/ 0 h 499"/>
                  <a:gd name="T4" fmla="*/ 0 w 29"/>
                  <a:gd name="T5" fmla="*/ 1 h 499"/>
                  <a:gd name="T6" fmla="*/ 0 w 29"/>
                  <a:gd name="T7" fmla="*/ 91 h 499"/>
                  <a:gd name="T8" fmla="*/ 29 w 29"/>
                  <a:gd name="T9" fmla="*/ 91 h 499"/>
                  <a:gd name="T10" fmla="*/ 29 w 29"/>
                  <a:gd name="T11" fmla="*/ 499 h 499"/>
                  <a:gd name="T12" fmla="*/ 29 w 29"/>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9" h="499">
                    <a:moveTo>
                      <a:pt x="29" y="0"/>
                    </a:moveTo>
                    <a:cubicBezTo>
                      <a:pt x="6" y="0"/>
                      <a:pt x="6" y="0"/>
                      <a:pt x="6" y="0"/>
                    </a:cubicBezTo>
                    <a:cubicBezTo>
                      <a:pt x="6" y="0"/>
                      <a:pt x="4" y="0"/>
                      <a:pt x="0" y="1"/>
                    </a:cubicBezTo>
                    <a:cubicBezTo>
                      <a:pt x="0" y="91"/>
                      <a:pt x="0" y="91"/>
                      <a:pt x="0" y="91"/>
                    </a:cubicBezTo>
                    <a:cubicBezTo>
                      <a:pt x="29" y="91"/>
                      <a:pt x="29" y="91"/>
                      <a:pt x="29" y="91"/>
                    </a:cubicBezTo>
                    <a:cubicBezTo>
                      <a:pt x="29" y="499"/>
                      <a:pt x="29" y="499"/>
                      <a:pt x="29" y="499"/>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61" name="Freeform 93">
                <a:extLst>
                  <a:ext uri="{FF2B5EF4-FFF2-40B4-BE49-F238E27FC236}">
                    <a16:creationId xmlns:a16="http://schemas.microsoft.com/office/drawing/2014/main" id="{21C822C2-5232-4777-A96D-DAC27B6E2D9A}"/>
                  </a:ext>
                </a:extLst>
              </p:cNvPr>
              <p:cNvSpPr>
                <a:spLocks/>
              </p:cNvSpPr>
              <p:nvPr/>
            </p:nvSpPr>
            <p:spPr bwMode="auto">
              <a:xfrm>
                <a:off x="-579304" y="3323704"/>
                <a:ext cx="35706" cy="512637"/>
              </a:xfrm>
              <a:custGeom>
                <a:avLst/>
                <a:gdLst>
                  <a:gd name="T0" fmla="*/ 28 w 28"/>
                  <a:gd name="T1" fmla="*/ 0 h 402"/>
                  <a:gd name="T2" fmla="*/ 0 w 28"/>
                  <a:gd name="T3" fmla="*/ 0 h 402"/>
                  <a:gd name="T4" fmla="*/ 0 w 28"/>
                  <a:gd name="T5" fmla="*/ 402 h 402"/>
                  <a:gd name="T6" fmla="*/ 28 w 28"/>
                  <a:gd name="T7" fmla="*/ 402 h 402"/>
                  <a:gd name="T8" fmla="*/ 28 w 28"/>
                  <a:gd name="T9" fmla="*/ 396 h 402"/>
                  <a:gd name="T10" fmla="*/ 28 w 28"/>
                  <a:gd name="T11" fmla="*/ 0 h 402"/>
                </a:gdLst>
                <a:ahLst/>
                <a:cxnLst>
                  <a:cxn ang="0">
                    <a:pos x="T0" y="T1"/>
                  </a:cxn>
                  <a:cxn ang="0">
                    <a:pos x="T2" y="T3"/>
                  </a:cxn>
                  <a:cxn ang="0">
                    <a:pos x="T4" y="T5"/>
                  </a:cxn>
                  <a:cxn ang="0">
                    <a:pos x="T6" y="T7"/>
                  </a:cxn>
                  <a:cxn ang="0">
                    <a:pos x="T8" y="T9"/>
                  </a:cxn>
                  <a:cxn ang="0">
                    <a:pos x="T10" y="T11"/>
                  </a:cxn>
                </a:cxnLst>
                <a:rect l="0" t="0" r="r" b="b"/>
                <a:pathLst>
                  <a:path w="28" h="402">
                    <a:moveTo>
                      <a:pt x="28" y="0"/>
                    </a:moveTo>
                    <a:lnTo>
                      <a:pt x="0" y="0"/>
                    </a:lnTo>
                    <a:lnTo>
                      <a:pt x="0" y="402"/>
                    </a:lnTo>
                    <a:lnTo>
                      <a:pt x="28" y="402"/>
                    </a:lnTo>
                    <a:lnTo>
                      <a:pt x="28" y="396"/>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62" name="Freeform 94">
                <a:extLst>
                  <a:ext uri="{FF2B5EF4-FFF2-40B4-BE49-F238E27FC236}">
                    <a16:creationId xmlns:a16="http://schemas.microsoft.com/office/drawing/2014/main" id="{3B45E17C-040A-4EB9-B9A5-9AE51B2B2C6B}"/>
                  </a:ext>
                </a:extLst>
              </p:cNvPr>
              <p:cNvSpPr>
                <a:spLocks/>
              </p:cNvSpPr>
              <p:nvPr/>
            </p:nvSpPr>
            <p:spPr bwMode="auto">
              <a:xfrm>
                <a:off x="-579304" y="3323704"/>
                <a:ext cx="35706" cy="512637"/>
              </a:xfrm>
              <a:custGeom>
                <a:avLst/>
                <a:gdLst>
                  <a:gd name="T0" fmla="*/ 28 w 28"/>
                  <a:gd name="T1" fmla="*/ 0 h 402"/>
                  <a:gd name="T2" fmla="*/ 0 w 28"/>
                  <a:gd name="T3" fmla="*/ 0 h 402"/>
                  <a:gd name="T4" fmla="*/ 0 w 28"/>
                  <a:gd name="T5" fmla="*/ 402 h 402"/>
                  <a:gd name="T6" fmla="*/ 28 w 28"/>
                  <a:gd name="T7" fmla="*/ 402 h 402"/>
                  <a:gd name="T8" fmla="*/ 28 w 28"/>
                  <a:gd name="T9" fmla="*/ 396 h 402"/>
                  <a:gd name="T10" fmla="*/ 28 w 28"/>
                  <a:gd name="T11" fmla="*/ 0 h 402"/>
                </a:gdLst>
                <a:ahLst/>
                <a:cxnLst>
                  <a:cxn ang="0">
                    <a:pos x="T0" y="T1"/>
                  </a:cxn>
                  <a:cxn ang="0">
                    <a:pos x="T2" y="T3"/>
                  </a:cxn>
                  <a:cxn ang="0">
                    <a:pos x="T4" y="T5"/>
                  </a:cxn>
                  <a:cxn ang="0">
                    <a:pos x="T6" y="T7"/>
                  </a:cxn>
                  <a:cxn ang="0">
                    <a:pos x="T8" y="T9"/>
                  </a:cxn>
                  <a:cxn ang="0">
                    <a:pos x="T10" y="T11"/>
                  </a:cxn>
                </a:cxnLst>
                <a:rect l="0" t="0" r="r" b="b"/>
                <a:pathLst>
                  <a:path w="28" h="402">
                    <a:moveTo>
                      <a:pt x="28" y="0"/>
                    </a:moveTo>
                    <a:lnTo>
                      <a:pt x="0" y="0"/>
                    </a:lnTo>
                    <a:lnTo>
                      <a:pt x="0" y="402"/>
                    </a:lnTo>
                    <a:lnTo>
                      <a:pt x="28" y="402"/>
                    </a:lnTo>
                    <a:lnTo>
                      <a:pt x="28" y="396"/>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3" name="Freeform 95">
                <a:extLst>
                  <a:ext uri="{FF2B5EF4-FFF2-40B4-BE49-F238E27FC236}">
                    <a16:creationId xmlns:a16="http://schemas.microsoft.com/office/drawing/2014/main" id="{F91E6B7B-091E-4007-B7E0-BD07545CADEF}"/>
                  </a:ext>
                </a:extLst>
              </p:cNvPr>
              <p:cNvSpPr>
                <a:spLocks/>
              </p:cNvSpPr>
              <p:nvPr/>
            </p:nvSpPr>
            <p:spPr bwMode="auto">
              <a:xfrm>
                <a:off x="-579304" y="3211486"/>
                <a:ext cx="35706" cy="0"/>
              </a:xfrm>
              <a:custGeom>
                <a:avLst/>
                <a:gdLst>
                  <a:gd name="T0" fmla="*/ 28 w 28"/>
                  <a:gd name="T1" fmla="*/ 0 w 28"/>
                  <a:gd name="T2" fmla="*/ 6 w 28"/>
                  <a:gd name="T3" fmla="*/ 6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6" y="0"/>
                    </a:lnTo>
                    <a:lnTo>
                      <a:pt x="6"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4" name="Freeform 96">
                <a:extLst>
                  <a:ext uri="{FF2B5EF4-FFF2-40B4-BE49-F238E27FC236}">
                    <a16:creationId xmlns:a16="http://schemas.microsoft.com/office/drawing/2014/main" id="{099B3F6F-12FD-4818-815B-7F48B0D3CCF3}"/>
                  </a:ext>
                </a:extLst>
              </p:cNvPr>
              <p:cNvSpPr>
                <a:spLocks/>
              </p:cNvSpPr>
              <p:nvPr/>
            </p:nvSpPr>
            <p:spPr bwMode="auto">
              <a:xfrm>
                <a:off x="-579304" y="3211486"/>
                <a:ext cx="35706" cy="0"/>
              </a:xfrm>
              <a:custGeom>
                <a:avLst/>
                <a:gdLst>
                  <a:gd name="T0" fmla="*/ 28 w 28"/>
                  <a:gd name="T1" fmla="*/ 0 w 28"/>
                  <a:gd name="T2" fmla="*/ 6 w 28"/>
                  <a:gd name="T3" fmla="*/ 6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6" y="0"/>
                    </a:lnTo>
                    <a:lnTo>
                      <a:pt x="6"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5" name="Freeform 97">
                <a:extLst>
                  <a:ext uri="{FF2B5EF4-FFF2-40B4-BE49-F238E27FC236}">
                    <a16:creationId xmlns:a16="http://schemas.microsoft.com/office/drawing/2014/main" id="{FA26BC9A-2F4E-49C6-9AE9-11D29C32B786}"/>
                  </a:ext>
                </a:extLst>
              </p:cNvPr>
              <p:cNvSpPr>
                <a:spLocks/>
              </p:cNvSpPr>
              <p:nvPr/>
            </p:nvSpPr>
            <p:spPr bwMode="auto">
              <a:xfrm>
                <a:off x="-579304" y="3211486"/>
                <a:ext cx="7652" cy="1275"/>
              </a:xfrm>
              <a:custGeom>
                <a:avLst/>
                <a:gdLst>
                  <a:gd name="T0" fmla="*/ 6 w 6"/>
                  <a:gd name="T1" fmla="*/ 0 h 1"/>
                  <a:gd name="T2" fmla="*/ 0 w 6"/>
                  <a:gd name="T3" fmla="*/ 0 h 1"/>
                  <a:gd name="T4" fmla="*/ 0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0" y="0"/>
                      <a:pt x="0" y="0"/>
                      <a:pt x="0" y="0"/>
                    </a:cubicBezTo>
                    <a:cubicBezTo>
                      <a:pt x="0" y="1"/>
                      <a:pt x="0" y="1"/>
                      <a:pt x="0" y="1"/>
                    </a:cubicBezTo>
                    <a:cubicBezTo>
                      <a:pt x="4" y="0"/>
                      <a:pt x="6" y="0"/>
                      <a:pt x="6"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6" name="Rectangle 98">
                <a:extLst>
                  <a:ext uri="{FF2B5EF4-FFF2-40B4-BE49-F238E27FC236}">
                    <a16:creationId xmlns:a16="http://schemas.microsoft.com/office/drawing/2014/main" id="{BD9ECA88-AD55-40D2-B3A4-1B0DB997E773}"/>
                  </a:ext>
                </a:extLst>
              </p:cNvPr>
              <p:cNvSpPr>
                <a:spLocks noChangeArrowheads="1"/>
              </p:cNvSpPr>
              <p:nvPr/>
            </p:nvSpPr>
            <p:spPr bwMode="auto">
              <a:xfrm>
                <a:off x="-1009051" y="3511161"/>
                <a:ext cx="174705" cy="325180"/>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67" name="Rectangle 99">
                <a:extLst>
                  <a:ext uri="{FF2B5EF4-FFF2-40B4-BE49-F238E27FC236}">
                    <a16:creationId xmlns:a16="http://schemas.microsoft.com/office/drawing/2014/main" id="{967E4D41-3414-4F3B-AF61-80D767005B4B}"/>
                  </a:ext>
                </a:extLst>
              </p:cNvPr>
              <p:cNvSpPr>
                <a:spLocks noChangeArrowheads="1"/>
              </p:cNvSpPr>
              <p:nvPr/>
            </p:nvSpPr>
            <p:spPr bwMode="auto">
              <a:xfrm>
                <a:off x="-1009051" y="3511161"/>
                <a:ext cx="174705" cy="32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8" name="Freeform 100">
                <a:extLst>
                  <a:ext uri="{FF2B5EF4-FFF2-40B4-BE49-F238E27FC236}">
                    <a16:creationId xmlns:a16="http://schemas.microsoft.com/office/drawing/2014/main" id="{30E61FAE-14DE-41B9-90B9-1C6FD7C6C2C3}"/>
                  </a:ext>
                </a:extLst>
              </p:cNvPr>
              <p:cNvSpPr>
                <a:spLocks/>
              </p:cNvSpPr>
              <p:nvPr/>
            </p:nvSpPr>
            <p:spPr bwMode="auto">
              <a:xfrm>
                <a:off x="-1049858" y="3346659"/>
                <a:ext cx="256318" cy="51009"/>
              </a:xfrm>
              <a:custGeom>
                <a:avLst/>
                <a:gdLst>
                  <a:gd name="T0" fmla="*/ 186 w 207"/>
                  <a:gd name="T1" fmla="*/ 0 h 42"/>
                  <a:gd name="T2" fmla="*/ 21 w 207"/>
                  <a:gd name="T3" fmla="*/ 0 h 42"/>
                  <a:gd name="T4" fmla="*/ 0 w 207"/>
                  <a:gd name="T5" fmla="*/ 21 h 42"/>
                  <a:gd name="T6" fmla="*/ 0 w 207"/>
                  <a:gd name="T7" fmla="*/ 22 h 42"/>
                  <a:gd name="T8" fmla="*/ 21 w 207"/>
                  <a:gd name="T9" fmla="*/ 42 h 42"/>
                  <a:gd name="T10" fmla="*/ 33 w 207"/>
                  <a:gd name="T11" fmla="*/ 42 h 42"/>
                  <a:gd name="T12" fmla="*/ 145 w 207"/>
                  <a:gd name="T13" fmla="*/ 42 h 42"/>
                  <a:gd name="T14" fmla="*/ 174 w 207"/>
                  <a:gd name="T15" fmla="*/ 42 h 42"/>
                  <a:gd name="T16" fmla="*/ 186 w 207"/>
                  <a:gd name="T17" fmla="*/ 42 h 42"/>
                  <a:gd name="T18" fmla="*/ 207 w 207"/>
                  <a:gd name="T19" fmla="*/ 22 h 42"/>
                  <a:gd name="T20" fmla="*/ 207 w 207"/>
                  <a:gd name="T21" fmla="*/ 21 h 42"/>
                  <a:gd name="T22" fmla="*/ 186 w 207"/>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42">
                    <a:moveTo>
                      <a:pt x="186" y="0"/>
                    </a:moveTo>
                    <a:cubicBezTo>
                      <a:pt x="21" y="0"/>
                      <a:pt x="21" y="0"/>
                      <a:pt x="21" y="0"/>
                    </a:cubicBezTo>
                    <a:cubicBezTo>
                      <a:pt x="9" y="0"/>
                      <a:pt x="0" y="10"/>
                      <a:pt x="0" y="21"/>
                    </a:cubicBezTo>
                    <a:cubicBezTo>
                      <a:pt x="0" y="22"/>
                      <a:pt x="0" y="22"/>
                      <a:pt x="0" y="22"/>
                    </a:cubicBezTo>
                    <a:cubicBezTo>
                      <a:pt x="0" y="33"/>
                      <a:pt x="9" y="42"/>
                      <a:pt x="21" y="42"/>
                    </a:cubicBezTo>
                    <a:cubicBezTo>
                      <a:pt x="33" y="42"/>
                      <a:pt x="33" y="42"/>
                      <a:pt x="33" y="42"/>
                    </a:cubicBezTo>
                    <a:cubicBezTo>
                      <a:pt x="145" y="42"/>
                      <a:pt x="145" y="42"/>
                      <a:pt x="145" y="42"/>
                    </a:cubicBezTo>
                    <a:cubicBezTo>
                      <a:pt x="174" y="42"/>
                      <a:pt x="174" y="42"/>
                      <a:pt x="174" y="42"/>
                    </a:cubicBezTo>
                    <a:cubicBezTo>
                      <a:pt x="186" y="42"/>
                      <a:pt x="186" y="42"/>
                      <a:pt x="186" y="42"/>
                    </a:cubicBezTo>
                    <a:cubicBezTo>
                      <a:pt x="197" y="42"/>
                      <a:pt x="207" y="33"/>
                      <a:pt x="207" y="22"/>
                    </a:cubicBezTo>
                    <a:cubicBezTo>
                      <a:pt x="207" y="21"/>
                      <a:pt x="207" y="21"/>
                      <a:pt x="207" y="21"/>
                    </a:cubicBezTo>
                    <a:cubicBezTo>
                      <a:pt x="207" y="10"/>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69" name="Freeform 101">
                <a:extLst>
                  <a:ext uri="{FF2B5EF4-FFF2-40B4-BE49-F238E27FC236}">
                    <a16:creationId xmlns:a16="http://schemas.microsoft.com/office/drawing/2014/main" id="{0597DB5E-FF18-4F22-8AFE-4E0965FDDFA2}"/>
                  </a:ext>
                </a:extLst>
              </p:cNvPr>
              <p:cNvSpPr>
                <a:spLocks/>
              </p:cNvSpPr>
              <p:nvPr/>
            </p:nvSpPr>
            <p:spPr bwMode="auto">
              <a:xfrm>
                <a:off x="-1009051" y="3397667"/>
                <a:ext cx="138999" cy="77788"/>
              </a:xfrm>
              <a:custGeom>
                <a:avLst/>
                <a:gdLst>
                  <a:gd name="T0" fmla="*/ 112 w 112"/>
                  <a:gd name="T1" fmla="*/ 0 h 63"/>
                  <a:gd name="T2" fmla="*/ 0 w 112"/>
                  <a:gd name="T3" fmla="*/ 0 h 63"/>
                  <a:gd name="T4" fmla="*/ 0 w 112"/>
                  <a:gd name="T5" fmla="*/ 63 h 63"/>
                  <a:gd name="T6" fmla="*/ 112 w 112"/>
                  <a:gd name="T7" fmla="*/ 1 h 63"/>
                  <a:gd name="T8" fmla="*/ 112 w 112"/>
                  <a:gd name="T9" fmla="*/ 0 h 63"/>
                </a:gdLst>
                <a:ahLst/>
                <a:cxnLst>
                  <a:cxn ang="0">
                    <a:pos x="T0" y="T1"/>
                  </a:cxn>
                  <a:cxn ang="0">
                    <a:pos x="T2" y="T3"/>
                  </a:cxn>
                  <a:cxn ang="0">
                    <a:pos x="T4" y="T5"/>
                  </a:cxn>
                  <a:cxn ang="0">
                    <a:pos x="T6" y="T7"/>
                  </a:cxn>
                  <a:cxn ang="0">
                    <a:pos x="T8" y="T9"/>
                  </a:cxn>
                </a:cxnLst>
                <a:rect l="0" t="0" r="r" b="b"/>
                <a:pathLst>
                  <a:path w="112" h="63">
                    <a:moveTo>
                      <a:pt x="112" y="0"/>
                    </a:moveTo>
                    <a:cubicBezTo>
                      <a:pt x="0" y="0"/>
                      <a:pt x="0" y="0"/>
                      <a:pt x="0" y="0"/>
                    </a:cubicBezTo>
                    <a:cubicBezTo>
                      <a:pt x="0" y="63"/>
                      <a:pt x="0" y="63"/>
                      <a:pt x="0" y="63"/>
                    </a:cubicBezTo>
                    <a:cubicBezTo>
                      <a:pt x="30" y="17"/>
                      <a:pt x="93"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70" name="Freeform 102">
                <a:extLst>
                  <a:ext uri="{FF2B5EF4-FFF2-40B4-BE49-F238E27FC236}">
                    <a16:creationId xmlns:a16="http://schemas.microsoft.com/office/drawing/2014/main" id="{77A2B11F-4BEF-4F4C-9035-AADCDD131986}"/>
                  </a:ext>
                </a:extLst>
              </p:cNvPr>
              <p:cNvSpPr>
                <a:spLocks/>
              </p:cNvSpPr>
              <p:nvPr/>
            </p:nvSpPr>
            <p:spPr bwMode="auto">
              <a:xfrm>
                <a:off x="-870053" y="3397667"/>
                <a:ext cx="35706" cy="431023"/>
              </a:xfrm>
              <a:custGeom>
                <a:avLst/>
                <a:gdLst>
                  <a:gd name="T0" fmla="*/ 29 w 29"/>
                  <a:gd name="T1" fmla="*/ 0 h 348"/>
                  <a:gd name="T2" fmla="*/ 5 w 29"/>
                  <a:gd name="T3" fmla="*/ 0 h 348"/>
                  <a:gd name="T4" fmla="*/ 0 w 29"/>
                  <a:gd name="T5" fmla="*/ 1 h 348"/>
                  <a:gd name="T6" fmla="*/ 0 w 29"/>
                  <a:gd name="T7" fmla="*/ 91 h 348"/>
                  <a:gd name="T8" fmla="*/ 29 w 29"/>
                  <a:gd name="T9" fmla="*/ 91 h 348"/>
                  <a:gd name="T10" fmla="*/ 29 w 29"/>
                  <a:gd name="T11" fmla="*/ 348 h 348"/>
                  <a:gd name="T12" fmla="*/ 29 w 29"/>
                  <a:gd name="T13" fmla="*/ 0 h 348"/>
                </a:gdLst>
                <a:ahLst/>
                <a:cxnLst>
                  <a:cxn ang="0">
                    <a:pos x="T0" y="T1"/>
                  </a:cxn>
                  <a:cxn ang="0">
                    <a:pos x="T2" y="T3"/>
                  </a:cxn>
                  <a:cxn ang="0">
                    <a:pos x="T4" y="T5"/>
                  </a:cxn>
                  <a:cxn ang="0">
                    <a:pos x="T6" y="T7"/>
                  </a:cxn>
                  <a:cxn ang="0">
                    <a:pos x="T8" y="T9"/>
                  </a:cxn>
                  <a:cxn ang="0">
                    <a:pos x="T10" y="T11"/>
                  </a:cxn>
                  <a:cxn ang="0">
                    <a:pos x="T12" y="T13"/>
                  </a:cxn>
                </a:cxnLst>
                <a:rect l="0" t="0" r="r" b="b"/>
                <a:pathLst>
                  <a:path w="29" h="348">
                    <a:moveTo>
                      <a:pt x="29" y="0"/>
                    </a:moveTo>
                    <a:cubicBezTo>
                      <a:pt x="5" y="0"/>
                      <a:pt x="5" y="0"/>
                      <a:pt x="5" y="0"/>
                    </a:cubicBezTo>
                    <a:cubicBezTo>
                      <a:pt x="5" y="0"/>
                      <a:pt x="3" y="0"/>
                      <a:pt x="0" y="1"/>
                    </a:cubicBezTo>
                    <a:cubicBezTo>
                      <a:pt x="0" y="91"/>
                      <a:pt x="0" y="91"/>
                      <a:pt x="0" y="91"/>
                    </a:cubicBezTo>
                    <a:cubicBezTo>
                      <a:pt x="29" y="91"/>
                      <a:pt x="29" y="91"/>
                      <a:pt x="29" y="91"/>
                    </a:cubicBezTo>
                    <a:cubicBezTo>
                      <a:pt x="29" y="348"/>
                      <a:pt x="29" y="348"/>
                      <a:pt x="29" y="348"/>
                    </a:cubicBezTo>
                    <a:cubicBezTo>
                      <a:pt x="29" y="0"/>
                      <a:pt x="29" y="0"/>
                      <a:pt x="29"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71" name="Freeform 103">
                <a:extLst>
                  <a:ext uri="{FF2B5EF4-FFF2-40B4-BE49-F238E27FC236}">
                    <a16:creationId xmlns:a16="http://schemas.microsoft.com/office/drawing/2014/main" id="{490D5408-AB0E-44AE-8661-A4D5253CFF3E}"/>
                  </a:ext>
                </a:extLst>
              </p:cNvPr>
              <p:cNvSpPr>
                <a:spLocks/>
              </p:cNvSpPr>
              <p:nvPr/>
            </p:nvSpPr>
            <p:spPr bwMode="auto">
              <a:xfrm>
                <a:off x="-870053" y="3511161"/>
                <a:ext cx="35706" cy="325180"/>
              </a:xfrm>
              <a:custGeom>
                <a:avLst/>
                <a:gdLst>
                  <a:gd name="T0" fmla="*/ 28 w 28"/>
                  <a:gd name="T1" fmla="*/ 0 h 255"/>
                  <a:gd name="T2" fmla="*/ 0 w 28"/>
                  <a:gd name="T3" fmla="*/ 0 h 255"/>
                  <a:gd name="T4" fmla="*/ 0 w 28"/>
                  <a:gd name="T5" fmla="*/ 255 h 255"/>
                  <a:gd name="T6" fmla="*/ 28 w 28"/>
                  <a:gd name="T7" fmla="*/ 255 h 255"/>
                  <a:gd name="T8" fmla="*/ 28 w 28"/>
                  <a:gd name="T9" fmla="*/ 249 h 255"/>
                  <a:gd name="T10" fmla="*/ 28 w 28"/>
                  <a:gd name="T11" fmla="*/ 0 h 255"/>
                </a:gdLst>
                <a:ahLst/>
                <a:cxnLst>
                  <a:cxn ang="0">
                    <a:pos x="T0" y="T1"/>
                  </a:cxn>
                  <a:cxn ang="0">
                    <a:pos x="T2" y="T3"/>
                  </a:cxn>
                  <a:cxn ang="0">
                    <a:pos x="T4" y="T5"/>
                  </a:cxn>
                  <a:cxn ang="0">
                    <a:pos x="T6" y="T7"/>
                  </a:cxn>
                  <a:cxn ang="0">
                    <a:pos x="T8" y="T9"/>
                  </a:cxn>
                  <a:cxn ang="0">
                    <a:pos x="T10" y="T11"/>
                  </a:cxn>
                </a:cxnLst>
                <a:rect l="0" t="0" r="r" b="b"/>
                <a:pathLst>
                  <a:path w="28" h="255">
                    <a:moveTo>
                      <a:pt x="28" y="0"/>
                    </a:moveTo>
                    <a:lnTo>
                      <a:pt x="0" y="0"/>
                    </a:lnTo>
                    <a:lnTo>
                      <a:pt x="0" y="255"/>
                    </a:lnTo>
                    <a:lnTo>
                      <a:pt x="28" y="255"/>
                    </a:lnTo>
                    <a:lnTo>
                      <a:pt x="28" y="249"/>
                    </a:lnTo>
                    <a:lnTo>
                      <a:pt x="28"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72" name="Freeform 104">
                <a:extLst>
                  <a:ext uri="{FF2B5EF4-FFF2-40B4-BE49-F238E27FC236}">
                    <a16:creationId xmlns:a16="http://schemas.microsoft.com/office/drawing/2014/main" id="{5D16008A-140A-4CAB-A894-2BACAC3B81C2}"/>
                  </a:ext>
                </a:extLst>
              </p:cNvPr>
              <p:cNvSpPr>
                <a:spLocks/>
              </p:cNvSpPr>
              <p:nvPr/>
            </p:nvSpPr>
            <p:spPr bwMode="auto">
              <a:xfrm>
                <a:off x="-870053" y="3511161"/>
                <a:ext cx="35706" cy="325180"/>
              </a:xfrm>
              <a:custGeom>
                <a:avLst/>
                <a:gdLst>
                  <a:gd name="T0" fmla="*/ 28 w 28"/>
                  <a:gd name="T1" fmla="*/ 0 h 255"/>
                  <a:gd name="T2" fmla="*/ 0 w 28"/>
                  <a:gd name="T3" fmla="*/ 0 h 255"/>
                  <a:gd name="T4" fmla="*/ 0 w 28"/>
                  <a:gd name="T5" fmla="*/ 255 h 255"/>
                  <a:gd name="T6" fmla="*/ 28 w 28"/>
                  <a:gd name="T7" fmla="*/ 255 h 255"/>
                  <a:gd name="T8" fmla="*/ 28 w 28"/>
                  <a:gd name="T9" fmla="*/ 249 h 255"/>
                  <a:gd name="T10" fmla="*/ 28 w 28"/>
                  <a:gd name="T11" fmla="*/ 0 h 255"/>
                </a:gdLst>
                <a:ahLst/>
                <a:cxnLst>
                  <a:cxn ang="0">
                    <a:pos x="T0" y="T1"/>
                  </a:cxn>
                  <a:cxn ang="0">
                    <a:pos x="T2" y="T3"/>
                  </a:cxn>
                  <a:cxn ang="0">
                    <a:pos x="T4" y="T5"/>
                  </a:cxn>
                  <a:cxn ang="0">
                    <a:pos x="T6" y="T7"/>
                  </a:cxn>
                  <a:cxn ang="0">
                    <a:pos x="T8" y="T9"/>
                  </a:cxn>
                  <a:cxn ang="0">
                    <a:pos x="T10" y="T11"/>
                  </a:cxn>
                </a:cxnLst>
                <a:rect l="0" t="0" r="r" b="b"/>
                <a:pathLst>
                  <a:path w="28" h="255">
                    <a:moveTo>
                      <a:pt x="28" y="0"/>
                    </a:moveTo>
                    <a:lnTo>
                      <a:pt x="0" y="0"/>
                    </a:lnTo>
                    <a:lnTo>
                      <a:pt x="0" y="255"/>
                    </a:lnTo>
                    <a:lnTo>
                      <a:pt x="28" y="255"/>
                    </a:lnTo>
                    <a:lnTo>
                      <a:pt x="28" y="249"/>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3" name="Freeform 105">
                <a:extLst>
                  <a:ext uri="{FF2B5EF4-FFF2-40B4-BE49-F238E27FC236}">
                    <a16:creationId xmlns:a16="http://schemas.microsoft.com/office/drawing/2014/main" id="{6C6B84B8-4DB0-40A3-833A-36332D166E59}"/>
                  </a:ext>
                </a:extLst>
              </p:cNvPr>
              <p:cNvSpPr>
                <a:spLocks/>
              </p:cNvSpPr>
              <p:nvPr/>
            </p:nvSpPr>
            <p:spPr bwMode="auto">
              <a:xfrm>
                <a:off x="-870053" y="3397667"/>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4" name="Freeform 106">
                <a:extLst>
                  <a:ext uri="{FF2B5EF4-FFF2-40B4-BE49-F238E27FC236}">
                    <a16:creationId xmlns:a16="http://schemas.microsoft.com/office/drawing/2014/main" id="{DA70F70B-AD5B-4E20-8384-1A07F1A2D1AF}"/>
                  </a:ext>
                </a:extLst>
              </p:cNvPr>
              <p:cNvSpPr>
                <a:spLocks/>
              </p:cNvSpPr>
              <p:nvPr/>
            </p:nvSpPr>
            <p:spPr bwMode="auto">
              <a:xfrm>
                <a:off x="-870053" y="3397667"/>
                <a:ext cx="35706" cy="0"/>
              </a:xfrm>
              <a:custGeom>
                <a:avLst/>
                <a:gdLst>
                  <a:gd name="T0" fmla="*/ 28 w 28"/>
                  <a:gd name="T1" fmla="*/ 0 w 28"/>
                  <a:gd name="T2" fmla="*/ 5 w 28"/>
                  <a:gd name="T3" fmla="*/ 5 w 28"/>
                  <a:gd name="T4" fmla="*/ 28 w 28"/>
                </a:gdLst>
                <a:ahLst/>
                <a:cxnLst>
                  <a:cxn ang="0">
                    <a:pos x="T0" y="0"/>
                  </a:cxn>
                  <a:cxn ang="0">
                    <a:pos x="T1" y="0"/>
                  </a:cxn>
                  <a:cxn ang="0">
                    <a:pos x="T2" y="0"/>
                  </a:cxn>
                  <a:cxn ang="0">
                    <a:pos x="T3" y="0"/>
                  </a:cxn>
                  <a:cxn ang="0">
                    <a:pos x="T4" y="0"/>
                  </a:cxn>
                </a:cxnLst>
                <a:rect l="0" t="0" r="r" b="b"/>
                <a:pathLst>
                  <a:path w="28">
                    <a:moveTo>
                      <a:pt x="28" y="0"/>
                    </a:moveTo>
                    <a:lnTo>
                      <a:pt x="0" y="0"/>
                    </a:lnTo>
                    <a:lnTo>
                      <a:pt x="5" y="0"/>
                    </a:lnTo>
                    <a:lnTo>
                      <a:pt x="5"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5" name="Freeform 107">
                <a:extLst>
                  <a:ext uri="{FF2B5EF4-FFF2-40B4-BE49-F238E27FC236}">
                    <a16:creationId xmlns:a16="http://schemas.microsoft.com/office/drawing/2014/main" id="{5140D5FD-13CA-4674-AB84-46D981248FEF}"/>
                  </a:ext>
                </a:extLst>
              </p:cNvPr>
              <p:cNvSpPr>
                <a:spLocks/>
              </p:cNvSpPr>
              <p:nvPr/>
            </p:nvSpPr>
            <p:spPr bwMode="auto">
              <a:xfrm>
                <a:off x="-870053" y="3397667"/>
                <a:ext cx="6377" cy="1275"/>
              </a:xfrm>
              <a:custGeom>
                <a:avLst/>
                <a:gdLst>
                  <a:gd name="T0" fmla="*/ 5 w 5"/>
                  <a:gd name="T1" fmla="*/ 0 h 1"/>
                  <a:gd name="T2" fmla="*/ 0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0" y="1"/>
                      <a:pt x="0" y="1"/>
                      <a:pt x="0" y="1"/>
                    </a:cubicBezTo>
                    <a:cubicBezTo>
                      <a:pt x="3" y="0"/>
                      <a:pt x="5" y="0"/>
                      <a:pt x="5"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6" name="Rectangle 108">
                <a:extLst>
                  <a:ext uri="{FF2B5EF4-FFF2-40B4-BE49-F238E27FC236}">
                    <a16:creationId xmlns:a16="http://schemas.microsoft.com/office/drawing/2014/main" id="{05C295E0-C64F-4907-964B-DF88B0913355}"/>
                  </a:ext>
                </a:extLst>
              </p:cNvPr>
              <p:cNvSpPr>
                <a:spLocks noChangeArrowheads="1"/>
              </p:cNvSpPr>
              <p:nvPr/>
            </p:nvSpPr>
            <p:spPr bwMode="auto">
              <a:xfrm>
                <a:off x="-1301075" y="3638682"/>
                <a:ext cx="175980" cy="197658"/>
              </a:xfrm>
              <a:prstGeom prst="rect">
                <a:avLst/>
              </a:pr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77" name="Rectangle 109">
                <a:extLst>
                  <a:ext uri="{FF2B5EF4-FFF2-40B4-BE49-F238E27FC236}">
                    <a16:creationId xmlns:a16="http://schemas.microsoft.com/office/drawing/2014/main" id="{490975FC-7E47-45D4-B9AF-10004F513E33}"/>
                  </a:ext>
                </a:extLst>
              </p:cNvPr>
              <p:cNvSpPr>
                <a:spLocks noChangeArrowheads="1"/>
              </p:cNvSpPr>
              <p:nvPr/>
            </p:nvSpPr>
            <p:spPr bwMode="auto">
              <a:xfrm>
                <a:off x="-1301075" y="3638682"/>
                <a:ext cx="175980" cy="19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8" name="Freeform 110">
                <a:extLst>
                  <a:ext uri="{FF2B5EF4-FFF2-40B4-BE49-F238E27FC236}">
                    <a16:creationId xmlns:a16="http://schemas.microsoft.com/office/drawing/2014/main" id="{BEEEB9D0-FAF6-4CC6-A9B6-306CCADFBA88}"/>
                  </a:ext>
                </a:extLst>
              </p:cNvPr>
              <p:cNvSpPr>
                <a:spLocks/>
              </p:cNvSpPr>
              <p:nvPr/>
            </p:nvSpPr>
            <p:spPr bwMode="auto">
              <a:xfrm>
                <a:off x="-1341882" y="3474180"/>
                <a:ext cx="256318" cy="52284"/>
              </a:xfrm>
              <a:custGeom>
                <a:avLst/>
                <a:gdLst>
                  <a:gd name="T0" fmla="*/ 186 w 206"/>
                  <a:gd name="T1" fmla="*/ 0 h 42"/>
                  <a:gd name="T2" fmla="*/ 20 w 206"/>
                  <a:gd name="T3" fmla="*/ 0 h 42"/>
                  <a:gd name="T4" fmla="*/ 0 w 206"/>
                  <a:gd name="T5" fmla="*/ 21 h 42"/>
                  <a:gd name="T6" fmla="*/ 0 w 206"/>
                  <a:gd name="T7" fmla="*/ 21 h 42"/>
                  <a:gd name="T8" fmla="*/ 20 w 206"/>
                  <a:gd name="T9" fmla="*/ 42 h 42"/>
                  <a:gd name="T10" fmla="*/ 32 w 206"/>
                  <a:gd name="T11" fmla="*/ 42 h 42"/>
                  <a:gd name="T12" fmla="*/ 144 w 206"/>
                  <a:gd name="T13" fmla="*/ 42 h 42"/>
                  <a:gd name="T14" fmla="*/ 174 w 206"/>
                  <a:gd name="T15" fmla="*/ 42 h 42"/>
                  <a:gd name="T16" fmla="*/ 186 w 206"/>
                  <a:gd name="T17" fmla="*/ 42 h 42"/>
                  <a:gd name="T18" fmla="*/ 206 w 206"/>
                  <a:gd name="T19" fmla="*/ 21 h 42"/>
                  <a:gd name="T20" fmla="*/ 206 w 206"/>
                  <a:gd name="T21" fmla="*/ 21 h 42"/>
                  <a:gd name="T22" fmla="*/ 186 w 206"/>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42">
                    <a:moveTo>
                      <a:pt x="186" y="0"/>
                    </a:moveTo>
                    <a:cubicBezTo>
                      <a:pt x="20" y="0"/>
                      <a:pt x="20" y="0"/>
                      <a:pt x="20" y="0"/>
                    </a:cubicBezTo>
                    <a:cubicBezTo>
                      <a:pt x="9" y="0"/>
                      <a:pt x="0" y="9"/>
                      <a:pt x="0" y="21"/>
                    </a:cubicBezTo>
                    <a:cubicBezTo>
                      <a:pt x="0" y="21"/>
                      <a:pt x="0" y="21"/>
                      <a:pt x="0" y="21"/>
                    </a:cubicBezTo>
                    <a:cubicBezTo>
                      <a:pt x="0" y="33"/>
                      <a:pt x="9" y="42"/>
                      <a:pt x="20" y="42"/>
                    </a:cubicBezTo>
                    <a:cubicBezTo>
                      <a:pt x="32" y="42"/>
                      <a:pt x="32" y="42"/>
                      <a:pt x="32" y="42"/>
                    </a:cubicBezTo>
                    <a:cubicBezTo>
                      <a:pt x="144" y="42"/>
                      <a:pt x="144" y="42"/>
                      <a:pt x="144" y="42"/>
                    </a:cubicBezTo>
                    <a:cubicBezTo>
                      <a:pt x="174" y="42"/>
                      <a:pt x="174" y="42"/>
                      <a:pt x="174" y="42"/>
                    </a:cubicBezTo>
                    <a:cubicBezTo>
                      <a:pt x="186" y="42"/>
                      <a:pt x="186" y="42"/>
                      <a:pt x="186" y="42"/>
                    </a:cubicBezTo>
                    <a:cubicBezTo>
                      <a:pt x="197" y="42"/>
                      <a:pt x="206" y="33"/>
                      <a:pt x="206" y="21"/>
                    </a:cubicBezTo>
                    <a:cubicBezTo>
                      <a:pt x="206" y="21"/>
                      <a:pt x="206" y="21"/>
                      <a:pt x="206" y="21"/>
                    </a:cubicBezTo>
                    <a:cubicBezTo>
                      <a:pt x="206" y="9"/>
                      <a:pt x="197" y="0"/>
                      <a:pt x="186" y="0"/>
                    </a:cubicBezTo>
                  </a:path>
                </a:pathLst>
              </a:custGeom>
              <a:solidFill>
                <a:srgbClr val="02BBF3">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79" name="Freeform 111">
                <a:extLst>
                  <a:ext uri="{FF2B5EF4-FFF2-40B4-BE49-F238E27FC236}">
                    <a16:creationId xmlns:a16="http://schemas.microsoft.com/office/drawing/2014/main" id="{A1308A75-8703-46EA-B30D-BDCEB12DA7FF}"/>
                  </a:ext>
                </a:extLst>
              </p:cNvPr>
              <p:cNvSpPr>
                <a:spLocks/>
              </p:cNvSpPr>
              <p:nvPr/>
            </p:nvSpPr>
            <p:spPr bwMode="auto">
              <a:xfrm>
                <a:off x="-1301075" y="3526463"/>
                <a:ext cx="138999" cy="76513"/>
              </a:xfrm>
              <a:custGeom>
                <a:avLst/>
                <a:gdLst>
                  <a:gd name="T0" fmla="*/ 112 w 112"/>
                  <a:gd name="T1" fmla="*/ 0 h 62"/>
                  <a:gd name="T2" fmla="*/ 0 w 112"/>
                  <a:gd name="T3" fmla="*/ 0 h 62"/>
                  <a:gd name="T4" fmla="*/ 0 w 112"/>
                  <a:gd name="T5" fmla="*/ 62 h 62"/>
                  <a:gd name="T6" fmla="*/ 112 w 112"/>
                  <a:gd name="T7" fmla="*/ 1 h 62"/>
                  <a:gd name="T8" fmla="*/ 112 w 112"/>
                  <a:gd name="T9" fmla="*/ 0 h 62"/>
                </a:gdLst>
                <a:ahLst/>
                <a:cxnLst>
                  <a:cxn ang="0">
                    <a:pos x="T0" y="T1"/>
                  </a:cxn>
                  <a:cxn ang="0">
                    <a:pos x="T2" y="T3"/>
                  </a:cxn>
                  <a:cxn ang="0">
                    <a:pos x="T4" y="T5"/>
                  </a:cxn>
                  <a:cxn ang="0">
                    <a:pos x="T6" y="T7"/>
                  </a:cxn>
                  <a:cxn ang="0">
                    <a:pos x="T8" y="T9"/>
                  </a:cxn>
                </a:cxnLst>
                <a:rect l="0" t="0" r="r" b="b"/>
                <a:pathLst>
                  <a:path w="112" h="62">
                    <a:moveTo>
                      <a:pt x="112" y="0"/>
                    </a:moveTo>
                    <a:cubicBezTo>
                      <a:pt x="0" y="0"/>
                      <a:pt x="0" y="0"/>
                      <a:pt x="0" y="0"/>
                    </a:cubicBezTo>
                    <a:cubicBezTo>
                      <a:pt x="0" y="62"/>
                      <a:pt x="0" y="62"/>
                      <a:pt x="0" y="62"/>
                    </a:cubicBezTo>
                    <a:cubicBezTo>
                      <a:pt x="30" y="17"/>
                      <a:pt x="94" y="4"/>
                      <a:pt x="112" y="1"/>
                    </a:cubicBezTo>
                    <a:cubicBezTo>
                      <a:pt x="112" y="0"/>
                      <a:pt x="112" y="0"/>
                      <a:pt x="112" y="0"/>
                    </a:cubicBezTo>
                  </a:path>
                </a:pathLst>
              </a:custGeom>
              <a:solidFill>
                <a:srgbClr val="02BBF3">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80" name="Freeform 112">
                <a:extLst>
                  <a:ext uri="{FF2B5EF4-FFF2-40B4-BE49-F238E27FC236}">
                    <a16:creationId xmlns:a16="http://schemas.microsoft.com/office/drawing/2014/main" id="{5F03A8AA-50A4-4231-B9B3-6C52424FF827}"/>
                  </a:ext>
                </a:extLst>
              </p:cNvPr>
              <p:cNvSpPr>
                <a:spLocks/>
              </p:cNvSpPr>
              <p:nvPr/>
            </p:nvSpPr>
            <p:spPr bwMode="auto">
              <a:xfrm>
                <a:off x="-1162077" y="3526463"/>
                <a:ext cx="36982" cy="302225"/>
              </a:xfrm>
              <a:custGeom>
                <a:avLst/>
                <a:gdLst>
                  <a:gd name="T0" fmla="*/ 30 w 30"/>
                  <a:gd name="T1" fmla="*/ 0 h 244"/>
                  <a:gd name="T2" fmla="*/ 6 w 30"/>
                  <a:gd name="T3" fmla="*/ 0 h 244"/>
                  <a:gd name="T4" fmla="*/ 0 w 30"/>
                  <a:gd name="T5" fmla="*/ 1 h 244"/>
                  <a:gd name="T6" fmla="*/ 0 w 30"/>
                  <a:gd name="T7" fmla="*/ 91 h 244"/>
                  <a:gd name="T8" fmla="*/ 30 w 30"/>
                  <a:gd name="T9" fmla="*/ 91 h 244"/>
                  <a:gd name="T10" fmla="*/ 30 w 30"/>
                  <a:gd name="T11" fmla="*/ 244 h 244"/>
                  <a:gd name="T12" fmla="*/ 30 w 30"/>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30" h="244">
                    <a:moveTo>
                      <a:pt x="30" y="0"/>
                    </a:moveTo>
                    <a:cubicBezTo>
                      <a:pt x="6" y="0"/>
                      <a:pt x="6" y="0"/>
                      <a:pt x="6" y="0"/>
                    </a:cubicBezTo>
                    <a:cubicBezTo>
                      <a:pt x="6" y="0"/>
                      <a:pt x="4" y="0"/>
                      <a:pt x="0" y="1"/>
                    </a:cubicBezTo>
                    <a:cubicBezTo>
                      <a:pt x="0" y="91"/>
                      <a:pt x="0" y="91"/>
                      <a:pt x="0" y="91"/>
                    </a:cubicBezTo>
                    <a:cubicBezTo>
                      <a:pt x="30" y="91"/>
                      <a:pt x="30" y="91"/>
                      <a:pt x="30" y="91"/>
                    </a:cubicBezTo>
                    <a:cubicBezTo>
                      <a:pt x="30" y="244"/>
                      <a:pt x="30" y="244"/>
                      <a:pt x="30" y="244"/>
                    </a:cubicBezTo>
                    <a:cubicBezTo>
                      <a:pt x="30" y="0"/>
                      <a:pt x="30" y="0"/>
                      <a:pt x="30" y="0"/>
                    </a:cubicBezTo>
                  </a:path>
                </a:pathLst>
              </a:custGeom>
              <a:solidFill>
                <a:srgbClr val="0078D8">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81" name="Freeform 113">
                <a:extLst>
                  <a:ext uri="{FF2B5EF4-FFF2-40B4-BE49-F238E27FC236}">
                    <a16:creationId xmlns:a16="http://schemas.microsoft.com/office/drawing/2014/main" id="{E283C2DC-FEA7-4688-BE37-3506A19190AA}"/>
                  </a:ext>
                </a:extLst>
              </p:cNvPr>
              <p:cNvSpPr>
                <a:spLocks/>
              </p:cNvSpPr>
              <p:nvPr/>
            </p:nvSpPr>
            <p:spPr bwMode="auto">
              <a:xfrm>
                <a:off x="-1162077" y="3638682"/>
                <a:ext cx="36982" cy="197658"/>
              </a:xfrm>
              <a:custGeom>
                <a:avLst/>
                <a:gdLst>
                  <a:gd name="T0" fmla="*/ 29 w 29"/>
                  <a:gd name="T1" fmla="*/ 0 h 155"/>
                  <a:gd name="T2" fmla="*/ 0 w 29"/>
                  <a:gd name="T3" fmla="*/ 0 h 155"/>
                  <a:gd name="T4" fmla="*/ 0 w 29"/>
                  <a:gd name="T5" fmla="*/ 155 h 155"/>
                  <a:gd name="T6" fmla="*/ 29 w 29"/>
                  <a:gd name="T7" fmla="*/ 155 h 155"/>
                  <a:gd name="T8" fmla="*/ 29 w 29"/>
                  <a:gd name="T9" fmla="*/ 149 h 155"/>
                  <a:gd name="T10" fmla="*/ 29 w 29"/>
                  <a:gd name="T11" fmla="*/ 0 h 155"/>
                </a:gdLst>
                <a:ahLst/>
                <a:cxnLst>
                  <a:cxn ang="0">
                    <a:pos x="T0" y="T1"/>
                  </a:cxn>
                  <a:cxn ang="0">
                    <a:pos x="T2" y="T3"/>
                  </a:cxn>
                  <a:cxn ang="0">
                    <a:pos x="T4" y="T5"/>
                  </a:cxn>
                  <a:cxn ang="0">
                    <a:pos x="T6" y="T7"/>
                  </a:cxn>
                  <a:cxn ang="0">
                    <a:pos x="T8" y="T9"/>
                  </a:cxn>
                  <a:cxn ang="0">
                    <a:pos x="T10" y="T11"/>
                  </a:cxn>
                </a:cxnLst>
                <a:rect l="0" t="0" r="r" b="b"/>
                <a:pathLst>
                  <a:path w="29" h="155">
                    <a:moveTo>
                      <a:pt x="29" y="0"/>
                    </a:moveTo>
                    <a:lnTo>
                      <a:pt x="0" y="0"/>
                    </a:lnTo>
                    <a:lnTo>
                      <a:pt x="0" y="155"/>
                    </a:lnTo>
                    <a:lnTo>
                      <a:pt x="29" y="155"/>
                    </a:lnTo>
                    <a:lnTo>
                      <a:pt x="29" y="149"/>
                    </a:lnTo>
                    <a:lnTo>
                      <a:pt x="29" y="0"/>
                    </a:lnTo>
                    <a:close/>
                  </a:path>
                </a:pathLst>
              </a:custGeom>
              <a:solidFill>
                <a:srgbClr val="005AA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82" name="Freeform 114">
                <a:extLst>
                  <a:ext uri="{FF2B5EF4-FFF2-40B4-BE49-F238E27FC236}">
                    <a16:creationId xmlns:a16="http://schemas.microsoft.com/office/drawing/2014/main" id="{DB36848B-6758-472D-8821-FA9434842F9C}"/>
                  </a:ext>
                </a:extLst>
              </p:cNvPr>
              <p:cNvSpPr>
                <a:spLocks/>
              </p:cNvSpPr>
              <p:nvPr/>
            </p:nvSpPr>
            <p:spPr bwMode="auto">
              <a:xfrm>
                <a:off x="-1162077" y="3638682"/>
                <a:ext cx="36982" cy="197658"/>
              </a:xfrm>
              <a:custGeom>
                <a:avLst/>
                <a:gdLst>
                  <a:gd name="T0" fmla="*/ 29 w 29"/>
                  <a:gd name="T1" fmla="*/ 0 h 155"/>
                  <a:gd name="T2" fmla="*/ 0 w 29"/>
                  <a:gd name="T3" fmla="*/ 0 h 155"/>
                  <a:gd name="T4" fmla="*/ 0 w 29"/>
                  <a:gd name="T5" fmla="*/ 155 h 155"/>
                  <a:gd name="T6" fmla="*/ 29 w 29"/>
                  <a:gd name="T7" fmla="*/ 155 h 155"/>
                  <a:gd name="T8" fmla="*/ 29 w 29"/>
                  <a:gd name="T9" fmla="*/ 149 h 155"/>
                  <a:gd name="T10" fmla="*/ 29 w 29"/>
                  <a:gd name="T11" fmla="*/ 0 h 155"/>
                </a:gdLst>
                <a:ahLst/>
                <a:cxnLst>
                  <a:cxn ang="0">
                    <a:pos x="T0" y="T1"/>
                  </a:cxn>
                  <a:cxn ang="0">
                    <a:pos x="T2" y="T3"/>
                  </a:cxn>
                  <a:cxn ang="0">
                    <a:pos x="T4" y="T5"/>
                  </a:cxn>
                  <a:cxn ang="0">
                    <a:pos x="T6" y="T7"/>
                  </a:cxn>
                  <a:cxn ang="0">
                    <a:pos x="T8" y="T9"/>
                  </a:cxn>
                  <a:cxn ang="0">
                    <a:pos x="T10" y="T11"/>
                  </a:cxn>
                </a:cxnLst>
                <a:rect l="0" t="0" r="r" b="b"/>
                <a:pathLst>
                  <a:path w="29" h="155">
                    <a:moveTo>
                      <a:pt x="29" y="0"/>
                    </a:moveTo>
                    <a:lnTo>
                      <a:pt x="0" y="0"/>
                    </a:lnTo>
                    <a:lnTo>
                      <a:pt x="0" y="155"/>
                    </a:lnTo>
                    <a:lnTo>
                      <a:pt x="29" y="155"/>
                    </a:lnTo>
                    <a:lnTo>
                      <a:pt x="29" y="149"/>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3" name="Freeform 115">
                <a:extLst>
                  <a:ext uri="{FF2B5EF4-FFF2-40B4-BE49-F238E27FC236}">
                    <a16:creationId xmlns:a16="http://schemas.microsoft.com/office/drawing/2014/main" id="{A443CB58-D1AA-4578-A0F6-C24E2237843E}"/>
                  </a:ext>
                </a:extLst>
              </p:cNvPr>
              <p:cNvSpPr>
                <a:spLocks/>
              </p:cNvSpPr>
              <p:nvPr/>
            </p:nvSpPr>
            <p:spPr bwMode="auto">
              <a:xfrm>
                <a:off x="-1162077" y="3526463"/>
                <a:ext cx="36982" cy="0"/>
              </a:xfrm>
              <a:custGeom>
                <a:avLst/>
                <a:gdLst>
                  <a:gd name="T0" fmla="*/ 29 w 29"/>
                  <a:gd name="T1" fmla="*/ 0 w 29"/>
                  <a:gd name="T2" fmla="*/ 6 w 29"/>
                  <a:gd name="T3" fmla="*/ 6 w 29"/>
                  <a:gd name="T4" fmla="*/ 29 w 29"/>
                </a:gdLst>
                <a:ahLst/>
                <a:cxnLst>
                  <a:cxn ang="0">
                    <a:pos x="T0" y="0"/>
                  </a:cxn>
                  <a:cxn ang="0">
                    <a:pos x="T1" y="0"/>
                  </a:cxn>
                  <a:cxn ang="0">
                    <a:pos x="T2" y="0"/>
                  </a:cxn>
                  <a:cxn ang="0">
                    <a:pos x="T3" y="0"/>
                  </a:cxn>
                  <a:cxn ang="0">
                    <a:pos x="T4" y="0"/>
                  </a:cxn>
                </a:cxnLst>
                <a:rect l="0" t="0" r="r" b="b"/>
                <a:pathLst>
                  <a:path w="29">
                    <a:moveTo>
                      <a:pt x="29" y="0"/>
                    </a:moveTo>
                    <a:lnTo>
                      <a:pt x="0" y="0"/>
                    </a:lnTo>
                    <a:lnTo>
                      <a:pt x="6" y="0"/>
                    </a:lnTo>
                    <a:lnTo>
                      <a:pt x="6" y="0"/>
                    </a:lnTo>
                    <a:lnTo>
                      <a:pt x="29" y="0"/>
                    </a:lnTo>
                    <a:close/>
                  </a:path>
                </a:pathLst>
              </a:custGeom>
              <a:solidFill>
                <a:srgbClr val="EBF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4" name="Freeform 116">
                <a:extLst>
                  <a:ext uri="{FF2B5EF4-FFF2-40B4-BE49-F238E27FC236}">
                    <a16:creationId xmlns:a16="http://schemas.microsoft.com/office/drawing/2014/main" id="{269C183B-8071-416F-BEFE-EB69F75049B0}"/>
                  </a:ext>
                </a:extLst>
              </p:cNvPr>
              <p:cNvSpPr>
                <a:spLocks/>
              </p:cNvSpPr>
              <p:nvPr/>
            </p:nvSpPr>
            <p:spPr bwMode="auto">
              <a:xfrm>
                <a:off x="-1162077" y="3526463"/>
                <a:ext cx="36982" cy="0"/>
              </a:xfrm>
              <a:custGeom>
                <a:avLst/>
                <a:gdLst>
                  <a:gd name="T0" fmla="*/ 29 w 29"/>
                  <a:gd name="T1" fmla="*/ 0 w 29"/>
                  <a:gd name="T2" fmla="*/ 6 w 29"/>
                  <a:gd name="T3" fmla="*/ 6 w 29"/>
                  <a:gd name="T4" fmla="*/ 29 w 29"/>
                </a:gdLst>
                <a:ahLst/>
                <a:cxnLst>
                  <a:cxn ang="0">
                    <a:pos x="T0" y="0"/>
                  </a:cxn>
                  <a:cxn ang="0">
                    <a:pos x="T1" y="0"/>
                  </a:cxn>
                  <a:cxn ang="0">
                    <a:pos x="T2" y="0"/>
                  </a:cxn>
                  <a:cxn ang="0">
                    <a:pos x="T3" y="0"/>
                  </a:cxn>
                  <a:cxn ang="0">
                    <a:pos x="T4" y="0"/>
                  </a:cxn>
                </a:cxnLst>
                <a:rect l="0" t="0" r="r" b="b"/>
                <a:pathLst>
                  <a:path w="29">
                    <a:moveTo>
                      <a:pt x="29" y="0"/>
                    </a:moveTo>
                    <a:lnTo>
                      <a:pt x="0" y="0"/>
                    </a:lnTo>
                    <a:lnTo>
                      <a:pt x="6" y="0"/>
                    </a:lnTo>
                    <a:lnTo>
                      <a:pt x="6"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5" name="Freeform 117">
                <a:extLst>
                  <a:ext uri="{FF2B5EF4-FFF2-40B4-BE49-F238E27FC236}">
                    <a16:creationId xmlns:a16="http://schemas.microsoft.com/office/drawing/2014/main" id="{7D932597-7C9F-4669-88FD-A98B557EBEC2}"/>
                  </a:ext>
                </a:extLst>
              </p:cNvPr>
              <p:cNvSpPr>
                <a:spLocks/>
              </p:cNvSpPr>
              <p:nvPr/>
            </p:nvSpPr>
            <p:spPr bwMode="auto">
              <a:xfrm>
                <a:off x="-1162077" y="3526463"/>
                <a:ext cx="7652" cy="1275"/>
              </a:xfrm>
              <a:custGeom>
                <a:avLst/>
                <a:gdLst>
                  <a:gd name="T0" fmla="*/ 6 w 6"/>
                  <a:gd name="T1" fmla="*/ 0 h 1"/>
                  <a:gd name="T2" fmla="*/ 0 w 6"/>
                  <a:gd name="T3" fmla="*/ 0 h 1"/>
                  <a:gd name="T4" fmla="*/ 0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0" y="0"/>
                      <a:pt x="0" y="0"/>
                      <a:pt x="0" y="0"/>
                    </a:cubicBezTo>
                    <a:cubicBezTo>
                      <a:pt x="0" y="1"/>
                      <a:pt x="0" y="1"/>
                      <a:pt x="0" y="1"/>
                    </a:cubicBezTo>
                    <a:cubicBezTo>
                      <a:pt x="4" y="0"/>
                      <a:pt x="6" y="0"/>
                      <a:pt x="6" y="0"/>
                    </a:cubicBezTo>
                  </a:path>
                </a:pathLst>
              </a:custGeom>
              <a:solidFill>
                <a:srgbClr val="A8B6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nvGrpSpPr>
              <p:cNvPr id="186" name="Group 185">
                <a:extLst>
                  <a:ext uri="{FF2B5EF4-FFF2-40B4-BE49-F238E27FC236}">
                    <a16:creationId xmlns:a16="http://schemas.microsoft.com/office/drawing/2014/main" id="{48F96233-DF7C-4E23-8C34-4E6C9EA4D149}"/>
                  </a:ext>
                </a:extLst>
              </p:cNvPr>
              <p:cNvGrpSpPr/>
              <p:nvPr/>
            </p:nvGrpSpPr>
            <p:grpSpPr>
              <a:xfrm>
                <a:off x="-54543" y="2279901"/>
                <a:ext cx="654576" cy="588705"/>
                <a:chOff x="-54543" y="2279901"/>
                <a:chExt cx="654576" cy="588705"/>
              </a:xfrm>
            </p:grpSpPr>
            <p:sp>
              <p:nvSpPr>
                <p:cNvPr id="195" name="Freeform 68">
                  <a:extLst>
                    <a:ext uri="{FF2B5EF4-FFF2-40B4-BE49-F238E27FC236}">
                      <a16:creationId xmlns:a16="http://schemas.microsoft.com/office/drawing/2014/main" id="{D399D3B4-32E8-4054-AA6A-D065272F397C}"/>
                    </a:ext>
                  </a:extLst>
                </p:cNvPr>
                <p:cNvSpPr>
                  <a:spLocks/>
                </p:cNvSpPr>
                <p:nvPr/>
              </p:nvSpPr>
              <p:spPr bwMode="auto">
                <a:xfrm flipH="1">
                  <a:off x="-54543" y="2279901"/>
                  <a:ext cx="122133" cy="135855"/>
                </a:xfrm>
                <a:custGeom>
                  <a:avLst/>
                  <a:gdLst>
                    <a:gd name="T0" fmla="*/ 15 w 92"/>
                    <a:gd name="T1" fmla="*/ 0 h 102"/>
                    <a:gd name="T2" fmla="*/ 7 w 92"/>
                    <a:gd name="T3" fmla="*/ 3 h 102"/>
                    <a:gd name="T4" fmla="*/ 6 w 92"/>
                    <a:gd name="T5" fmla="*/ 3 h 102"/>
                    <a:gd name="T6" fmla="*/ 5 w 92"/>
                    <a:gd name="T7" fmla="*/ 21 h 102"/>
                    <a:gd name="T8" fmla="*/ 9 w 92"/>
                    <a:gd name="T9" fmla="*/ 26 h 102"/>
                    <a:gd name="T10" fmla="*/ 9 w 92"/>
                    <a:gd name="T11" fmla="*/ 26 h 102"/>
                    <a:gd name="T12" fmla="*/ 37 w 92"/>
                    <a:gd name="T13" fmla="*/ 61 h 102"/>
                    <a:gd name="T14" fmla="*/ 54 w 92"/>
                    <a:gd name="T15" fmla="*/ 81 h 102"/>
                    <a:gd name="T16" fmla="*/ 54 w 92"/>
                    <a:gd name="T17" fmla="*/ 81 h 102"/>
                    <a:gd name="T18" fmla="*/ 66 w 92"/>
                    <a:gd name="T19" fmla="*/ 95 h 102"/>
                    <a:gd name="T20" fmla="*/ 68 w 92"/>
                    <a:gd name="T21" fmla="*/ 98 h 102"/>
                    <a:gd name="T22" fmla="*/ 77 w 92"/>
                    <a:gd name="T23" fmla="*/ 102 h 102"/>
                    <a:gd name="T24" fmla="*/ 85 w 92"/>
                    <a:gd name="T25" fmla="*/ 100 h 102"/>
                    <a:gd name="T26" fmla="*/ 86 w 92"/>
                    <a:gd name="T27" fmla="*/ 99 h 102"/>
                    <a:gd name="T28" fmla="*/ 87 w 92"/>
                    <a:gd name="T29" fmla="*/ 82 h 102"/>
                    <a:gd name="T30" fmla="*/ 24 w 92"/>
                    <a:gd name="T31" fmla="*/ 5 h 102"/>
                    <a:gd name="T32" fmla="*/ 15 w 92"/>
                    <a:gd name="T3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02">
                      <a:moveTo>
                        <a:pt x="15" y="0"/>
                      </a:moveTo>
                      <a:cubicBezTo>
                        <a:pt x="12" y="0"/>
                        <a:pt x="9" y="1"/>
                        <a:pt x="7" y="3"/>
                      </a:cubicBezTo>
                      <a:cubicBezTo>
                        <a:pt x="6" y="3"/>
                        <a:pt x="6" y="3"/>
                        <a:pt x="6" y="3"/>
                      </a:cubicBezTo>
                      <a:cubicBezTo>
                        <a:pt x="1" y="8"/>
                        <a:pt x="0" y="15"/>
                        <a:pt x="5" y="21"/>
                      </a:cubicBezTo>
                      <a:cubicBezTo>
                        <a:pt x="9" y="26"/>
                        <a:pt x="9" y="26"/>
                        <a:pt x="9" y="26"/>
                      </a:cubicBezTo>
                      <a:cubicBezTo>
                        <a:pt x="9" y="26"/>
                        <a:pt x="9" y="26"/>
                        <a:pt x="9" y="26"/>
                      </a:cubicBezTo>
                      <a:cubicBezTo>
                        <a:pt x="37" y="61"/>
                        <a:pt x="37" y="61"/>
                        <a:pt x="37" y="61"/>
                      </a:cubicBezTo>
                      <a:cubicBezTo>
                        <a:pt x="54" y="81"/>
                        <a:pt x="54" y="81"/>
                        <a:pt x="54" y="81"/>
                      </a:cubicBezTo>
                      <a:cubicBezTo>
                        <a:pt x="54" y="81"/>
                        <a:pt x="54" y="81"/>
                        <a:pt x="54" y="81"/>
                      </a:cubicBezTo>
                      <a:cubicBezTo>
                        <a:pt x="66" y="95"/>
                        <a:pt x="66" y="95"/>
                        <a:pt x="66" y="95"/>
                      </a:cubicBezTo>
                      <a:cubicBezTo>
                        <a:pt x="68" y="98"/>
                        <a:pt x="68" y="98"/>
                        <a:pt x="68" y="98"/>
                      </a:cubicBezTo>
                      <a:cubicBezTo>
                        <a:pt x="70" y="101"/>
                        <a:pt x="74" y="102"/>
                        <a:pt x="77" y="102"/>
                      </a:cubicBezTo>
                      <a:cubicBezTo>
                        <a:pt x="80" y="102"/>
                        <a:pt x="83" y="102"/>
                        <a:pt x="85" y="100"/>
                      </a:cubicBezTo>
                      <a:cubicBezTo>
                        <a:pt x="86" y="99"/>
                        <a:pt x="86" y="99"/>
                        <a:pt x="86" y="99"/>
                      </a:cubicBezTo>
                      <a:cubicBezTo>
                        <a:pt x="91" y="95"/>
                        <a:pt x="92" y="87"/>
                        <a:pt x="87" y="82"/>
                      </a:cubicBezTo>
                      <a:cubicBezTo>
                        <a:pt x="24" y="5"/>
                        <a:pt x="24" y="5"/>
                        <a:pt x="24" y="5"/>
                      </a:cubicBezTo>
                      <a:cubicBezTo>
                        <a:pt x="22" y="2"/>
                        <a:pt x="18" y="0"/>
                        <a:pt x="1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96" name="Freeform 118">
                  <a:extLst>
                    <a:ext uri="{FF2B5EF4-FFF2-40B4-BE49-F238E27FC236}">
                      <a16:creationId xmlns:a16="http://schemas.microsoft.com/office/drawing/2014/main" id="{BC607D76-1D7B-4E5C-B9D7-6F3DDC5E3DE2}"/>
                    </a:ext>
                  </a:extLst>
                </p:cNvPr>
                <p:cNvSpPr>
                  <a:spLocks/>
                </p:cNvSpPr>
                <p:nvPr/>
              </p:nvSpPr>
              <p:spPr bwMode="auto">
                <a:xfrm flipH="1">
                  <a:off x="-3769" y="2315581"/>
                  <a:ext cx="350938" cy="352544"/>
                </a:xfrm>
                <a:custGeom>
                  <a:avLst/>
                  <a:gdLst>
                    <a:gd name="T0" fmla="*/ 33 w 77"/>
                    <a:gd name="T1" fmla="*/ 0 h 99"/>
                    <a:gd name="T2" fmla="*/ 0 w 77"/>
                    <a:gd name="T3" fmla="*/ 27 h 99"/>
                    <a:gd name="T4" fmla="*/ 20 w 77"/>
                    <a:gd name="T5" fmla="*/ 99 h 99"/>
                    <a:gd name="T6" fmla="*/ 77 w 77"/>
                    <a:gd name="T7" fmla="*/ 53 h 99"/>
                    <a:gd name="T8" fmla="*/ 33 w 77"/>
                    <a:gd name="T9" fmla="*/ 0 h 99"/>
                    <a:gd name="connsiteX0" fmla="*/ 27498 w 33212"/>
                    <a:gd name="connsiteY0" fmla="*/ 0 h 17450"/>
                    <a:gd name="connsiteX1" fmla="*/ 0 w 33212"/>
                    <a:gd name="connsiteY1" fmla="*/ 17450 h 17450"/>
                    <a:gd name="connsiteX2" fmla="*/ 25809 w 33212"/>
                    <a:gd name="connsiteY2" fmla="*/ 10000 h 17450"/>
                    <a:gd name="connsiteX3" fmla="*/ 33212 w 33212"/>
                    <a:gd name="connsiteY3" fmla="*/ 5354 h 17450"/>
                    <a:gd name="connsiteX4" fmla="*/ 27498 w 33212"/>
                    <a:gd name="connsiteY4" fmla="*/ 0 h 17450"/>
                    <a:gd name="connsiteX0" fmla="*/ 27498 w 33212"/>
                    <a:gd name="connsiteY0" fmla="*/ 0 h 25950"/>
                    <a:gd name="connsiteX1" fmla="*/ 0 w 33212"/>
                    <a:gd name="connsiteY1" fmla="*/ 17450 h 25950"/>
                    <a:gd name="connsiteX2" fmla="*/ 794 w 33212"/>
                    <a:gd name="connsiteY2" fmla="*/ 25950 h 25950"/>
                    <a:gd name="connsiteX3" fmla="*/ 33212 w 33212"/>
                    <a:gd name="connsiteY3" fmla="*/ 5354 h 25950"/>
                    <a:gd name="connsiteX4" fmla="*/ 27498 w 33212"/>
                    <a:gd name="connsiteY4" fmla="*/ 0 h 2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12" h="25950">
                      <a:moveTo>
                        <a:pt x="27498" y="0"/>
                      </a:moveTo>
                      <a:lnTo>
                        <a:pt x="0" y="17450"/>
                      </a:lnTo>
                      <a:cubicBezTo>
                        <a:pt x="265" y="20283"/>
                        <a:pt x="529" y="23117"/>
                        <a:pt x="794" y="25950"/>
                      </a:cubicBezTo>
                      <a:lnTo>
                        <a:pt x="33212" y="5354"/>
                      </a:lnTo>
                      <a:lnTo>
                        <a:pt x="27498"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97" name="Freeform 119">
                  <a:extLst>
                    <a:ext uri="{FF2B5EF4-FFF2-40B4-BE49-F238E27FC236}">
                      <a16:creationId xmlns:a16="http://schemas.microsoft.com/office/drawing/2014/main" id="{8589895B-2E02-4768-BA77-2E772274F30C}"/>
                    </a:ext>
                  </a:extLst>
                </p:cNvPr>
                <p:cNvSpPr>
                  <a:spLocks/>
                </p:cNvSpPr>
                <p:nvPr/>
              </p:nvSpPr>
              <p:spPr bwMode="auto">
                <a:xfrm flipH="1">
                  <a:off x="-3769" y="2315580"/>
                  <a:ext cx="105666" cy="135855"/>
                </a:xfrm>
                <a:custGeom>
                  <a:avLst/>
                  <a:gdLst>
                    <a:gd name="T0" fmla="*/ 33 w 77"/>
                    <a:gd name="T1" fmla="*/ 0 h 99"/>
                    <a:gd name="T2" fmla="*/ 0 w 77"/>
                    <a:gd name="T3" fmla="*/ 27 h 99"/>
                    <a:gd name="T4" fmla="*/ 20 w 77"/>
                    <a:gd name="T5" fmla="*/ 99 h 99"/>
                    <a:gd name="T6" fmla="*/ 77 w 77"/>
                    <a:gd name="T7" fmla="*/ 53 h 99"/>
                    <a:gd name="T8" fmla="*/ 33 w 77"/>
                    <a:gd name="T9" fmla="*/ 0 h 99"/>
                  </a:gdLst>
                  <a:ahLst/>
                  <a:cxnLst>
                    <a:cxn ang="0">
                      <a:pos x="T0" y="T1"/>
                    </a:cxn>
                    <a:cxn ang="0">
                      <a:pos x="T2" y="T3"/>
                    </a:cxn>
                    <a:cxn ang="0">
                      <a:pos x="T4" y="T5"/>
                    </a:cxn>
                    <a:cxn ang="0">
                      <a:pos x="T6" y="T7"/>
                    </a:cxn>
                    <a:cxn ang="0">
                      <a:pos x="T8" y="T9"/>
                    </a:cxn>
                  </a:cxnLst>
                  <a:rect l="0" t="0" r="r" b="b"/>
                  <a:pathLst>
                    <a:path w="77" h="99">
                      <a:moveTo>
                        <a:pt x="33" y="0"/>
                      </a:moveTo>
                      <a:lnTo>
                        <a:pt x="0" y="27"/>
                      </a:lnTo>
                      <a:lnTo>
                        <a:pt x="20" y="99"/>
                      </a:lnTo>
                      <a:lnTo>
                        <a:pt x="77" y="53"/>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8" name="Freeform 120">
                  <a:extLst>
                    <a:ext uri="{FF2B5EF4-FFF2-40B4-BE49-F238E27FC236}">
                      <a16:creationId xmlns:a16="http://schemas.microsoft.com/office/drawing/2014/main" id="{4E71CCA7-68C3-45A8-8BDF-73A3DC9A5F86}"/>
                    </a:ext>
                  </a:extLst>
                </p:cNvPr>
                <p:cNvSpPr>
                  <a:spLocks/>
                </p:cNvSpPr>
                <p:nvPr/>
              </p:nvSpPr>
              <p:spPr bwMode="auto">
                <a:xfrm flipH="1">
                  <a:off x="-3768" y="2315580"/>
                  <a:ext cx="60380" cy="72730"/>
                </a:xfrm>
                <a:custGeom>
                  <a:avLst/>
                  <a:gdLst>
                    <a:gd name="T0" fmla="*/ 0 w 44"/>
                    <a:gd name="T1" fmla="*/ 0 h 53"/>
                    <a:gd name="T2" fmla="*/ 0 w 44"/>
                    <a:gd name="T3" fmla="*/ 0 h 53"/>
                    <a:gd name="T4" fmla="*/ 44 w 44"/>
                    <a:gd name="T5" fmla="*/ 53 h 53"/>
                    <a:gd name="T6" fmla="*/ 44 w 44"/>
                    <a:gd name="T7" fmla="*/ 53 h 53"/>
                    <a:gd name="T8" fmla="*/ 28 w 44"/>
                    <a:gd name="T9" fmla="*/ 33 h 53"/>
                    <a:gd name="T10" fmla="*/ 0 w 44"/>
                    <a:gd name="T11" fmla="*/ 0 h 53"/>
                  </a:gdLst>
                  <a:ahLst/>
                  <a:cxnLst>
                    <a:cxn ang="0">
                      <a:pos x="T0" y="T1"/>
                    </a:cxn>
                    <a:cxn ang="0">
                      <a:pos x="T2" y="T3"/>
                    </a:cxn>
                    <a:cxn ang="0">
                      <a:pos x="T4" y="T5"/>
                    </a:cxn>
                    <a:cxn ang="0">
                      <a:pos x="T6" y="T7"/>
                    </a:cxn>
                    <a:cxn ang="0">
                      <a:pos x="T8" y="T9"/>
                    </a:cxn>
                    <a:cxn ang="0">
                      <a:pos x="T10" y="T11"/>
                    </a:cxn>
                  </a:cxnLst>
                  <a:rect l="0" t="0" r="r" b="b"/>
                  <a:pathLst>
                    <a:path w="44" h="53">
                      <a:moveTo>
                        <a:pt x="0" y="0"/>
                      </a:moveTo>
                      <a:lnTo>
                        <a:pt x="0" y="0"/>
                      </a:lnTo>
                      <a:lnTo>
                        <a:pt x="44" y="53"/>
                      </a:lnTo>
                      <a:lnTo>
                        <a:pt x="44" y="53"/>
                      </a:lnTo>
                      <a:lnTo>
                        <a:pt x="28" y="33"/>
                      </a:lnTo>
                      <a:lnTo>
                        <a:pt x="0" y="0"/>
                      </a:lnTo>
                      <a:close/>
                    </a:path>
                  </a:pathLst>
                </a:custGeom>
                <a:solidFill>
                  <a:srgbClr val="CCD7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9" name="Freeform 121">
                  <a:extLst>
                    <a:ext uri="{FF2B5EF4-FFF2-40B4-BE49-F238E27FC236}">
                      <a16:creationId xmlns:a16="http://schemas.microsoft.com/office/drawing/2014/main" id="{8A3A9C99-1360-4D30-B403-9AE60B459BDD}"/>
                    </a:ext>
                  </a:extLst>
                </p:cNvPr>
                <p:cNvSpPr>
                  <a:spLocks/>
                </p:cNvSpPr>
                <p:nvPr/>
              </p:nvSpPr>
              <p:spPr bwMode="auto">
                <a:xfrm flipH="1">
                  <a:off x="-3768" y="2315580"/>
                  <a:ext cx="60380" cy="72730"/>
                </a:xfrm>
                <a:custGeom>
                  <a:avLst/>
                  <a:gdLst>
                    <a:gd name="T0" fmla="*/ 0 w 44"/>
                    <a:gd name="T1" fmla="*/ 0 h 53"/>
                    <a:gd name="T2" fmla="*/ 0 w 44"/>
                    <a:gd name="T3" fmla="*/ 0 h 53"/>
                    <a:gd name="T4" fmla="*/ 44 w 44"/>
                    <a:gd name="T5" fmla="*/ 53 h 53"/>
                    <a:gd name="T6" fmla="*/ 44 w 44"/>
                    <a:gd name="T7" fmla="*/ 53 h 53"/>
                    <a:gd name="T8" fmla="*/ 28 w 44"/>
                    <a:gd name="T9" fmla="*/ 33 h 53"/>
                    <a:gd name="T10" fmla="*/ 0 w 44"/>
                    <a:gd name="T11" fmla="*/ 0 h 53"/>
                  </a:gdLst>
                  <a:ahLst/>
                  <a:cxnLst>
                    <a:cxn ang="0">
                      <a:pos x="T0" y="T1"/>
                    </a:cxn>
                    <a:cxn ang="0">
                      <a:pos x="T2" y="T3"/>
                    </a:cxn>
                    <a:cxn ang="0">
                      <a:pos x="T4" y="T5"/>
                    </a:cxn>
                    <a:cxn ang="0">
                      <a:pos x="T6" y="T7"/>
                    </a:cxn>
                    <a:cxn ang="0">
                      <a:pos x="T8" y="T9"/>
                    </a:cxn>
                    <a:cxn ang="0">
                      <a:pos x="T10" y="T11"/>
                    </a:cxn>
                  </a:cxnLst>
                  <a:rect l="0" t="0" r="r" b="b"/>
                  <a:pathLst>
                    <a:path w="44" h="53">
                      <a:moveTo>
                        <a:pt x="0" y="0"/>
                      </a:moveTo>
                      <a:lnTo>
                        <a:pt x="0" y="0"/>
                      </a:lnTo>
                      <a:lnTo>
                        <a:pt x="44" y="53"/>
                      </a:lnTo>
                      <a:lnTo>
                        <a:pt x="44" y="53"/>
                      </a:lnTo>
                      <a:lnTo>
                        <a:pt x="28"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0" name="Freeform 122">
                  <a:extLst>
                    <a:ext uri="{FF2B5EF4-FFF2-40B4-BE49-F238E27FC236}">
                      <a16:creationId xmlns:a16="http://schemas.microsoft.com/office/drawing/2014/main" id="{B6231F51-7C63-4CC7-8E42-753E35AFC532}"/>
                    </a:ext>
                  </a:extLst>
                </p:cNvPr>
                <p:cNvSpPr>
                  <a:spLocks/>
                </p:cNvSpPr>
                <p:nvPr/>
              </p:nvSpPr>
              <p:spPr bwMode="auto">
                <a:xfrm flipH="1">
                  <a:off x="108759" y="2458297"/>
                  <a:ext cx="491274" cy="337580"/>
                </a:xfrm>
                <a:custGeom>
                  <a:avLst/>
                  <a:gdLst>
                    <a:gd name="T0" fmla="*/ 340 w 368"/>
                    <a:gd name="T1" fmla="*/ 0 h 253"/>
                    <a:gd name="T2" fmla="*/ 258 w 368"/>
                    <a:gd name="T3" fmla="*/ 68 h 253"/>
                    <a:gd name="T4" fmla="*/ 218 w 368"/>
                    <a:gd name="T5" fmla="*/ 47 h 253"/>
                    <a:gd name="T6" fmla="*/ 211 w 368"/>
                    <a:gd name="T7" fmla="*/ 52 h 253"/>
                    <a:gd name="T8" fmla="*/ 140 w 368"/>
                    <a:gd name="T9" fmla="*/ 31 h 253"/>
                    <a:gd name="T10" fmla="*/ 132 w 368"/>
                    <a:gd name="T11" fmla="*/ 32 h 253"/>
                    <a:gd name="T12" fmla="*/ 53 w 368"/>
                    <a:gd name="T13" fmla="*/ 62 h 253"/>
                    <a:gd name="T14" fmla="*/ 4 w 368"/>
                    <a:gd name="T15" fmla="*/ 155 h 253"/>
                    <a:gd name="T16" fmla="*/ 32 w 368"/>
                    <a:gd name="T17" fmla="*/ 253 h 253"/>
                    <a:gd name="T18" fmla="*/ 7 w 368"/>
                    <a:gd name="T19" fmla="*/ 201 h 253"/>
                    <a:gd name="T20" fmla="*/ 249 w 368"/>
                    <a:gd name="T21" fmla="*/ 201 h 253"/>
                    <a:gd name="T22" fmla="*/ 253 w 368"/>
                    <a:gd name="T23" fmla="*/ 135 h 253"/>
                    <a:gd name="T24" fmla="*/ 265 w 368"/>
                    <a:gd name="T25" fmla="*/ 100 h 253"/>
                    <a:gd name="T26" fmla="*/ 368 w 368"/>
                    <a:gd name="T27" fmla="*/ 15 h 253"/>
                    <a:gd name="T28" fmla="*/ 368 w 368"/>
                    <a:gd name="T29" fmla="*/ 15 h 253"/>
                    <a:gd name="T30" fmla="*/ 340 w 368"/>
                    <a:gd name="T3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 h="253">
                      <a:moveTo>
                        <a:pt x="340" y="0"/>
                      </a:moveTo>
                      <a:cubicBezTo>
                        <a:pt x="258" y="68"/>
                        <a:pt x="258" y="68"/>
                        <a:pt x="258" y="68"/>
                      </a:cubicBezTo>
                      <a:cubicBezTo>
                        <a:pt x="218" y="47"/>
                        <a:pt x="218" y="47"/>
                        <a:pt x="218" y="47"/>
                      </a:cubicBezTo>
                      <a:cubicBezTo>
                        <a:pt x="211" y="52"/>
                        <a:pt x="211" y="52"/>
                        <a:pt x="211" y="52"/>
                      </a:cubicBezTo>
                      <a:cubicBezTo>
                        <a:pt x="190" y="38"/>
                        <a:pt x="165" y="31"/>
                        <a:pt x="140" y="31"/>
                      </a:cubicBezTo>
                      <a:cubicBezTo>
                        <a:pt x="137" y="31"/>
                        <a:pt x="134" y="31"/>
                        <a:pt x="132" y="32"/>
                      </a:cubicBezTo>
                      <a:cubicBezTo>
                        <a:pt x="104" y="33"/>
                        <a:pt x="76" y="43"/>
                        <a:pt x="53" y="62"/>
                      </a:cubicBezTo>
                      <a:cubicBezTo>
                        <a:pt x="24" y="86"/>
                        <a:pt x="7" y="120"/>
                        <a:pt x="4" y="155"/>
                      </a:cubicBezTo>
                      <a:cubicBezTo>
                        <a:pt x="0" y="189"/>
                        <a:pt x="9" y="224"/>
                        <a:pt x="32" y="253"/>
                      </a:cubicBezTo>
                      <a:cubicBezTo>
                        <a:pt x="20" y="237"/>
                        <a:pt x="11" y="220"/>
                        <a:pt x="7" y="201"/>
                      </a:cubicBezTo>
                      <a:cubicBezTo>
                        <a:pt x="249" y="201"/>
                        <a:pt x="249" y="201"/>
                        <a:pt x="249" y="201"/>
                      </a:cubicBezTo>
                      <a:cubicBezTo>
                        <a:pt x="256" y="180"/>
                        <a:pt x="257" y="157"/>
                        <a:pt x="253" y="135"/>
                      </a:cubicBezTo>
                      <a:cubicBezTo>
                        <a:pt x="250" y="122"/>
                        <a:pt x="255" y="108"/>
                        <a:pt x="265" y="100"/>
                      </a:cubicBezTo>
                      <a:cubicBezTo>
                        <a:pt x="368" y="15"/>
                        <a:pt x="368" y="15"/>
                        <a:pt x="368" y="15"/>
                      </a:cubicBezTo>
                      <a:cubicBezTo>
                        <a:pt x="368" y="15"/>
                        <a:pt x="368" y="15"/>
                        <a:pt x="368" y="15"/>
                      </a:cubicBezTo>
                      <a:cubicBezTo>
                        <a:pt x="357" y="13"/>
                        <a:pt x="348" y="8"/>
                        <a:pt x="340" y="0"/>
                      </a:cubicBezTo>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01" name="Freeform 124">
                  <a:extLst>
                    <a:ext uri="{FF2B5EF4-FFF2-40B4-BE49-F238E27FC236}">
                      <a16:creationId xmlns:a16="http://schemas.microsoft.com/office/drawing/2014/main" id="{40228176-349C-44C7-9829-E6930D8E9919}"/>
                    </a:ext>
                  </a:extLst>
                </p:cNvPr>
                <p:cNvSpPr>
                  <a:spLocks noEditPoints="1"/>
                </p:cNvSpPr>
                <p:nvPr/>
              </p:nvSpPr>
              <p:spPr bwMode="auto">
                <a:xfrm flipH="1">
                  <a:off x="255591" y="2773920"/>
                  <a:ext cx="301900" cy="82336"/>
                </a:xfrm>
                <a:custGeom>
                  <a:avLst/>
                  <a:gdLst>
                    <a:gd name="T0" fmla="*/ 2 w 226"/>
                    <a:gd name="T1" fmla="*/ 18 h 62"/>
                    <a:gd name="T2" fmla="*/ 2 w 226"/>
                    <a:gd name="T3" fmla="*/ 18 h 62"/>
                    <a:gd name="T4" fmla="*/ 68 w 226"/>
                    <a:gd name="T5" fmla="*/ 62 h 62"/>
                    <a:gd name="T6" fmla="*/ 2 w 226"/>
                    <a:gd name="T7" fmla="*/ 18 h 62"/>
                    <a:gd name="T8" fmla="*/ 2 w 226"/>
                    <a:gd name="T9" fmla="*/ 18 h 62"/>
                    <a:gd name="T10" fmla="*/ 2 w 226"/>
                    <a:gd name="T11" fmla="*/ 18 h 62"/>
                    <a:gd name="T12" fmla="*/ 2 w 226"/>
                    <a:gd name="T13" fmla="*/ 18 h 62"/>
                    <a:gd name="T14" fmla="*/ 2 w 226"/>
                    <a:gd name="T15" fmla="*/ 18 h 62"/>
                    <a:gd name="T16" fmla="*/ 1 w 226"/>
                    <a:gd name="T17" fmla="*/ 17 h 62"/>
                    <a:gd name="T18" fmla="*/ 1 w 226"/>
                    <a:gd name="T19" fmla="*/ 17 h 62"/>
                    <a:gd name="T20" fmla="*/ 1 w 226"/>
                    <a:gd name="T21" fmla="*/ 17 h 62"/>
                    <a:gd name="T22" fmla="*/ 1 w 226"/>
                    <a:gd name="T23" fmla="*/ 17 h 62"/>
                    <a:gd name="T24" fmla="*/ 1 w 226"/>
                    <a:gd name="T25" fmla="*/ 17 h 62"/>
                    <a:gd name="T26" fmla="*/ 1 w 226"/>
                    <a:gd name="T27" fmla="*/ 17 h 62"/>
                    <a:gd name="T28" fmla="*/ 1 w 226"/>
                    <a:gd name="T29" fmla="*/ 17 h 62"/>
                    <a:gd name="T30" fmla="*/ 1 w 226"/>
                    <a:gd name="T31" fmla="*/ 17 h 62"/>
                    <a:gd name="T32" fmla="*/ 1 w 226"/>
                    <a:gd name="T33" fmla="*/ 17 h 62"/>
                    <a:gd name="T34" fmla="*/ 0 w 226"/>
                    <a:gd name="T35" fmla="*/ 16 h 62"/>
                    <a:gd name="T36" fmla="*/ 0 w 226"/>
                    <a:gd name="T37" fmla="*/ 16 h 62"/>
                    <a:gd name="T38" fmla="*/ 0 w 226"/>
                    <a:gd name="T39" fmla="*/ 16 h 62"/>
                    <a:gd name="T40" fmla="*/ 0 w 226"/>
                    <a:gd name="T41" fmla="*/ 16 h 62"/>
                    <a:gd name="T42" fmla="*/ 0 w 226"/>
                    <a:gd name="T43" fmla="*/ 16 h 62"/>
                    <a:gd name="T44" fmla="*/ 0 w 226"/>
                    <a:gd name="T45" fmla="*/ 16 h 62"/>
                    <a:gd name="T46" fmla="*/ 226 w 226"/>
                    <a:gd name="T47" fmla="*/ 0 h 62"/>
                    <a:gd name="T48" fmla="*/ 226 w 226"/>
                    <a:gd name="T49" fmla="*/ 0 h 62"/>
                    <a:gd name="T50" fmla="*/ 194 w 226"/>
                    <a:gd name="T51" fmla="*/ 37 h 62"/>
                    <a:gd name="T52" fmla="*/ 194 w 226"/>
                    <a:gd name="T53" fmla="*/ 37 h 62"/>
                    <a:gd name="T54" fmla="*/ 192 w 226"/>
                    <a:gd name="T55" fmla="*/ 39 h 62"/>
                    <a:gd name="T56" fmla="*/ 162 w 226"/>
                    <a:gd name="T57" fmla="*/ 57 h 62"/>
                    <a:gd name="T58" fmla="*/ 194 w 226"/>
                    <a:gd name="T59" fmla="*/ 37 h 62"/>
                    <a:gd name="T60" fmla="*/ 226 w 226"/>
                    <a:gd name="T6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62">
                      <a:moveTo>
                        <a:pt x="2" y="18"/>
                      </a:moveTo>
                      <a:cubicBezTo>
                        <a:pt x="2" y="18"/>
                        <a:pt x="2" y="18"/>
                        <a:pt x="2" y="18"/>
                      </a:cubicBezTo>
                      <a:cubicBezTo>
                        <a:pt x="20" y="40"/>
                        <a:pt x="43" y="55"/>
                        <a:pt x="68" y="62"/>
                      </a:cubicBezTo>
                      <a:cubicBezTo>
                        <a:pt x="43" y="55"/>
                        <a:pt x="20" y="40"/>
                        <a:pt x="2" y="18"/>
                      </a:cubicBezTo>
                      <a:cubicBezTo>
                        <a:pt x="2" y="18"/>
                        <a:pt x="2" y="18"/>
                        <a:pt x="2" y="18"/>
                      </a:cubicBezTo>
                      <a:moveTo>
                        <a:pt x="2" y="18"/>
                      </a:moveTo>
                      <a:cubicBezTo>
                        <a:pt x="2" y="18"/>
                        <a:pt x="2" y="18"/>
                        <a:pt x="2" y="18"/>
                      </a:cubicBezTo>
                      <a:cubicBezTo>
                        <a:pt x="2" y="18"/>
                        <a:pt x="2" y="18"/>
                        <a:pt x="2" y="18"/>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226" y="0"/>
                      </a:moveTo>
                      <a:cubicBezTo>
                        <a:pt x="226" y="0"/>
                        <a:pt x="226" y="0"/>
                        <a:pt x="226" y="0"/>
                      </a:cubicBezTo>
                      <a:cubicBezTo>
                        <a:pt x="218" y="14"/>
                        <a:pt x="208" y="27"/>
                        <a:pt x="194" y="37"/>
                      </a:cubicBezTo>
                      <a:cubicBezTo>
                        <a:pt x="194" y="37"/>
                        <a:pt x="194" y="37"/>
                        <a:pt x="194" y="37"/>
                      </a:cubicBezTo>
                      <a:cubicBezTo>
                        <a:pt x="194" y="38"/>
                        <a:pt x="193" y="39"/>
                        <a:pt x="192" y="39"/>
                      </a:cubicBezTo>
                      <a:cubicBezTo>
                        <a:pt x="183" y="47"/>
                        <a:pt x="172" y="53"/>
                        <a:pt x="162" y="57"/>
                      </a:cubicBezTo>
                      <a:cubicBezTo>
                        <a:pt x="173" y="52"/>
                        <a:pt x="184" y="46"/>
                        <a:pt x="194" y="37"/>
                      </a:cubicBezTo>
                      <a:cubicBezTo>
                        <a:pt x="208" y="27"/>
                        <a:pt x="218" y="14"/>
                        <a:pt x="226" y="0"/>
                      </a:cubicBezTo>
                    </a:path>
                  </a:pathLst>
                </a:custGeom>
                <a:solidFill>
                  <a:srgbClr val="A7C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2" name="Freeform 125">
                  <a:extLst>
                    <a:ext uri="{FF2B5EF4-FFF2-40B4-BE49-F238E27FC236}">
                      <a16:creationId xmlns:a16="http://schemas.microsoft.com/office/drawing/2014/main" id="{A9EAD7FB-6936-4E2B-B8E9-2F9437238B2D}"/>
                    </a:ext>
                  </a:extLst>
                </p:cNvPr>
                <p:cNvSpPr>
                  <a:spLocks/>
                </p:cNvSpPr>
                <p:nvPr/>
              </p:nvSpPr>
              <p:spPr bwMode="auto">
                <a:xfrm flipH="1">
                  <a:off x="236380" y="2725890"/>
                  <a:ext cx="355419" cy="142716"/>
                </a:xfrm>
                <a:custGeom>
                  <a:avLst/>
                  <a:gdLst>
                    <a:gd name="T0" fmla="*/ 0 w 265"/>
                    <a:gd name="T1" fmla="*/ 0 h 107"/>
                    <a:gd name="T2" fmla="*/ 27 w 265"/>
                    <a:gd name="T3" fmla="*/ 54 h 107"/>
                    <a:gd name="T4" fmla="*/ 119 w 265"/>
                    <a:gd name="T5" fmla="*/ 104 h 107"/>
                    <a:gd name="T6" fmla="*/ 219 w 265"/>
                    <a:gd name="T7" fmla="*/ 73 h 107"/>
                    <a:gd name="T8" fmla="*/ 265 w 265"/>
                    <a:gd name="T9" fmla="*/ 2 h 107"/>
                    <a:gd name="T10" fmla="*/ 263 w 265"/>
                    <a:gd name="T11" fmla="*/ 0 h 107"/>
                    <a:gd name="T12" fmla="*/ 0 w 265"/>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65" h="107">
                      <a:moveTo>
                        <a:pt x="0" y="0"/>
                      </a:moveTo>
                      <a:cubicBezTo>
                        <a:pt x="5" y="19"/>
                        <a:pt x="14" y="38"/>
                        <a:pt x="27" y="54"/>
                      </a:cubicBezTo>
                      <a:cubicBezTo>
                        <a:pt x="51" y="83"/>
                        <a:pt x="84" y="100"/>
                        <a:pt x="119" y="104"/>
                      </a:cubicBezTo>
                      <a:cubicBezTo>
                        <a:pt x="154" y="107"/>
                        <a:pt x="190" y="97"/>
                        <a:pt x="219" y="73"/>
                      </a:cubicBezTo>
                      <a:cubicBezTo>
                        <a:pt x="243" y="54"/>
                        <a:pt x="258" y="29"/>
                        <a:pt x="265" y="2"/>
                      </a:cubicBezTo>
                      <a:cubicBezTo>
                        <a:pt x="263" y="0"/>
                        <a:pt x="263" y="0"/>
                        <a:pt x="263"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3" name="Freeform 126">
                  <a:extLst>
                    <a:ext uri="{FF2B5EF4-FFF2-40B4-BE49-F238E27FC236}">
                      <a16:creationId xmlns:a16="http://schemas.microsoft.com/office/drawing/2014/main" id="{20907794-3AB0-4443-B34A-B9EDD3695296}"/>
                    </a:ext>
                  </a:extLst>
                </p:cNvPr>
                <p:cNvSpPr>
                  <a:spLocks/>
                </p:cNvSpPr>
                <p:nvPr/>
              </p:nvSpPr>
              <p:spPr bwMode="auto">
                <a:xfrm flipH="1">
                  <a:off x="-20236" y="2406150"/>
                  <a:ext cx="262105" cy="214075"/>
                </a:xfrm>
                <a:custGeom>
                  <a:avLst/>
                  <a:gdLst>
                    <a:gd name="T0" fmla="*/ 191 w 191"/>
                    <a:gd name="T1" fmla="*/ 0 h 156"/>
                    <a:gd name="T2" fmla="*/ 95 w 191"/>
                    <a:gd name="T3" fmla="*/ 78 h 156"/>
                    <a:gd name="T4" fmla="*/ 0 w 191"/>
                    <a:gd name="T5" fmla="*/ 156 h 156"/>
                    <a:gd name="T6" fmla="*/ 191 w 191"/>
                    <a:gd name="T7" fmla="*/ 0 h 156"/>
                    <a:gd name="T8" fmla="*/ 191 w 191"/>
                    <a:gd name="T9" fmla="*/ 0 h 156"/>
                  </a:gdLst>
                  <a:ahLst/>
                  <a:cxnLst>
                    <a:cxn ang="0">
                      <a:pos x="T0" y="T1"/>
                    </a:cxn>
                    <a:cxn ang="0">
                      <a:pos x="T2" y="T3"/>
                    </a:cxn>
                    <a:cxn ang="0">
                      <a:pos x="T4" y="T5"/>
                    </a:cxn>
                    <a:cxn ang="0">
                      <a:pos x="T6" y="T7"/>
                    </a:cxn>
                    <a:cxn ang="0">
                      <a:pos x="T8" y="T9"/>
                    </a:cxn>
                  </a:cxnLst>
                  <a:rect l="0" t="0" r="r" b="b"/>
                  <a:pathLst>
                    <a:path w="191" h="156">
                      <a:moveTo>
                        <a:pt x="191" y="0"/>
                      </a:moveTo>
                      <a:lnTo>
                        <a:pt x="95" y="78"/>
                      </a:lnTo>
                      <a:lnTo>
                        <a:pt x="0" y="156"/>
                      </a:lnTo>
                      <a:lnTo>
                        <a:pt x="191" y="0"/>
                      </a:lnTo>
                      <a:lnTo>
                        <a:pt x="191" y="0"/>
                      </a:lnTo>
                      <a:close/>
                    </a:path>
                  </a:pathLst>
                </a:custGeom>
                <a:solidFill>
                  <a:srgbClr val="CFE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4" name="Freeform 127">
                  <a:extLst>
                    <a:ext uri="{FF2B5EF4-FFF2-40B4-BE49-F238E27FC236}">
                      <a16:creationId xmlns:a16="http://schemas.microsoft.com/office/drawing/2014/main" id="{C7871258-45F6-4649-9089-EA189002877C}"/>
                    </a:ext>
                  </a:extLst>
                </p:cNvPr>
                <p:cNvSpPr>
                  <a:spLocks/>
                </p:cNvSpPr>
                <p:nvPr/>
              </p:nvSpPr>
              <p:spPr bwMode="auto">
                <a:xfrm flipH="1">
                  <a:off x="-20236" y="2406150"/>
                  <a:ext cx="262105" cy="214075"/>
                </a:xfrm>
                <a:custGeom>
                  <a:avLst/>
                  <a:gdLst>
                    <a:gd name="T0" fmla="*/ 191 w 191"/>
                    <a:gd name="T1" fmla="*/ 0 h 156"/>
                    <a:gd name="T2" fmla="*/ 95 w 191"/>
                    <a:gd name="T3" fmla="*/ 78 h 156"/>
                    <a:gd name="T4" fmla="*/ 0 w 191"/>
                    <a:gd name="T5" fmla="*/ 156 h 156"/>
                    <a:gd name="T6" fmla="*/ 191 w 191"/>
                    <a:gd name="T7" fmla="*/ 0 h 156"/>
                    <a:gd name="T8" fmla="*/ 191 w 191"/>
                    <a:gd name="T9" fmla="*/ 0 h 156"/>
                  </a:gdLst>
                  <a:ahLst/>
                  <a:cxnLst>
                    <a:cxn ang="0">
                      <a:pos x="T0" y="T1"/>
                    </a:cxn>
                    <a:cxn ang="0">
                      <a:pos x="T2" y="T3"/>
                    </a:cxn>
                    <a:cxn ang="0">
                      <a:pos x="T4" y="T5"/>
                    </a:cxn>
                    <a:cxn ang="0">
                      <a:pos x="T6" y="T7"/>
                    </a:cxn>
                    <a:cxn ang="0">
                      <a:pos x="T8" y="T9"/>
                    </a:cxn>
                  </a:cxnLst>
                  <a:rect l="0" t="0" r="r" b="b"/>
                  <a:pathLst>
                    <a:path w="191" h="156">
                      <a:moveTo>
                        <a:pt x="191" y="0"/>
                      </a:moveTo>
                      <a:lnTo>
                        <a:pt x="95" y="78"/>
                      </a:lnTo>
                      <a:lnTo>
                        <a:pt x="0" y="156"/>
                      </a:lnTo>
                      <a:lnTo>
                        <a:pt x="191" y="0"/>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5" name="Freeform 128">
                  <a:extLst>
                    <a:ext uri="{FF2B5EF4-FFF2-40B4-BE49-F238E27FC236}">
                      <a16:creationId xmlns:a16="http://schemas.microsoft.com/office/drawing/2014/main" id="{CEBDBD2C-C65B-4289-B47B-DA9C0A6971C7}"/>
                    </a:ext>
                  </a:extLst>
                </p:cNvPr>
                <p:cNvSpPr>
                  <a:spLocks/>
                </p:cNvSpPr>
                <p:nvPr/>
              </p:nvSpPr>
              <p:spPr bwMode="auto">
                <a:xfrm flipH="1">
                  <a:off x="222657" y="2620225"/>
                  <a:ext cx="32935" cy="153695"/>
                </a:xfrm>
                <a:custGeom>
                  <a:avLst/>
                  <a:gdLst>
                    <a:gd name="T0" fmla="*/ 10 w 24"/>
                    <a:gd name="T1" fmla="*/ 0 h 116"/>
                    <a:gd name="T2" fmla="*/ 10 w 24"/>
                    <a:gd name="T3" fmla="*/ 0 h 116"/>
                    <a:gd name="T4" fmla="*/ 14 w 24"/>
                    <a:gd name="T5" fmla="*/ 82 h 116"/>
                    <a:gd name="T6" fmla="*/ 0 w 24"/>
                    <a:gd name="T7" fmla="*/ 116 h 116"/>
                    <a:gd name="T8" fmla="*/ 10 w 24"/>
                    <a:gd name="T9" fmla="*/ 0 h 116"/>
                  </a:gdLst>
                  <a:ahLst/>
                  <a:cxnLst>
                    <a:cxn ang="0">
                      <a:pos x="T0" y="T1"/>
                    </a:cxn>
                    <a:cxn ang="0">
                      <a:pos x="T2" y="T3"/>
                    </a:cxn>
                    <a:cxn ang="0">
                      <a:pos x="T4" y="T5"/>
                    </a:cxn>
                    <a:cxn ang="0">
                      <a:pos x="T6" y="T7"/>
                    </a:cxn>
                    <a:cxn ang="0">
                      <a:pos x="T8" y="T9"/>
                    </a:cxn>
                  </a:cxnLst>
                  <a:rect l="0" t="0" r="r" b="b"/>
                  <a:pathLst>
                    <a:path w="24" h="116">
                      <a:moveTo>
                        <a:pt x="10" y="0"/>
                      </a:moveTo>
                      <a:cubicBezTo>
                        <a:pt x="10" y="0"/>
                        <a:pt x="10" y="0"/>
                        <a:pt x="10" y="0"/>
                      </a:cubicBezTo>
                      <a:cubicBezTo>
                        <a:pt x="20" y="27"/>
                        <a:pt x="21" y="56"/>
                        <a:pt x="14" y="82"/>
                      </a:cubicBezTo>
                      <a:cubicBezTo>
                        <a:pt x="11" y="94"/>
                        <a:pt x="6" y="105"/>
                        <a:pt x="0" y="116"/>
                      </a:cubicBezTo>
                      <a:cubicBezTo>
                        <a:pt x="21" y="81"/>
                        <a:pt x="24" y="38"/>
                        <a:pt x="10" y="0"/>
                      </a:cubicBezTo>
                    </a:path>
                  </a:pathLst>
                </a:custGeom>
                <a:solidFill>
                  <a:srgbClr val="CFE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6" name="Freeform 129">
                  <a:extLst>
                    <a:ext uri="{FF2B5EF4-FFF2-40B4-BE49-F238E27FC236}">
                      <a16:creationId xmlns:a16="http://schemas.microsoft.com/office/drawing/2014/main" id="{8D9B49B1-6DDB-4645-8E98-7D7B9D5D719F}"/>
                    </a:ext>
                  </a:extLst>
                </p:cNvPr>
                <p:cNvSpPr>
                  <a:spLocks/>
                </p:cNvSpPr>
                <p:nvPr/>
              </p:nvSpPr>
              <p:spPr bwMode="auto">
                <a:xfrm flipH="1">
                  <a:off x="-20236" y="2388310"/>
                  <a:ext cx="288178" cy="385609"/>
                </a:xfrm>
                <a:custGeom>
                  <a:avLst/>
                  <a:gdLst>
                    <a:gd name="T0" fmla="*/ 203 w 215"/>
                    <a:gd name="T1" fmla="*/ 0 h 290"/>
                    <a:gd name="T2" fmla="*/ 144 w 215"/>
                    <a:gd name="T3" fmla="*/ 48 h 290"/>
                    <a:gd name="T4" fmla="*/ 149 w 215"/>
                    <a:gd name="T5" fmla="*/ 67 h 290"/>
                    <a:gd name="T6" fmla="*/ 132 w 215"/>
                    <a:gd name="T7" fmla="*/ 70 h 290"/>
                    <a:gd name="T8" fmla="*/ 119 w 215"/>
                    <a:gd name="T9" fmla="*/ 68 h 290"/>
                    <a:gd name="T10" fmla="*/ 16 w 215"/>
                    <a:gd name="T11" fmla="*/ 153 h 290"/>
                    <a:gd name="T12" fmla="*/ 4 w 215"/>
                    <a:gd name="T13" fmla="*/ 188 h 290"/>
                    <a:gd name="T14" fmla="*/ 0 w 215"/>
                    <a:gd name="T15" fmla="*/ 254 h 290"/>
                    <a:gd name="T16" fmla="*/ 21 w 215"/>
                    <a:gd name="T17" fmla="*/ 254 h 290"/>
                    <a:gd name="T18" fmla="*/ 23 w 215"/>
                    <a:gd name="T19" fmla="*/ 256 h 290"/>
                    <a:gd name="T20" fmla="*/ 9 w 215"/>
                    <a:gd name="T21" fmla="*/ 290 h 290"/>
                    <a:gd name="T22" fmla="*/ 9 w 215"/>
                    <a:gd name="T23" fmla="*/ 290 h 290"/>
                    <a:gd name="T24" fmla="*/ 23 w 215"/>
                    <a:gd name="T25" fmla="*/ 256 h 290"/>
                    <a:gd name="T26" fmla="*/ 19 w 215"/>
                    <a:gd name="T27" fmla="*/ 174 h 290"/>
                    <a:gd name="T28" fmla="*/ 19 w 215"/>
                    <a:gd name="T29" fmla="*/ 174 h 290"/>
                    <a:gd name="T30" fmla="*/ 19 w 215"/>
                    <a:gd name="T31" fmla="*/ 174 h 290"/>
                    <a:gd name="T32" fmla="*/ 117 w 215"/>
                    <a:gd name="T33" fmla="*/ 94 h 290"/>
                    <a:gd name="T34" fmla="*/ 215 w 215"/>
                    <a:gd name="T35" fmla="*/ 14 h 290"/>
                    <a:gd name="T36" fmla="*/ 203 w 215"/>
                    <a:gd name="T37" fmla="*/ 0 h 290"/>
                    <a:gd name="connsiteX0" fmla="*/ 9442 w 10000"/>
                    <a:gd name="connsiteY0" fmla="*/ 0 h 10000"/>
                    <a:gd name="connsiteX1" fmla="*/ 6698 w 10000"/>
                    <a:gd name="connsiteY1" fmla="*/ 1655 h 10000"/>
                    <a:gd name="connsiteX2" fmla="*/ 6140 w 10000"/>
                    <a:gd name="connsiteY2" fmla="*/ 2414 h 10000"/>
                    <a:gd name="connsiteX3" fmla="*/ 5535 w 10000"/>
                    <a:gd name="connsiteY3" fmla="*/ 2345 h 10000"/>
                    <a:gd name="connsiteX4" fmla="*/ 744 w 10000"/>
                    <a:gd name="connsiteY4" fmla="*/ 5276 h 10000"/>
                    <a:gd name="connsiteX5" fmla="*/ 186 w 10000"/>
                    <a:gd name="connsiteY5" fmla="*/ 6483 h 10000"/>
                    <a:gd name="connsiteX6" fmla="*/ 0 w 10000"/>
                    <a:gd name="connsiteY6" fmla="*/ 8759 h 10000"/>
                    <a:gd name="connsiteX7" fmla="*/ 977 w 10000"/>
                    <a:gd name="connsiteY7" fmla="*/ 8759 h 10000"/>
                    <a:gd name="connsiteX8" fmla="*/ 1070 w 10000"/>
                    <a:gd name="connsiteY8" fmla="*/ 8828 h 10000"/>
                    <a:gd name="connsiteX9" fmla="*/ 419 w 10000"/>
                    <a:gd name="connsiteY9" fmla="*/ 10000 h 10000"/>
                    <a:gd name="connsiteX10" fmla="*/ 419 w 10000"/>
                    <a:gd name="connsiteY10" fmla="*/ 10000 h 10000"/>
                    <a:gd name="connsiteX11" fmla="*/ 1070 w 10000"/>
                    <a:gd name="connsiteY11" fmla="*/ 8828 h 10000"/>
                    <a:gd name="connsiteX12" fmla="*/ 884 w 10000"/>
                    <a:gd name="connsiteY12" fmla="*/ 6000 h 10000"/>
                    <a:gd name="connsiteX13" fmla="*/ 884 w 10000"/>
                    <a:gd name="connsiteY13" fmla="*/ 6000 h 10000"/>
                    <a:gd name="connsiteX14" fmla="*/ 884 w 10000"/>
                    <a:gd name="connsiteY14" fmla="*/ 6000 h 10000"/>
                    <a:gd name="connsiteX15" fmla="*/ 5442 w 10000"/>
                    <a:gd name="connsiteY15" fmla="*/ 3241 h 10000"/>
                    <a:gd name="connsiteX16" fmla="*/ 10000 w 10000"/>
                    <a:gd name="connsiteY16" fmla="*/ 483 h 10000"/>
                    <a:gd name="connsiteX17" fmla="*/ 9442 w 10000"/>
                    <a:gd name="connsiteY17" fmla="*/ 0 h 10000"/>
                    <a:gd name="connsiteX0" fmla="*/ 9442 w 10000"/>
                    <a:gd name="connsiteY0" fmla="*/ 0 h 10000"/>
                    <a:gd name="connsiteX1" fmla="*/ 6698 w 10000"/>
                    <a:gd name="connsiteY1" fmla="*/ 1655 h 10000"/>
                    <a:gd name="connsiteX2" fmla="*/ 6140 w 10000"/>
                    <a:gd name="connsiteY2" fmla="*/ 2414 h 10000"/>
                    <a:gd name="connsiteX3" fmla="*/ 744 w 10000"/>
                    <a:gd name="connsiteY3" fmla="*/ 5276 h 10000"/>
                    <a:gd name="connsiteX4" fmla="*/ 186 w 10000"/>
                    <a:gd name="connsiteY4" fmla="*/ 6483 h 10000"/>
                    <a:gd name="connsiteX5" fmla="*/ 0 w 10000"/>
                    <a:gd name="connsiteY5" fmla="*/ 8759 h 10000"/>
                    <a:gd name="connsiteX6" fmla="*/ 977 w 10000"/>
                    <a:gd name="connsiteY6" fmla="*/ 8759 h 10000"/>
                    <a:gd name="connsiteX7" fmla="*/ 1070 w 10000"/>
                    <a:gd name="connsiteY7" fmla="*/ 8828 h 10000"/>
                    <a:gd name="connsiteX8" fmla="*/ 419 w 10000"/>
                    <a:gd name="connsiteY8" fmla="*/ 10000 h 10000"/>
                    <a:gd name="connsiteX9" fmla="*/ 419 w 10000"/>
                    <a:gd name="connsiteY9" fmla="*/ 10000 h 10000"/>
                    <a:gd name="connsiteX10" fmla="*/ 1070 w 10000"/>
                    <a:gd name="connsiteY10" fmla="*/ 8828 h 10000"/>
                    <a:gd name="connsiteX11" fmla="*/ 884 w 10000"/>
                    <a:gd name="connsiteY11" fmla="*/ 6000 h 10000"/>
                    <a:gd name="connsiteX12" fmla="*/ 884 w 10000"/>
                    <a:gd name="connsiteY12" fmla="*/ 6000 h 10000"/>
                    <a:gd name="connsiteX13" fmla="*/ 884 w 10000"/>
                    <a:gd name="connsiteY13" fmla="*/ 6000 h 10000"/>
                    <a:gd name="connsiteX14" fmla="*/ 5442 w 10000"/>
                    <a:gd name="connsiteY14" fmla="*/ 3241 h 10000"/>
                    <a:gd name="connsiteX15" fmla="*/ 10000 w 10000"/>
                    <a:gd name="connsiteY15" fmla="*/ 483 h 10000"/>
                    <a:gd name="connsiteX16" fmla="*/ 9442 w 10000"/>
                    <a:gd name="connsiteY16" fmla="*/ 0 h 10000"/>
                    <a:gd name="connsiteX0" fmla="*/ 9442 w 10000"/>
                    <a:gd name="connsiteY0" fmla="*/ 0 h 10000"/>
                    <a:gd name="connsiteX1" fmla="*/ 6140 w 10000"/>
                    <a:gd name="connsiteY1" fmla="*/ 2414 h 10000"/>
                    <a:gd name="connsiteX2" fmla="*/ 744 w 10000"/>
                    <a:gd name="connsiteY2" fmla="*/ 5276 h 10000"/>
                    <a:gd name="connsiteX3" fmla="*/ 186 w 10000"/>
                    <a:gd name="connsiteY3" fmla="*/ 6483 h 10000"/>
                    <a:gd name="connsiteX4" fmla="*/ 0 w 10000"/>
                    <a:gd name="connsiteY4" fmla="*/ 8759 h 10000"/>
                    <a:gd name="connsiteX5" fmla="*/ 977 w 10000"/>
                    <a:gd name="connsiteY5" fmla="*/ 8759 h 10000"/>
                    <a:gd name="connsiteX6" fmla="*/ 1070 w 10000"/>
                    <a:gd name="connsiteY6" fmla="*/ 8828 h 10000"/>
                    <a:gd name="connsiteX7" fmla="*/ 419 w 10000"/>
                    <a:gd name="connsiteY7" fmla="*/ 10000 h 10000"/>
                    <a:gd name="connsiteX8" fmla="*/ 419 w 10000"/>
                    <a:gd name="connsiteY8" fmla="*/ 10000 h 10000"/>
                    <a:gd name="connsiteX9" fmla="*/ 1070 w 10000"/>
                    <a:gd name="connsiteY9" fmla="*/ 8828 h 10000"/>
                    <a:gd name="connsiteX10" fmla="*/ 884 w 10000"/>
                    <a:gd name="connsiteY10" fmla="*/ 6000 h 10000"/>
                    <a:gd name="connsiteX11" fmla="*/ 884 w 10000"/>
                    <a:gd name="connsiteY11" fmla="*/ 6000 h 10000"/>
                    <a:gd name="connsiteX12" fmla="*/ 884 w 10000"/>
                    <a:gd name="connsiteY12" fmla="*/ 6000 h 10000"/>
                    <a:gd name="connsiteX13" fmla="*/ 5442 w 10000"/>
                    <a:gd name="connsiteY13" fmla="*/ 3241 h 10000"/>
                    <a:gd name="connsiteX14" fmla="*/ 10000 w 10000"/>
                    <a:gd name="connsiteY14" fmla="*/ 483 h 10000"/>
                    <a:gd name="connsiteX15" fmla="*/ 9442 w 10000"/>
                    <a:gd name="connsiteY15" fmla="*/ 0 h 10000"/>
                    <a:gd name="connsiteX0" fmla="*/ 9442 w 10000"/>
                    <a:gd name="connsiteY0" fmla="*/ 0 h 10000"/>
                    <a:gd name="connsiteX1" fmla="*/ 744 w 10000"/>
                    <a:gd name="connsiteY1" fmla="*/ 5276 h 10000"/>
                    <a:gd name="connsiteX2" fmla="*/ 186 w 10000"/>
                    <a:gd name="connsiteY2" fmla="*/ 6483 h 10000"/>
                    <a:gd name="connsiteX3" fmla="*/ 0 w 10000"/>
                    <a:gd name="connsiteY3" fmla="*/ 8759 h 10000"/>
                    <a:gd name="connsiteX4" fmla="*/ 977 w 10000"/>
                    <a:gd name="connsiteY4" fmla="*/ 8759 h 10000"/>
                    <a:gd name="connsiteX5" fmla="*/ 1070 w 10000"/>
                    <a:gd name="connsiteY5" fmla="*/ 8828 h 10000"/>
                    <a:gd name="connsiteX6" fmla="*/ 419 w 10000"/>
                    <a:gd name="connsiteY6" fmla="*/ 10000 h 10000"/>
                    <a:gd name="connsiteX7" fmla="*/ 419 w 10000"/>
                    <a:gd name="connsiteY7" fmla="*/ 10000 h 10000"/>
                    <a:gd name="connsiteX8" fmla="*/ 1070 w 10000"/>
                    <a:gd name="connsiteY8" fmla="*/ 8828 h 10000"/>
                    <a:gd name="connsiteX9" fmla="*/ 884 w 10000"/>
                    <a:gd name="connsiteY9" fmla="*/ 6000 h 10000"/>
                    <a:gd name="connsiteX10" fmla="*/ 884 w 10000"/>
                    <a:gd name="connsiteY10" fmla="*/ 6000 h 10000"/>
                    <a:gd name="connsiteX11" fmla="*/ 884 w 10000"/>
                    <a:gd name="connsiteY11" fmla="*/ 6000 h 10000"/>
                    <a:gd name="connsiteX12" fmla="*/ 5442 w 10000"/>
                    <a:gd name="connsiteY12" fmla="*/ 3241 h 10000"/>
                    <a:gd name="connsiteX13" fmla="*/ 10000 w 10000"/>
                    <a:gd name="connsiteY13" fmla="*/ 483 h 10000"/>
                    <a:gd name="connsiteX14" fmla="*/ 9442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9442" y="0"/>
                      </a:moveTo>
                      <a:lnTo>
                        <a:pt x="744" y="5276"/>
                      </a:lnTo>
                      <a:cubicBezTo>
                        <a:pt x="-248" y="5954"/>
                        <a:pt x="47" y="6034"/>
                        <a:pt x="186" y="6483"/>
                      </a:cubicBezTo>
                      <a:cubicBezTo>
                        <a:pt x="372" y="7241"/>
                        <a:pt x="326" y="8034"/>
                        <a:pt x="0" y="8759"/>
                      </a:cubicBezTo>
                      <a:lnTo>
                        <a:pt x="977" y="8759"/>
                      </a:lnTo>
                      <a:lnTo>
                        <a:pt x="1070" y="8828"/>
                      </a:lnTo>
                      <a:cubicBezTo>
                        <a:pt x="930" y="9241"/>
                        <a:pt x="698" y="9621"/>
                        <a:pt x="419" y="10000"/>
                      </a:cubicBezTo>
                      <a:lnTo>
                        <a:pt x="419" y="10000"/>
                      </a:lnTo>
                      <a:cubicBezTo>
                        <a:pt x="698" y="9621"/>
                        <a:pt x="930" y="9241"/>
                        <a:pt x="1070" y="8828"/>
                      </a:cubicBezTo>
                      <a:cubicBezTo>
                        <a:pt x="1395" y="7931"/>
                        <a:pt x="1349" y="6931"/>
                        <a:pt x="884" y="6000"/>
                      </a:cubicBezTo>
                      <a:lnTo>
                        <a:pt x="884" y="6000"/>
                      </a:lnTo>
                      <a:lnTo>
                        <a:pt x="884" y="6000"/>
                      </a:lnTo>
                      <a:lnTo>
                        <a:pt x="5442" y="3241"/>
                      </a:lnTo>
                      <a:lnTo>
                        <a:pt x="10000" y="483"/>
                      </a:lnTo>
                      <a:lnTo>
                        <a:pt x="9442" y="0"/>
                      </a:lnTo>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207" name="Freeform 130">
                  <a:extLst>
                    <a:ext uri="{FF2B5EF4-FFF2-40B4-BE49-F238E27FC236}">
                      <a16:creationId xmlns:a16="http://schemas.microsoft.com/office/drawing/2014/main" id="{9C9D2F1E-9104-47CC-BC1E-8ECF4CA83C06}"/>
                    </a:ext>
                  </a:extLst>
                </p:cNvPr>
                <p:cNvSpPr>
                  <a:spLocks/>
                </p:cNvSpPr>
                <p:nvPr/>
              </p:nvSpPr>
              <p:spPr bwMode="auto">
                <a:xfrm flipH="1">
                  <a:off x="-20235" y="2388310"/>
                  <a:ext cx="16467" cy="17839"/>
                </a:xfrm>
                <a:custGeom>
                  <a:avLst/>
                  <a:gdLst>
                    <a:gd name="T0" fmla="*/ 0 w 12"/>
                    <a:gd name="T1" fmla="*/ 0 h 13"/>
                    <a:gd name="T2" fmla="*/ 0 w 12"/>
                    <a:gd name="T3" fmla="*/ 0 h 13"/>
                    <a:gd name="T4" fmla="*/ 12 w 12"/>
                    <a:gd name="T5" fmla="*/ 13 h 13"/>
                    <a:gd name="T6" fmla="*/ 12 w 12"/>
                    <a:gd name="T7" fmla="*/ 13 h 13"/>
                    <a:gd name="T8" fmla="*/ 0 w 12"/>
                    <a:gd name="T9" fmla="*/ 0 h 13"/>
                  </a:gdLst>
                  <a:ahLst/>
                  <a:cxnLst>
                    <a:cxn ang="0">
                      <a:pos x="T0" y="T1"/>
                    </a:cxn>
                    <a:cxn ang="0">
                      <a:pos x="T2" y="T3"/>
                    </a:cxn>
                    <a:cxn ang="0">
                      <a:pos x="T4" y="T5"/>
                    </a:cxn>
                    <a:cxn ang="0">
                      <a:pos x="T6" y="T7"/>
                    </a:cxn>
                    <a:cxn ang="0">
                      <a:pos x="T8" y="T9"/>
                    </a:cxn>
                  </a:cxnLst>
                  <a:rect l="0" t="0" r="r" b="b"/>
                  <a:pathLst>
                    <a:path w="12" h="13">
                      <a:moveTo>
                        <a:pt x="0" y="0"/>
                      </a:moveTo>
                      <a:lnTo>
                        <a:pt x="0" y="0"/>
                      </a:lnTo>
                      <a:lnTo>
                        <a:pt x="12" y="13"/>
                      </a:lnTo>
                      <a:lnTo>
                        <a:pt x="12" y="13"/>
                      </a:lnTo>
                      <a:lnTo>
                        <a:pt x="0" y="0"/>
                      </a:lnTo>
                      <a:close/>
                    </a:path>
                  </a:pathLst>
                </a:custGeom>
                <a:solidFill>
                  <a:srgbClr val="DBE3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8" name="Freeform 131">
                  <a:extLst>
                    <a:ext uri="{FF2B5EF4-FFF2-40B4-BE49-F238E27FC236}">
                      <a16:creationId xmlns:a16="http://schemas.microsoft.com/office/drawing/2014/main" id="{EC54C799-3FE1-4591-AB2B-8FEA060C81F1}"/>
                    </a:ext>
                  </a:extLst>
                </p:cNvPr>
                <p:cNvSpPr>
                  <a:spLocks/>
                </p:cNvSpPr>
                <p:nvPr/>
              </p:nvSpPr>
              <p:spPr bwMode="auto">
                <a:xfrm flipH="1">
                  <a:off x="-20235" y="2388310"/>
                  <a:ext cx="16467" cy="17839"/>
                </a:xfrm>
                <a:custGeom>
                  <a:avLst/>
                  <a:gdLst>
                    <a:gd name="T0" fmla="*/ 0 w 12"/>
                    <a:gd name="T1" fmla="*/ 0 h 13"/>
                    <a:gd name="T2" fmla="*/ 0 w 12"/>
                    <a:gd name="T3" fmla="*/ 0 h 13"/>
                    <a:gd name="T4" fmla="*/ 12 w 12"/>
                    <a:gd name="T5" fmla="*/ 13 h 13"/>
                    <a:gd name="T6" fmla="*/ 12 w 12"/>
                    <a:gd name="T7" fmla="*/ 13 h 13"/>
                    <a:gd name="T8" fmla="*/ 0 w 12"/>
                    <a:gd name="T9" fmla="*/ 0 h 13"/>
                  </a:gdLst>
                  <a:ahLst/>
                  <a:cxnLst>
                    <a:cxn ang="0">
                      <a:pos x="T0" y="T1"/>
                    </a:cxn>
                    <a:cxn ang="0">
                      <a:pos x="T2" y="T3"/>
                    </a:cxn>
                    <a:cxn ang="0">
                      <a:pos x="T4" y="T5"/>
                    </a:cxn>
                    <a:cxn ang="0">
                      <a:pos x="T6" y="T7"/>
                    </a:cxn>
                    <a:cxn ang="0">
                      <a:pos x="T8" y="T9"/>
                    </a:cxn>
                  </a:cxnLst>
                  <a:rect l="0" t="0" r="r" b="b"/>
                  <a:pathLst>
                    <a:path w="12" h="13">
                      <a:moveTo>
                        <a:pt x="0" y="0"/>
                      </a:moveTo>
                      <a:lnTo>
                        <a:pt x="0" y="0"/>
                      </a:lnTo>
                      <a:lnTo>
                        <a:pt x="12" y="13"/>
                      </a:lnTo>
                      <a:lnTo>
                        <a:pt x="1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9" name="Freeform 132">
                  <a:extLst>
                    <a:ext uri="{FF2B5EF4-FFF2-40B4-BE49-F238E27FC236}">
                      <a16:creationId xmlns:a16="http://schemas.microsoft.com/office/drawing/2014/main" id="{B2D30B33-282C-41E6-91BB-7918AC1902D0}"/>
                    </a:ext>
                  </a:extLst>
                </p:cNvPr>
                <p:cNvSpPr>
                  <a:spLocks/>
                </p:cNvSpPr>
                <p:nvPr/>
              </p:nvSpPr>
              <p:spPr bwMode="auto">
                <a:xfrm flipH="1">
                  <a:off x="298132" y="2823322"/>
                  <a:ext cx="2745" cy="2745"/>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2" y="1"/>
                        <a:pt x="1" y="2"/>
                        <a:pt x="0" y="2"/>
                      </a:cubicBezTo>
                      <a:cubicBezTo>
                        <a:pt x="1" y="2"/>
                        <a:pt x="2" y="1"/>
                        <a:pt x="2" y="0"/>
                      </a:cubicBezTo>
                    </a:path>
                  </a:pathLst>
                </a:custGeom>
                <a:solidFill>
                  <a:srgbClr val="C2D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0" name="Freeform 133">
                  <a:extLst>
                    <a:ext uri="{FF2B5EF4-FFF2-40B4-BE49-F238E27FC236}">
                      <a16:creationId xmlns:a16="http://schemas.microsoft.com/office/drawing/2014/main" id="{BD335C2A-CDB0-411A-B723-4931581975CC}"/>
                    </a:ext>
                  </a:extLst>
                </p:cNvPr>
                <p:cNvSpPr>
                  <a:spLocks/>
                </p:cNvSpPr>
                <p:nvPr/>
              </p:nvSpPr>
              <p:spPr bwMode="auto">
                <a:xfrm flipH="1">
                  <a:off x="236380" y="2725890"/>
                  <a:ext cx="245637" cy="138600"/>
                </a:xfrm>
                <a:custGeom>
                  <a:avLst/>
                  <a:gdLst>
                    <a:gd name="T0" fmla="*/ 181 w 183"/>
                    <a:gd name="T1" fmla="*/ 0 h 104"/>
                    <a:gd name="T2" fmla="*/ 160 w 183"/>
                    <a:gd name="T3" fmla="*/ 0 h 104"/>
                    <a:gd name="T4" fmla="*/ 116 w 183"/>
                    <a:gd name="T5" fmla="*/ 67 h 104"/>
                    <a:gd name="T6" fmla="*/ 29 w 183"/>
                    <a:gd name="T7" fmla="*/ 98 h 104"/>
                    <a:gd name="T8" fmla="*/ 0 w 183"/>
                    <a:gd name="T9" fmla="*/ 94 h 104"/>
                    <a:gd name="T10" fmla="*/ 51 w 183"/>
                    <a:gd name="T11" fmla="*/ 104 h 104"/>
                    <a:gd name="T12" fmla="*/ 135 w 183"/>
                    <a:gd name="T13" fmla="*/ 75 h 104"/>
                    <a:gd name="T14" fmla="*/ 137 w 183"/>
                    <a:gd name="T15" fmla="*/ 73 h 104"/>
                    <a:gd name="T16" fmla="*/ 137 w 183"/>
                    <a:gd name="T17" fmla="*/ 73 h 104"/>
                    <a:gd name="T18" fmla="*/ 169 w 183"/>
                    <a:gd name="T19" fmla="*/ 36 h 104"/>
                    <a:gd name="T20" fmla="*/ 183 w 183"/>
                    <a:gd name="T21" fmla="*/ 2 h 104"/>
                    <a:gd name="T22" fmla="*/ 181 w 183"/>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04">
                      <a:moveTo>
                        <a:pt x="181" y="0"/>
                      </a:moveTo>
                      <a:cubicBezTo>
                        <a:pt x="160" y="0"/>
                        <a:pt x="160" y="0"/>
                        <a:pt x="160" y="0"/>
                      </a:cubicBezTo>
                      <a:cubicBezTo>
                        <a:pt x="153" y="26"/>
                        <a:pt x="138" y="49"/>
                        <a:pt x="116" y="67"/>
                      </a:cubicBezTo>
                      <a:cubicBezTo>
                        <a:pt x="91" y="88"/>
                        <a:pt x="60" y="98"/>
                        <a:pt x="29" y="98"/>
                      </a:cubicBezTo>
                      <a:cubicBezTo>
                        <a:pt x="20" y="98"/>
                        <a:pt x="10" y="97"/>
                        <a:pt x="0" y="94"/>
                      </a:cubicBezTo>
                      <a:cubicBezTo>
                        <a:pt x="16" y="101"/>
                        <a:pt x="34" y="104"/>
                        <a:pt x="51" y="104"/>
                      </a:cubicBezTo>
                      <a:cubicBezTo>
                        <a:pt x="80" y="104"/>
                        <a:pt x="110" y="95"/>
                        <a:pt x="135" y="75"/>
                      </a:cubicBezTo>
                      <a:cubicBezTo>
                        <a:pt x="136" y="75"/>
                        <a:pt x="137" y="74"/>
                        <a:pt x="137" y="73"/>
                      </a:cubicBezTo>
                      <a:cubicBezTo>
                        <a:pt x="137" y="73"/>
                        <a:pt x="137" y="73"/>
                        <a:pt x="137" y="73"/>
                      </a:cubicBezTo>
                      <a:cubicBezTo>
                        <a:pt x="151" y="63"/>
                        <a:pt x="161" y="50"/>
                        <a:pt x="169" y="36"/>
                      </a:cubicBezTo>
                      <a:cubicBezTo>
                        <a:pt x="175" y="25"/>
                        <a:pt x="180" y="14"/>
                        <a:pt x="183" y="2"/>
                      </a:cubicBezTo>
                      <a:cubicBezTo>
                        <a:pt x="181" y="0"/>
                        <a:pt x="181" y="0"/>
                        <a:pt x="181" y="0"/>
                      </a:cubicBezTo>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187" name="Group 186">
                <a:extLst>
                  <a:ext uri="{FF2B5EF4-FFF2-40B4-BE49-F238E27FC236}">
                    <a16:creationId xmlns:a16="http://schemas.microsoft.com/office/drawing/2014/main" id="{33004C0F-4ED6-4CDB-BD67-7E3EE31CA03A}"/>
                  </a:ext>
                </a:extLst>
              </p:cNvPr>
              <p:cNvGrpSpPr/>
              <p:nvPr/>
            </p:nvGrpSpPr>
            <p:grpSpPr>
              <a:xfrm>
                <a:off x="-108104" y="2554074"/>
                <a:ext cx="132971" cy="160137"/>
                <a:chOff x="7094929" y="5488305"/>
                <a:chExt cx="132971" cy="160137"/>
              </a:xfrm>
            </p:grpSpPr>
            <p:sp>
              <p:nvSpPr>
                <p:cNvPr id="193" name="Freeform 66">
                  <a:extLst>
                    <a:ext uri="{FF2B5EF4-FFF2-40B4-BE49-F238E27FC236}">
                      <a16:creationId xmlns:a16="http://schemas.microsoft.com/office/drawing/2014/main" id="{2AF9CEF3-39EC-4747-9453-195CF6AB5445}"/>
                    </a:ext>
                  </a:extLst>
                </p:cNvPr>
                <p:cNvSpPr>
                  <a:spLocks/>
                </p:cNvSpPr>
                <p:nvPr/>
              </p:nvSpPr>
              <p:spPr bwMode="auto">
                <a:xfrm>
                  <a:off x="7094929" y="5488305"/>
                  <a:ext cx="132971" cy="160137"/>
                </a:xfrm>
                <a:custGeom>
                  <a:avLst/>
                  <a:gdLst>
                    <a:gd name="T0" fmla="*/ 14 w 96"/>
                    <a:gd name="T1" fmla="*/ 58 h 115"/>
                    <a:gd name="T2" fmla="*/ 48 w 96"/>
                    <a:gd name="T3" fmla="*/ 0 h 115"/>
                    <a:gd name="T4" fmla="*/ 81 w 96"/>
                    <a:gd name="T5" fmla="*/ 58 h 115"/>
                    <a:gd name="T6" fmla="*/ 48 w 96"/>
                    <a:gd name="T7" fmla="*/ 115 h 115"/>
                    <a:gd name="T8" fmla="*/ 47 w 96"/>
                    <a:gd name="T9" fmla="*/ 115 h 115"/>
                    <a:gd name="T10" fmla="*/ 14 w 96"/>
                    <a:gd name="T11" fmla="*/ 58 h 115"/>
                  </a:gdLst>
                  <a:ahLst/>
                  <a:cxnLst>
                    <a:cxn ang="0">
                      <a:pos x="T0" y="T1"/>
                    </a:cxn>
                    <a:cxn ang="0">
                      <a:pos x="T2" y="T3"/>
                    </a:cxn>
                    <a:cxn ang="0">
                      <a:pos x="T4" y="T5"/>
                    </a:cxn>
                    <a:cxn ang="0">
                      <a:pos x="T6" y="T7"/>
                    </a:cxn>
                    <a:cxn ang="0">
                      <a:pos x="T8" y="T9"/>
                    </a:cxn>
                    <a:cxn ang="0">
                      <a:pos x="T10" y="T11"/>
                    </a:cxn>
                  </a:cxnLst>
                  <a:rect l="0" t="0" r="r" b="b"/>
                  <a:pathLst>
                    <a:path w="96" h="115">
                      <a:moveTo>
                        <a:pt x="14" y="58"/>
                      </a:moveTo>
                      <a:cubicBezTo>
                        <a:pt x="48" y="0"/>
                        <a:pt x="48" y="0"/>
                        <a:pt x="48" y="0"/>
                      </a:cubicBezTo>
                      <a:cubicBezTo>
                        <a:pt x="81" y="58"/>
                        <a:pt x="81" y="58"/>
                        <a:pt x="81" y="58"/>
                      </a:cubicBezTo>
                      <a:cubicBezTo>
                        <a:pt x="96" y="83"/>
                        <a:pt x="77" y="115"/>
                        <a:pt x="48" y="115"/>
                      </a:cubicBezTo>
                      <a:cubicBezTo>
                        <a:pt x="47" y="115"/>
                        <a:pt x="47" y="115"/>
                        <a:pt x="47" y="115"/>
                      </a:cubicBezTo>
                      <a:cubicBezTo>
                        <a:pt x="18" y="115"/>
                        <a:pt x="0" y="83"/>
                        <a:pt x="14" y="58"/>
                      </a:cubicBezTo>
                      <a:close/>
                    </a:path>
                  </a:pathLst>
                </a:custGeom>
                <a:solidFill>
                  <a:srgbClr val="0078D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endParaRPr>
                </a:p>
              </p:txBody>
            </p:sp>
            <p:sp>
              <p:nvSpPr>
                <p:cNvPr id="194" name="Freeform 127">
                  <a:extLst>
                    <a:ext uri="{FF2B5EF4-FFF2-40B4-BE49-F238E27FC236}">
                      <a16:creationId xmlns:a16="http://schemas.microsoft.com/office/drawing/2014/main" id="{2054771C-FCC7-4877-922C-B3A6889B9194}"/>
                    </a:ext>
                  </a:extLst>
                </p:cNvPr>
                <p:cNvSpPr/>
                <p:nvPr/>
              </p:nvSpPr>
              <p:spPr bwMode="auto">
                <a:xfrm>
                  <a:off x="7137453" y="5543267"/>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grpSp>
          <p:sp>
            <p:nvSpPr>
              <p:cNvPr id="188" name="Freeform 127">
                <a:extLst>
                  <a:ext uri="{FF2B5EF4-FFF2-40B4-BE49-F238E27FC236}">
                    <a16:creationId xmlns:a16="http://schemas.microsoft.com/office/drawing/2014/main" id="{D147BD1F-B433-45E5-840E-0001B4ADD370}"/>
                  </a:ext>
                </a:extLst>
              </p:cNvPr>
              <p:cNvSpPr/>
              <p:nvPr/>
            </p:nvSpPr>
            <p:spPr bwMode="auto">
              <a:xfrm>
                <a:off x="-944558" y="3631772"/>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189" name="Freeform 127">
                <a:extLst>
                  <a:ext uri="{FF2B5EF4-FFF2-40B4-BE49-F238E27FC236}">
                    <a16:creationId xmlns:a16="http://schemas.microsoft.com/office/drawing/2014/main" id="{007A63AB-4A8D-4B2E-ABA2-E736BE4B441E}"/>
                  </a:ext>
                </a:extLst>
              </p:cNvPr>
              <p:cNvSpPr/>
              <p:nvPr/>
            </p:nvSpPr>
            <p:spPr bwMode="auto">
              <a:xfrm>
                <a:off x="-1249279" y="3695532"/>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190" name="Freeform 127">
                <a:extLst>
                  <a:ext uri="{FF2B5EF4-FFF2-40B4-BE49-F238E27FC236}">
                    <a16:creationId xmlns:a16="http://schemas.microsoft.com/office/drawing/2014/main" id="{E532B7A7-3FAC-4434-ADCE-E1A5D123EF91}"/>
                  </a:ext>
                </a:extLst>
              </p:cNvPr>
              <p:cNvSpPr/>
              <p:nvPr/>
            </p:nvSpPr>
            <p:spPr bwMode="auto">
              <a:xfrm>
                <a:off x="-666349" y="3538043"/>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191" name="Freeform 127">
                <a:extLst>
                  <a:ext uri="{FF2B5EF4-FFF2-40B4-BE49-F238E27FC236}">
                    <a16:creationId xmlns:a16="http://schemas.microsoft.com/office/drawing/2014/main" id="{A38D288A-CC2D-4C33-BB74-1A9CE063B4B8}"/>
                  </a:ext>
                </a:extLst>
              </p:cNvPr>
              <p:cNvSpPr/>
              <p:nvPr/>
            </p:nvSpPr>
            <p:spPr bwMode="auto">
              <a:xfrm>
                <a:off x="-374249" y="3444953"/>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sp>
            <p:nvSpPr>
              <p:cNvPr id="192" name="Freeform 127">
                <a:extLst>
                  <a:ext uri="{FF2B5EF4-FFF2-40B4-BE49-F238E27FC236}">
                    <a16:creationId xmlns:a16="http://schemas.microsoft.com/office/drawing/2014/main" id="{2276B6D2-D1F4-4178-A830-3DFC7D7B3078}"/>
                  </a:ext>
                </a:extLst>
              </p:cNvPr>
              <p:cNvSpPr/>
              <p:nvPr/>
            </p:nvSpPr>
            <p:spPr bwMode="auto">
              <a:xfrm>
                <a:off x="-80879" y="3350587"/>
                <a:ext cx="45719" cy="83958"/>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rgbClr val="FFFFFF"/>
              </a:solidFill>
              <a:ln w="9525" cap="flat" cmpd="sng" algn="ctr">
                <a:noFill/>
                <a:prstDash val="solid"/>
              </a:ln>
              <a:effectLst/>
            </p:spPr>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spcBef>
                    <a:spcPct val="0"/>
                  </a:spcBef>
                  <a:spcAft>
                    <a:spcPct val="0"/>
                  </a:spcAft>
                  <a:buClrTx/>
                  <a:buSzTx/>
                  <a:buFontTx/>
                  <a:buNone/>
                  <a:tabLst/>
                  <a:defRPr/>
                </a:pPr>
                <a:endParaRPr kumimoji="0" lang="en-US" sz="1600" b="0" i="0" u="none" strike="noStrike" kern="1200" cap="none" spc="-50" normalizeH="0" baseline="0" noProof="0" dirty="0">
                  <a:ln>
                    <a:noFill/>
                  </a:ln>
                  <a:solidFill>
                    <a:schemeClr val="tx1"/>
                  </a:solidFill>
                  <a:effectLst/>
                  <a:uLnTx/>
                  <a:uFillTx/>
                  <a:ea typeface="Segoe UI" pitchFamily="34" charset="0"/>
                  <a:cs typeface="Segoe UI" pitchFamily="34" charset="0"/>
                </a:endParaRPr>
              </a:p>
            </p:txBody>
          </p:sp>
        </p:grpSp>
        <p:sp>
          <p:nvSpPr>
            <p:cNvPr id="137" name="Rectangle 136">
              <a:extLst>
                <a:ext uri="{FF2B5EF4-FFF2-40B4-BE49-F238E27FC236}">
                  <a16:creationId xmlns:a16="http://schemas.microsoft.com/office/drawing/2014/main" id="{BFC1D4A5-66B5-4A05-A389-FE24DED56599}"/>
                </a:ext>
              </a:extLst>
            </p:cNvPr>
            <p:cNvSpPr/>
            <p:nvPr/>
          </p:nvSpPr>
          <p:spPr bwMode="auto">
            <a:xfrm>
              <a:off x="2008187" y="3050374"/>
              <a:ext cx="847725" cy="10052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35765168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B177CD5-D93A-4E02-93B1-66E71F1CC323}"/>
              </a:ext>
            </a:extLst>
          </p:cNvPr>
          <p:cNvGraphicFramePr>
            <a:graphicFrameLocks noChangeAspect="1"/>
          </p:cNvGraphicFramePr>
          <p:nvPr>
            <p:custDataLst>
              <p:tags r:id="rId2"/>
            </p:custDataLst>
            <p:extLst>
              <p:ext uri="{D42A27DB-BD31-4B8C-83A1-F6EECF244321}">
                <p14:modId xmlns:p14="http://schemas.microsoft.com/office/powerpoint/2010/main" val="17016051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8" name="think-cell Slide" r:id="rId5" imgW="503" imgH="503" progId="TCLayout.ActiveDocument.1">
                  <p:embed/>
                </p:oleObj>
              </mc:Choice>
              <mc:Fallback>
                <p:oleObj name="think-cell Slide" r:id="rId5" imgW="503" imgH="503" progId="TCLayout.ActiveDocument.1">
                  <p:embed/>
                  <p:pic>
                    <p:nvPicPr>
                      <p:cNvPr id="4" name="Object 3" hidden="1">
                        <a:extLst>
                          <a:ext uri="{FF2B5EF4-FFF2-40B4-BE49-F238E27FC236}">
                            <a16:creationId xmlns:a16="http://schemas.microsoft.com/office/drawing/2014/main" id="{6B177CD5-D93A-4E02-93B1-66E71F1CC3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9527FAD-3649-4AF7-9AB3-3202E3583F6E}"/>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8DB1328A-25A5-43D0-888A-BAEAF94D5F72}"/>
              </a:ext>
            </a:extLst>
          </p:cNvPr>
          <p:cNvSpPr>
            <a:spLocks noGrp="1"/>
          </p:cNvSpPr>
          <p:nvPr>
            <p:ph type="title"/>
          </p:nvPr>
        </p:nvSpPr>
        <p:spPr>
          <a:xfrm>
            <a:off x="588263" y="457200"/>
            <a:ext cx="11018520" cy="861774"/>
          </a:xfrm>
        </p:spPr>
        <p:txBody>
          <a:bodyPr/>
          <a:lstStyle/>
          <a:p>
            <a:r>
              <a:rPr lang="en-US" dirty="0"/>
              <a:t>Select from WVD Native, Citrix </a:t>
            </a:r>
            <a:r>
              <a:rPr lang="en-US" dirty="0" err="1"/>
              <a:t>Cloud+WVD</a:t>
            </a:r>
            <a:r>
              <a:rPr lang="en-US" dirty="0"/>
              <a:t> and </a:t>
            </a:r>
            <a:r>
              <a:rPr lang="en-US" dirty="0" err="1"/>
              <a:t>VMWare+WVD</a:t>
            </a:r>
            <a:r>
              <a:rPr lang="en-US" dirty="0"/>
              <a:t> based on customer situation</a:t>
            </a:r>
          </a:p>
        </p:txBody>
      </p:sp>
      <p:sp>
        <p:nvSpPr>
          <p:cNvPr id="5" name="TextBox 4">
            <a:extLst>
              <a:ext uri="{FF2B5EF4-FFF2-40B4-BE49-F238E27FC236}">
                <a16:creationId xmlns:a16="http://schemas.microsoft.com/office/drawing/2014/main" id="{9EE10233-6965-4EA8-87FA-5989B7A5706A}"/>
              </a:ext>
            </a:extLst>
          </p:cNvPr>
          <p:cNvSpPr txBox="1"/>
          <p:nvPr/>
        </p:nvSpPr>
        <p:spPr>
          <a:xfrm>
            <a:off x="629905" y="2406542"/>
            <a:ext cx="4351260" cy="3487104"/>
          </a:xfrm>
          <a:prstGeom prst="rect">
            <a:avLst/>
          </a:prstGeom>
          <a:solidFill>
            <a:schemeClr val="bg1"/>
          </a:solidFill>
          <a:ln w="6350">
            <a:solidFill>
              <a:schemeClr val="bg1">
                <a:lumMod val="75000"/>
              </a:schemeClr>
            </a:solidFill>
          </a:ln>
        </p:spPr>
        <p:txBody>
          <a:bodyPr wrap="square" lIns="0" tIns="0" rIns="0" bIns="0" rtlCol="0" anchor="ctr">
            <a:noAutofit/>
          </a:bodyPr>
          <a:lstStyle/>
          <a:p>
            <a:pPr algn="ctr"/>
            <a:endParaRPr lang="en-US" sz="2400" b="1" dirty="0">
              <a:solidFill>
                <a:schemeClr val="bg1"/>
              </a:solidFill>
            </a:endParaRPr>
          </a:p>
        </p:txBody>
      </p:sp>
      <p:sp>
        <p:nvSpPr>
          <p:cNvPr id="6" name="TextBox 5">
            <a:extLst>
              <a:ext uri="{FF2B5EF4-FFF2-40B4-BE49-F238E27FC236}">
                <a16:creationId xmlns:a16="http://schemas.microsoft.com/office/drawing/2014/main" id="{4DB7E7AE-1B27-43A5-9934-A94BBA4DB4C5}"/>
              </a:ext>
            </a:extLst>
          </p:cNvPr>
          <p:cNvSpPr txBox="1"/>
          <p:nvPr/>
        </p:nvSpPr>
        <p:spPr>
          <a:xfrm>
            <a:off x="586500" y="1854200"/>
            <a:ext cx="4351260" cy="552342"/>
          </a:xfrm>
          <a:prstGeom prst="rect">
            <a:avLst/>
          </a:prstGeom>
          <a:solidFill>
            <a:schemeClr val="tx2"/>
          </a:solidFill>
          <a:ln w="6350">
            <a:solidFill>
              <a:schemeClr val="tx2"/>
            </a:solidFill>
          </a:ln>
        </p:spPr>
        <p:txBody>
          <a:bodyPr wrap="square" lIns="91440" tIns="45720" rIns="91440" bIns="45720" rtlCol="0" anchor="ctr">
            <a:noAutofit/>
          </a:bodyPr>
          <a:lstStyle/>
          <a:p>
            <a:pPr algn="ctr"/>
            <a:r>
              <a:rPr lang="en-US" sz="2400" b="1" dirty="0">
                <a:solidFill>
                  <a:schemeClr val="bg1"/>
                </a:solidFill>
              </a:rPr>
              <a:t>Solution Choices</a:t>
            </a:r>
          </a:p>
        </p:txBody>
      </p:sp>
      <p:sp>
        <p:nvSpPr>
          <p:cNvPr id="7" name="TextBox 6">
            <a:extLst>
              <a:ext uri="{FF2B5EF4-FFF2-40B4-BE49-F238E27FC236}">
                <a16:creationId xmlns:a16="http://schemas.microsoft.com/office/drawing/2014/main" id="{04486C99-2D82-4536-90DD-EDC502ACA9F2}"/>
              </a:ext>
            </a:extLst>
          </p:cNvPr>
          <p:cNvSpPr txBox="1"/>
          <p:nvPr/>
        </p:nvSpPr>
        <p:spPr>
          <a:xfrm>
            <a:off x="6096000" y="2406542"/>
            <a:ext cx="5395455" cy="3957890"/>
          </a:xfrm>
          <a:prstGeom prst="rect">
            <a:avLst/>
          </a:prstGeom>
          <a:noFill/>
          <a:ln w="6350">
            <a:solidFill>
              <a:schemeClr val="bg1">
                <a:lumMod val="75000"/>
              </a:schemeClr>
            </a:solidFill>
          </a:ln>
        </p:spPr>
        <p:txBody>
          <a:bodyPr wrap="square" lIns="91440" tIns="91440" rIns="91440" bIns="45720" rtlCol="0" anchor="t">
            <a:noAutofit/>
          </a:bodyPr>
          <a:lstStyle/>
          <a:p>
            <a:pPr marL="284163" indent="-284163">
              <a:spcBef>
                <a:spcPts val="500"/>
              </a:spcBef>
              <a:spcAft>
                <a:spcPts val="600"/>
              </a:spcAft>
              <a:buFont typeface="Arial" panose="020B0604020202020204" pitchFamily="34" charset="0"/>
              <a:buChar char="•"/>
            </a:pPr>
            <a:r>
              <a:rPr lang="en-US" sz="2000" dirty="0"/>
              <a:t>Citrix and VMware provide value add to WVD (e.g. hybrid deployment management)</a:t>
            </a:r>
          </a:p>
          <a:p>
            <a:pPr marL="284163" indent="-284163">
              <a:spcBef>
                <a:spcPts val="500"/>
              </a:spcBef>
              <a:spcAft>
                <a:spcPts val="600"/>
              </a:spcAft>
              <a:buFont typeface="Arial" panose="020B0604020202020204" pitchFamily="34" charset="0"/>
              <a:buChar char="•"/>
            </a:pPr>
            <a:r>
              <a:rPr lang="en-US" sz="2000" dirty="0"/>
              <a:t>Windows 10 Multi-Session, Win 7 with included ESU for 3 years, Linux rates on WS VMs  are  also available with Citrix &amp; VMware,  management plane</a:t>
            </a:r>
          </a:p>
          <a:p>
            <a:pPr marL="284163" indent="-284163">
              <a:spcBef>
                <a:spcPts val="500"/>
              </a:spcBef>
              <a:spcAft>
                <a:spcPts val="600"/>
              </a:spcAft>
              <a:buFont typeface="Arial" panose="020B0604020202020204" pitchFamily="34" charset="0"/>
              <a:buChar char="•"/>
            </a:pPr>
            <a:r>
              <a:rPr lang="en-US" sz="2000" b="1" dirty="0"/>
              <a:t>Customer ultimately decides the management plane(s) of choice  based on their business and technical needs</a:t>
            </a:r>
          </a:p>
        </p:txBody>
      </p:sp>
      <p:sp>
        <p:nvSpPr>
          <p:cNvPr id="11" name="Isosceles Triangle 10">
            <a:extLst>
              <a:ext uri="{FF2B5EF4-FFF2-40B4-BE49-F238E27FC236}">
                <a16:creationId xmlns:a16="http://schemas.microsoft.com/office/drawing/2014/main" id="{6BA25072-0AE3-4F6E-BF30-9CC30777F1C1}"/>
              </a:ext>
            </a:extLst>
          </p:cNvPr>
          <p:cNvSpPr/>
          <p:nvPr/>
        </p:nvSpPr>
        <p:spPr bwMode="auto">
          <a:xfrm rot="5400000">
            <a:off x="4529692" y="3882266"/>
            <a:ext cx="1893240" cy="39420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DA748C73-5860-4757-839C-87D4F2E52143}"/>
              </a:ext>
            </a:extLst>
          </p:cNvPr>
          <p:cNvGrpSpPr/>
          <p:nvPr/>
        </p:nvGrpSpPr>
        <p:grpSpPr>
          <a:xfrm>
            <a:off x="1611085" y="3796896"/>
            <a:ext cx="2926257" cy="608124"/>
            <a:chOff x="956123" y="2942250"/>
            <a:chExt cx="2926257" cy="608124"/>
          </a:xfrm>
        </p:grpSpPr>
        <p:pic>
          <p:nvPicPr>
            <p:cNvPr id="9" name="Picture 8">
              <a:extLst>
                <a:ext uri="{FF2B5EF4-FFF2-40B4-BE49-F238E27FC236}">
                  <a16:creationId xmlns:a16="http://schemas.microsoft.com/office/drawing/2014/main" id="{026EEE2F-A1C7-42BB-B0F3-C5FA0902B729}"/>
                </a:ext>
              </a:extLst>
            </p:cNvPr>
            <p:cNvPicPr>
              <a:picLocks noChangeAspect="1"/>
            </p:cNvPicPr>
            <p:nvPr/>
          </p:nvPicPr>
          <p:blipFill>
            <a:blip r:embed="rId7"/>
            <a:stretch>
              <a:fillRect/>
            </a:stretch>
          </p:blipFill>
          <p:spPr>
            <a:xfrm>
              <a:off x="956123" y="2942250"/>
              <a:ext cx="1606790" cy="608124"/>
            </a:xfrm>
            <a:prstGeom prst="rect">
              <a:avLst/>
            </a:prstGeom>
          </p:spPr>
        </p:pic>
        <p:sp>
          <p:nvSpPr>
            <p:cNvPr id="13" name="TextBox 12">
              <a:extLst>
                <a:ext uri="{FF2B5EF4-FFF2-40B4-BE49-F238E27FC236}">
                  <a16:creationId xmlns:a16="http://schemas.microsoft.com/office/drawing/2014/main" id="{EC0BE5D7-E773-4151-B6FF-1ECD3E475773}"/>
                </a:ext>
              </a:extLst>
            </p:cNvPr>
            <p:cNvSpPr txBox="1"/>
            <p:nvPr/>
          </p:nvSpPr>
          <p:spPr>
            <a:xfrm>
              <a:off x="2657686" y="3033233"/>
              <a:ext cx="1224694" cy="430887"/>
            </a:xfrm>
            <a:prstGeom prst="rect">
              <a:avLst/>
            </a:prstGeom>
            <a:noFill/>
          </p:spPr>
          <p:txBody>
            <a:bodyPr wrap="none" lIns="0" tIns="0" rIns="0" bIns="0" rtlCol="0">
              <a:spAutoFit/>
            </a:bodyPr>
            <a:lstStyle/>
            <a:p>
              <a:pPr algn="l"/>
              <a:r>
                <a:rPr lang="en-US" sz="2800" b="1" i="1" dirty="0">
                  <a:gradFill>
                    <a:gsLst>
                      <a:gs pos="2917">
                        <a:schemeClr val="tx1"/>
                      </a:gs>
                      <a:gs pos="30000">
                        <a:schemeClr val="tx1"/>
                      </a:gs>
                    </a:gsLst>
                    <a:lin ang="5400000" scaled="0"/>
                  </a:gradFill>
                </a:rPr>
                <a:t>+</a:t>
              </a:r>
              <a:r>
                <a:rPr lang="en-US" sz="2800" b="1" dirty="0">
                  <a:gradFill>
                    <a:gsLst>
                      <a:gs pos="2917">
                        <a:schemeClr val="tx1"/>
                      </a:gs>
                      <a:gs pos="30000">
                        <a:schemeClr val="tx1"/>
                      </a:gs>
                    </a:gsLst>
                    <a:lin ang="5400000" scaled="0"/>
                  </a:gradFill>
                </a:rPr>
                <a:t> </a:t>
              </a:r>
              <a:r>
                <a:rPr lang="en-US" sz="2800" b="1" i="1" dirty="0">
                  <a:gradFill>
                    <a:gsLst>
                      <a:gs pos="2917">
                        <a:schemeClr val="tx1"/>
                      </a:gs>
                      <a:gs pos="30000">
                        <a:schemeClr val="tx1"/>
                      </a:gs>
                    </a:gsLst>
                    <a:lin ang="5400000" scaled="0"/>
                  </a:gradFill>
                </a:rPr>
                <a:t>WVD</a:t>
              </a:r>
            </a:p>
          </p:txBody>
        </p:sp>
      </p:grpSp>
      <p:grpSp>
        <p:nvGrpSpPr>
          <p:cNvPr id="16" name="Group 15">
            <a:extLst>
              <a:ext uri="{FF2B5EF4-FFF2-40B4-BE49-F238E27FC236}">
                <a16:creationId xmlns:a16="http://schemas.microsoft.com/office/drawing/2014/main" id="{0D4DAAE7-8F43-4072-B132-FB41315364BC}"/>
              </a:ext>
            </a:extLst>
          </p:cNvPr>
          <p:cNvGrpSpPr/>
          <p:nvPr/>
        </p:nvGrpSpPr>
        <p:grpSpPr>
          <a:xfrm>
            <a:off x="586500" y="4810546"/>
            <a:ext cx="3559052" cy="430887"/>
            <a:chOff x="1174901" y="3718700"/>
            <a:chExt cx="3559052" cy="430887"/>
          </a:xfrm>
        </p:grpSpPr>
        <p:pic>
          <p:nvPicPr>
            <p:cNvPr id="8" name="Picture 7">
              <a:extLst>
                <a:ext uri="{FF2B5EF4-FFF2-40B4-BE49-F238E27FC236}">
                  <a16:creationId xmlns:a16="http://schemas.microsoft.com/office/drawing/2014/main" id="{4A4B2352-00B1-4ECE-8719-FAA32B00DB71}"/>
                </a:ext>
              </a:extLst>
            </p:cNvPr>
            <p:cNvPicPr>
              <a:picLocks noChangeAspect="1"/>
            </p:cNvPicPr>
            <p:nvPr/>
          </p:nvPicPr>
          <p:blipFill>
            <a:blip r:embed="rId8"/>
            <a:stretch>
              <a:fillRect/>
            </a:stretch>
          </p:blipFill>
          <p:spPr>
            <a:xfrm>
              <a:off x="1174901" y="3776419"/>
              <a:ext cx="2247548" cy="366350"/>
            </a:xfrm>
            <a:prstGeom prst="rect">
              <a:avLst/>
            </a:prstGeom>
          </p:spPr>
        </p:pic>
        <p:sp>
          <p:nvSpPr>
            <p:cNvPr id="14" name="TextBox 13">
              <a:extLst>
                <a:ext uri="{FF2B5EF4-FFF2-40B4-BE49-F238E27FC236}">
                  <a16:creationId xmlns:a16="http://schemas.microsoft.com/office/drawing/2014/main" id="{53200C66-8C89-4DE3-B0FE-09FC4B9E48D0}"/>
                </a:ext>
              </a:extLst>
            </p:cNvPr>
            <p:cNvSpPr txBox="1"/>
            <p:nvPr/>
          </p:nvSpPr>
          <p:spPr>
            <a:xfrm>
              <a:off x="3509259" y="3718700"/>
              <a:ext cx="1224694" cy="430887"/>
            </a:xfrm>
            <a:prstGeom prst="rect">
              <a:avLst/>
            </a:prstGeom>
            <a:noFill/>
          </p:spPr>
          <p:txBody>
            <a:bodyPr wrap="none" lIns="0" tIns="0" rIns="0" bIns="0" rtlCol="0">
              <a:spAutoFit/>
            </a:bodyPr>
            <a:lstStyle/>
            <a:p>
              <a:pPr algn="l"/>
              <a:r>
                <a:rPr lang="en-US" sz="2800" b="1" i="1" dirty="0">
                  <a:gradFill>
                    <a:gsLst>
                      <a:gs pos="2917">
                        <a:schemeClr val="tx1"/>
                      </a:gs>
                      <a:gs pos="30000">
                        <a:schemeClr val="tx1"/>
                      </a:gs>
                    </a:gsLst>
                    <a:lin ang="5400000" scaled="0"/>
                  </a:gradFill>
                </a:rPr>
                <a:t>+</a:t>
              </a:r>
              <a:r>
                <a:rPr lang="en-US" sz="2800" b="1" dirty="0">
                  <a:gradFill>
                    <a:gsLst>
                      <a:gs pos="2917">
                        <a:schemeClr val="tx1"/>
                      </a:gs>
                      <a:gs pos="30000">
                        <a:schemeClr val="tx1"/>
                      </a:gs>
                    </a:gsLst>
                    <a:lin ang="5400000" scaled="0"/>
                  </a:gradFill>
                </a:rPr>
                <a:t> </a:t>
              </a:r>
              <a:r>
                <a:rPr lang="en-US" sz="2800" b="1" i="1" dirty="0">
                  <a:gradFill>
                    <a:gsLst>
                      <a:gs pos="2917">
                        <a:schemeClr val="tx1"/>
                      </a:gs>
                      <a:gs pos="30000">
                        <a:schemeClr val="tx1"/>
                      </a:gs>
                    </a:gsLst>
                    <a:lin ang="5400000" scaled="0"/>
                  </a:gradFill>
                </a:rPr>
                <a:t>WVD</a:t>
              </a:r>
            </a:p>
          </p:txBody>
        </p:sp>
      </p:grpSp>
      <p:sp>
        <p:nvSpPr>
          <p:cNvPr id="17" name="TextBox 16">
            <a:extLst>
              <a:ext uri="{FF2B5EF4-FFF2-40B4-BE49-F238E27FC236}">
                <a16:creationId xmlns:a16="http://schemas.microsoft.com/office/drawing/2014/main" id="{5E06D3DD-AB1B-413D-865F-0ADC01D34DF7}"/>
              </a:ext>
            </a:extLst>
          </p:cNvPr>
          <p:cNvSpPr txBox="1"/>
          <p:nvPr/>
        </p:nvSpPr>
        <p:spPr>
          <a:xfrm>
            <a:off x="6096000" y="1854200"/>
            <a:ext cx="5395454" cy="552342"/>
          </a:xfrm>
          <a:prstGeom prst="rect">
            <a:avLst/>
          </a:prstGeom>
          <a:solidFill>
            <a:schemeClr val="tx2"/>
          </a:solidFill>
          <a:ln w="6350">
            <a:solidFill>
              <a:schemeClr val="tx2"/>
            </a:solidFill>
          </a:ln>
        </p:spPr>
        <p:txBody>
          <a:bodyPr wrap="square" lIns="91440" tIns="45720" rIns="91440" bIns="45720" rtlCol="0" anchor="ctr">
            <a:noAutofit/>
          </a:bodyPr>
          <a:lstStyle/>
          <a:p>
            <a:pPr algn="ctr"/>
            <a:r>
              <a:rPr lang="en-US" sz="2400" b="1" dirty="0">
                <a:solidFill>
                  <a:schemeClr val="bg1"/>
                </a:solidFill>
              </a:rPr>
              <a:t>Dictated by Customer Needs</a:t>
            </a:r>
          </a:p>
        </p:txBody>
      </p:sp>
      <p:sp>
        <p:nvSpPr>
          <p:cNvPr id="18" name="TextBox 17">
            <a:extLst>
              <a:ext uri="{FF2B5EF4-FFF2-40B4-BE49-F238E27FC236}">
                <a16:creationId xmlns:a16="http://schemas.microsoft.com/office/drawing/2014/main" id="{B1C06D41-E845-4CAC-8C54-5CEEA1697F20}"/>
              </a:ext>
            </a:extLst>
          </p:cNvPr>
          <p:cNvSpPr txBox="1"/>
          <p:nvPr/>
        </p:nvSpPr>
        <p:spPr>
          <a:xfrm>
            <a:off x="1254408" y="2960483"/>
            <a:ext cx="2093202" cy="430887"/>
          </a:xfrm>
          <a:prstGeom prst="rect">
            <a:avLst/>
          </a:prstGeom>
          <a:noFill/>
        </p:spPr>
        <p:txBody>
          <a:bodyPr wrap="none" lIns="0" tIns="0" rIns="0" bIns="0" rtlCol="0">
            <a:spAutoFit/>
          </a:bodyPr>
          <a:lstStyle/>
          <a:p>
            <a:pPr algn="l"/>
            <a:r>
              <a:rPr lang="en-US" sz="2800" b="1" i="1" dirty="0">
                <a:gradFill>
                  <a:gsLst>
                    <a:gs pos="2917">
                      <a:schemeClr val="tx1"/>
                    </a:gs>
                    <a:gs pos="30000">
                      <a:schemeClr val="tx1"/>
                    </a:gs>
                  </a:gsLst>
                  <a:lin ang="5400000" scaled="0"/>
                </a:gradFill>
              </a:rPr>
              <a:t>WVD Native</a:t>
            </a:r>
          </a:p>
        </p:txBody>
      </p:sp>
    </p:spTree>
    <p:extLst>
      <p:ext uri="{BB962C8B-B14F-4D97-AF65-F5344CB8AC3E}">
        <p14:creationId xmlns:p14="http://schemas.microsoft.com/office/powerpoint/2010/main" val="753765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242AEBD-3631-4E80-86F3-2575E2C771DA}"/>
              </a:ext>
            </a:extLst>
          </p:cNvPr>
          <p:cNvGraphicFramePr>
            <a:graphicFrameLocks noChangeAspect="1"/>
          </p:cNvGraphicFramePr>
          <p:nvPr>
            <p:custDataLst>
              <p:tags r:id="rId2"/>
            </p:custDataLst>
            <p:extLst>
              <p:ext uri="{D42A27DB-BD31-4B8C-83A1-F6EECF244321}">
                <p14:modId xmlns:p14="http://schemas.microsoft.com/office/powerpoint/2010/main" val="17148309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6" name="think-cell Slide" r:id="rId6" imgW="425" imgH="424" progId="TCLayout.ActiveDocument.1">
                  <p:embed/>
                </p:oleObj>
              </mc:Choice>
              <mc:Fallback>
                <p:oleObj name="think-cell Slide" r:id="rId6" imgW="425" imgH="424" progId="TCLayout.ActiveDocument.1">
                  <p:embed/>
                  <p:pic>
                    <p:nvPicPr>
                      <p:cNvPr id="9" name="Object 8" hidden="1">
                        <a:extLst>
                          <a:ext uri="{FF2B5EF4-FFF2-40B4-BE49-F238E27FC236}">
                            <a16:creationId xmlns:a16="http://schemas.microsoft.com/office/drawing/2014/main" id="{B242AEBD-3631-4E80-86F3-2575E2C771D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952A2A1-ADB9-46C4-BB39-39E6F869E79A}"/>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5" name="Arrow: Chevron 24">
            <a:extLst>
              <a:ext uri="{FF2B5EF4-FFF2-40B4-BE49-F238E27FC236}">
                <a16:creationId xmlns:a16="http://schemas.microsoft.com/office/drawing/2014/main" id="{ED4BC722-7D65-461D-B452-007B82601FB5}"/>
              </a:ext>
            </a:extLst>
          </p:cNvPr>
          <p:cNvSpPr/>
          <p:nvPr/>
        </p:nvSpPr>
        <p:spPr bwMode="auto">
          <a:xfrm rot="5400000">
            <a:off x="-28740" y="4578693"/>
            <a:ext cx="2270457" cy="1044577"/>
          </a:xfrm>
          <a:prstGeom prst="chevron">
            <a:avLst>
              <a:gd name="adj" fmla="val 18781"/>
            </a:avLst>
          </a:prstGeom>
          <a:solidFill>
            <a:schemeClr val="accent4"/>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solidFill>
                <a:cs typeface="Segoe UI" pitchFamily="34" charset="0"/>
              </a:rPr>
              <a:t>Scale</a:t>
            </a:r>
          </a:p>
        </p:txBody>
      </p:sp>
      <p:sp>
        <p:nvSpPr>
          <p:cNvPr id="2" name="Title 1">
            <a:extLst>
              <a:ext uri="{FF2B5EF4-FFF2-40B4-BE49-F238E27FC236}">
                <a16:creationId xmlns:a16="http://schemas.microsoft.com/office/drawing/2014/main" id="{6691EC5A-0D1A-4E50-967E-8CB33B1631BD}"/>
              </a:ext>
            </a:extLst>
          </p:cNvPr>
          <p:cNvSpPr>
            <a:spLocks noGrp="1"/>
          </p:cNvSpPr>
          <p:nvPr>
            <p:ph type="title"/>
          </p:nvPr>
        </p:nvSpPr>
        <p:spPr/>
        <p:txBody>
          <a:bodyPr/>
          <a:lstStyle/>
          <a:p>
            <a:r>
              <a:rPr lang="en-US" dirty="0"/>
              <a:t>WVD Lighthouse Program: help Partners on their customers’ journey</a:t>
            </a:r>
          </a:p>
        </p:txBody>
      </p:sp>
      <p:graphicFrame>
        <p:nvGraphicFramePr>
          <p:cNvPr id="3" name="Table 2">
            <a:extLst>
              <a:ext uri="{FF2B5EF4-FFF2-40B4-BE49-F238E27FC236}">
                <a16:creationId xmlns:a16="http://schemas.microsoft.com/office/drawing/2014/main" id="{4D791A8F-343B-469B-85D5-4A9CA9DAA803}"/>
              </a:ext>
            </a:extLst>
          </p:cNvPr>
          <p:cNvGraphicFramePr>
            <a:graphicFrameLocks noGrp="1"/>
          </p:cNvGraphicFramePr>
          <p:nvPr>
            <p:extLst>
              <p:ext uri="{D42A27DB-BD31-4B8C-83A1-F6EECF244321}">
                <p14:modId xmlns:p14="http://schemas.microsoft.com/office/powerpoint/2010/main" val="253147218"/>
              </p:ext>
            </p:extLst>
          </p:nvPr>
        </p:nvGraphicFramePr>
        <p:xfrm>
          <a:off x="1673145" y="1181954"/>
          <a:ext cx="9933639" cy="4838389"/>
        </p:xfrm>
        <a:graphic>
          <a:graphicData uri="http://schemas.openxmlformats.org/drawingml/2006/table">
            <a:tbl>
              <a:tblPr firstRow="1">
                <a:tableStyleId>{5C22544A-7EE6-4342-B048-85BDC9FD1C3A}</a:tableStyleId>
              </a:tblPr>
              <a:tblGrid>
                <a:gridCol w="1385598">
                  <a:extLst>
                    <a:ext uri="{9D8B030D-6E8A-4147-A177-3AD203B41FA5}">
                      <a16:colId xmlns:a16="http://schemas.microsoft.com/office/drawing/2014/main" val="330079708"/>
                    </a:ext>
                  </a:extLst>
                </a:gridCol>
                <a:gridCol w="1649686">
                  <a:extLst>
                    <a:ext uri="{9D8B030D-6E8A-4147-A177-3AD203B41FA5}">
                      <a16:colId xmlns:a16="http://schemas.microsoft.com/office/drawing/2014/main" val="3448700227"/>
                    </a:ext>
                  </a:extLst>
                </a:gridCol>
                <a:gridCol w="4026022">
                  <a:extLst>
                    <a:ext uri="{9D8B030D-6E8A-4147-A177-3AD203B41FA5}">
                      <a16:colId xmlns:a16="http://schemas.microsoft.com/office/drawing/2014/main" val="1798589336"/>
                    </a:ext>
                  </a:extLst>
                </a:gridCol>
                <a:gridCol w="2872333">
                  <a:extLst>
                    <a:ext uri="{9D8B030D-6E8A-4147-A177-3AD203B41FA5}">
                      <a16:colId xmlns:a16="http://schemas.microsoft.com/office/drawing/2014/main" val="862909450"/>
                    </a:ext>
                  </a:extLst>
                </a:gridCol>
              </a:tblGrid>
              <a:tr h="0">
                <a:tc>
                  <a:txBody>
                    <a:bodyPr/>
                    <a:lstStyle/>
                    <a:p>
                      <a:pPr algn="ctr">
                        <a:spcAft>
                          <a:spcPts val="400"/>
                        </a:spcAft>
                      </a:pPr>
                      <a:r>
                        <a:rPr lang="en-US" sz="1200" dirty="0">
                          <a:solidFill>
                            <a:schemeClr val="bg1"/>
                          </a:solidFill>
                        </a:rPr>
                        <a:t>Purpose</a:t>
                      </a:r>
                    </a:p>
                    <a:p>
                      <a:pPr algn="ctr">
                        <a:spcAft>
                          <a:spcPts val="400"/>
                        </a:spcAft>
                      </a:pPr>
                      <a:endParaRPr lang="en-US" sz="1200" dirty="0">
                        <a:solidFill>
                          <a:schemeClr val="bg1"/>
                        </a:solidFill>
                      </a:endParaRPr>
                    </a:p>
                  </a:txBody>
                  <a:tcPr marL="73152" marR="73152" anchor="ctr">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ctr">
                        <a:spcAft>
                          <a:spcPts val="400"/>
                        </a:spcAft>
                      </a:pPr>
                      <a:r>
                        <a:rPr lang="en-US" sz="1200" dirty="0">
                          <a:solidFill>
                            <a:schemeClr val="bg1"/>
                          </a:solidFill>
                        </a:rPr>
                        <a:t>Customer Success Criteria</a:t>
                      </a:r>
                    </a:p>
                  </a:txBody>
                  <a:tcPr marL="73152" marR="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ctr">
                        <a:spcAft>
                          <a:spcPts val="400"/>
                        </a:spcAft>
                      </a:pPr>
                      <a:r>
                        <a:rPr lang="en-US" sz="1200">
                          <a:solidFill>
                            <a:schemeClr val="bg1"/>
                          </a:solidFill>
                        </a:rPr>
                        <a:t>MSFT Gives</a:t>
                      </a:r>
                    </a:p>
                  </a:txBody>
                  <a:tcPr marL="73152" marR="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ctr">
                        <a:spcAft>
                          <a:spcPts val="400"/>
                        </a:spcAft>
                      </a:pPr>
                      <a:r>
                        <a:rPr lang="en-US" sz="1200" dirty="0">
                          <a:solidFill>
                            <a:schemeClr val="bg1"/>
                          </a:solidFill>
                        </a:rPr>
                        <a:t>Customer Gives</a:t>
                      </a:r>
                    </a:p>
                  </a:txBody>
                  <a:tcPr marL="73152" marR="73152" anchor="ctr">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1648051412"/>
                  </a:ext>
                </a:extLst>
              </a:tr>
              <a:tr h="777021">
                <a:tc>
                  <a:txBody>
                    <a:bodyPr/>
                    <a:lstStyle/>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dirty="0"/>
                        <a:t>Build pipeline of qualified customers</a:t>
                      </a:r>
                    </a:p>
                    <a:p>
                      <a:pPr>
                        <a:spcBef>
                          <a:spcPts val="200"/>
                        </a:spcBef>
                        <a:spcAft>
                          <a:spcPts val="300"/>
                        </a:spcAft>
                      </a:pPr>
                      <a:endParaRPr lang="en-US" sz="10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b="1"/>
                        <a:t>Active engagement: MSX ID (WVD tag)</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lvl="0">
                        <a:spcBef>
                          <a:spcPts val="200"/>
                        </a:spcBef>
                        <a:spcAft>
                          <a:spcPts val="300"/>
                        </a:spcAft>
                      </a:pPr>
                      <a:r>
                        <a:rPr lang="en-US" sz="1000" dirty="0"/>
                        <a:t>$250 Azure credits (valid for 2 months)</a:t>
                      </a:r>
                    </a:p>
                    <a:p>
                      <a:pPr lvl="0">
                        <a:spcBef>
                          <a:spcPts val="200"/>
                        </a:spcBef>
                        <a:spcAft>
                          <a:spcPts val="300"/>
                        </a:spcAft>
                      </a:pPr>
                      <a:r>
                        <a:rPr lang="en-US" sz="1000" dirty="0"/>
                        <a:t>Access to WVD Lighthouse Program technical forum</a:t>
                      </a:r>
                    </a:p>
                    <a:p>
                      <a:pPr>
                        <a:spcBef>
                          <a:spcPts val="200"/>
                        </a:spcBef>
                        <a:spcAft>
                          <a:spcPts val="300"/>
                        </a:spcAft>
                      </a:pPr>
                      <a:endParaRPr lang="en-US" sz="10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spcBef>
                          <a:spcPts val="200"/>
                        </a:spcBef>
                        <a:spcAft>
                          <a:spcPts val="300"/>
                        </a:spcAft>
                      </a:pPr>
                      <a:r>
                        <a:rPr lang="en-US" sz="1000" dirty="0"/>
                        <a:t>Enrollment into LH Program (Trial Phase)</a:t>
                      </a:r>
                    </a:p>
                    <a:p>
                      <a:pPr>
                        <a:spcBef>
                          <a:spcPts val="200"/>
                        </a:spcBef>
                        <a:spcAft>
                          <a:spcPts val="300"/>
                        </a:spcAft>
                      </a:pPr>
                      <a:r>
                        <a:rPr lang="en-US" sz="1000" b="1" dirty="0"/>
                        <a:t>MSX engagement ID</a:t>
                      </a:r>
                      <a:r>
                        <a:rPr lang="en-US" sz="1000" dirty="0"/>
                        <a:t> with WVD tag (created by MSFT Field Sales Lead)</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422394"/>
                  </a:ext>
                </a:extLst>
              </a:tr>
              <a:tr h="1438818">
                <a:tc>
                  <a:txBody>
                    <a:bodyPr/>
                    <a:lstStyle/>
                    <a:p>
                      <a:pPr lvl="0">
                        <a:spcBef>
                          <a:spcPts val="200"/>
                        </a:spcBef>
                        <a:spcAft>
                          <a:spcPts val="300"/>
                        </a:spcAft>
                      </a:pPr>
                      <a:r>
                        <a:rPr lang="en-US" sz="1000" dirty="0"/>
                        <a:t>Drive to a minimally viable production solution to prove WVD’s business and technical feasibility to your Customer</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b="1">
                          <a:solidFill>
                            <a:schemeClr val="tx1"/>
                          </a:solidFill>
                        </a:rPr>
                        <a:t>25+ monthly active users (MAU) in production: </a:t>
                      </a:r>
                      <a:br>
                        <a:rPr lang="en-US" sz="1000" b="1">
                          <a:solidFill>
                            <a:schemeClr val="tx1"/>
                          </a:solidFill>
                        </a:rPr>
                      </a:br>
                      <a:r>
                        <a:rPr lang="en-US" sz="1000" b="1">
                          <a:solidFill>
                            <a:schemeClr val="tx1"/>
                          </a:solidFill>
                        </a:rPr>
                        <a:t>~3 months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spcBef>
                          <a:spcPts val="200"/>
                        </a:spcBef>
                        <a:spcAft>
                          <a:spcPts val="300"/>
                        </a:spcAft>
                      </a:pPr>
                      <a:r>
                        <a:rPr lang="en-US" sz="1000" dirty="0">
                          <a:solidFill>
                            <a:schemeClr val="tx1"/>
                          </a:solidFill>
                        </a:rPr>
                        <a:t>Up to $3,000 Azure credits (valid for 3 months)</a:t>
                      </a:r>
                      <a:br>
                        <a:rPr lang="en-US" sz="1000" dirty="0">
                          <a:solidFill>
                            <a:schemeClr val="tx1"/>
                          </a:solidFill>
                        </a:rPr>
                      </a:br>
                      <a:br>
                        <a:rPr lang="en-US" sz="1000" dirty="0">
                          <a:solidFill>
                            <a:schemeClr val="tx1"/>
                          </a:solidFill>
                        </a:rPr>
                      </a:br>
                      <a:r>
                        <a:rPr lang="en-US" sz="1000" dirty="0">
                          <a:solidFill>
                            <a:schemeClr val="tx1"/>
                          </a:solidFill>
                        </a:rPr>
                        <a:t>Up to $30,000 customer incentives</a:t>
                      </a:r>
                    </a:p>
                    <a:p>
                      <a:pPr>
                        <a:spcBef>
                          <a:spcPts val="200"/>
                        </a:spcBef>
                        <a:spcAft>
                          <a:spcPts val="300"/>
                        </a:spcAft>
                      </a:pPr>
                      <a:r>
                        <a:rPr lang="en-US" sz="1000" dirty="0">
                          <a:solidFill>
                            <a:schemeClr val="tx1"/>
                          </a:solidFill>
                        </a:rPr>
                        <a:t>Access to assessment and migration acceleration tools: Lakeside, </a:t>
                      </a:r>
                      <a:r>
                        <a:rPr lang="en-US" sz="1000" dirty="0" err="1">
                          <a:solidFill>
                            <a:schemeClr val="tx1"/>
                          </a:solidFill>
                        </a:rPr>
                        <a:t>Liquidware</a:t>
                      </a:r>
                      <a:r>
                        <a:rPr lang="en-US" sz="1000" dirty="0">
                          <a:solidFill>
                            <a:schemeClr val="tx1"/>
                          </a:solidFill>
                        </a:rPr>
                        <a:t>, Citrix Cloud, </a:t>
                      </a:r>
                      <a:r>
                        <a:rPr lang="en-US" sz="1000" dirty="0" err="1">
                          <a:solidFill>
                            <a:schemeClr val="tx1"/>
                          </a:solidFill>
                        </a:rPr>
                        <a:t>Nerdio</a:t>
                      </a:r>
                      <a:r>
                        <a:rPr lang="en-US" sz="1000" dirty="0">
                          <a:solidFill>
                            <a:schemeClr val="tx1"/>
                          </a:solidFill>
                        </a:rPr>
                        <a:t> and </a:t>
                      </a:r>
                      <a:r>
                        <a:rPr lang="en-US" sz="1000" dirty="0" err="1">
                          <a:solidFill>
                            <a:schemeClr val="tx1"/>
                          </a:solidFill>
                        </a:rPr>
                        <a:t>Cloudjumper</a:t>
                      </a:r>
                      <a:endParaRPr lang="en-US" sz="1000" dirty="0">
                        <a:solidFill>
                          <a:schemeClr val="tx1"/>
                        </a:solidFill>
                      </a:endParaRPr>
                    </a:p>
                    <a:p>
                      <a:pPr>
                        <a:spcBef>
                          <a:spcPts val="200"/>
                        </a:spcBef>
                        <a:spcAft>
                          <a:spcPts val="300"/>
                        </a:spcAft>
                      </a:pPr>
                      <a:r>
                        <a:rPr lang="en-US" sz="1000" dirty="0">
                          <a:solidFill>
                            <a:schemeClr val="tx1"/>
                          </a:solidFill>
                        </a:rPr>
                        <a:t>Access to WVD Design and Deployment Helpdesk</a:t>
                      </a:r>
                    </a:p>
                    <a:p>
                      <a:pPr>
                        <a:spcBef>
                          <a:spcPts val="200"/>
                        </a:spcBef>
                        <a:spcAft>
                          <a:spcPts val="300"/>
                        </a:spcAft>
                      </a:pPr>
                      <a:r>
                        <a:rPr lang="en-US" sz="1000" dirty="0"/>
                        <a:t>Access to WVD Lighthouse Program technical forum</a:t>
                      </a:r>
                      <a:endParaRPr lang="en-US" sz="1000" dirty="0">
                        <a:solidFill>
                          <a:schemeClr val="tx1"/>
                        </a:solidFill>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spcBef>
                          <a:spcPts val="200"/>
                        </a:spcBef>
                        <a:spcAft>
                          <a:spcPts val="300"/>
                        </a:spcAft>
                      </a:pPr>
                      <a:r>
                        <a:rPr lang="en-US" sz="1000"/>
                        <a:t>Enrollment into LH Program (Production Pilot Phase)</a:t>
                      </a:r>
                    </a:p>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b="1"/>
                        <a:t>MSX engagement ID</a:t>
                      </a:r>
                      <a:r>
                        <a:rPr lang="en-US" sz="1000"/>
                        <a:t> with WVD tag </a:t>
                      </a:r>
                    </a:p>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a:t>Commitment to Success Criteria as documented in </a:t>
                      </a:r>
                      <a:r>
                        <a:rPr lang="en-US" sz="1000" b="1"/>
                        <a:t>signed Deployment SOW with Partner</a:t>
                      </a:r>
                      <a:endParaRPr lang="en-US" sz="1000"/>
                    </a:p>
                    <a:p>
                      <a:pPr>
                        <a:spcBef>
                          <a:spcPts val="200"/>
                        </a:spcBef>
                        <a:spcAft>
                          <a:spcPts val="300"/>
                        </a:spcAft>
                      </a:pPr>
                      <a:endParaRPr lang="en-US" sz="100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8596883"/>
                  </a:ext>
                </a:extLst>
              </a:tr>
              <a:tr h="2114550">
                <a:tc>
                  <a:txBody>
                    <a:bodyPr/>
                    <a:lstStyle/>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dirty="0"/>
                        <a:t>Deploy a scalable solution in your Customer’s production environment</a:t>
                      </a:r>
                    </a:p>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i="1" dirty="0"/>
                        <a:t>Customer must have a MAU &gt; 25 to qualify for this phase</a:t>
                      </a:r>
                      <a:endParaRPr lang="en-US" sz="10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b="1" dirty="0">
                          <a:solidFill>
                            <a:schemeClr val="tx1"/>
                          </a:solidFill>
                        </a:rPr>
                        <a:t>500+ MAU in production: </a:t>
                      </a:r>
                      <a:br>
                        <a:rPr lang="en-US" sz="1000" b="1" dirty="0">
                          <a:solidFill>
                            <a:schemeClr val="tx1"/>
                          </a:solidFill>
                        </a:rPr>
                      </a:br>
                      <a:r>
                        <a:rPr lang="en-US" sz="1000" b="1" dirty="0">
                          <a:solidFill>
                            <a:schemeClr val="tx1"/>
                          </a:solidFill>
                        </a:rPr>
                        <a:t>before June 15, 2020</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spcBef>
                          <a:spcPts val="200"/>
                        </a:spcBef>
                        <a:spcAft>
                          <a:spcPts val="300"/>
                        </a:spcAft>
                      </a:pPr>
                      <a:r>
                        <a:rPr lang="en-US" sz="1000" dirty="0"/>
                        <a:t>Up to $20,000 Azure credits (valid for 6 months – all credits will expire on June 30, 2020)</a:t>
                      </a:r>
                    </a:p>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dirty="0"/>
                        <a:t>Up to $60,000 incentives</a:t>
                      </a:r>
                    </a:p>
                    <a:p>
                      <a:pPr>
                        <a:spcBef>
                          <a:spcPts val="200"/>
                        </a:spcBef>
                        <a:spcAft>
                          <a:spcPts val="300"/>
                        </a:spcAft>
                      </a:pPr>
                      <a:r>
                        <a:rPr lang="en-US" sz="1000" dirty="0">
                          <a:solidFill>
                            <a:schemeClr val="tx1"/>
                          </a:solidFill>
                        </a:rPr>
                        <a:t>Access to assessment and migration acceleration tools: Lakeside, </a:t>
                      </a:r>
                      <a:r>
                        <a:rPr lang="en-US" sz="1000" dirty="0" err="1">
                          <a:solidFill>
                            <a:schemeClr val="tx1"/>
                          </a:solidFill>
                        </a:rPr>
                        <a:t>Liquidware</a:t>
                      </a:r>
                      <a:r>
                        <a:rPr lang="en-US" sz="1000" dirty="0">
                          <a:solidFill>
                            <a:schemeClr val="tx1"/>
                          </a:solidFill>
                        </a:rPr>
                        <a:t>, Citrix Cloud, </a:t>
                      </a:r>
                      <a:r>
                        <a:rPr lang="en-US" sz="1000" dirty="0" err="1">
                          <a:solidFill>
                            <a:schemeClr val="tx1"/>
                          </a:solidFill>
                        </a:rPr>
                        <a:t>Nerdio</a:t>
                      </a:r>
                      <a:r>
                        <a:rPr lang="en-US" sz="1000" dirty="0">
                          <a:solidFill>
                            <a:schemeClr val="tx1"/>
                          </a:solidFill>
                        </a:rPr>
                        <a:t> and </a:t>
                      </a:r>
                      <a:r>
                        <a:rPr lang="en-US" sz="1000" dirty="0" err="1">
                          <a:solidFill>
                            <a:schemeClr val="tx1"/>
                          </a:solidFill>
                        </a:rPr>
                        <a:t>Cloudjumper</a:t>
                      </a:r>
                      <a:endParaRPr lang="en-US" sz="1000" dirty="0">
                        <a:solidFill>
                          <a:schemeClr val="tx1"/>
                        </a:solidFill>
                      </a:endParaRPr>
                    </a:p>
                    <a:p>
                      <a:pPr>
                        <a:spcBef>
                          <a:spcPts val="200"/>
                        </a:spcBef>
                        <a:spcAft>
                          <a:spcPts val="300"/>
                        </a:spcAft>
                      </a:pPr>
                      <a:r>
                        <a:rPr lang="en-US" sz="1000" dirty="0"/>
                        <a:t>Access to WVD Design and Deployment Helpdesk</a:t>
                      </a:r>
                    </a:p>
                    <a:p>
                      <a:pPr>
                        <a:spcBef>
                          <a:spcPts val="200"/>
                        </a:spcBef>
                        <a:spcAft>
                          <a:spcPts val="300"/>
                        </a:spcAft>
                      </a:pPr>
                      <a:r>
                        <a:rPr lang="en-US" sz="1000" dirty="0"/>
                        <a:t>WVD Global Blackbelt resource support</a:t>
                      </a:r>
                    </a:p>
                    <a:p>
                      <a:pPr>
                        <a:spcBef>
                          <a:spcPts val="200"/>
                        </a:spcBef>
                        <a:spcAft>
                          <a:spcPts val="300"/>
                        </a:spcAft>
                      </a:pPr>
                      <a:r>
                        <a:rPr lang="en-US" sz="1000" dirty="0"/>
                        <a:t>Escalations to engineering team</a:t>
                      </a:r>
                    </a:p>
                    <a:p>
                      <a:pPr>
                        <a:spcBef>
                          <a:spcPts val="200"/>
                        </a:spcBef>
                        <a:spcAft>
                          <a:spcPts val="300"/>
                        </a:spcAft>
                      </a:pPr>
                      <a:r>
                        <a:rPr lang="en-US" sz="1000" dirty="0"/>
                        <a:t>Early WVD product roadmap visibility</a:t>
                      </a:r>
                    </a:p>
                    <a:p>
                      <a:pPr>
                        <a:spcBef>
                          <a:spcPts val="200"/>
                        </a:spcBef>
                        <a:spcAft>
                          <a:spcPts val="300"/>
                        </a:spcAft>
                      </a:pPr>
                      <a:r>
                        <a:rPr lang="en-US" sz="1000" dirty="0"/>
                        <a:t>Executive sponsorship within Microsoft</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spcBef>
                          <a:spcPts val="200"/>
                        </a:spcBef>
                        <a:spcAft>
                          <a:spcPts val="300"/>
                        </a:spcAft>
                      </a:pPr>
                      <a:r>
                        <a:rPr lang="en-US" sz="1000" dirty="0"/>
                        <a:t>Enrollment into LH Program (Scale Phase) </a:t>
                      </a:r>
                    </a:p>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b="1" dirty="0"/>
                        <a:t>MSX engagement ID</a:t>
                      </a:r>
                      <a:r>
                        <a:rPr lang="en-US" sz="1000" dirty="0"/>
                        <a:t> with WVD tag </a:t>
                      </a:r>
                    </a:p>
                    <a:p>
                      <a:pPr marL="0" marR="0" lvl="0" indent="0" algn="l" defTabSz="932742" rtl="0" eaLnBrk="1" fontAlgn="auto" latinLnBrk="0" hangingPunct="1">
                        <a:lnSpc>
                          <a:spcPct val="100000"/>
                        </a:lnSpc>
                        <a:spcBef>
                          <a:spcPts val="200"/>
                        </a:spcBef>
                        <a:spcAft>
                          <a:spcPts val="300"/>
                        </a:spcAft>
                        <a:buClrTx/>
                        <a:buSzTx/>
                        <a:buFontTx/>
                        <a:buNone/>
                        <a:tabLst/>
                        <a:defRPr/>
                      </a:pPr>
                      <a:r>
                        <a:rPr lang="en-US" sz="1000" dirty="0"/>
                        <a:t>Commitment to Success Criteria as documented in </a:t>
                      </a:r>
                      <a:r>
                        <a:rPr lang="en-US" sz="1000" b="1" dirty="0"/>
                        <a:t>signed Deployment SOW with Partner</a:t>
                      </a:r>
                      <a:endParaRPr lang="en-US" sz="10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7454299"/>
                  </a:ext>
                </a:extLst>
              </a:tr>
            </a:tbl>
          </a:graphicData>
        </a:graphic>
      </p:graphicFrame>
      <p:sp>
        <p:nvSpPr>
          <p:cNvPr id="11" name="Arrow: Pentagon 10">
            <a:extLst>
              <a:ext uri="{FF2B5EF4-FFF2-40B4-BE49-F238E27FC236}">
                <a16:creationId xmlns:a16="http://schemas.microsoft.com/office/drawing/2014/main" id="{774F892D-A4BA-4600-8A2D-18B9AB0A0616}"/>
              </a:ext>
            </a:extLst>
          </p:cNvPr>
          <p:cNvSpPr/>
          <p:nvPr/>
        </p:nvSpPr>
        <p:spPr bwMode="auto">
          <a:xfrm rot="5400000">
            <a:off x="640375" y="1633025"/>
            <a:ext cx="932226" cy="1044575"/>
          </a:xfrm>
          <a:prstGeom prst="homePlate">
            <a:avLst>
              <a:gd name="adj" fmla="val 20170"/>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solidFill>
                <a:ea typeface="Segoe UI" pitchFamily="34" charset="0"/>
                <a:cs typeface="Segoe UI" pitchFamily="34" charset="0"/>
              </a:rPr>
              <a:t>Trial</a:t>
            </a:r>
          </a:p>
        </p:txBody>
      </p:sp>
      <p:sp>
        <p:nvSpPr>
          <p:cNvPr id="12" name="Arrow: Chevron 11">
            <a:extLst>
              <a:ext uri="{FF2B5EF4-FFF2-40B4-BE49-F238E27FC236}">
                <a16:creationId xmlns:a16="http://schemas.microsoft.com/office/drawing/2014/main" id="{B6F15117-0F8B-4782-8E47-DC2D36F1C7AF}"/>
              </a:ext>
            </a:extLst>
          </p:cNvPr>
          <p:cNvSpPr/>
          <p:nvPr/>
        </p:nvSpPr>
        <p:spPr bwMode="auto">
          <a:xfrm rot="5400000">
            <a:off x="310009" y="2767759"/>
            <a:ext cx="1592958" cy="1044577"/>
          </a:xfrm>
          <a:prstGeom prst="chevron">
            <a:avLst>
              <a:gd name="adj" fmla="val 18781"/>
            </a:avLst>
          </a:prstGeom>
          <a:solidFill>
            <a:schemeClr val="accent3">
              <a:lumMod val="7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b="1">
                <a:solidFill>
                  <a:schemeClr val="bg1"/>
                </a:solidFill>
                <a:cs typeface="Segoe UI" pitchFamily="34" charset="0"/>
              </a:rPr>
              <a:t>Production</a:t>
            </a:r>
            <a:br>
              <a:rPr lang="en-US" sz="1400" b="1">
                <a:solidFill>
                  <a:schemeClr val="bg1"/>
                </a:solidFill>
                <a:cs typeface="Segoe UI" pitchFamily="34" charset="0"/>
              </a:rPr>
            </a:br>
            <a:r>
              <a:rPr lang="en-US" sz="1400" b="1">
                <a:solidFill>
                  <a:schemeClr val="bg1"/>
                </a:solidFill>
                <a:cs typeface="Segoe UI" pitchFamily="34" charset="0"/>
              </a:rPr>
              <a:t>Pilot</a:t>
            </a:r>
            <a:endParaRPr lang="en-US" sz="1400" b="1">
              <a:gradFill>
                <a:gsLst>
                  <a:gs pos="0">
                    <a:srgbClr val="FFFFFF"/>
                  </a:gs>
                  <a:gs pos="100000">
                    <a:srgbClr val="FFFFFF"/>
                  </a:gs>
                </a:gsLst>
                <a:lin ang="5400000" scaled="0"/>
              </a:gradFill>
              <a:ea typeface="Segoe UI" pitchFamily="34" charset="0"/>
              <a:cs typeface="Segoe UI" pitchFamily="34" charset="0"/>
            </a:endParaRPr>
          </a:p>
        </p:txBody>
      </p:sp>
      <p:sp>
        <p:nvSpPr>
          <p:cNvPr id="15" name="Commitments_EC4D" title="Icon of a handshake">
            <a:extLst>
              <a:ext uri="{FF2B5EF4-FFF2-40B4-BE49-F238E27FC236}">
                <a16:creationId xmlns:a16="http://schemas.microsoft.com/office/drawing/2014/main" id="{8E0F2C9D-C7FA-4199-9CED-47173BEB3BD2}"/>
              </a:ext>
            </a:extLst>
          </p:cNvPr>
          <p:cNvSpPr>
            <a:spLocks noChangeAspect="1" noEditPoints="1"/>
          </p:cNvSpPr>
          <p:nvPr/>
        </p:nvSpPr>
        <p:spPr bwMode="auto">
          <a:xfrm>
            <a:off x="915604" y="2125580"/>
            <a:ext cx="381769" cy="34034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1EC101EA-88D2-4445-A512-DFFC975AE782}"/>
              </a:ext>
            </a:extLst>
          </p:cNvPr>
          <p:cNvGrpSpPr/>
          <p:nvPr/>
        </p:nvGrpSpPr>
        <p:grpSpPr>
          <a:xfrm>
            <a:off x="847546" y="3562572"/>
            <a:ext cx="517885" cy="324756"/>
            <a:chOff x="-102260" y="3907739"/>
            <a:chExt cx="609514" cy="402004"/>
          </a:xfrm>
        </p:grpSpPr>
        <p:sp>
          <p:nvSpPr>
            <p:cNvPr id="17" name="Freeform: Shape 16">
              <a:extLst>
                <a:ext uri="{FF2B5EF4-FFF2-40B4-BE49-F238E27FC236}">
                  <a16:creationId xmlns:a16="http://schemas.microsoft.com/office/drawing/2014/main" id="{63092443-DA2B-4B49-9982-A0D7C16FF7EA}"/>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18" name="monitor" title="Icon of a monitor">
              <a:extLst>
                <a:ext uri="{FF2B5EF4-FFF2-40B4-BE49-F238E27FC236}">
                  <a16:creationId xmlns:a16="http://schemas.microsoft.com/office/drawing/2014/main" id="{7FE80525-8254-45FD-873F-9927EDF498E8}"/>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9" name="Freeform: Shape 18">
              <a:extLst>
                <a:ext uri="{FF2B5EF4-FFF2-40B4-BE49-F238E27FC236}">
                  <a16:creationId xmlns:a16="http://schemas.microsoft.com/office/drawing/2014/main" id="{27626A79-1B93-4424-B6C3-68371BAA40AC}"/>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20" name="Freeform: Shape 19">
              <a:extLst>
                <a:ext uri="{FF2B5EF4-FFF2-40B4-BE49-F238E27FC236}">
                  <a16:creationId xmlns:a16="http://schemas.microsoft.com/office/drawing/2014/main" id="{6804A99D-0E46-46EA-80E8-C765525A4603}"/>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grpSp>
      <p:sp>
        <p:nvSpPr>
          <p:cNvPr id="21" name="network_3" title="Icon of a server connected to a network">
            <a:extLst>
              <a:ext uri="{FF2B5EF4-FFF2-40B4-BE49-F238E27FC236}">
                <a16:creationId xmlns:a16="http://schemas.microsoft.com/office/drawing/2014/main" id="{39E4BC58-246C-4217-8F83-2FA90827EF1E}"/>
              </a:ext>
            </a:extLst>
          </p:cNvPr>
          <p:cNvSpPr>
            <a:spLocks noChangeAspect="1" noEditPoints="1"/>
          </p:cNvSpPr>
          <p:nvPr/>
        </p:nvSpPr>
        <p:spPr bwMode="auto">
          <a:xfrm>
            <a:off x="924396" y="5679442"/>
            <a:ext cx="364184" cy="359324"/>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48768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11624D8-5D13-4086-9CC9-4E84CA2677F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5" imgW="503" imgH="503" progId="TCLayout.ActiveDocument.1">
                  <p:embed/>
                </p:oleObj>
              </mc:Choice>
              <mc:Fallback>
                <p:oleObj name="think-cell Slide" r:id="rId5" imgW="503" imgH="503" progId="TCLayout.ActiveDocument.1">
                  <p:embed/>
                  <p:pic>
                    <p:nvPicPr>
                      <p:cNvPr id="3" name="Object 2" hidden="1">
                        <a:extLst>
                          <a:ext uri="{FF2B5EF4-FFF2-40B4-BE49-F238E27FC236}">
                            <a16:creationId xmlns:a16="http://schemas.microsoft.com/office/drawing/2014/main" id="{411624D8-5D13-4086-9CC9-4E84CA2677F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5536002B-E7A5-4029-93AD-829FD6EA1BCF}"/>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AC1CBDD2-C7D3-4A73-910F-10D6D6D92591}"/>
              </a:ext>
            </a:extLst>
          </p:cNvPr>
          <p:cNvSpPr>
            <a:spLocks noGrp="1"/>
          </p:cNvSpPr>
          <p:nvPr>
            <p:ph type="title"/>
          </p:nvPr>
        </p:nvSpPr>
        <p:spPr/>
        <p:txBody>
          <a:bodyPr/>
          <a:lstStyle/>
          <a:p>
            <a:r>
              <a:rPr lang="en-US" dirty="0"/>
              <a:t>WVD Lighthouse Program Checklist for Partners &amp; Process Summary</a:t>
            </a:r>
          </a:p>
        </p:txBody>
      </p:sp>
      <p:sp>
        <p:nvSpPr>
          <p:cNvPr id="4" name="Arrow: Chevron 3">
            <a:extLst>
              <a:ext uri="{FF2B5EF4-FFF2-40B4-BE49-F238E27FC236}">
                <a16:creationId xmlns:a16="http://schemas.microsoft.com/office/drawing/2014/main" id="{3C3CC4AC-97DE-458B-BD57-8F4C5F1E517E}"/>
              </a:ext>
            </a:extLst>
          </p:cNvPr>
          <p:cNvSpPr/>
          <p:nvPr/>
        </p:nvSpPr>
        <p:spPr bwMode="auto">
          <a:xfrm rot="5400000">
            <a:off x="489032" y="3769570"/>
            <a:ext cx="1312039" cy="1121705"/>
          </a:xfrm>
          <a:prstGeom prst="chevron">
            <a:avLst>
              <a:gd name="adj" fmla="val 18781"/>
            </a:avLst>
          </a:prstGeom>
          <a:solidFill>
            <a:schemeClr val="accent4"/>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Segoe UI" pitchFamily="34" charset="0"/>
              </a:rPr>
              <a:t>Scale</a:t>
            </a:r>
          </a:p>
        </p:txBody>
      </p:sp>
      <p:sp>
        <p:nvSpPr>
          <p:cNvPr id="5" name="Arrow: Pentagon 4">
            <a:extLst>
              <a:ext uri="{FF2B5EF4-FFF2-40B4-BE49-F238E27FC236}">
                <a16:creationId xmlns:a16="http://schemas.microsoft.com/office/drawing/2014/main" id="{61C44ACB-A4FD-46B1-A1BA-9CC36899EF41}"/>
              </a:ext>
            </a:extLst>
          </p:cNvPr>
          <p:cNvSpPr/>
          <p:nvPr/>
        </p:nvSpPr>
        <p:spPr bwMode="auto">
          <a:xfrm rot="5400000">
            <a:off x="451146" y="1356251"/>
            <a:ext cx="1387811" cy="1121703"/>
          </a:xfrm>
          <a:prstGeom prst="homePlate">
            <a:avLst>
              <a:gd name="adj" fmla="val 18606"/>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Trial</a:t>
            </a:r>
          </a:p>
        </p:txBody>
      </p:sp>
      <p:sp>
        <p:nvSpPr>
          <p:cNvPr id="6" name="Arrow: Chevron 5">
            <a:extLst>
              <a:ext uri="{FF2B5EF4-FFF2-40B4-BE49-F238E27FC236}">
                <a16:creationId xmlns:a16="http://schemas.microsoft.com/office/drawing/2014/main" id="{99A8D4C3-0210-4C61-90B8-4FC0800EF38A}"/>
              </a:ext>
            </a:extLst>
          </p:cNvPr>
          <p:cNvSpPr/>
          <p:nvPr/>
        </p:nvSpPr>
        <p:spPr bwMode="auto">
          <a:xfrm rot="5400000">
            <a:off x="489032" y="2586534"/>
            <a:ext cx="1312039" cy="1121705"/>
          </a:xfrm>
          <a:prstGeom prst="chevron">
            <a:avLst>
              <a:gd name="adj" fmla="val 18781"/>
            </a:avLst>
          </a:prstGeom>
          <a:solidFill>
            <a:schemeClr val="accent3">
              <a:lumMod val="7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Segoe UI" pitchFamily="34" charset="0"/>
              </a:rPr>
              <a:t>Production</a:t>
            </a:r>
            <a:br>
              <a:rPr kumimoji="0" lang="en-US" sz="1400" b="1" i="0" u="none" strike="noStrike" kern="1200" cap="none" spc="0" normalizeH="0" baseline="0" noProof="0" dirty="0">
                <a:ln>
                  <a:noFill/>
                </a:ln>
                <a:solidFill>
                  <a:srgbClr val="FFFFFF"/>
                </a:solidFill>
                <a:effectLst/>
                <a:uLnTx/>
                <a:uFillTx/>
                <a:latin typeface="Segoe UI"/>
                <a:ea typeface="+mn-ea"/>
                <a:cs typeface="Segoe UI" pitchFamily="34" charset="0"/>
              </a:rPr>
            </a:br>
            <a:r>
              <a:rPr kumimoji="0" lang="en-US" sz="1400" b="1" i="0" u="none" strike="noStrike" kern="1200" cap="none" spc="0" normalizeH="0" baseline="0" noProof="0" dirty="0">
                <a:ln>
                  <a:noFill/>
                </a:ln>
                <a:solidFill>
                  <a:srgbClr val="FFFFFF"/>
                </a:solidFill>
                <a:effectLst/>
                <a:uLnTx/>
                <a:uFillTx/>
                <a:latin typeface="Segoe UI"/>
                <a:ea typeface="+mn-ea"/>
                <a:cs typeface="Segoe UI" pitchFamily="34" charset="0"/>
              </a:rPr>
              <a:t>Pilot</a:t>
            </a:r>
            <a:endParaRPr kumimoji="0" lang="en-US"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Commitments_EC4D" title="Icon of a handshake">
            <a:extLst>
              <a:ext uri="{FF2B5EF4-FFF2-40B4-BE49-F238E27FC236}">
                <a16:creationId xmlns:a16="http://schemas.microsoft.com/office/drawing/2014/main" id="{D3A5988F-5C2E-409D-8B48-E934E68A7287}"/>
              </a:ext>
            </a:extLst>
          </p:cNvPr>
          <p:cNvSpPr>
            <a:spLocks noChangeAspect="1" noEditPoints="1"/>
          </p:cNvSpPr>
          <p:nvPr/>
        </p:nvSpPr>
        <p:spPr bwMode="auto">
          <a:xfrm>
            <a:off x="952614" y="2186974"/>
            <a:ext cx="384874" cy="26383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C4746B47-F41A-4567-978A-40A0C67C75AF}"/>
              </a:ext>
            </a:extLst>
          </p:cNvPr>
          <p:cNvGrpSpPr/>
          <p:nvPr/>
        </p:nvGrpSpPr>
        <p:grpSpPr>
          <a:xfrm>
            <a:off x="952614" y="3371846"/>
            <a:ext cx="386128" cy="261994"/>
            <a:chOff x="-102260" y="3907739"/>
            <a:chExt cx="609514" cy="402004"/>
          </a:xfrm>
        </p:grpSpPr>
        <p:sp>
          <p:nvSpPr>
            <p:cNvPr id="9" name="Freeform: Shape 8">
              <a:extLst>
                <a:ext uri="{FF2B5EF4-FFF2-40B4-BE49-F238E27FC236}">
                  <a16:creationId xmlns:a16="http://schemas.microsoft.com/office/drawing/2014/main" id="{E21A9399-BEEC-47C1-8534-98F0CE2DEAD1}"/>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0" name="monitor" title="Icon of a monitor">
              <a:extLst>
                <a:ext uri="{FF2B5EF4-FFF2-40B4-BE49-F238E27FC236}">
                  <a16:creationId xmlns:a16="http://schemas.microsoft.com/office/drawing/2014/main" id="{473BEE09-1A09-44E4-B985-697C31ABDD82}"/>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0CE8FE38-C5B7-4C94-B49D-5CCB8C26935B}"/>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B237693E-2D58-44D9-A11D-98159936CDCB}"/>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13" name="network_3" title="Icon of a server connected to a network">
            <a:extLst>
              <a:ext uri="{FF2B5EF4-FFF2-40B4-BE49-F238E27FC236}">
                <a16:creationId xmlns:a16="http://schemas.microsoft.com/office/drawing/2014/main" id="{8BEA7489-AEE9-4F95-A6BD-C65C768AC2EE}"/>
              </a:ext>
            </a:extLst>
          </p:cNvPr>
          <p:cNvSpPr>
            <a:spLocks noChangeAspect="1" noEditPoints="1"/>
          </p:cNvSpPr>
          <p:nvPr/>
        </p:nvSpPr>
        <p:spPr bwMode="auto">
          <a:xfrm>
            <a:off x="961478" y="4531214"/>
            <a:ext cx="367146" cy="278546"/>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6FD6E524-D685-432A-A24F-C6ED7AA0E3A4}"/>
              </a:ext>
            </a:extLst>
          </p:cNvPr>
          <p:cNvSpPr/>
          <p:nvPr/>
        </p:nvSpPr>
        <p:spPr>
          <a:xfrm>
            <a:off x="1729429" y="1223197"/>
            <a:ext cx="9733958" cy="1183189"/>
          </a:xfrm>
          <a:prstGeom prst="rect">
            <a:avLst/>
          </a:prstGeom>
          <a:ln w="6350">
            <a:solidFill>
              <a:schemeClr val="bg1">
                <a:lumMod val="75000"/>
              </a:schemeClr>
            </a:solidFill>
          </a:ln>
        </p:spPr>
        <p:txBody>
          <a:bodyPr wrap="square" lIns="91440" tIns="45720" rIns="91440" bIns="45720" anchor="ctr" anchorCtr="0">
            <a:noAutofit/>
          </a:bodyPr>
          <a:lstStyle/>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Use WVD Product Qualification Checklist to help customer make decision on Management plane</a:t>
            </a:r>
          </a:p>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For strategic engagements, leverage local Microsoft’s WVD GBB team and other resources as appropriate</a:t>
            </a:r>
          </a:p>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Leverage key resources including Solution Configurator tool, customer discussion guide, WVD technical FAQ. Pointer to WVD Azure docs, product checklist</a:t>
            </a:r>
          </a:p>
        </p:txBody>
      </p:sp>
      <p:sp>
        <p:nvSpPr>
          <p:cNvPr id="25" name="Rectangle 24">
            <a:extLst>
              <a:ext uri="{FF2B5EF4-FFF2-40B4-BE49-F238E27FC236}">
                <a16:creationId xmlns:a16="http://schemas.microsoft.com/office/drawing/2014/main" id="{E622E589-5436-47A5-BD87-2C8B4CB1C42B}"/>
              </a:ext>
            </a:extLst>
          </p:cNvPr>
          <p:cNvSpPr/>
          <p:nvPr/>
        </p:nvSpPr>
        <p:spPr>
          <a:xfrm>
            <a:off x="1729429" y="2486770"/>
            <a:ext cx="9733958" cy="1103451"/>
          </a:xfrm>
          <a:prstGeom prst="rect">
            <a:avLst/>
          </a:prstGeom>
          <a:ln w="6350">
            <a:solidFill>
              <a:schemeClr val="bg1">
                <a:lumMod val="75000"/>
              </a:schemeClr>
            </a:solidFill>
          </a:ln>
        </p:spPr>
        <p:txBody>
          <a:bodyPr wrap="square" lIns="91440" tIns="45720" rIns="91440" bIns="45720" anchor="ctr" anchorCtr="0">
            <a:noAutofit/>
          </a:bodyPr>
          <a:lstStyle/>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Work with customer to define scope of project. Review WVD design and deployment guide as reference</a:t>
            </a:r>
          </a:p>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Check for Production Pilot criteria (25+ MAU in production) as part of </a:t>
            </a:r>
            <a:r>
              <a:rPr kumimoji="0" lang="en-US" sz="1400" b="0" i="0" u="sng"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SOW</a:t>
            </a:r>
          </a:p>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Work with Microsoft Seller to secure Production Pilot incentive funds</a:t>
            </a:r>
          </a:p>
        </p:txBody>
      </p:sp>
      <p:sp>
        <p:nvSpPr>
          <p:cNvPr id="26" name="Rectangle 25">
            <a:extLst>
              <a:ext uri="{FF2B5EF4-FFF2-40B4-BE49-F238E27FC236}">
                <a16:creationId xmlns:a16="http://schemas.microsoft.com/office/drawing/2014/main" id="{9091BA3C-CC19-41D3-8838-72C60B9A5263}"/>
              </a:ext>
            </a:extLst>
          </p:cNvPr>
          <p:cNvSpPr/>
          <p:nvPr/>
        </p:nvSpPr>
        <p:spPr>
          <a:xfrm>
            <a:off x="1729429" y="3674402"/>
            <a:ext cx="9733958" cy="1114267"/>
          </a:xfrm>
          <a:prstGeom prst="rect">
            <a:avLst/>
          </a:prstGeom>
          <a:ln w="6350">
            <a:solidFill>
              <a:schemeClr val="bg1">
                <a:lumMod val="75000"/>
              </a:schemeClr>
            </a:solidFill>
          </a:ln>
        </p:spPr>
        <p:txBody>
          <a:bodyPr wrap="square" lIns="91440" tIns="45720" rIns="91440" bIns="45720" anchor="ctr" anchorCtr="0">
            <a:noAutofit/>
          </a:bodyPr>
          <a:lstStyle/>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Check for Scale criteria (500+ MAU in production) as part of </a:t>
            </a:r>
            <a:r>
              <a:rPr kumimoji="0" lang="en-US" sz="1400" b="0" i="0" u="sng"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SOW</a:t>
            </a:r>
          </a:p>
          <a:p>
            <a:pPr marL="342900" marR="0" lvl="0" indent="-342900" algn="l" defTabSz="914400" rtl="0" eaLnBrk="1" fontAlgn="auto" latinLnBrk="0" hangingPunct="1">
              <a:lnSpc>
                <a:spcPct val="100000"/>
              </a:lnSpc>
              <a:spcBef>
                <a:spcPts val="600"/>
              </a:spcBef>
              <a:spcAft>
                <a:spcPts val="200"/>
              </a:spcAft>
              <a:buClr>
                <a:srgbClr val="E6E6E6">
                  <a:lumMod val="25000"/>
                </a:srgbClr>
              </a:buClr>
              <a:buSzPct val="140000"/>
              <a:buFont typeface="Wingdings 2" panose="05020102010507070707" pitchFamily="18"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Work with Microsoft Seller to secure Scale incentive funds</a:t>
            </a:r>
          </a:p>
        </p:txBody>
      </p:sp>
      <p:sp>
        <p:nvSpPr>
          <p:cNvPr id="16" name="Isosceles Triangle 15">
            <a:extLst>
              <a:ext uri="{FF2B5EF4-FFF2-40B4-BE49-F238E27FC236}">
                <a16:creationId xmlns:a16="http://schemas.microsoft.com/office/drawing/2014/main" id="{0CBB1CC6-7E36-48EF-A26E-5CEA419355AC}"/>
              </a:ext>
            </a:extLst>
          </p:cNvPr>
          <p:cNvSpPr/>
          <p:nvPr/>
        </p:nvSpPr>
        <p:spPr bwMode="auto">
          <a:xfrm rot="10800000">
            <a:off x="4690411" y="4986442"/>
            <a:ext cx="4236500" cy="348656"/>
          </a:xfrm>
          <a:prstGeom prst="triangle">
            <a:avLst/>
          </a:prstGeom>
          <a:solidFill>
            <a:srgbClr val="002060"/>
          </a:solidFill>
          <a:ln w="6350">
            <a:solidFill>
              <a:schemeClr val="bg1">
                <a:lumMod val="75000"/>
              </a:schemeClr>
            </a:solidFill>
          </a:ln>
        </p:spPr>
        <p:txBody>
          <a:bodyPr wrap="square" lIns="91440" tIns="45720" rIns="91440" bIns="45720" anchor="ctr" anchorCtr="0">
            <a:noAutofit/>
          </a:bodyPr>
          <a:lstStyle/>
          <a:p>
            <a:pPr marL="0" marR="0" lvl="0" indent="0" algn="ctr" defTabSz="914400" rtl="0" eaLnBrk="1" fontAlgn="auto" latinLnBrk="0" hangingPunct="1">
              <a:lnSpc>
                <a:spcPct val="100000"/>
              </a:lnSpc>
              <a:spcBef>
                <a:spcPts val="600"/>
              </a:spcBef>
              <a:spcAft>
                <a:spcPts val="200"/>
              </a:spcAft>
              <a:buClr>
                <a:srgbClr val="E6E6E6">
                  <a:lumMod val="25000"/>
                </a:srgbClr>
              </a:buClr>
              <a:buSzPct val="140000"/>
              <a:buFontTx/>
              <a:buNone/>
              <a:tabLst/>
              <a:defRPr/>
            </a:pPr>
            <a:endParaRPr kumimoji="0" lang="en-US" sz="1600" b="1" i="0" u="none" strike="noStrike" kern="12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22" name="Rectangle 21">
            <a:extLst>
              <a:ext uri="{FF2B5EF4-FFF2-40B4-BE49-F238E27FC236}">
                <a16:creationId xmlns:a16="http://schemas.microsoft.com/office/drawing/2014/main" id="{DDD88048-B746-435D-85FF-788B1FEAFEAC}"/>
              </a:ext>
            </a:extLst>
          </p:cNvPr>
          <p:cNvSpPr/>
          <p:nvPr/>
        </p:nvSpPr>
        <p:spPr>
          <a:xfrm>
            <a:off x="584199" y="5463731"/>
            <a:ext cx="1121704" cy="1114267"/>
          </a:xfrm>
          <a:prstGeom prst="rect">
            <a:avLst/>
          </a:prstGeom>
          <a:solidFill>
            <a:srgbClr val="002060"/>
          </a:solidFill>
          <a:ln w="6350">
            <a:solidFill>
              <a:schemeClr val="bg1">
                <a:lumMod val="75000"/>
              </a:schemeClr>
            </a:solidFill>
          </a:ln>
        </p:spPr>
        <p:txBody>
          <a:bodyPr wrap="square" lIns="91440" tIns="45720" rIns="91440" bIns="45720" anchor="ctr" anchorCtr="0">
            <a:noAutofit/>
          </a:bodyPr>
          <a:lstStyle/>
          <a:p>
            <a:pPr marL="0" marR="0" lvl="0" indent="0" algn="ctr" defTabSz="914400" rtl="0" eaLnBrk="1" fontAlgn="auto" latinLnBrk="0" hangingPunct="1">
              <a:lnSpc>
                <a:spcPct val="100000"/>
              </a:lnSpc>
              <a:spcBef>
                <a:spcPts val="600"/>
              </a:spcBef>
              <a:spcAft>
                <a:spcPts val="200"/>
              </a:spcAft>
              <a:buClr>
                <a:srgbClr val="E6E6E6">
                  <a:lumMod val="25000"/>
                </a:srgbClr>
              </a:buClr>
              <a:buSzPct val="140000"/>
              <a:buFontTx/>
              <a:buNone/>
              <a:tabLst/>
              <a:defRPr/>
            </a:pPr>
            <a:r>
              <a:rPr kumimoji="0" lang="en-US" sz="1600" b="1" i="0" u="none" strike="noStrike" kern="1200" cap="none" spc="0" normalizeH="0" baseline="0" noProof="0" dirty="0">
                <a:ln>
                  <a:noFill/>
                </a:ln>
                <a:solidFill>
                  <a:srgbClr val="FFFFFF"/>
                </a:solidFill>
                <a:effectLst/>
                <a:uLnTx/>
                <a:uFillTx/>
                <a:latin typeface="Segoe UI"/>
                <a:ea typeface="+mn-ea"/>
                <a:cs typeface="Segoe UI Light" panose="020B0502040204020203" pitchFamily="34" charset="0"/>
              </a:rPr>
              <a:t>Process Summary</a:t>
            </a:r>
          </a:p>
        </p:txBody>
      </p:sp>
      <p:sp>
        <p:nvSpPr>
          <p:cNvPr id="17" name="Arrow: Pentagon 16">
            <a:extLst>
              <a:ext uri="{FF2B5EF4-FFF2-40B4-BE49-F238E27FC236}">
                <a16:creationId xmlns:a16="http://schemas.microsoft.com/office/drawing/2014/main" id="{E342565E-E944-4856-B0E8-D0DBD98C62D7}"/>
              </a:ext>
            </a:extLst>
          </p:cNvPr>
          <p:cNvSpPr/>
          <p:nvPr/>
        </p:nvSpPr>
        <p:spPr bwMode="auto">
          <a:xfrm>
            <a:off x="1729429" y="5463731"/>
            <a:ext cx="3157639" cy="1114266"/>
          </a:xfrm>
          <a:prstGeom prst="homePlate">
            <a:avLst>
              <a:gd name="adj" fmla="val 24209"/>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Engage Customer</a:t>
            </a:r>
          </a:p>
        </p:txBody>
      </p:sp>
      <p:sp>
        <p:nvSpPr>
          <p:cNvPr id="18" name="Arrow: Chevron 17">
            <a:extLst>
              <a:ext uri="{FF2B5EF4-FFF2-40B4-BE49-F238E27FC236}">
                <a16:creationId xmlns:a16="http://schemas.microsoft.com/office/drawing/2014/main" id="{6F5B571D-DFDE-4A8E-8071-FB1B285BD6D7}"/>
              </a:ext>
            </a:extLst>
          </p:cNvPr>
          <p:cNvSpPr/>
          <p:nvPr/>
        </p:nvSpPr>
        <p:spPr bwMode="auto">
          <a:xfrm>
            <a:off x="4722955" y="5463732"/>
            <a:ext cx="3512876" cy="1114265"/>
          </a:xfrm>
          <a:prstGeom prst="chevron">
            <a:avLst>
              <a:gd name="adj" fmla="val 24790"/>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Build SOW</a:t>
            </a:r>
          </a:p>
        </p:txBody>
      </p:sp>
      <p:sp>
        <p:nvSpPr>
          <p:cNvPr id="28" name="Arrow: Chevron 27">
            <a:extLst>
              <a:ext uri="{FF2B5EF4-FFF2-40B4-BE49-F238E27FC236}">
                <a16:creationId xmlns:a16="http://schemas.microsoft.com/office/drawing/2014/main" id="{E7151EC8-19F8-40E3-9C6D-F5C54046A1CB}"/>
              </a:ext>
            </a:extLst>
          </p:cNvPr>
          <p:cNvSpPr/>
          <p:nvPr/>
        </p:nvSpPr>
        <p:spPr bwMode="auto">
          <a:xfrm>
            <a:off x="8071718" y="5463732"/>
            <a:ext cx="3415196" cy="1114265"/>
          </a:xfrm>
          <a:prstGeom prst="chevron">
            <a:avLst>
              <a:gd name="adj" fmla="val 24790"/>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Submit to Lighthouse Program</a:t>
            </a:r>
          </a:p>
        </p:txBody>
      </p:sp>
    </p:spTree>
    <p:extLst>
      <p:ext uri="{BB962C8B-B14F-4D97-AF65-F5344CB8AC3E}">
        <p14:creationId xmlns:p14="http://schemas.microsoft.com/office/powerpoint/2010/main" val="22264843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11624D8-5D13-4086-9CC9-4E84CA2677F1}"/>
              </a:ext>
            </a:extLst>
          </p:cNvPr>
          <p:cNvGraphicFramePr>
            <a:graphicFrameLocks noChangeAspect="1"/>
          </p:cNvGraphicFramePr>
          <p:nvPr>
            <p:custDataLst>
              <p:tags r:id="rId2"/>
            </p:custDataLst>
            <p:extLst>
              <p:ext uri="{D42A27DB-BD31-4B8C-83A1-F6EECF244321}">
                <p14:modId xmlns:p14="http://schemas.microsoft.com/office/powerpoint/2010/main" val="16974610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4" name="think-cell Slide" r:id="rId5" imgW="503" imgH="503" progId="TCLayout.ActiveDocument.1">
                  <p:embed/>
                </p:oleObj>
              </mc:Choice>
              <mc:Fallback>
                <p:oleObj name="think-cell Slide" r:id="rId5" imgW="503" imgH="503" progId="TCLayout.ActiveDocument.1">
                  <p:embed/>
                  <p:pic>
                    <p:nvPicPr>
                      <p:cNvPr id="3" name="Object 2" hidden="1">
                        <a:extLst>
                          <a:ext uri="{FF2B5EF4-FFF2-40B4-BE49-F238E27FC236}">
                            <a16:creationId xmlns:a16="http://schemas.microsoft.com/office/drawing/2014/main" id="{411624D8-5D13-4086-9CC9-4E84CA2677F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5536002B-E7A5-4029-93AD-829FD6EA1BCF}"/>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AC1CBDD2-C7D3-4A73-910F-10D6D6D92591}"/>
              </a:ext>
            </a:extLst>
          </p:cNvPr>
          <p:cNvSpPr>
            <a:spLocks noGrp="1"/>
          </p:cNvSpPr>
          <p:nvPr>
            <p:ph type="title"/>
          </p:nvPr>
        </p:nvSpPr>
        <p:spPr/>
        <p:txBody>
          <a:bodyPr/>
          <a:lstStyle/>
          <a:p>
            <a:r>
              <a:rPr lang="en-US" dirty="0"/>
              <a:t>WVD Lighthouse Program: High Level Workflow</a:t>
            </a:r>
          </a:p>
        </p:txBody>
      </p:sp>
      <p:sp>
        <p:nvSpPr>
          <p:cNvPr id="4" name="Arrow: Chevron 3">
            <a:extLst>
              <a:ext uri="{FF2B5EF4-FFF2-40B4-BE49-F238E27FC236}">
                <a16:creationId xmlns:a16="http://schemas.microsoft.com/office/drawing/2014/main" id="{3C3CC4AC-97DE-458B-BD57-8F4C5F1E517E}"/>
              </a:ext>
            </a:extLst>
          </p:cNvPr>
          <p:cNvSpPr/>
          <p:nvPr/>
        </p:nvSpPr>
        <p:spPr bwMode="auto">
          <a:xfrm rot="5400000">
            <a:off x="370322" y="4809631"/>
            <a:ext cx="1692526" cy="1264772"/>
          </a:xfrm>
          <a:prstGeom prst="chevron">
            <a:avLst>
              <a:gd name="adj" fmla="val 18781"/>
            </a:avLst>
          </a:prstGeom>
          <a:solidFill>
            <a:schemeClr val="accent4"/>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b="1" dirty="0">
                <a:solidFill>
                  <a:schemeClr val="bg1"/>
                </a:solidFill>
                <a:cs typeface="Segoe UI" pitchFamily="34" charset="0"/>
              </a:rPr>
              <a:t>Scale</a:t>
            </a:r>
          </a:p>
        </p:txBody>
      </p:sp>
      <p:sp>
        <p:nvSpPr>
          <p:cNvPr id="5" name="Arrow: Pentagon 4">
            <a:extLst>
              <a:ext uri="{FF2B5EF4-FFF2-40B4-BE49-F238E27FC236}">
                <a16:creationId xmlns:a16="http://schemas.microsoft.com/office/drawing/2014/main" id="{61C44ACB-A4FD-46B1-A1BA-9CC36899EF41}"/>
              </a:ext>
            </a:extLst>
          </p:cNvPr>
          <p:cNvSpPr/>
          <p:nvPr/>
        </p:nvSpPr>
        <p:spPr bwMode="auto">
          <a:xfrm rot="5400000">
            <a:off x="321449" y="1696457"/>
            <a:ext cx="1790272" cy="1264770"/>
          </a:xfrm>
          <a:prstGeom prst="homePlate">
            <a:avLst>
              <a:gd name="adj" fmla="val 18606"/>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b="1">
                <a:solidFill>
                  <a:schemeClr val="bg1"/>
                </a:solidFill>
                <a:ea typeface="Segoe UI" pitchFamily="34" charset="0"/>
                <a:cs typeface="Segoe UI" pitchFamily="34" charset="0"/>
              </a:rPr>
              <a:t>Trial</a:t>
            </a:r>
          </a:p>
        </p:txBody>
      </p:sp>
      <p:sp>
        <p:nvSpPr>
          <p:cNvPr id="6" name="Arrow: Chevron 5">
            <a:extLst>
              <a:ext uri="{FF2B5EF4-FFF2-40B4-BE49-F238E27FC236}">
                <a16:creationId xmlns:a16="http://schemas.microsoft.com/office/drawing/2014/main" id="{99A8D4C3-0210-4C61-90B8-4FC0800EF38A}"/>
              </a:ext>
            </a:extLst>
          </p:cNvPr>
          <p:cNvSpPr/>
          <p:nvPr/>
        </p:nvSpPr>
        <p:spPr bwMode="auto">
          <a:xfrm rot="5400000">
            <a:off x="370322" y="3283518"/>
            <a:ext cx="1692526" cy="1264772"/>
          </a:xfrm>
          <a:prstGeom prst="chevron">
            <a:avLst>
              <a:gd name="adj" fmla="val 18781"/>
            </a:avLst>
          </a:prstGeom>
          <a:solidFill>
            <a:schemeClr val="accent3">
              <a:lumMod val="7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9144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b="1" dirty="0">
                <a:solidFill>
                  <a:schemeClr val="bg1"/>
                </a:solidFill>
                <a:cs typeface="Segoe UI" pitchFamily="34" charset="0"/>
              </a:rPr>
              <a:t>Production</a:t>
            </a:r>
            <a:br>
              <a:rPr lang="en-US" sz="1600" b="1" dirty="0">
                <a:solidFill>
                  <a:schemeClr val="bg1"/>
                </a:solidFill>
                <a:cs typeface="Segoe UI" pitchFamily="34" charset="0"/>
              </a:rPr>
            </a:br>
            <a:r>
              <a:rPr lang="en-US" sz="1600" b="1" dirty="0">
                <a:solidFill>
                  <a:schemeClr val="bg1"/>
                </a:solidFill>
                <a:cs typeface="Segoe UI" pitchFamily="34" charset="0"/>
              </a:rPr>
              <a:t>Pilot</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Commitments_EC4D" title="Icon of a handshake">
            <a:extLst>
              <a:ext uri="{FF2B5EF4-FFF2-40B4-BE49-F238E27FC236}">
                <a16:creationId xmlns:a16="http://schemas.microsoft.com/office/drawing/2014/main" id="{D3A5988F-5C2E-409D-8B48-E934E68A7287}"/>
              </a:ext>
            </a:extLst>
          </p:cNvPr>
          <p:cNvSpPr>
            <a:spLocks noChangeAspect="1" noEditPoints="1"/>
          </p:cNvSpPr>
          <p:nvPr/>
        </p:nvSpPr>
        <p:spPr bwMode="auto">
          <a:xfrm>
            <a:off x="1029907" y="2676975"/>
            <a:ext cx="381769" cy="34034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C4746B47-F41A-4567-978A-40A0C67C75AF}"/>
              </a:ext>
            </a:extLst>
          </p:cNvPr>
          <p:cNvGrpSpPr/>
          <p:nvPr/>
        </p:nvGrpSpPr>
        <p:grpSpPr>
          <a:xfrm>
            <a:off x="948399" y="4205457"/>
            <a:ext cx="517885" cy="324756"/>
            <a:chOff x="-102260" y="3907739"/>
            <a:chExt cx="609514" cy="402004"/>
          </a:xfrm>
        </p:grpSpPr>
        <p:sp>
          <p:nvSpPr>
            <p:cNvPr id="9" name="Freeform: Shape 8">
              <a:extLst>
                <a:ext uri="{FF2B5EF4-FFF2-40B4-BE49-F238E27FC236}">
                  <a16:creationId xmlns:a16="http://schemas.microsoft.com/office/drawing/2014/main" id="{E21A9399-BEEC-47C1-8534-98F0CE2DEAD1}"/>
                </a:ext>
              </a:extLst>
            </p:cNvPr>
            <p:cNvSpPr/>
            <p:nvPr/>
          </p:nvSpPr>
          <p:spPr>
            <a:xfrm>
              <a:off x="-102260" y="3907739"/>
              <a:ext cx="581633" cy="342708"/>
            </a:xfrm>
            <a:custGeom>
              <a:avLst/>
              <a:gdLst>
                <a:gd name="connsiteX0" fmla="*/ 210231 w 523875"/>
                <a:gd name="connsiteY0" fmla="*/ 280716 h 314325"/>
                <a:gd name="connsiteX1" fmla="*/ 79738 w 523875"/>
                <a:gd name="connsiteY1" fmla="*/ 280716 h 314325"/>
                <a:gd name="connsiteX2" fmla="*/ 7348 w 523875"/>
                <a:gd name="connsiteY2" fmla="*/ 206421 h 314325"/>
                <a:gd name="connsiteX3" fmla="*/ 79738 w 523875"/>
                <a:gd name="connsiteY3" fmla="*/ 134031 h 314325"/>
                <a:gd name="connsiteX4" fmla="*/ 94026 w 523875"/>
                <a:gd name="connsiteY4" fmla="*/ 135936 h 314325"/>
                <a:gd name="connsiteX5" fmla="*/ 224518 w 523875"/>
                <a:gd name="connsiteY5" fmla="*/ 7348 h 314325"/>
                <a:gd name="connsiteX6" fmla="*/ 351201 w 523875"/>
                <a:gd name="connsiteY6" fmla="*/ 110218 h 314325"/>
                <a:gd name="connsiteX7" fmla="*/ 421686 w 523875"/>
                <a:gd name="connsiteY7" fmla="*/ 78786 h 314325"/>
                <a:gd name="connsiteX8" fmla="*/ 519793 w 523875"/>
                <a:gd name="connsiteY8" fmla="*/ 180703 h 314325"/>
                <a:gd name="connsiteX9" fmla="*/ 421686 w 523875"/>
                <a:gd name="connsiteY9" fmla="*/ 280716 h 314325"/>
                <a:gd name="connsiteX10" fmla="*/ 421686 w 523875"/>
                <a:gd name="connsiteY10" fmla="*/ 280716 h 314325"/>
                <a:gd name="connsiteX11" fmla="*/ 310243 w 523875"/>
                <a:gd name="connsiteY11" fmla="*/ 280716 h 314325"/>
                <a:gd name="connsiteX12" fmla="*/ 181656 w 523875"/>
                <a:gd name="connsiteY12" fmla="*/ 309291 h 314325"/>
                <a:gd name="connsiteX13" fmla="*/ 209278 w 523875"/>
                <a:gd name="connsiteY13" fmla="*/ 280716 h 314325"/>
                <a:gd name="connsiteX14" fmla="*/ 181656 w 523875"/>
                <a:gd name="connsiteY14" fmla="*/ 250236 h 314325"/>
                <a:gd name="connsiteX15" fmla="*/ 337866 w 523875"/>
                <a:gd name="connsiteY15" fmla="*/ 250236 h 314325"/>
                <a:gd name="connsiteX16" fmla="*/ 310243 w 523875"/>
                <a:gd name="connsiteY16" fmla="*/ 278811 h 314325"/>
                <a:gd name="connsiteX17" fmla="*/ 337866 w 523875"/>
                <a:gd name="connsiteY17" fmla="*/ 309291 h 314325"/>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15" fmla="*/ 330518 w 512445"/>
                <a:gd name="connsiteY15" fmla="*/ 242888 h 301943"/>
                <a:gd name="connsiteX16" fmla="*/ 302895 w 512445"/>
                <a:gd name="connsiteY16" fmla="*/ 271463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302895 w 512445"/>
                <a:gd name="connsiteY11" fmla="*/ 273368 h 301943"/>
                <a:gd name="connsiteX12" fmla="*/ 174308 w 512445"/>
                <a:gd name="connsiteY12" fmla="*/ 301943 h 301943"/>
                <a:gd name="connsiteX13" fmla="*/ 201930 w 512445"/>
                <a:gd name="connsiteY13" fmla="*/ 273368 h 301943"/>
                <a:gd name="connsiteX14" fmla="*/ 174308 w 512445"/>
                <a:gd name="connsiteY14"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414338 w 512445"/>
                <a:gd name="connsiteY10" fmla="*/ 273368 h 301943"/>
                <a:gd name="connsiteX11" fmla="*/ 174308 w 512445"/>
                <a:gd name="connsiteY11" fmla="*/ 301943 h 301943"/>
                <a:gd name="connsiteX12" fmla="*/ 201930 w 512445"/>
                <a:gd name="connsiteY12" fmla="*/ 273368 h 301943"/>
                <a:gd name="connsiteX13" fmla="*/ 174308 w 512445"/>
                <a:gd name="connsiteY13"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414338 w 512445"/>
                <a:gd name="connsiteY9" fmla="*/ 273368 h 301943"/>
                <a:gd name="connsiteX10" fmla="*/ 174308 w 512445"/>
                <a:gd name="connsiteY10" fmla="*/ 301943 h 301943"/>
                <a:gd name="connsiteX11" fmla="*/ 201930 w 512445"/>
                <a:gd name="connsiteY11" fmla="*/ 273368 h 301943"/>
                <a:gd name="connsiteX12" fmla="*/ 174308 w 512445"/>
                <a:gd name="connsiteY12" fmla="*/ 242888 h 301943"/>
                <a:gd name="connsiteX0" fmla="*/ 202883 w 512445"/>
                <a:gd name="connsiteY0" fmla="*/ 273368 h 301943"/>
                <a:gd name="connsiteX1" fmla="*/ 72390 w 512445"/>
                <a:gd name="connsiteY1" fmla="*/ 273368 h 301943"/>
                <a:gd name="connsiteX2" fmla="*/ 0 w 512445"/>
                <a:gd name="connsiteY2" fmla="*/ 199073 h 301943"/>
                <a:gd name="connsiteX3" fmla="*/ 72390 w 512445"/>
                <a:gd name="connsiteY3" fmla="*/ 126683 h 301943"/>
                <a:gd name="connsiteX4" fmla="*/ 86678 w 512445"/>
                <a:gd name="connsiteY4" fmla="*/ 128588 h 301943"/>
                <a:gd name="connsiteX5" fmla="*/ 217170 w 512445"/>
                <a:gd name="connsiteY5" fmla="*/ 0 h 301943"/>
                <a:gd name="connsiteX6" fmla="*/ 343853 w 512445"/>
                <a:gd name="connsiteY6" fmla="*/ 102870 h 301943"/>
                <a:gd name="connsiteX7" fmla="*/ 414338 w 512445"/>
                <a:gd name="connsiteY7" fmla="*/ 71438 h 301943"/>
                <a:gd name="connsiteX8" fmla="*/ 512445 w 512445"/>
                <a:gd name="connsiteY8" fmla="*/ 173355 h 301943"/>
                <a:gd name="connsiteX9" fmla="*/ 174308 w 512445"/>
                <a:gd name="connsiteY9" fmla="*/ 301943 h 301943"/>
                <a:gd name="connsiteX10" fmla="*/ 201930 w 512445"/>
                <a:gd name="connsiteY10" fmla="*/ 273368 h 301943"/>
                <a:gd name="connsiteX11" fmla="*/ 174308 w 512445"/>
                <a:gd name="connsiteY11" fmla="*/ 242888 h 30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445" h="301943">
                  <a:moveTo>
                    <a:pt x="202883" y="273368"/>
                  </a:moveTo>
                  <a:lnTo>
                    <a:pt x="72390" y="273368"/>
                  </a:lnTo>
                  <a:cubicBezTo>
                    <a:pt x="32385" y="273368"/>
                    <a:pt x="0" y="240030"/>
                    <a:pt x="0" y="199073"/>
                  </a:cubicBezTo>
                  <a:cubicBezTo>
                    <a:pt x="0" y="158115"/>
                    <a:pt x="32385" y="126683"/>
                    <a:pt x="72390" y="126683"/>
                  </a:cubicBezTo>
                  <a:cubicBezTo>
                    <a:pt x="77153" y="126683"/>
                    <a:pt x="82868" y="126683"/>
                    <a:pt x="86678" y="128588"/>
                  </a:cubicBezTo>
                  <a:cubicBezTo>
                    <a:pt x="89535" y="57150"/>
                    <a:pt x="146685" y="0"/>
                    <a:pt x="217170" y="0"/>
                  </a:cubicBezTo>
                  <a:cubicBezTo>
                    <a:pt x="277178" y="0"/>
                    <a:pt x="328613" y="43815"/>
                    <a:pt x="343853" y="102870"/>
                  </a:cubicBezTo>
                  <a:cubicBezTo>
                    <a:pt x="361950" y="82868"/>
                    <a:pt x="386715" y="71438"/>
                    <a:pt x="414338" y="71438"/>
                  </a:cubicBezTo>
                  <a:cubicBezTo>
                    <a:pt x="468630" y="71438"/>
                    <a:pt x="512445" y="117158"/>
                    <a:pt x="512445" y="173355"/>
                  </a:cubicBezTo>
                  <a:moveTo>
                    <a:pt x="174308" y="301943"/>
                  </a:moveTo>
                  <a:lnTo>
                    <a:pt x="201930" y="273368"/>
                  </a:lnTo>
                  <a:lnTo>
                    <a:pt x="174308" y="24288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10" name="monitor" title="Icon of a monitor">
              <a:extLst>
                <a:ext uri="{FF2B5EF4-FFF2-40B4-BE49-F238E27FC236}">
                  <a16:creationId xmlns:a16="http://schemas.microsoft.com/office/drawing/2014/main" id="{473BEE09-1A09-44E4-B985-697C31ABDD82}"/>
                </a:ext>
              </a:extLst>
            </p:cNvPr>
            <p:cNvSpPr>
              <a:spLocks noChangeAspect="1" noEditPoints="1"/>
            </p:cNvSpPr>
            <p:nvPr/>
          </p:nvSpPr>
          <p:spPr bwMode="auto">
            <a:xfrm>
              <a:off x="168071" y="4121945"/>
              <a:ext cx="245043" cy="18779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1" name="Freeform: Shape 10">
              <a:extLst>
                <a:ext uri="{FF2B5EF4-FFF2-40B4-BE49-F238E27FC236}">
                  <a16:creationId xmlns:a16="http://schemas.microsoft.com/office/drawing/2014/main" id="{0CE8FE38-C5B7-4C94-B49D-5CCB8C26935B}"/>
                </a:ext>
              </a:extLst>
            </p:cNvPr>
            <p:cNvSpPr/>
            <p:nvPr/>
          </p:nvSpPr>
          <p:spPr bwMode="auto">
            <a:xfrm>
              <a:off x="420999" y="4157670"/>
              <a:ext cx="57632" cy="58174"/>
            </a:xfrm>
            <a:custGeom>
              <a:avLst/>
              <a:gdLst>
                <a:gd name="connsiteX0" fmla="*/ 0 w 230982"/>
                <a:gd name="connsiteY0" fmla="*/ 276225 h 276225"/>
                <a:gd name="connsiteX1" fmla="*/ 230982 w 230982"/>
                <a:gd name="connsiteY1" fmla="*/ 0 h 276225"/>
                <a:gd name="connsiteX0" fmla="*/ 0 w 230982"/>
                <a:gd name="connsiteY0" fmla="*/ 276225 h 276225"/>
                <a:gd name="connsiteX1" fmla="*/ 230982 w 230982"/>
                <a:gd name="connsiteY1" fmla="*/ 0 h 276225"/>
                <a:gd name="connsiteX0" fmla="*/ 0 w 231007"/>
                <a:gd name="connsiteY0" fmla="*/ 276225 h 276225"/>
                <a:gd name="connsiteX1" fmla="*/ 230982 w 231007"/>
                <a:gd name="connsiteY1" fmla="*/ 0 h 276225"/>
                <a:gd name="connsiteX0" fmla="*/ 0 w 141891"/>
                <a:gd name="connsiteY0" fmla="*/ 152400 h 152920"/>
                <a:gd name="connsiteX1" fmla="*/ 140495 w 141891"/>
                <a:gd name="connsiteY1" fmla="*/ 0 h 152920"/>
                <a:gd name="connsiteX0" fmla="*/ 0 w 140495"/>
                <a:gd name="connsiteY0" fmla="*/ 152400 h 152400"/>
                <a:gd name="connsiteX1" fmla="*/ 140495 w 140495"/>
                <a:gd name="connsiteY1" fmla="*/ 0 h 152400"/>
                <a:gd name="connsiteX0" fmla="*/ 0 w 140495"/>
                <a:gd name="connsiteY0" fmla="*/ 152400 h 152409"/>
                <a:gd name="connsiteX1" fmla="*/ 140495 w 140495"/>
                <a:gd name="connsiteY1" fmla="*/ 0 h 152409"/>
                <a:gd name="connsiteX0" fmla="*/ 0 w 140495"/>
                <a:gd name="connsiteY0" fmla="*/ 152400 h 152413"/>
                <a:gd name="connsiteX1" fmla="*/ 140495 w 140495"/>
                <a:gd name="connsiteY1" fmla="*/ 0 h 152413"/>
                <a:gd name="connsiteX0" fmla="*/ 0 w 140495"/>
                <a:gd name="connsiteY0" fmla="*/ 152400 h 152406"/>
                <a:gd name="connsiteX1" fmla="*/ 140495 w 140495"/>
                <a:gd name="connsiteY1" fmla="*/ 0 h 152406"/>
              </a:gdLst>
              <a:ahLst/>
              <a:cxnLst>
                <a:cxn ang="0">
                  <a:pos x="connsiteX0" y="connsiteY0"/>
                </a:cxn>
                <a:cxn ang="0">
                  <a:pos x="connsiteX1" y="connsiteY1"/>
                </a:cxn>
              </a:cxnLst>
              <a:rect l="l" t="t" r="r" b="b"/>
              <a:pathLst>
                <a:path w="140495" h="152406">
                  <a:moveTo>
                    <a:pt x="0" y="152400"/>
                  </a:moveTo>
                  <a:cubicBezTo>
                    <a:pt x="81757" y="153193"/>
                    <a:pt x="139702" y="82550"/>
                    <a:pt x="140495" y="0"/>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sp>
          <p:nvSpPr>
            <p:cNvPr id="12" name="Freeform: Shape 11">
              <a:extLst>
                <a:ext uri="{FF2B5EF4-FFF2-40B4-BE49-F238E27FC236}">
                  <a16:creationId xmlns:a16="http://schemas.microsoft.com/office/drawing/2014/main" id="{B237693E-2D58-44D9-A11D-98159936CDCB}"/>
                </a:ext>
              </a:extLst>
            </p:cNvPr>
            <p:cNvSpPr/>
            <p:nvPr/>
          </p:nvSpPr>
          <p:spPr bwMode="auto">
            <a:xfrm>
              <a:off x="440579" y="4142877"/>
              <a:ext cx="66675" cy="45719"/>
            </a:xfrm>
            <a:custGeom>
              <a:avLst/>
              <a:gdLst>
                <a:gd name="connsiteX0" fmla="*/ 0 w 126207"/>
                <a:gd name="connsiteY0" fmla="*/ 45244 h 47625"/>
                <a:gd name="connsiteX1" fmla="*/ 71438 w 126207"/>
                <a:gd name="connsiteY1" fmla="*/ 0 h 47625"/>
                <a:gd name="connsiteX2" fmla="*/ 126207 w 126207"/>
                <a:gd name="connsiteY2" fmla="*/ 47625 h 47625"/>
              </a:gdLst>
              <a:ahLst/>
              <a:cxnLst>
                <a:cxn ang="0">
                  <a:pos x="connsiteX0" y="connsiteY0"/>
                </a:cxn>
                <a:cxn ang="0">
                  <a:pos x="connsiteX1" y="connsiteY1"/>
                </a:cxn>
                <a:cxn ang="0">
                  <a:pos x="connsiteX2" y="connsiteY2"/>
                </a:cxn>
              </a:cxnLst>
              <a:rect l="l" t="t" r="r" b="b"/>
              <a:pathLst>
                <a:path w="126207" h="47625">
                  <a:moveTo>
                    <a:pt x="0" y="45244"/>
                  </a:moveTo>
                  <a:lnTo>
                    <a:pt x="71438" y="0"/>
                  </a:lnTo>
                  <a:lnTo>
                    <a:pt x="126207" y="47625"/>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900">
                <a:gradFill>
                  <a:gsLst>
                    <a:gs pos="0">
                      <a:srgbClr val="505050"/>
                    </a:gs>
                    <a:gs pos="100000">
                      <a:srgbClr val="505050"/>
                    </a:gs>
                  </a:gsLst>
                  <a:lin ang="5400000" scaled="1"/>
                </a:gradFill>
              </a:endParaRPr>
            </a:p>
          </p:txBody>
        </p:sp>
      </p:grpSp>
      <p:sp>
        <p:nvSpPr>
          <p:cNvPr id="13" name="network_3" title="Icon of a server connected to a network">
            <a:extLst>
              <a:ext uri="{FF2B5EF4-FFF2-40B4-BE49-F238E27FC236}">
                <a16:creationId xmlns:a16="http://schemas.microsoft.com/office/drawing/2014/main" id="{8BEA7489-AEE9-4F95-A6BD-C65C768AC2EE}"/>
              </a:ext>
            </a:extLst>
          </p:cNvPr>
          <p:cNvSpPr>
            <a:spLocks noChangeAspect="1" noEditPoints="1"/>
          </p:cNvSpPr>
          <p:nvPr/>
        </p:nvSpPr>
        <p:spPr bwMode="auto">
          <a:xfrm>
            <a:off x="1022112" y="5701038"/>
            <a:ext cx="364184" cy="359324"/>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EEF5D3D8-E77F-4AC3-93AF-E2D735686B01}"/>
              </a:ext>
            </a:extLst>
          </p:cNvPr>
          <p:cNvSpPr txBox="1"/>
          <p:nvPr/>
        </p:nvSpPr>
        <p:spPr>
          <a:xfrm>
            <a:off x="584199" y="6319373"/>
            <a:ext cx="1957267" cy="153888"/>
          </a:xfrm>
          <a:prstGeom prst="rect">
            <a:avLst/>
          </a:prstGeom>
          <a:noFill/>
        </p:spPr>
        <p:txBody>
          <a:bodyPr wrap="none" lIns="0" tIns="0" rIns="0" bIns="0" rtlCol="0">
            <a:spAutoFit/>
          </a:bodyPr>
          <a:lstStyle/>
          <a:p>
            <a:pPr algn="l"/>
            <a:r>
              <a:rPr lang="en-US" sz="1000" dirty="0"/>
              <a:t>See detailed workflow in Appendix</a:t>
            </a:r>
          </a:p>
        </p:txBody>
      </p:sp>
      <p:sp>
        <p:nvSpPr>
          <p:cNvPr id="20" name="Rectangle 19">
            <a:extLst>
              <a:ext uri="{FF2B5EF4-FFF2-40B4-BE49-F238E27FC236}">
                <a16:creationId xmlns:a16="http://schemas.microsoft.com/office/drawing/2014/main" id="{65641A89-FCEE-46B7-B225-4E3D2C12CBD6}"/>
              </a:ext>
            </a:extLst>
          </p:cNvPr>
          <p:cNvSpPr/>
          <p:nvPr/>
        </p:nvSpPr>
        <p:spPr>
          <a:xfrm>
            <a:off x="2956501" y="1433706"/>
            <a:ext cx="1478061" cy="113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marL="0" marR="0" lvl="0" indent="0" algn="l" defTabSz="914400" rtl="0" eaLnBrk="1" fontAlgn="auto" latinLnBrk="0" hangingPunct="1">
              <a:spcBef>
                <a:spcPts val="300"/>
              </a:spcBef>
              <a:spcAft>
                <a:spcPts val="0"/>
              </a:spcAft>
              <a:buClrTx/>
              <a:buSzTx/>
              <a:buFontTx/>
              <a:buNone/>
              <a:tabLst/>
              <a:defRPr/>
            </a:pPr>
            <a:r>
              <a:rPr kumimoji="0" lang="en-US" sz="1300" b="1" i="0" u="none" strike="noStrike" kern="1200" cap="none" spc="0" normalizeH="0" baseline="0" noProof="0" dirty="0">
                <a:ln>
                  <a:noFill/>
                </a:ln>
                <a:solidFill>
                  <a:schemeClr val="bg1"/>
                </a:solidFill>
                <a:effectLst/>
                <a:uLnTx/>
                <a:uFillTx/>
                <a:ea typeface="+mn-ea"/>
                <a:cs typeface="Segoe UI Light" panose="020B0502040204020203" pitchFamily="34" charset="0"/>
              </a:rPr>
              <a:t>Target Customers &amp; Pitch WVD</a:t>
            </a:r>
          </a:p>
        </p:txBody>
      </p:sp>
      <p:sp>
        <p:nvSpPr>
          <p:cNvPr id="21" name="Rectangle 20">
            <a:extLst>
              <a:ext uri="{FF2B5EF4-FFF2-40B4-BE49-F238E27FC236}">
                <a16:creationId xmlns:a16="http://schemas.microsoft.com/office/drawing/2014/main" id="{65E1DA9C-40CD-4B71-960F-33D84DE0B991}"/>
              </a:ext>
            </a:extLst>
          </p:cNvPr>
          <p:cNvSpPr/>
          <p:nvPr/>
        </p:nvSpPr>
        <p:spPr>
          <a:xfrm>
            <a:off x="4748715" y="1433706"/>
            <a:ext cx="1478061" cy="113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Evaluate Solution Definition</a:t>
            </a:r>
          </a:p>
          <a:p>
            <a:pPr>
              <a:spcBef>
                <a:spcPts val="300"/>
              </a:spcBef>
              <a:defRPr/>
            </a:pPr>
            <a:endParaRPr lang="en-US" sz="1300" dirty="0">
              <a:solidFill>
                <a:schemeClr val="bg1"/>
              </a:solidFill>
              <a:cs typeface="Segoe UI Light" panose="020B0502040204020203" pitchFamily="34" charset="0"/>
            </a:endParaRPr>
          </a:p>
        </p:txBody>
      </p:sp>
      <p:sp>
        <p:nvSpPr>
          <p:cNvPr id="22" name="Rectangle 21">
            <a:extLst>
              <a:ext uri="{FF2B5EF4-FFF2-40B4-BE49-F238E27FC236}">
                <a16:creationId xmlns:a16="http://schemas.microsoft.com/office/drawing/2014/main" id="{9FFC9574-4B24-4AF6-8F86-16830034CCD2}"/>
              </a:ext>
            </a:extLst>
          </p:cNvPr>
          <p:cNvSpPr/>
          <p:nvPr/>
        </p:nvSpPr>
        <p:spPr>
          <a:xfrm>
            <a:off x="6593929" y="1433706"/>
            <a:ext cx="2200447" cy="1139318"/>
          </a:xfrm>
          <a:prstGeom prst="rect">
            <a:avLst/>
          </a:prstGeom>
          <a:solidFill>
            <a:schemeClr val="tx1"/>
          </a:solidFill>
          <a:ln w="6350">
            <a:noFill/>
          </a:ln>
        </p:spPr>
        <p:txBody>
          <a:bodyPr wrap="square" lIns="91440" rIns="91440" anchor="t" anchorCtr="0">
            <a:noAutofit/>
          </a:bodyPr>
          <a:lstStyle/>
          <a:p>
            <a:pPr>
              <a:spcBef>
                <a:spcPts val="800"/>
              </a:spcBef>
              <a:defRPr/>
            </a:pPr>
            <a:r>
              <a:rPr lang="en-US" sz="1300" b="1" dirty="0">
                <a:solidFill>
                  <a:schemeClr val="bg1"/>
                </a:solidFill>
                <a:cs typeface="Segoe UI Light" panose="020B0502040204020203" pitchFamily="34" charset="0"/>
              </a:rPr>
              <a:t>Have Microsoft Seller submit nomination</a:t>
            </a:r>
            <a:br>
              <a:rPr lang="en-US" sz="1300" b="1" dirty="0">
                <a:solidFill>
                  <a:schemeClr val="bg1"/>
                </a:solidFill>
                <a:cs typeface="Segoe UI Light" panose="020B0502040204020203" pitchFamily="34" charset="0"/>
              </a:rPr>
            </a:br>
            <a:r>
              <a:rPr lang="en-US" sz="1300" b="1" dirty="0">
                <a:solidFill>
                  <a:schemeClr val="bg1"/>
                </a:solidFill>
                <a:cs typeface="Segoe UI Light" panose="020B0502040204020203" pitchFamily="34" charset="0"/>
              </a:rPr>
              <a:t>on LH program site </a:t>
            </a:r>
          </a:p>
        </p:txBody>
      </p:sp>
      <p:sp>
        <p:nvSpPr>
          <p:cNvPr id="23" name="Rectangle 22">
            <a:extLst>
              <a:ext uri="{FF2B5EF4-FFF2-40B4-BE49-F238E27FC236}">
                <a16:creationId xmlns:a16="http://schemas.microsoft.com/office/drawing/2014/main" id="{68A35CB2-750E-4412-8BE6-BFE05FF63763}"/>
              </a:ext>
            </a:extLst>
          </p:cNvPr>
          <p:cNvSpPr/>
          <p:nvPr/>
        </p:nvSpPr>
        <p:spPr>
          <a:xfrm>
            <a:off x="9161529" y="1433706"/>
            <a:ext cx="2519160" cy="11393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Run Trial</a:t>
            </a:r>
          </a:p>
          <a:p>
            <a:pPr>
              <a:spcBef>
                <a:spcPts val="300"/>
              </a:spcBef>
              <a:defRPr/>
            </a:pPr>
            <a:r>
              <a:rPr lang="en-US" sz="1100" dirty="0">
                <a:solidFill>
                  <a:schemeClr val="bg1"/>
                </a:solidFill>
                <a:cs typeface="Segoe UI Light" panose="020B0502040204020203" pitchFamily="34" charset="0"/>
              </a:rPr>
              <a:t>Work with Microsoft Seller to ensure program benefits are allocated to Customer</a:t>
            </a:r>
          </a:p>
        </p:txBody>
      </p:sp>
      <p:sp>
        <p:nvSpPr>
          <p:cNvPr id="28" name="Oval 27">
            <a:extLst>
              <a:ext uri="{FF2B5EF4-FFF2-40B4-BE49-F238E27FC236}">
                <a16:creationId xmlns:a16="http://schemas.microsoft.com/office/drawing/2014/main" id="{0D73DFE8-DB15-46D3-9BD1-CBEC8BE8A376}"/>
              </a:ext>
            </a:extLst>
          </p:cNvPr>
          <p:cNvSpPr/>
          <p:nvPr/>
        </p:nvSpPr>
        <p:spPr>
          <a:xfrm>
            <a:off x="2073682" y="1725296"/>
            <a:ext cx="568666" cy="55613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900" b="1" dirty="0">
                <a:solidFill>
                  <a:schemeClr val="bg1"/>
                </a:solidFill>
                <a:cs typeface="Segoe UI Light" panose="020B0502040204020203" pitchFamily="34" charset="0"/>
              </a:rPr>
              <a:t>START*</a:t>
            </a:r>
          </a:p>
        </p:txBody>
      </p:sp>
      <p:sp>
        <p:nvSpPr>
          <p:cNvPr id="29" name="Rectangle 28">
            <a:extLst>
              <a:ext uri="{FF2B5EF4-FFF2-40B4-BE49-F238E27FC236}">
                <a16:creationId xmlns:a16="http://schemas.microsoft.com/office/drawing/2014/main" id="{B6F9B4F0-24FD-44CB-AB63-C52E7AC4E41B}"/>
              </a:ext>
            </a:extLst>
          </p:cNvPr>
          <p:cNvSpPr/>
          <p:nvPr/>
        </p:nvSpPr>
        <p:spPr>
          <a:xfrm>
            <a:off x="566515" y="6471720"/>
            <a:ext cx="3508974" cy="153888"/>
          </a:xfrm>
          <a:prstGeom prst="rect">
            <a:avLst/>
          </a:prstGeom>
        </p:spPr>
        <p:txBody>
          <a:bodyPr wrap="none" lIns="0" tIns="0" rIns="0" bIns="0">
            <a:spAutoFit/>
          </a:bodyPr>
          <a:lstStyle/>
          <a:p>
            <a:r>
              <a:rPr lang="en-US" sz="1000" dirty="0"/>
              <a:t>*Customer can enter Program in the beginning of every phase</a:t>
            </a:r>
          </a:p>
        </p:txBody>
      </p:sp>
      <p:cxnSp>
        <p:nvCxnSpPr>
          <p:cNvPr id="30" name="Elbow Connector 41">
            <a:extLst>
              <a:ext uri="{FF2B5EF4-FFF2-40B4-BE49-F238E27FC236}">
                <a16:creationId xmlns:a16="http://schemas.microsoft.com/office/drawing/2014/main" id="{D9C82AB1-CFD2-41A1-9E69-A053446B8278}"/>
              </a:ext>
            </a:extLst>
          </p:cNvPr>
          <p:cNvCxnSpPr>
            <a:cxnSpLocks/>
            <a:stCxn id="20" idx="3"/>
            <a:endCxn id="21" idx="1"/>
          </p:cNvCxnSpPr>
          <p:nvPr/>
        </p:nvCxnSpPr>
        <p:spPr>
          <a:xfrm>
            <a:off x="4434562" y="2003365"/>
            <a:ext cx="314153" cy="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Elbow Connector 41">
            <a:extLst>
              <a:ext uri="{FF2B5EF4-FFF2-40B4-BE49-F238E27FC236}">
                <a16:creationId xmlns:a16="http://schemas.microsoft.com/office/drawing/2014/main" id="{053A93A4-A938-41CF-A6BC-D6C4C240BEC7}"/>
              </a:ext>
            </a:extLst>
          </p:cNvPr>
          <p:cNvCxnSpPr>
            <a:cxnSpLocks/>
            <a:stCxn id="21" idx="3"/>
            <a:endCxn id="22" idx="1"/>
          </p:cNvCxnSpPr>
          <p:nvPr/>
        </p:nvCxnSpPr>
        <p:spPr>
          <a:xfrm>
            <a:off x="6226776" y="2003365"/>
            <a:ext cx="367153" cy="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Elbow Connector 41">
            <a:extLst>
              <a:ext uri="{FF2B5EF4-FFF2-40B4-BE49-F238E27FC236}">
                <a16:creationId xmlns:a16="http://schemas.microsoft.com/office/drawing/2014/main" id="{8CF7BB00-DA84-471D-A68B-D0CD00E43A3F}"/>
              </a:ext>
            </a:extLst>
          </p:cNvPr>
          <p:cNvCxnSpPr>
            <a:cxnSpLocks/>
            <a:stCxn id="22" idx="3"/>
            <a:endCxn id="23" idx="1"/>
          </p:cNvCxnSpPr>
          <p:nvPr/>
        </p:nvCxnSpPr>
        <p:spPr>
          <a:xfrm>
            <a:off x="8794376" y="2003365"/>
            <a:ext cx="367153" cy="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7C5617D8-3CD0-4D81-B368-3F5DE34995FB}"/>
              </a:ext>
            </a:extLst>
          </p:cNvPr>
          <p:cNvCxnSpPr>
            <a:cxnSpLocks/>
            <a:stCxn id="28" idx="6"/>
            <a:endCxn id="20" idx="1"/>
          </p:cNvCxnSpPr>
          <p:nvPr/>
        </p:nvCxnSpPr>
        <p:spPr>
          <a:xfrm>
            <a:off x="2642348" y="2003365"/>
            <a:ext cx="314153" cy="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9AF7CCB-8F2A-47A9-9F54-D79A13AFD17F}"/>
              </a:ext>
            </a:extLst>
          </p:cNvPr>
          <p:cNvSpPr/>
          <p:nvPr/>
        </p:nvSpPr>
        <p:spPr>
          <a:xfrm>
            <a:off x="2956501" y="3035507"/>
            <a:ext cx="1478061" cy="13429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Qualify Customer for Production Pilot</a:t>
            </a:r>
          </a:p>
        </p:txBody>
      </p:sp>
      <p:sp>
        <p:nvSpPr>
          <p:cNvPr id="48" name="Rectangle 47">
            <a:extLst>
              <a:ext uri="{FF2B5EF4-FFF2-40B4-BE49-F238E27FC236}">
                <a16:creationId xmlns:a16="http://schemas.microsoft.com/office/drawing/2014/main" id="{541C7D4D-71BD-4787-BC12-007F941426B0}"/>
              </a:ext>
            </a:extLst>
          </p:cNvPr>
          <p:cNvSpPr/>
          <p:nvPr/>
        </p:nvSpPr>
        <p:spPr>
          <a:xfrm>
            <a:off x="6593929" y="3035507"/>
            <a:ext cx="2200447" cy="1342995"/>
          </a:xfrm>
          <a:prstGeom prst="rect">
            <a:avLst/>
          </a:prstGeom>
          <a:solidFill>
            <a:schemeClr val="tx1"/>
          </a:solidFill>
          <a:ln w="6350">
            <a:noFill/>
          </a:ln>
        </p:spPr>
        <p:txBody>
          <a:bodyPr wrap="square" lIns="91440" rIns="91440" anchor="t" anchorCtr="0">
            <a:noAutofit/>
          </a:bodyPr>
          <a:lstStyle/>
          <a:p>
            <a:pPr>
              <a:spcBef>
                <a:spcPts val="800"/>
              </a:spcBef>
              <a:defRPr/>
            </a:pPr>
            <a:r>
              <a:rPr lang="en-US" sz="1300" b="1">
                <a:solidFill>
                  <a:schemeClr val="bg1"/>
                </a:solidFill>
                <a:cs typeface="Segoe UI Light" panose="020B0502040204020203" pitchFamily="34" charset="0"/>
              </a:rPr>
              <a:t>Have Microsoft Seller submit nomination</a:t>
            </a:r>
            <a:br>
              <a:rPr lang="en-US" sz="1300" b="1">
                <a:solidFill>
                  <a:schemeClr val="bg1"/>
                </a:solidFill>
                <a:cs typeface="Segoe UI Light" panose="020B0502040204020203" pitchFamily="34" charset="0"/>
              </a:rPr>
            </a:br>
            <a:r>
              <a:rPr lang="en-US" sz="1300" b="1">
                <a:solidFill>
                  <a:schemeClr val="bg1"/>
                </a:solidFill>
                <a:cs typeface="Segoe UI Light" panose="020B0502040204020203" pitchFamily="34" charset="0"/>
              </a:rPr>
              <a:t>on LH program site </a:t>
            </a:r>
          </a:p>
        </p:txBody>
      </p:sp>
      <p:sp>
        <p:nvSpPr>
          <p:cNvPr id="49" name="Rectangle 48">
            <a:extLst>
              <a:ext uri="{FF2B5EF4-FFF2-40B4-BE49-F238E27FC236}">
                <a16:creationId xmlns:a16="http://schemas.microsoft.com/office/drawing/2014/main" id="{404E97DD-2BF5-42AB-B1D4-EA852101FB88}"/>
              </a:ext>
            </a:extLst>
          </p:cNvPr>
          <p:cNvSpPr/>
          <p:nvPr/>
        </p:nvSpPr>
        <p:spPr>
          <a:xfrm>
            <a:off x="4752944" y="3035507"/>
            <a:ext cx="1473832" cy="13444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Ensure scope &amp; success metric alignment</a:t>
            </a:r>
          </a:p>
          <a:p>
            <a:pPr>
              <a:spcBef>
                <a:spcPts val="300"/>
              </a:spcBef>
              <a:defRPr/>
            </a:pPr>
            <a:r>
              <a:rPr lang="en-US" sz="1100" dirty="0">
                <a:solidFill>
                  <a:schemeClr val="bg1"/>
                </a:solidFill>
                <a:cs typeface="Segoe UI Light" panose="020B0502040204020203" pitchFamily="34" charset="0"/>
              </a:rPr>
              <a:t>Sign SoW for WVD project with Customer</a:t>
            </a:r>
          </a:p>
        </p:txBody>
      </p:sp>
      <p:sp>
        <p:nvSpPr>
          <p:cNvPr id="51" name="Rectangle 50">
            <a:extLst>
              <a:ext uri="{FF2B5EF4-FFF2-40B4-BE49-F238E27FC236}">
                <a16:creationId xmlns:a16="http://schemas.microsoft.com/office/drawing/2014/main" id="{6AB5BED2-970C-44B7-AC11-59FFF411DBD4}"/>
              </a:ext>
            </a:extLst>
          </p:cNvPr>
          <p:cNvSpPr/>
          <p:nvPr/>
        </p:nvSpPr>
        <p:spPr>
          <a:xfrm>
            <a:off x="9161529" y="3035508"/>
            <a:ext cx="2519160" cy="13549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Run Production Pilot</a:t>
            </a:r>
          </a:p>
          <a:p>
            <a:pPr>
              <a:spcBef>
                <a:spcPts val="300"/>
              </a:spcBef>
              <a:defRPr/>
            </a:pPr>
            <a:r>
              <a:rPr lang="en-US" sz="1100" dirty="0">
                <a:solidFill>
                  <a:schemeClr val="bg1"/>
                </a:solidFill>
                <a:cs typeface="Segoe UI Light" panose="020B0502040204020203" pitchFamily="34" charset="0"/>
              </a:rPr>
              <a:t>Work with Microsoft Seller to ensure program benefits are allocated to Customer</a:t>
            </a:r>
          </a:p>
        </p:txBody>
      </p:sp>
      <p:cxnSp>
        <p:nvCxnSpPr>
          <p:cNvPr id="52" name="Elbow Connector 41">
            <a:extLst>
              <a:ext uri="{FF2B5EF4-FFF2-40B4-BE49-F238E27FC236}">
                <a16:creationId xmlns:a16="http://schemas.microsoft.com/office/drawing/2014/main" id="{F2D71342-1284-4ED0-A6EF-3C815853CDA3}"/>
              </a:ext>
            </a:extLst>
          </p:cNvPr>
          <p:cNvCxnSpPr>
            <a:cxnSpLocks/>
            <a:stCxn id="47" idx="3"/>
            <a:endCxn id="49" idx="1"/>
          </p:cNvCxnSpPr>
          <p:nvPr/>
        </p:nvCxnSpPr>
        <p:spPr>
          <a:xfrm>
            <a:off x="4434562" y="3707005"/>
            <a:ext cx="318382" cy="73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Elbow Connector 41">
            <a:extLst>
              <a:ext uri="{FF2B5EF4-FFF2-40B4-BE49-F238E27FC236}">
                <a16:creationId xmlns:a16="http://schemas.microsoft.com/office/drawing/2014/main" id="{B3CA1B54-9210-41A2-811F-17D280A7F137}"/>
              </a:ext>
            </a:extLst>
          </p:cNvPr>
          <p:cNvCxnSpPr>
            <a:cxnSpLocks/>
            <a:stCxn id="49" idx="3"/>
            <a:endCxn id="48" idx="1"/>
          </p:cNvCxnSpPr>
          <p:nvPr/>
        </p:nvCxnSpPr>
        <p:spPr>
          <a:xfrm flipV="1">
            <a:off x="6226776" y="3707005"/>
            <a:ext cx="367153" cy="73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Elbow Connector 41">
            <a:extLst>
              <a:ext uri="{FF2B5EF4-FFF2-40B4-BE49-F238E27FC236}">
                <a16:creationId xmlns:a16="http://schemas.microsoft.com/office/drawing/2014/main" id="{5ACD8E0D-1208-4C48-9237-73B6A3356F5D}"/>
              </a:ext>
            </a:extLst>
          </p:cNvPr>
          <p:cNvCxnSpPr>
            <a:cxnSpLocks/>
            <a:stCxn id="48" idx="3"/>
            <a:endCxn id="51" idx="1"/>
          </p:cNvCxnSpPr>
          <p:nvPr/>
        </p:nvCxnSpPr>
        <p:spPr>
          <a:xfrm>
            <a:off x="8794376" y="3707005"/>
            <a:ext cx="367153" cy="5973"/>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405EF16F-0488-409F-BC12-03C9BB52A029}"/>
              </a:ext>
            </a:extLst>
          </p:cNvPr>
          <p:cNvSpPr/>
          <p:nvPr/>
        </p:nvSpPr>
        <p:spPr>
          <a:xfrm>
            <a:off x="2956501" y="4708960"/>
            <a:ext cx="1478061" cy="1404828"/>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Qualify Customer for Scale Deployment</a:t>
            </a:r>
          </a:p>
        </p:txBody>
      </p:sp>
      <p:sp>
        <p:nvSpPr>
          <p:cNvPr id="68" name="Rectangle 67">
            <a:extLst>
              <a:ext uri="{FF2B5EF4-FFF2-40B4-BE49-F238E27FC236}">
                <a16:creationId xmlns:a16="http://schemas.microsoft.com/office/drawing/2014/main" id="{F8FD544C-BBF2-4DDF-B706-5B52AC6D0574}"/>
              </a:ext>
            </a:extLst>
          </p:cNvPr>
          <p:cNvSpPr/>
          <p:nvPr/>
        </p:nvSpPr>
        <p:spPr>
          <a:xfrm>
            <a:off x="6593929" y="4708960"/>
            <a:ext cx="2200447" cy="1404828"/>
          </a:xfrm>
          <a:prstGeom prst="rect">
            <a:avLst/>
          </a:prstGeom>
          <a:solidFill>
            <a:schemeClr val="tx1"/>
          </a:solidFill>
          <a:ln w="6350">
            <a:noFill/>
          </a:ln>
        </p:spPr>
        <p:txBody>
          <a:bodyPr wrap="square" lIns="91440" rIns="91440" anchor="t" anchorCtr="0">
            <a:noAutofit/>
          </a:bodyPr>
          <a:lstStyle/>
          <a:p>
            <a:pPr>
              <a:spcBef>
                <a:spcPts val="800"/>
              </a:spcBef>
              <a:defRPr/>
            </a:pPr>
            <a:r>
              <a:rPr lang="en-US" sz="1300" b="1">
                <a:solidFill>
                  <a:schemeClr val="bg1"/>
                </a:solidFill>
                <a:cs typeface="Segoe UI Light" panose="020B0502040204020203" pitchFamily="34" charset="0"/>
              </a:rPr>
              <a:t>Have Microsoft Seller submit nomination</a:t>
            </a:r>
            <a:br>
              <a:rPr lang="en-US" sz="1300" b="1">
                <a:solidFill>
                  <a:schemeClr val="bg1"/>
                </a:solidFill>
                <a:cs typeface="Segoe UI Light" panose="020B0502040204020203" pitchFamily="34" charset="0"/>
              </a:rPr>
            </a:br>
            <a:r>
              <a:rPr lang="en-US" sz="1300" b="1">
                <a:solidFill>
                  <a:schemeClr val="bg1"/>
                </a:solidFill>
                <a:cs typeface="Segoe UI Light" panose="020B0502040204020203" pitchFamily="34" charset="0"/>
              </a:rPr>
              <a:t>on LH program site </a:t>
            </a:r>
          </a:p>
        </p:txBody>
      </p:sp>
      <p:sp>
        <p:nvSpPr>
          <p:cNvPr id="69" name="Rectangle 68">
            <a:extLst>
              <a:ext uri="{FF2B5EF4-FFF2-40B4-BE49-F238E27FC236}">
                <a16:creationId xmlns:a16="http://schemas.microsoft.com/office/drawing/2014/main" id="{A73E924C-6A5E-43C0-BC8A-6B2A1BE2B282}"/>
              </a:ext>
            </a:extLst>
          </p:cNvPr>
          <p:cNvSpPr/>
          <p:nvPr/>
        </p:nvSpPr>
        <p:spPr>
          <a:xfrm>
            <a:off x="4752944" y="4708960"/>
            <a:ext cx="1473832" cy="140635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Ensure scope &amp; success metric alignment</a:t>
            </a:r>
          </a:p>
          <a:p>
            <a:pPr>
              <a:spcBef>
                <a:spcPts val="300"/>
              </a:spcBef>
              <a:defRPr/>
            </a:pPr>
            <a:r>
              <a:rPr lang="en-US" sz="1100" dirty="0">
                <a:solidFill>
                  <a:schemeClr val="bg1"/>
                </a:solidFill>
                <a:cs typeface="Segoe UI Light" panose="020B0502040204020203" pitchFamily="34" charset="0"/>
              </a:rPr>
              <a:t>Sign SoW for WVD project with Customer</a:t>
            </a:r>
          </a:p>
        </p:txBody>
      </p:sp>
      <p:sp>
        <p:nvSpPr>
          <p:cNvPr id="70" name="Rectangle 69">
            <a:extLst>
              <a:ext uri="{FF2B5EF4-FFF2-40B4-BE49-F238E27FC236}">
                <a16:creationId xmlns:a16="http://schemas.microsoft.com/office/drawing/2014/main" id="{1CB50A27-3987-4E44-BB82-1159CC4711AD}"/>
              </a:ext>
            </a:extLst>
          </p:cNvPr>
          <p:cNvSpPr/>
          <p:nvPr/>
        </p:nvSpPr>
        <p:spPr>
          <a:xfrm>
            <a:off x="9161529" y="4708960"/>
            <a:ext cx="2519160" cy="1417323"/>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t" anchorCtr="0">
            <a:noAutofit/>
          </a:bodyPr>
          <a:lstStyle/>
          <a:p>
            <a:pPr>
              <a:spcBef>
                <a:spcPts val="300"/>
              </a:spcBef>
              <a:defRPr/>
            </a:pPr>
            <a:r>
              <a:rPr lang="en-US" sz="1300" b="1" dirty="0">
                <a:solidFill>
                  <a:schemeClr val="bg1"/>
                </a:solidFill>
                <a:cs typeface="Segoe UI Light" panose="020B0502040204020203" pitchFamily="34" charset="0"/>
              </a:rPr>
              <a:t>Run Scale Deployment</a:t>
            </a:r>
          </a:p>
          <a:p>
            <a:pPr>
              <a:spcBef>
                <a:spcPts val="300"/>
              </a:spcBef>
              <a:defRPr/>
            </a:pPr>
            <a:r>
              <a:rPr lang="en-US" sz="1100" dirty="0">
                <a:solidFill>
                  <a:schemeClr val="bg1"/>
                </a:solidFill>
                <a:cs typeface="Segoe UI Light" panose="020B0502040204020203" pitchFamily="34" charset="0"/>
              </a:rPr>
              <a:t>Work with Microsoft Seller to ensure program benefits are allocated to Customer</a:t>
            </a:r>
          </a:p>
        </p:txBody>
      </p:sp>
      <p:cxnSp>
        <p:nvCxnSpPr>
          <p:cNvPr id="71" name="Elbow Connector 41">
            <a:extLst>
              <a:ext uri="{FF2B5EF4-FFF2-40B4-BE49-F238E27FC236}">
                <a16:creationId xmlns:a16="http://schemas.microsoft.com/office/drawing/2014/main" id="{1691E1B8-CB9D-4D1E-856E-F078BA706D0B}"/>
              </a:ext>
            </a:extLst>
          </p:cNvPr>
          <p:cNvCxnSpPr>
            <a:cxnSpLocks/>
            <a:stCxn id="67" idx="3"/>
            <a:endCxn id="69" idx="1"/>
          </p:cNvCxnSpPr>
          <p:nvPr/>
        </p:nvCxnSpPr>
        <p:spPr>
          <a:xfrm>
            <a:off x="4434562" y="5411374"/>
            <a:ext cx="318382" cy="764"/>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2" name="Elbow Connector 41">
            <a:extLst>
              <a:ext uri="{FF2B5EF4-FFF2-40B4-BE49-F238E27FC236}">
                <a16:creationId xmlns:a16="http://schemas.microsoft.com/office/drawing/2014/main" id="{05AE3F50-755D-49F7-A5B0-97FDA3FF262B}"/>
              </a:ext>
            </a:extLst>
          </p:cNvPr>
          <p:cNvCxnSpPr>
            <a:cxnSpLocks/>
            <a:stCxn id="69" idx="3"/>
            <a:endCxn id="68" idx="1"/>
          </p:cNvCxnSpPr>
          <p:nvPr/>
        </p:nvCxnSpPr>
        <p:spPr>
          <a:xfrm flipV="1">
            <a:off x="6226776" y="5411374"/>
            <a:ext cx="367153" cy="764"/>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3" name="Elbow Connector 41">
            <a:extLst>
              <a:ext uri="{FF2B5EF4-FFF2-40B4-BE49-F238E27FC236}">
                <a16:creationId xmlns:a16="http://schemas.microsoft.com/office/drawing/2014/main" id="{81568C9F-1FF6-44FB-9F54-02C9B1C6B36C}"/>
              </a:ext>
            </a:extLst>
          </p:cNvPr>
          <p:cNvCxnSpPr>
            <a:cxnSpLocks/>
            <a:stCxn id="68" idx="3"/>
            <a:endCxn id="70" idx="1"/>
          </p:cNvCxnSpPr>
          <p:nvPr/>
        </p:nvCxnSpPr>
        <p:spPr>
          <a:xfrm>
            <a:off x="8794376" y="5411374"/>
            <a:ext cx="367153" cy="6248"/>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259">
            <a:extLst>
              <a:ext uri="{FF2B5EF4-FFF2-40B4-BE49-F238E27FC236}">
                <a16:creationId xmlns:a16="http://schemas.microsoft.com/office/drawing/2014/main" id="{38A3086D-29E7-4C1B-B0C6-BBD4CEA36161}"/>
              </a:ext>
            </a:extLst>
          </p:cNvPr>
          <p:cNvCxnSpPr>
            <a:cxnSpLocks/>
            <a:stCxn id="23" idx="3"/>
            <a:endCxn id="47" idx="1"/>
          </p:cNvCxnSpPr>
          <p:nvPr/>
        </p:nvCxnSpPr>
        <p:spPr>
          <a:xfrm flipH="1">
            <a:off x="2956501" y="2003365"/>
            <a:ext cx="8724188" cy="1703640"/>
          </a:xfrm>
          <a:prstGeom prst="bentConnector5">
            <a:avLst>
              <a:gd name="adj1" fmla="val -2620"/>
              <a:gd name="adj2" fmla="val 47011"/>
              <a:gd name="adj3" fmla="val 102620"/>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Straight Arrow Connector 259">
            <a:extLst>
              <a:ext uri="{FF2B5EF4-FFF2-40B4-BE49-F238E27FC236}">
                <a16:creationId xmlns:a16="http://schemas.microsoft.com/office/drawing/2014/main" id="{77934A9D-4B6A-46CA-B85B-811CB3589123}"/>
              </a:ext>
            </a:extLst>
          </p:cNvPr>
          <p:cNvCxnSpPr>
            <a:cxnSpLocks/>
            <a:stCxn id="51" idx="3"/>
            <a:endCxn id="67" idx="1"/>
          </p:cNvCxnSpPr>
          <p:nvPr/>
        </p:nvCxnSpPr>
        <p:spPr>
          <a:xfrm flipH="1">
            <a:off x="2956501" y="3712978"/>
            <a:ext cx="8724188" cy="1698396"/>
          </a:xfrm>
          <a:prstGeom prst="bentConnector5">
            <a:avLst>
              <a:gd name="adj1" fmla="val -2620"/>
              <a:gd name="adj2" fmla="val 49266"/>
              <a:gd name="adj3" fmla="val 102620"/>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E03B6836-560F-49C3-985C-D352F324FD6F}"/>
              </a:ext>
            </a:extLst>
          </p:cNvPr>
          <p:cNvSpPr/>
          <p:nvPr/>
        </p:nvSpPr>
        <p:spPr>
          <a:xfrm>
            <a:off x="10133531" y="6288280"/>
            <a:ext cx="575155" cy="50990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900" b="1" spc="-20" dirty="0">
                <a:solidFill>
                  <a:schemeClr val="bg1"/>
                </a:solidFill>
                <a:cs typeface="Segoe UI Light" panose="020B0502040204020203" pitchFamily="34" charset="0"/>
              </a:rPr>
              <a:t>END</a:t>
            </a:r>
          </a:p>
        </p:txBody>
      </p:sp>
      <p:cxnSp>
        <p:nvCxnSpPr>
          <p:cNvPr id="85" name="Elbow Connector 41">
            <a:extLst>
              <a:ext uri="{FF2B5EF4-FFF2-40B4-BE49-F238E27FC236}">
                <a16:creationId xmlns:a16="http://schemas.microsoft.com/office/drawing/2014/main" id="{35D08F31-8F02-4B7C-A4BD-4DD142AD7976}"/>
              </a:ext>
            </a:extLst>
          </p:cNvPr>
          <p:cNvCxnSpPr>
            <a:cxnSpLocks/>
            <a:stCxn id="70" idx="2"/>
            <a:endCxn id="84" idx="0"/>
          </p:cNvCxnSpPr>
          <p:nvPr/>
        </p:nvCxnSpPr>
        <p:spPr>
          <a:xfrm>
            <a:off x="10421109" y="6126283"/>
            <a:ext cx="0" cy="161997"/>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4" name="Elbow Connector 41">
            <a:extLst>
              <a:ext uri="{FF2B5EF4-FFF2-40B4-BE49-F238E27FC236}">
                <a16:creationId xmlns:a16="http://schemas.microsoft.com/office/drawing/2014/main" id="{B3AF0205-9114-477D-AE05-0027AAA534D0}"/>
              </a:ext>
            </a:extLst>
          </p:cNvPr>
          <p:cNvCxnSpPr>
            <a:cxnSpLocks/>
          </p:cNvCxnSpPr>
          <p:nvPr/>
        </p:nvCxnSpPr>
        <p:spPr>
          <a:xfrm>
            <a:off x="2265849" y="3701461"/>
            <a:ext cx="314153" cy="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5" name="Elbow Connector 41">
            <a:extLst>
              <a:ext uri="{FF2B5EF4-FFF2-40B4-BE49-F238E27FC236}">
                <a16:creationId xmlns:a16="http://schemas.microsoft.com/office/drawing/2014/main" id="{B2935B7B-0566-49EC-89CE-7243632E8017}"/>
              </a:ext>
            </a:extLst>
          </p:cNvPr>
          <p:cNvCxnSpPr>
            <a:cxnSpLocks/>
          </p:cNvCxnSpPr>
          <p:nvPr/>
        </p:nvCxnSpPr>
        <p:spPr>
          <a:xfrm>
            <a:off x="2227313" y="5411374"/>
            <a:ext cx="314153" cy="0"/>
          </a:xfrm>
          <a:prstGeom prst="straightConnector1">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745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dPHeYQrmQ7ePLQikb9sZb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NDnyGS81vwQyJblb_gbY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20q.WKuZYkms6GV3cqBS4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qTUP5fhnN86iCplWa.ZS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qTUP5fhnN86iCplWa.ZS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qTUP5fhnN86iCplWa.ZS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Rv3Px4t02BMoj3b3T6Y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ph_BAxQEAsZ8ihd9f5gx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5V95445u1JhbwdAL_dyW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Tun1r_DSFqcS_0ZNqF97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_FC5MyRBqFy.hCb4TTvJJ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_FC5MyRBqFy.hCb4TTvJJ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9h9iSFWVSrOQYWJh4twI.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30BgfuMkSlsAnIs2jcp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cd5r1aX6mQALnJrdhxds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OWG5MD_eNsdUyONu6eM8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WJmyGd6opnM.xc_hwyYQt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WJmyGd6opnM.xc_hwyYQt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JmyGd6opnM.xc_hwyYQt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Q3QMC.y1kgwtn1WAHnH.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dPHeYQrmQ7ePLQikb9sZb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q4KjHhqrTYhtP1xiE54G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MJeSvOc_8Evfz6w001wPN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ucpt2GEZvfP.UHYHAVvF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4ymI5_CRATIBwN0.H8VW0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Tun1r_DSFqcS_0ZNqF97Q"/>
</p:tagLst>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2.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84F4B564FE974B84D7DDC0070BB107" ma:contentTypeVersion="9" ma:contentTypeDescription="Create a new document." ma:contentTypeScope="" ma:versionID="e9a56cd3f18a2e34f7eb1614a2e46c0e">
  <xsd:schema xmlns:xsd="http://www.w3.org/2001/XMLSchema" xmlns:xs="http://www.w3.org/2001/XMLSchema" xmlns:p="http://schemas.microsoft.com/office/2006/metadata/properties" xmlns:ns2="d9a72a3d-9991-47f3-bece-27d3c9d949a5" targetNamespace="http://schemas.microsoft.com/office/2006/metadata/properties" ma:root="true" ma:fieldsID="fae7713879d97aeb4ad2d662c3866705" ns2:_="">
    <xsd:import namespace="d9a72a3d-9991-47f3-bece-27d3c9d949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72a3d-9991-47f3-bece-27d3c9d949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17F06C-D24A-4D54-8FC9-D9FD34F4BEE9}">
  <ds:schemaRefs>
    <ds:schemaRef ds:uri="http://schemas.microsoft.com/sharepoint/v3/contenttype/forms"/>
  </ds:schemaRefs>
</ds:datastoreItem>
</file>

<file path=customXml/itemProps2.xml><?xml version="1.0" encoding="utf-8"?>
<ds:datastoreItem xmlns:ds="http://schemas.openxmlformats.org/officeDocument/2006/customXml" ds:itemID="{85FA7EA6-2B45-4E9C-9D8A-92ED4A0F54DB}">
  <ds:schemaRefs>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elements/1.1/"/>
    <ds:schemaRef ds:uri="http://www.w3.org/XML/1998/namespace"/>
    <ds:schemaRef ds:uri="d9a72a3d-9991-47f3-bece-27d3c9d949a5"/>
    <ds:schemaRef ds:uri="http://purl.org/dc/terms/"/>
  </ds:schemaRefs>
</ds:datastoreItem>
</file>

<file path=customXml/itemProps3.xml><?xml version="1.0" encoding="utf-8"?>
<ds:datastoreItem xmlns:ds="http://schemas.openxmlformats.org/officeDocument/2006/customXml" ds:itemID="{A7EF1296-F3C6-4C71-8EAA-12ED1B1FA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a72a3d-9991-47f3-bece-27d3c9d949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2390</TotalTime>
  <Words>3184</Words>
  <Application>Microsoft Office PowerPoint</Application>
  <PresentationFormat>Widescreen</PresentationFormat>
  <Paragraphs>462</Paragraphs>
  <Slides>22</Slides>
  <Notes>15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5" baseType="lpstr">
      <vt:lpstr>Arial</vt:lpstr>
      <vt:lpstr>Calibri</vt:lpstr>
      <vt:lpstr>Consolas</vt:lpstr>
      <vt:lpstr>Segoe UI</vt:lpstr>
      <vt:lpstr>Segoe UI Light</vt:lpstr>
      <vt:lpstr>Segoe UI Semibold</vt:lpstr>
      <vt:lpstr>Segoe UI Semilight</vt:lpstr>
      <vt:lpstr>Times New Roman</vt:lpstr>
      <vt:lpstr>Wingdings</vt:lpstr>
      <vt:lpstr>Wingdings 2</vt:lpstr>
      <vt:lpstr>White Template</vt:lpstr>
      <vt:lpstr>1_White Template</vt:lpstr>
      <vt:lpstr>think-cell Slide</vt:lpstr>
      <vt:lpstr>Windows Virtual Desktop Lighthouse Program</vt:lpstr>
      <vt:lpstr>Windows Virtual Desktop presents opportunities with 3 Sales Scenarios</vt:lpstr>
      <vt:lpstr>Replace/Migrate on-prem virtual desktop deployments</vt:lpstr>
      <vt:lpstr>New Windows Virtualization</vt:lpstr>
      <vt:lpstr>Manage Windows 7 End of Support with WVD</vt:lpstr>
      <vt:lpstr>Select from WVD Native, Citrix Cloud+WVD and VMWare+WVD based on customer situation</vt:lpstr>
      <vt:lpstr>WVD Lighthouse Program: help Partners on their customers’ journey</vt:lpstr>
      <vt:lpstr>WVD Lighthouse Program Checklist for Partners &amp; Process Summary</vt:lpstr>
      <vt:lpstr>WVD Lighthouse Program: High Level Workflow</vt:lpstr>
      <vt:lpstr>Partner Guide to IP</vt:lpstr>
      <vt:lpstr>Next Steps</vt:lpstr>
      <vt:lpstr>THANK YOU</vt:lpstr>
      <vt:lpstr>Appendix</vt:lpstr>
      <vt:lpstr>WVD Lighthouse Program Goals and Design Principles</vt:lpstr>
      <vt:lpstr>Lighthouse Program Details: Trial</vt:lpstr>
      <vt:lpstr>Lighthouse Program Details: Production Pilot</vt:lpstr>
      <vt:lpstr>Lighthouse Program Details: Scale</vt:lpstr>
      <vt:lpstr>Trial is a low-risk approach to sell your customers on WVD idea</vt:lpstr>
      <vt:lpstr>Build a pilot solution for your Customer with MSFT’s programmatic help</vt:lpstr>
      <vt:lpstr>Leverage MSFT’s programmatic benefits and scale up a WVD solution</vt:lpstr>
      <vt:lpstr>WVD Lighthouse Program FAQ</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There’s growing need for virtualized desktops</dc:title>
  <dc:creator>Marat Zborovskiy</dc:creator>
  <cp:lastModifiedBy>Naren Narendra</cp:lastModifiedBy>
  <cp:revision>53</cp:revision>
  <dcterms:created xsi:type="dcterms:W3CDTF">2019-07-16T04:20:49Z</dcterms:created>
  <dcterms:modified xsi:type="dcterms:W3CDTF">2019-09-27T22:26:06Z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0x0101004584F4B564FE974B84D7DDC0070BB107</vt:lpwstr>
  </property>
  <property fmtid="{D5CDD505-2E9C-101B-9397-08002B2CF9AE}" pid="3" name="_CopySource">
    <vt:lpwstr>http://null</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narena@microsoft.com</vt:lpwstr>
  </property>
  <property fmtid="{D5CDD505-2E9C-101B-9397-08002B2CF9AE}" pid="7" name="MSIP_Label_f42aa342-8706-4288-bd11-ebb85995028c_SetDate">
    <vt:lpwstr>2019-08-31T22:56:48.6858689Z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1eed276b-c7d1-4acb-97db-602e5d8931c3</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ies>
</file>