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DD03CE-ACB8-4A4B-8B31-648FC22CF6C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7C45FE1-4764-B843-820B-08C5A66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pubs.com/aperalta/509503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6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6BC4D-798C-3144-8EFB-CA5B3A8B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pt-PT" sz="5500" b="1" i="1" dirty="0">
                <a:solidFill>
                  <a:schemeClr val="tx2"/>
                </a:solidFill>
              </a:rPr>
              <a:t>Data </a:t>
            </a:r>
            <a:r>
              <a:rPr lang="pt-PT" sz="5500" b="1" i="1" dirty="0" err="1">
                <a:solidFill>
                  <a:schemeClr val="tx2"/>
                </a:solidFill>
              </a:rPr>
              <a:t>Science</a:t>
            </a:r>
            <a:r>
              <a:rPr lang="pt-PT" sz="5500" b="1" i="1" dirty="0">
                <a:solidFill>
                  <a:schemeClr val="tx2"/>
                </a:solidFill>
              </a:rPr>
              <a:t> e investigação reproduzível e colaborativa</a:t>
            </a:r>
            <a:r>
              <a:rPr lang="en-US" sz="55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3D7E0-4967-584E-B392-FF285B92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Proposta</a:t>
            </a:r>
            <a:r>
              <a:rPr lang="en-US" dirty="0">
                <a:solidFill>
                  <a:srgbClr val="000000"/>
                </a:solidFill>
              </a:rPr>
              <a:t> de Workshop </a:t>
            </a:r>
          </a:p>
          <a:p>
            <a:r>
              <a:rPr lang="en-US" dirty="0">
                <a:solidFill>
                  <a:srgbClr val="000000"/>
                </a:solidFill>
              </a:rPr>
              <a:t>Andre Peralta Santos</a:t>
            </a:r>
          </a:p>
        </p:txBody>
      </p:sp>
    </p:spTree>
    <p:extLst>
      <p:ext uri="{BB962C8B-B14F-4D97-AF65-F5344CB8AC3E}">
        <p14:creationId xmlns:p14="http://schemas.microsoft.com/office/powerpoint/2010/main" val="168036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Reflexão </a:t>
            </a:r>
            <a:endParaRPr lang="pt-PT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557944"/>
            <a:ext cx="8152109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i="1" dirty="0"/>
              <a:t>Pontos fortes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Cutting-edge</a:t>
            </a:r>
            <a:r>
              <a:rPr lang="pt-PT" dirty="0"/>
              <a:t> </a:t>
            </a:r>
            <a:r>
              <a:rPr lang="pt-PT" dirty="0" err="1"/>
              <a:t>tools</a:t>
            </a:r>
            <a:r>
              <a:rPr lang="pt-PT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Melhor que o </a:t>
            </a:r>
            <a:r>
              <a:rPr lang="pt-PT" b="1" dirty="0" err="1"/>
              <a:t>Stata</a:t>
            </a:r>
            <a:r>
              <a:rPr lang="pt-PT" dirty="0"/>
              <a:t> em visualização, ML, interatividade, free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Eliminar o Excel da produção cientifica, usar ferramentas interativas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Totalmente prático (não ‘e focado na parte estatística)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Pouca oferta no mercado Português (INSA e ISPUP)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Break-</a:t>
            </a:r>
            <a:r>
              <a:rPr lang="pt-PT" dirty="0" err="1"/>
              <a:t>even</a:t>
            </a:r>
            <a:r>
              <a:rPr lang="pt-PT" dirty="0"/>
              <a:t> aos 10 participantes (restante para o grupo)</a:t>
            </a:r>
          </a:p>
          <a:p>
            <a:pPr>
              <a:lnSpc>
                <a:spcPct val="200000"/>
              </a:lnSpc>
            </a:pPr>
            <a:r>
              <a:rPr lang="pt-PT" b="1" dirty="0"/>
              <a:t>Pontos Fracos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Possibilidade de pouco interesse na comunidade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1 curso do formador deste tipo (teste anterior para ”vetar” material) </a:t>
            </a:r>
          </a:p>
        </p:txBody>
      </p:sp>
    </p:spTree>
    <p:extLst>
      <p:ext uri="{BB962C8B-B14F-4D97-AF65-F5344CB8AC3E}">
        <p14:creationId xmlns:p14="http://schemas.microsoft.com/office/powerpoint/2010/main" val="14275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Reflexão 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790414"/>
            <a:ext cx="8152109" cy="512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 dirty="0"/>
              <a:t>“</a:t>
            </a:r>
            <a:r>
              <a:rPr lang="pt-PT" i="1" dirty="0"/>
              <a:t>A </a:t>
            </a:r>
            <a:r>
              <a:rPr lang="pt-PT" i="1" dirty="0" err="1"/>
              <a:t>published</a:t>
            </a:r>
            <a:r>
              <a:rPr lang="pt-PT" i="1" dirty="0"/>
              <a:t> </a:t>
            </a:r>
            <a:r>
              <a:rPr lang="pt-PT" i="1" dirty="0" err="1"/>
              <a:t>article</a:t>
            </a:r>
            <a:r>
              <a:rPr lang="pt-PT" i="1" dirty="0"/>
              <a:t>  </a:t>
            </a:r>
            <a:r>
              <a:rPr lang="pt-PT" i="1" dirty="0" err="1"/>
              <a:t>is</a:t>
            </a:r>
            <a:r>
              <a:rPr lang="pt-PT" i="1" dirty="0"/>
              <a:t> </a:t>
            </a:r>
            <a:r>
              <a:rPr lang="pt-PT" i="1" dirty="0" err="1"/>
              <a:t>only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tip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iceberg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research </a:t>
            </a:r>
            <a:r>
              <a:rPr lang="pt-PT" i="1" dirty="0" err="1"/>
              <a:t>process</a:t>
            </a:r>
            <a:r>
              <a:rPr lang="pt-PT" i="1" dirty="0"/>
              <a:t>. </a:t>
            </a:r>
            <a:r>
              <a:rPr lang="pt-PT" i="1" dirty="0" err="1"/>
              <a:t>Jon</a:t>
            </a:r>
            <a:r>
              <a:rPr lang="pt-PT" i="1" dirty="0"/>
              <a:t> </a:t>
            </a:r>
            <a:r>
              <a:rPr lang="pt-PT" i="1" dirty="0" err="1"/>
              <a:t>Claerbout</a:t>
            </a:r>
            <a:r>
              <a:rPr lang="pt-PT" i="1" dirty="0"/>
              <a:t> </a:t>
            </a:r>
            <a:r>
              <a:rPr lang="pt-PT" i="1" dirty="0" err="1"/>
              <a:t>described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article</a:t>
            </a:r>
            <a:r>
              <a:rPr lang="pt-PT" i="1" dirty="0"/>
              <a:t> as </a:t>
            </a:r>
            <a:r>
              <a:rPr lang="pt-PT" i="1" dirty="0" err="1"/>
              <a:t>merely</a:t>
            </a:r>
            <a:r>
              <a:rPr lang="pt-PT" i="1" dirty="0"/>
              <a:t> </a:t>
            </a:r>
            <a:r>
              <a:rPr lang="pt-PT" i="1" dirty="0" err="1"/>
              <a:t>an</a:t>
            </a:r>
            <a:r>
              <a:rPr lang="pt-PT" i="1" dirty="0"/>
              <a:t> </a:t>
            </a:r>
            <a:r>
              <a:rPr lang="pt-PT" i="1" dirty="0" err="1"/>
              <a:t>advertisement</a:t>
            </a:r>
            <a:r>
              <a:rPr lang="pt-PT" i="1" dirty="0"/>
              <a:t> for research</a:t>
            </a:r>
            <a:r>
              <a:rPr lang="pt-PT" sz="3200" i="1" dirty="0"/>
              <a:t>“</a:t>
            </a:r>
            <a:endParaRPr lang="pt-PT" i="1" dirty="0"/>
          </a:p>
          <a:p>
            <a:pPr>
              <a:lnSpc>
                <a:spcPct val="150000"/>
              </a:lnSpc>
            </a:pPr>
            <a:r>
              <a:rPr lang="pt-PT" i="1" dirty="0"/>
              <a:t>(</a:t>
            </a:r>
            <a:r>
              <a:rPr lang="pt-PT" i="1" dirty="0" err="1"/>
              <a:t>Claerbout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Karrenbach</a:t>
            </a:r>
            <a:r>
              <a:rPr lang="pt-PT" i="1" dirty="0"/>
              <a:t> 1992)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i="1" dirty="0"/>
              <a:t>Open </a:t>
            </a:r>
            <a:r>
              <a:rPr lang="pt-PT" i="1" dirty="0" err="1"/>
              <a:t>source</a:t>
            </a:r>
            <a:r>
              <a:rPr lang="pt-PT" i="1" dirty="0"/>
              <a:t> software </a:t>
            </a:r>
            <a:r>
              <a:rPr lang="pt-PT" dirty="0"/>
              <a:t>para análise estatística (</a:t>
            </a:r>
            <a:r>
              <a:rPr lang="pt-PT" i="1" dirty="0"/>
              <a:t>R, </a:t>
            </a:r>
            <a:r>
              <a:rPr lang="pt-PT" i="1" dirty="0" err="1"/>
              <a:t>Python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i="1" dirty="0" err="1"/>
              <a:t>Version</a:t>
            </a:r>
            <a:r>
              <a:rPr lang="pt-PT" i="1" dirty="0"/>
              <a:t> </a:t>
            </a:r>
            <a:r>
              <a:rPr lang="pt-PT" i="1" dirty="0" err="1"/>
              <a:t>control</a:t>
            </a:r>
            <a:r>
              <a:rPr lang="pt-PT" i="1" dirty="0"/>
              <a:t>  </a:t>
            </a:r>
            <a:r>
              <a:rPr lang="pt-PT" dirty="0"/>
              <a:t>para melhorar o trabalho colaborativo (</a:t>
            </a:r>
            <a:r>
              <a:rPr lang="pt-PT" i="1" dirty="0"/>
              <a:t>GitHub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Jornais e a comunidade mais exigentes (</a:t>
            </a:r>
            <a:r>
              <a:rPr lang="pt-PT" i="1" dirty="0" err="1"/>
              <a:t>code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data </a:t>
            </a:r>
            <a:r>
              <a:rPr lang="pt-PT" i="1" dirty="0" err="1"/>
              <a:t>available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Oportunidade de colaborar na capacitação da comunidade científica Portuguesa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12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Reflexão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790414"/>
            <a:ext cx="815210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Porque a </a:t>
            </a:r>
            <a:r>
              <a:rPr lang="pt-PT" b="1" i="1" dirty="0"/>
              <a:t>“</a:t>
            </a:r>
            <a:r>
              <a:rPr lang="en-US" b="1" i="1" dirty="0"/>
              <a:t>Nova SBE Health Economics &amp; Management”</a:t>
            </a:r>
            <a:r>
              <a:rPr lang="en-US" dirty="0"/>
              <a:t> antes Nova Health Care </a:t>
            </a:r>
            <a:r>
              <a:rPr lang="en-US" dirty="0" err="1"/>
              <a:t>Inniciative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Público-alvo principal comunidade académica e investigadores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Universidade Nova </a:t>
            </a:r>
            <a:r>
              <a:rPr lang="pt-PT" i="1" dirty="0"/>
              <a:t>“Alma </a:t>
            </a:r>
            <a:r>
              <a:rPr lang="pt-PT" i="1" dirty="0" err="1"/>
              <a:t>Mater</a:t>
            </a:r>
            <a:r>
              <a:rPr lang="pt-PT" i="1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Afiliado com o Centro de Investigação em Saúde Pública</a:t>
            </a:r>
            <a:r>
              <a:rPr lang="pt-PT" i="1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Grupo colaborativo entre varias Faculdades e grupos da Universidade Nova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Retribuir e manter laços com a comunidade em Portugal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59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Reflexão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790414"/>
            <a:ext cx="8152109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/>
              <a:t>Dois dias (10 horas de contacto) | 19 e 20 Setembro 2019</a:t>
            </a:r>
          </a:p>
          <a:p>
            <a:pPr>
              <a:lnSpc>
                <a:spcPct val="200000"/>
              </a:lnSpc>
            </a:pPr>
            <a:r>
              <a:rPr lang="pt-PT" dirty="0"/>
              <a:t>Duas horas de </a:t>
            </a:r>
            <a:r>
              <a:rPr lang="pt-PT" i="1" dirty="0"/>
              <a:t>Office </a:t>
            </a:r>
            <a:r>
              <a:rPr lang="pt-PT" i="1" dirty="0" err="1"/>
              <a:t>Hours</a:t>
            </a:r>
            <a:r>
              <a:rPr lang="pt-PT" i="1" dirty="0"/>
              <a:t> </a:t>
            </a:r>
            <a:r>
              <a:rPr lang="pt-PT" dirty="0"/>
              <a:t>online depois (</a:t>
            </a:r>
            <a:r>
              <a:rPr lang="pt-PT" i="1" dirty="0" err="1"/>
              <a:t>on</a:t>
            </a:r>
            <a:r>
              <a:rPr lang="pt-PT" i="1" dirty="0"/>
              <a:t> </a:t>
            </a:r>
            <a:r>
              <a:rPr lang="pt-PT" i="1" dirty="0" err="1"/>
              <a:t>demand</a:t>
            </a:r>
            <a:r>
              <a:rPr lang="pt-PT" dirty="0"/>
              <a:t>)</a:t>
            </a:r>
          </a:p>
          <a:p>
            <a:pPr>
              <a:lnSpc>
                <a:spcPct val="200000"/>
              </a:lnSpc>
            </a:pPr>
            <a:r>
              <a:rPr lang="pt-PT" b="1" dirty="0"/>
              <a:t>Máximo de 30 participantes  </a:t>
            </a:r>
          </a:p>
          <a:p>
            <a:pPr>
              <a:lnSpc>
                <a:spcPct val="200000"/>
              </a:lnSpc>
            </a:pPr>
            <a:r>
              <a:rPr lang="pt-PT" dirty="0"/>
              <a:t>BYOD </a:t>
            </a:r>
            <a:r>
              <a:rPr lang="pt-PT" i="1" dirty="0" err="1"/>
              <a:t>Bring</a:t>
            </a:r>
            <a:r>
              <a:rPr lang="pt-PT" i="1" dirty="0"/>
              <a:t> </a:t>
            </a:r>
            <a:r>
              <a:rPr lang="pt-PT" i="1" dirty="0" err="1"/>
              <a:t>Your</a:t>
            </a:r>
            <a:r>
              <a:rPr lang="pt-PT" i="1" dirty="0"/>
              <a:t> </a:t>
            </a:r>
            <a:r>
              <a:rPr lang="pt-PT" i="1" dirty="0" err="1"/>
              <a:t>Own</a:t>
            </a:r>
            <a:r>
              <a:rPr lang="pt-PT" i="1" dirty="0"/>
              <a:t> </a:t>
            </a:r>
            <a:r>
              <a:rPr lang="pt-PT" i="1" dirty="0" err="1"/>
              <a:t>Device</a:t>
            </a:r>
            <a:r>
              <a:rPr lang="pt-PT" i="1" dirty="0"/>
              <a:t> (Portátil com internet, R e GitHub)</a:t>
            </a:r>
          </a:p>
          <a:p>
            <a:pPr>
              <a:lnSpc>
                <a:spcPct val="200000"/>
              </a:lnSpc>
            </a:pPr>
            <a:r>
              <a:rPr lang="pt-PT" dirty="0"/>
              <a:t>Avaliação: Participação nos dois dias de workshop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Inscrição</a:t>
            </a:r>
            <a:r>
              <a:rPr lang="pt" dirty="0"/>
              <a:t>: </a:t>
            </a:r>
            <a:r>
              <a:rPr lang="pt" b="1" dirty="0"/>
              <a:t>250 Euros (20% de desconto para estudantes graduados) </a:t>
            </a:r>
            <a:r>
              <a:rPr lang="pt" dirty="0"/>
              <a:t>e profissionais em formação </a:t>
            </a:r>
          </a:p>
          <a:p>
            <a:pPr>
              <a:lnSpc>
                <a:spcPct val="200000"/>
              </a:lnSpc>
            </a:pPr>
            <a:r>
              <a:rPr lang="pt" dirty="0"/>
              <a:t>A inscrição inclui café e </a:t>
            </a:r>
            <a:r>
              <a:rPr lang="pt" dirty="0" err="1"/>
              <a:t>snacks</a:t>
            </a:r>
            <a:r>
              <a:rPr lang="pt" dirty="0"/>
              <a:t> mas exclui o almoço</a:t>
            </a:r>
          </a:p>
        </p:txBody>
      </p:sp>
    </p:spTree>
    <p:extLst>
      <p:ext uri="{BB962C8B-B14F-4D97-AF65-F5344CB8AC3E}">
        <p14:creationId xmlns:p14="http://schemas.microsoft.com/office/powerpoint/2010/main" val="15583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</a:t>
            </a: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Reflexão 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790414"/>
            <a:ext cx="8152109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/>
              <a:t>100% pratico </a:t>
            </a:r>
          </a:p>
          <a:p>
            <a:pPr>
              <a:lnSpc>
                <a:spcPct val="200000"/>
              </a:lnSpc>
            </a:pPr>
            <a:r>
              <a:rPr lang="pt-PT" dirty="0"/>
              <a:t>Sem slides de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</a:p>
          <a:p>
            <a:pPr>
              <a:lnSpc>
                <a:spcPct val="200000"/>
              </a:lnSpc>
            </a:pPr>
            <a:r>
              <a:rPr lang="pt-PT" b="1" dirty="0"/>
              <a:t>Código pré-escrito e comentado </a:t>
            </a:r>
          </a:p>
          <a:p>
            <a:pPr>
              <a:lnSpc>
                <a:spcPct val="200000"/>
              </a:lnSpc>
            </a:pPr>
            <a:r>
              <a:rPr lang="pt-PT" dirty="0"/>
              <a:t>Participantes podem utilizar código posteriormente</a:t>
            </a:r>
          </a:p>
          <a:p>
            <a:pPr>
              <a:lnSpc>
                <a:spcPct val="200000"/>
              </a:lnSpc>
            </a:pPr>
            <a:r>
              <a:rPr lang="pt-PT" b="1" dirty="0"/>
              <a:t>Exemplos e bases de dados apropriadas ao contexto Português</a:t>
            </a:r>
          </a:p>
          <a:p>
            <a:pPr>
              <a:lnSpc>
                <a:spcPct val="200000"/>
              </a:lnSpc>
            </a:pPr>
            <a:r>
              <a:rPr lang="pt-PT" dirty="0"/>
              <a:t>Boas praticas em </a:t>
            </a:r>
            <a:r>
              <a:rPr lang="pt-PT" dirty="0" err="1"/>
              <a:t>reproducible</a:t>
            </a:r>
            <a:r>
              <a:rPr lang="pt-PT" dirty="0"/>
              <a:t> </a:t>
            </a:r>
            <a:r>
              <a:rPr lang="pt-PT" dirty="0" err="1"/>
              <a:t>science</a:t>
            </a:r>
            <a:r>
              <a:rPr lang="pt-PT" dirty="0"/>
              <a:t> </a:t>
            </a:r>
          </a:p>
          <a:p>
            <a:pPr>
              <a:lnSpc>
                <a:spcPct val="200000"/>
              </a:lnSpc>
            </a:pPr>
            <a:r>
              <a:rPr lang="pt-PT" dirty="0"/>
              <a:t>Exposição aos packages mais usados na comunidade</a:t>
            </a:r>
          </a:p>
          <a:p>
            <a:pPr>
              <a:lnSpc>
                <a:spcPct val="200000"/>
              </a:lnSpc>
            </a:pPr>
            <a:r>
              <a:rPr lang="pt-PT" b="1" dirty="0"/>
              <a:t> Exposição a formas de partilha e comunicação de resultados (R Pubs)</a:t>
            </a:r>
          </a:p>
          <a:p>
            <a:pPr>
              <a:lnSpc>
                <a:spcPct val="200000"/>
              </a:lnSpc>
            </a:pPr>
            <a:r>
              <a:rPr lang="pt-PT" dirty="0"/>
              <a:t>Conteúdo disponível no GitHub </a:t>
            </a:r>
          </a:p>
        </p:txBody>
      </p:sp>
    </p:spTree>
    <p:extLst>
      <p:ext uri="{BB962C8B-B14F-4D97-AF65-F5344CB8AC3E}">
        <p14:creationId xmlns:p14="http://schemas.microsoft.com/office/powerpoint/2010/main" val="39043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Reflexão 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557944"/>
            <a:ext cx="8152109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/>
              <a:t>Conhecimentos de programação não são necessários</a:t>
            </a:r>
            <a:r>
              <a:rPr lang="pt-PT" dirty="0"/>
              <a:t>.</a:t>
            </a:r>
            <a:endParaRPr lang="pt" dirty="0"/>
          </a:p>
          <a:p>
            <a:pPr>
              <a:lnSpc>
                <a:spcPct val="200000"/>
              </a:lnSpc>
            </a:pPr>
            <a:r>
              <a:rPr lang="pt-PT" dirty="0"/>
              <a:t>Conhecimentos de estatística básicos (distribuições e regressões)</a:t>
            </a:r>
          </a:p>
          <a:p>
            <a:pPr>
              <a:lnSpc>
                <a:spcPct val="200000"/>
              </a:lnSpc>
            </a:pPr>
            <a:r>
              <a:rPr lang="pt-PT" dirty="0"/>
              <a:t>Domínio da Língua Inglesa </a:t>
            </a:r>
            <a:endParaRPr lang="pt" dirty="0"/>
          </a:p>
          <a:p>
            <a:pPr>
              <a:lnSpc>
                <a:spcPct val="200000"/>
              </a:lnSpc>
            </a:pPr>
            <a:endParaRPr lang="pt" dirty="0"/>
          </a:p>
          <a:p>
            <a:pPr>
              <a:lnSpc>
                <a:spcPct val="200000"/>
              </a:lnSpc>
            </a:pPr>
            <a:r>
              <a:rPr lang="pt" b="1" i="1" dirty="0"/>
              <a:t>Alunos de mestrado ou doutoramento</a:t>
            </a:r>
          </a:p>
          <a:p>
            <a:pPr>
              <a:lnSpc>
                <a:spcPct val="200000"/>
              </a:lnSpc>
            </a:pPr>
            <a:r>
              <a:rPr lang="pt" b="1" i="1" dirty="0"/>
              <a:t>Investigadores</a:t>
            </a:r>
          </a:p>
          <a:p>
            <a:pPr>
              <a:lnSpc>
                <a:spcPct val="200000"/>
              </a:lnSpc>
            </a:pPr>
            <a:r>
              <a:rPr lang="pt" b="1" i="1" dirty="0"/>
              <a:t>Médicos e outros profissionais de saúde</a:t>
            </a:r>
          </a:p>
          <a:p>
            <a:pPr>
              <a:lnSpc>
                <a:spcPct val="200000"/>
              </a:lnSpc>
            </a:pPr>
            <a:r>
              <a:rPr lang="pt" b="1" i="1" dirty="0"/>
              <a:t>Economistas</a:t>
            </a:r>
          </a:p>
        </p:txBody>
      </p:sp>
    </p:spTree>
    <p:extLst>
      <p:ext uri="{BB962C8B-B14F-4D97-AF65-F5344CB8AC3E}">
        <p14:creationId xmlns:p14="http://schemas.microsoft.com/office/powerpoint/2010/main" val="189735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</a:t>
            </a: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Reflexão 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557944"/>
            <a:ext cx="8152109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" b="1" dirty="0"/>
          </a:p>
          <a:p>
            <a:pPr>
              <a:lnSpc>
                <a:spcPct val="200000"/>
              </a:lnSpc>
            </a:pPr>
            <a:r>
              <a:rPr lang="pt" b="1" dirty="0"/>
              <a:t>Introdução ao </a:t>
            </a:r>
            <a:r>
              <a:rPr lang="pt" b="1" dirty="0" err="1"/>
              <a:t>R</a:t>
            </a:r>
            <a:endParaRPr lang="pt" b="1" dirty="0"/>
          </a:p>
          <a:p>
            <a:pPr>
              <a:lnSpc>
                <a:spcPct val="200000"/>
              </a:lnSpc>
            </a:pPr>
            <a:r>
              <a:rPr lang="pt" b="1" dirty="0"/>
              <a:t>Visualização de dados </a:t>
            </a:r>
          </a:p>
          <a:p>
            <a:pPr>
              <a:lnSpc>
                <a:spcPct val="200000"/>
              </a:lnSpc>
            </a:pPr>
            <a:r>
              <a:rPr lang="pt" b="1" dirty="0"/>
              <a:t>Construção de modelos </a:t>
            </a:r>
          </a:p>
          <a:p>
            <a:pPr>
              <a:lnSpc>
                <a:spcPct val="200000"/>
              </a:lnSpc>
            </a:pPr>
            <a:r>
              <a:rPr lang="pt" b="1" dirty="0"/>
              <a:t>Relatórios e artigos dinâmicos  </a:t>
            </a:r>
          </a:p>
          <a:p>
            <a:pPr>
              <a:lnSpc>
                <a:spcPct val="200000"/>
              </a:lnSpc>
            </a:pPr>
            <a:r>
              <a:rPr lang="pt" b="1" dirty="0"/>
              <a:t>Introdução ao </a:t>
            </a:r>
            <a:r>
              <a:rPr lang="pt" b="1" i="1" dirty="0" err="1"/>
              <a:t>GitHib</a:t>
            </a:r>
            <a:r>
              <a:rPr lang="pt" b="1" dirty="0"/>
              <a:t> </a:t>
            </a:r>
          </a:p>
          <a:p>
            <a:pPr>
              <a:lnSpc>
                <a:spcPct val="200000"/>
              </a:lnSpc>
            </a:pPr>
            <a:endParaRPr lang="pt" b="1" dirty="0"/>
          </a:p>
          <a:p>
            <a:pPr>
              <a:lnSpc>
                <a:spcPct val="200000"/>
              </a:lnSpc>
            </a:pPr>
            <a:r>
              <a:rPr lang="pt" i="1" dirty="0"/>
              <a:t>(Programa detalhado no documento </a:t>
            </a:r>
            <a:r>
              <a:rPr lang="pt" i="1" dirty="0" err="1"/>
              <a:t>word</a:t>
            </a:r>
            <a:r>
              <a:rPr lang="pt" i="1" dirty="0"/>
              <a:t>)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80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Reflexão </a:t>
            </a:r>
            <a:endParaRPr lang="pt-P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557944"/>
            <a:ext cx="8152109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/>
              <a:t>Exemplo de alguns exercícios </a:t>
            </a:r>
          </a:p>
          <a:p>
            <a:pPr>
              <a:lnSpc>
                <a:spcPct val="200000"/>
              </a:lnSpc>
            </a:pPr>
            <a:r>
              <a:rPr lang="pt-PT" i="1" dirty="0"/>
              <a:t>(</a:t>
            </a:r>
            <a:r>
              <a:rPr lang="pt-PT" i="1" dirty="0">
                <a:hlinkClick r:id="rId2"/>
              </a:rPr>
              <a:t>Ver link</a:t>
            </a:r>
            <a:r>
              <a:rPr lang="pt-PT" i="1" dirty="0"/>
              <a:t> para o R pubs)</a:t>
            </a:r>
          </a:p>
          <a:p>
            <a:pPr>
              <a:lnSpc>
                <a:spcPct val="200000"/>
              </a:lnSpc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1000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5E0-525A-7945-A8F3-9AC70E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Motivação</a:t>
            </a:r>
            <a:br>
              <a:rPr lang="pt-PT" sz="2800" b="1" dirty="0"/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Estrutura</a:t>
            </a: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Modelo aprendizagem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Público-Alvo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 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 do formador</a:t>
            </a:r>
            <a:br>
              <a:rPr lang="pt-PT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PT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Reflexão </a:t>
            </a:r>
            <a:endParaRPr lang="pt-PT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0BE5-20D0-514A-86DD-0649656C7BE6}"/>
              </a:ext>
            </a:extLst>
          </p:cNvPr>
          <p:cNvSpPr txBox="1"/>
          <p:nvPr/>
        </p:nvSpPr>
        <p:spPr>
          <a:xfrm>
            <a:off x="3611105" y="557944"/>
            <a:ext cx="8152109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/>
              <a:t>André Peralta Santos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Medico (</a:t>
            </a:r>
            <a:r>
              <a:rPr lang="en-US" i="1" dirty="0" err="1"/>
              <a:t>Faculdade</a:t>
            </a:r>
            <a:r>
              <a:rPr lang="en-US" i="1" dirty="0"/>
              <a:t> de </a:t>
            </a:r>
            <a:r>
              <a:rPr lang="en-US" i="1" dirty="0" err="1"/>
              <a:t>Ciências</a:t>
            </a:r>
            <a:r>
              <a:rPr lang="en-US" i="1" dirty="0"/>
              <a:t> </a:t>
            </a:r>
            <a:r>
              <a:rPr lang="en-US" i="1" dirty="0" err="1"/>
              <a:t>Medicas</a:t>
            </a:r>
            <a:r>
              <a:rPr lang="en-US" i="1" dirty="0"/>
              <a:t>, UNL)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Mestre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Saúde</a:t>
            </a:r>
            <a:r>
              <a:rPr lang="en-US" i="1" dirty="0"/>
              <a:t> </a:t>
            </a:r>
            <a:r>
              <a:rPr lang="en-US" i="1" dirty="0" err="1"/>
              <a:t>Publica</a:t>
            </a:r>
            <a:r>
              <a:rPr lang="en-US" i="1" dirty="0"/>
              <a:t> (ENSP, UNL)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Translational Research Certificate [2 years program] (Harvard Medical School)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Especialista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Saúde</a:t>
            </a:r>
            <a:r>
              <a:rPr lang="en-US" dirty="0"/>
              <a:t> </a:t>
            </a:r>
            <a:r>
              <a:rPr lang="en-US" dirty="0" err="1"/>
              <a:t>Publica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nacionais</a:t>
            </a:r>
            <a:r>
              <a:rPr lang="en-US" dirty="0"/>
              <a:t> e </a:t>
            </a:r>
            <a:r>
              <a:rPr lang="en-US" dirty="0" err="1"/>
              <a:t>internacionais</a:t>
            </a:r>
            <a:r>
              <a:rPr lang="en-US" dirty="0"/>
              <a:t> (</a:t>
            </a:r>
            <a:r>
              <a:rPr lang="en-US" dirty="0" err="1"/>
              <a:t>MoH</a:t>
            </a:r>
            <a:r>
              <a:rPr lang="en-US" dirty="0"/>
              <a:t>, </a:t>
            </a:r>
            <a:r>
              <a:rPr lang="en-US" dirty="0" err="1"/>
              <a:t>MoF</a:t>
            </a:r>
            <a:r>
              <a:rPr lang="en-US" dirty="0"/>
              <a:t>, European Commission, WHO)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Fulbright Scholar, University of Washington (Seattle)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PhDs Health Metrics and Implementation Science   </a:t>
            </a:r>
          </a:p>
        </p:txBody>
      </p:sp>
    </p:spTree>
    <p:extLst>
      <p:ext uri="{BB962C8B-B14F-4D97-AF65-F5344CB8AC3E}">
        <p14:creationId xmlns:p14="http://schemas.microsoft.com/office/powerpoint/2010/main" val="5617867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504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Data Science e investigação reproduzível e colaborativa </vt:lpstr>
      <vt:lpstr>Motivação Estrutura  Modelo aprendizagem Público-Alvo Programa  Exemplo Bio do formador Reflexão </vt:lpstr>
      <vt:lpstr>Motivação Estrutura  Modelo aprendizagem Público-Alvo Programa  Exemplo Bio do formador  Reflexão</vt:lpstr>
      <vt:lpstr>Motivação Estrutura  Modelo aprendizagem Público-Alvo Programa  Exemplo Bio do formador  Reflexão</vt:lpstr>
      <vt:lpstr>Motivação Estrutura  Modelo aprendizagem Público-Alvo Programa  Exemplo Bio do formador  Reflexão </vt:lpstr>
      <vt:lpstr>Motivação Estrutura  Modelo aprendizagem Público-Alvo Programa  Exemplo Bio do formador Reflexão </vt:lpstr>
      <vt:lpstr>Motivação Estrutura  Modelo aprendizagem Público-Alvo Programa  Exemplo Bio do formador  Reflexão </vt:lpstr>
      <vt:lpstr>Motivação Estrutura  Modelo aprendizagem Público-Alvo Programa  Exemplo Bio do formador  Reflexão </vt:lpstr>
      <vt:lpstr>Motivação Estrutura  Modelo aprendizagem Público-Alvo Programa  Exemplo Bio do formador  Reflexão </vt:lpstr>
      <vt:lpstr>Motivação Estrutura  Modelo aprendizagem Público-Alvo Programa  Exemplo Bio do formador  Reflexão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 investigação reproduzível e colaborativa </dc:title>
  <dc:creator>André PERALTA-SANTOS</dc:creator>
  <cp:lastModifiedBy>André PERALTA-SANTOS</cp:lastModifiedBy>
  <cp:revision>14</cp:revision>
  <cp:lastPrinted>2019-06-30T09:22:46Z</cp:lastPrinted>
  <dcterms:created xsi:type="dcterms:W3CDTF">2019-06-29T19:38:09Z</dcterms:created>
  <dcterms:modified xsi:type="dcterms:W3CDTF">2019-06-30T09:23:03Z</dcterms:modified>
</cp:coreProperties>
</file>