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D4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88" autoAdjust="0"/>
  </p:normalViewPr>
  <p:slideViewPr>
    <p:cSldViewPr snapToGrid="0" snapToObjects="1">
      <p:cViewPr varScale="1">
        <p:scale>
          <a:sx n="85" d="100"/>
          <a:sy n="8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C5EA-8B73-3946-BF7E-110F78101F8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8088-9427-6B40-8DAF-B55D3B993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1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Scalable (think type) (illustrator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photoshop</a:t>
            </a:r>
            <a:r>
              <a:rPr lang="en-U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Written in xml</a:t>
            </a:r>
            <a:r>
              <a:rPr lang="en-US" baseline="0" dirty="0" smtClean="0"/>
              <a:t> (so easy for other languages to parse it)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edit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program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.asp" TargetMode="External"/><Relationship Id="rId4" Type="http://schemas.openxmlformats.org/officeDocument/2006/relationships/hyperlink" Target="https://s3.amazonaws.com/mixture-mixed/161/6113/assets/images/posts/front-end-dev/im-down-with-svg/gio-difeterici.svg" TargetMode="External"/><Relationship Id="rId5" Type="http://schemas.openxmlformats.org/officeDocument/2006/relationships/hyperlink" Target="http://d3js.org/" TargetMode="External"/><Relationship Id="rId6" Type="http://schemas.openxmlformats.org/officeDocument/2006/relationships/hyperlink" Target="http://misoproject.com/d3-chart/" TargetMode="External"/><Relationship Id="rId7" Type="http://schemas.openxmlformats.org/officeDocument/2006/relationships/hyperlink" Target="http://alignedleft.com/work/d3-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11 at 9.44.32 AM.png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285" y="6200515"/>
            <a:ext cx="12650637" cy="1341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9" y="3986425"/>
            <a:ext cx="8189418" cy="1470025"/>
          </a:xfrm>
        </p:spPr>
        <p:txBody>
          <a:bodyPr/>
          <a:lstStyle/>
          <a:p>
            <a:pPr algn="l"/>
            <a:r>
              <a:rPr lang="en-US" b="1" dirty="0" smtClean="0">
                <a:latin typeface="Open Sans"/>
                <a:cs typeface="Open Sans"/>
              </a:rPr>
              <a:t>A Quick Introduction to d3.js &amp; Reusable Charts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059" y="5460899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Adam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/>
                <a:cs typeface="Open Sans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Pere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184" y="295698"/>
            <a:ext cx="443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7F7F7F"/>
                </a:solidFill>
                <a:latin typeface="Open Sans"/>
                <a:cs typeface="Open Sans"/>
              </a:rPr>
              <a:t>Olin College, November 11</a:t>
            </a:r>
            <a:r>
              <a:rPr lang="en-US" baseline="30000" dirty="0" smtClean="0">
                <a:solidFill>
                  <a:srgbClr val="7F7F7F"/>
                </a:solidFill>
                <a:latin typeface="Open Sans"/>
                <a:cs typeface="Open Sans"/>
              </a:rPr>
              <a:t>th</a:t>
            </a:r>
            <a:r>
              <a:rPr lang="en-US" dirty="0">
                <a:solidFill>
                  <a:srgbClr val="7F7F7F"/>
                </a:solidFill>
                <a:latin typeface="Open Sans"/>
                <a:cs typeface="Open Sans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Open Sans"/>
                <a:cs typeface="Open Sans"/>
              </a:rPr>
              <a:t>2014</a:t>
            </a:r>
            <a:endParaRPr lang="en-US" dirty="0">
              <a:solidFill>
                <a:srgbClr val="7F7F7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071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11-11 at 10.36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4" y="3167903"/>
            <a:ext cx="8432800" cy="6692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202037" y="2150129"/>
            <a:ext cx="9928699" cy="13614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Binding Data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100" dirty="0" smtClean="0">
                <a:latin typeface="Courier"/>
                <a:cs typeface="Courier"/>
              </a:rPr>
              <a:t>var </a:t>
            </a:r>
            <a:r>
              <a:rPr lang="nb-NO" sz="2100" dirty="0" err="1" smtClean="0">
                <a:latin typeface="Courier"/>
                <a:cs typeface="Courier"/>
              </a:rPr>
              <a:t>dataset</a:t>
            </a:r>
            <a:r>
              <a:rPr lang="nb-NO" sz="2100" dirty="0" smtClean="0">
                <a:latin typeface="Courier"/>
                <a:cs typeface="Courier"/>
              </a:rPr>
              <a:t> = [ 45, 80, 95, 135, 200, 250, 360 ];</a:t>
            </a:r>
          </a:p>
          <a:p>
            <a:endParaRPr lang="nb-NO" sz="2100" dirty="0">
              <a:latin typeface="Courier"/>
              <a:cs typeface="Courier"/>
            </a:endParaRPr>
          </a:p>
          <a:p>
            <a:r>
              <a:rPr lang="nb-NO" sz="2100" dirty="0" err="1" smtClean="0">
                <a:latin typeface="Courier"/>
                <a:cs typeface="Courier"/>
              </a:rPr>
              <a:t>elem</a:t>
            </a:r>
            <a:r>
              <a:rPr lang="nb-NO" sz="2100" dirty="0" smtClean="0">
                <a:latin typeface="Courier"/>
                <a:cs typeface="Courier"/>
              </a:rPr>
              <a:t> = </a:t>
            </a:r>
            <a:r>
              <a:rPr lang="nb-NO" sz="2100" dirty="0" err="1" smtClean="0">
                <a:latin typeface="Courier"/>
                <a:cs typeface="Courier"/>
              </a:rPr>
              <a:t>s.selectAll</a:t>
            </a:r>
            <a:r>
              <a:rPr lang="nb-NO" sz="2100" dirty="0" smtClean="0">
                <a:latin typeface="Courier"/>
                <a:cs typeface="Courier"/>
              </a:rPr>
              <a:t>('</a:t>
            </a:r>
            <a:r>
              <a:rPr lang="nb-NO" sz="2100" dirty="0" err="1" smtClean="0">
                <a:latin typeface="Courier"/>
                <a:cs typeface="Courier"/>
              </a:rPr>
              <a:t>circle</a:t>
            </a:r>
            <a:r>
              <a:rPr lang="nb-NO" sz="2100" dirty="0" smtClean="0">
                <a:latin typeface="Courier"/>
                <a:cs typeface="Courier"/>
              </a:rPr>
              <a:t>')</a:t>
            </a:r>
            <a:r>
              <a:rPr lang="nb-NO" sz="2100" b="1" dirty="0" smtClean="0">
                <a:latin typeface="Courier"/>
                <a:cs typeface="Courier"/>
              </a:rPr>
              <a:t>.data(</a:t>
            </a:r>
            <a:r>
              <a:rPr lang="nb-NO" sz="2100" b="1" dirty="0" err="1" smtClean="0">
                <a:latin typeface="Courier"/>
                <a:cs typeface="Courier"/>
              </a:rPr>
              <a:t>dataset</a:t>
            </a:r>
            <a:r>
              <a:rPr lang="nb-NO" sz="2100" b="1" dirty="0" smtClean="0">
                <a:latin typeface="Courier"/>
                <a:cs typeface="Courier"/>
              </a:rPr>
              <a:t>)</a:t>
            </a:r>
            <a:r>
              <a:rPr lang="nb-NO" sz="2100" dirty="0" smtClean="0">
                <a:latin typeface="Courier"/>
                <a:cs typeface="Courier"/>
              </a:rPr>
              <a:t>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113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1 at 10.49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96" y="3592717"/>
            <a:ext cx="7759700" cy="6502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Binding Data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err="1" smtClean="0">
                <a:latin typeface="Courier"/>
                <a:cs typeface="Courier"/>
              </a:rPr>
              <a:t>elem</a:t>
            </a:r>
            <a:r>
              <a:rPr lang="it-IT" sz="2100" b="1" dirty="0" err="1" smtClean="0">
                <a:latin typeface="Courier"/>
                <a:cs typeface="Courier"/>
              </a:rPr>
              <a:t>.enter</a:t>
            </a:r>
            <a:r>
              <a:rPr lang="it-IT" sz="2100" b="1" dirty="0" smtClean="0">
                <a:latin typeface="Courier"/>
                <a:cs typeface="Courier"/>
              </a:rPr>
              <a:t>()</a:t>
            </a:r>
            <a:r>
              <a:rPr lang="it-IT" sz="2100" dirty="0" smtClean="0">
                <a:latin typeface="Courier"/>
                <a:cs typeface="Courier"/>
              </a:rPr>
              <a:t>.</a:t>
            </a:r>
            <a:r>
              <a:rPr lang="it-IT" sz="2100" dirty="0" err="1" smtClean="0">
                <a:latin typeface="Courier"/>
                <a:cs typeface="Courier"/>
              </a:rPr>
              <a:t>append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('cx', 0)</a:t>
            </a:r>
          </a:p>
          <a:p>
            <a:r>
              <a:rPr lang="it-IT" sz="2100" dirty="0" smtClean="0">
                <a:latin typeface="Courier"/>
                <a:cs typeface="Courier"/>
              </a:rPr>
              <a:t>		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200)</a:t>
            </a:r>
          </a:p>
          <a:p>
            <a:r>
              <a:rPr lang="it-IT" sz="2100" dirty="0" smtClean="0">
                <a:latin typeface="Courier"/>
                <a:cs typeface="Courier"/>
              </a:rPr>
              <a:t>		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r</a:t>
            </a:r>
            <a:r>
              <a:rPr lang="it-IT" sz="2100" dirty="0" smtClean="0">
                <a:latin typeface="Courier"/>
                <a:cs typeface="Courier"/>
              </a:rPr>
              <a:t>', 10)</a:t>
            </a:r>
          </a:p>
          <a:p>
            <a:r>
              <a:rPr lang="it-IT" sz="2100" dirty="0" smtClean="0">
                <a:latin typeface="Courier"/>
                <a:cs typeface="Courier"/>
              </a:rPr>
              <a:t>			</a:t>
            </a:r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fill</a:t>
            </a:r>
            <a:r>
              <a:rPr lang="it-IT" sz="2100" dirty="0" smtClean="0">
                <a:latin typeface="Courier"/>
                <a:cs typeface="Courier"/>
              </a:rPr>
              <a:t>', '</a:t>
            </a:r>
            <a:r>
              <a:rPr lang="it-IT" sz="2100" dirty="0" err="1" smtClean="0">
                <a:latin typeface="Courier"/>
                <a:cs typeface="Courier"/>
              </a:rPr>
              <a:t>black</a:t>
            </a:r>
            <a:r>
              <a:rPr lang="it-IT" sz="2100" dirty="0" smtClean="0">
                <a:latin typeface="Courier"/>
                <a:cs typeface="Courier"/>
              </a:rPr>
              <a:t>');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179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51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14" y="3663805"/>
            <a:ext cx="7759700" cy="647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Binding Data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err="1" smtClean="0">
                <a:latin typeface="Courier"/>
                <a:cs typeface="Courier"/>
              </a:rPr>
              <a:t>elem.transition</a:t>
            </a:r>
            <a:r>
              <a:rPr lang="it-IT" sz="2100" dirty="0" smtClean="0">
                <a:latin typeface="Courier"/>
                <a:cs typeface="Courier"/>
              </a:rPr>
              <a:t>()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.</a:t>
            </a:r>
            <a:r>
              <a:rPr lang="it-IT" sz="2100" dirty="0" err="1" smtClean="0">
                <a:latin typeface="Courier"/>
                <a:cs typeface="Courier"/>
              </a:rPr>
              <a:t>duration</a:t>
            </a:r>
            <a:r>
              <a:rPr lang="it-IT" sz="2100" dirty="0" smtClean="0">
                <a:latin typeface="Courier"/>
                <a:cs typeface="Courier"/>
              </a:rPr>
              <a:t>(1000)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b="1" dirty="0" smtClean="0">
                <a:latin typeface="Courier"/>
                <a:cs typeface="Courier"/>
              </a:rPr>
              <a:t>.</a:t>
            </a:r>
            <a:r>
              <a:rPr lang="it-IT" sz="2100" b="1" dirty="0" err="1" smtClean="0">
                <a:latin typeface="Courier"/>
                <a:cs typeface="Courier"/>
              </a:rPr>
              <a:t>attr</a:t>
            </a:r>
            <a:r>
              <a:rPr lang="it-IT" sz="2100" b="1" dirty="0" smtClean="0">
                <a:latin typeface="Courier"/>
                <a:cs typeface="Courier"/>
              </a:rPr>
              <a:t>('cx', </a:t>
            </a:r>
            <a:r>
              <a:rPr lang="it-IT" sz="2100" b="1" dirty="0" err="1" smtClean="0">
                <a:latin typeface="Courier"/>
                <a:cs typeface="Courier"/>
              </a:rPr>
              <a:t>function</a:t>
            </a:r>
            <a:r>
              <a:rPr lang="it-IT" sz="2100" b="1" dirty="0" smtClean="0">
                <a:latin typeface="Courier"/>
                <a:cs typeface="Courier"/>
              </a:rPr>
              <a:t>(</a:t>
            </a:r>
            <a:r>
              <a:rPr lang="it-IT" sz="2100" b="1" dirty="0" err="1" smtClean="0">
                <a:latin typeface="Courier"/>
                <a:cs typeface="Courier"/>
              </a:rPr>
              <a:t>d,i</a:t>
            </a:r>
            <a:r>
              <a:rPr lang="it-IT" sz="2100" b="1" dirty="0" smtClean="0">
                <a:latin typeface="Courier"/>
                <a:cs typeface="Courier"/>
              </a:rPr>
              <a:t>){ </a:t>
            </a:r>
            <a:r>
              <a:rPr lang="it-IT" sz="2100" b="1" dirty="0" err="1" smtClean="0">
                <a:latin typeface="Courier"/>
                <a:cs typeface="Courier"/>
              </a:rPr>
              <a:t>return</a:t>
            </a:r>
            <a:r>
              <a:rPr lang="it-IT" sz="2100" b="1" dirty="0" smtClean="0">
                <a:latin typeface="Courier"/>
                <a:cs typeface="Courier"/>
              </a:rPr>
              <a:t> d; });</a:t>
            </a:r>
            <a:endParaRPr lang="en-US" sz="2100" b="1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cs typeface="Open Sans"/>
              </a:rPr>
              <a:t>Appending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cs typeface="Open Sans"/>
              </a:rPr>
              <a:t> a new </a:t>
            </a:r>
            <a:r>
              <a:rPr lang="en-US" sz="2400" dirty="0" err="1" smtClean="0">
                <a:solidFill>
                  <a:srgbClr val="FFFFFF"/>
                </a:solidFill>
                <a:latin typeface="Open Sans"/>
                <a:cs typeface="Open Sans"/>
              </a:rPr>
              <a:t>elemen</a:t>
            </a:r>
            <a:endParaRPr lang="en-US" sz="2400" dirty="0" smtClean="0">
              <a:solidFill>
                <a:srgbClr val="FFFFFF"/>
              </a:solidFill>
              <a:latin typeface="Open Sans"/>
              <a:cs typeface="Open San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784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51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14" y="3663805"/>
            <a:ext cx="7759700" cy="647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Data Events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err="1" smtClean="0">
                <a:latin typeface="Courier"/>
                <a:cs typeface="Courier"/>
              </a:rPr>
              <a:t>dataset.pop</a:t>
            </a:r>
            <a:r>
              <a:rPr lang="it-IT" sz="2100" dirty="0" smtClean="0">
                <a:latin typeface="Courier"/>
                <a:cs typeface="Courier"/>
              </a:rPr>
              <a:t>();</a:t>
            </a:r>
          </a:p>
          <a:p>
            <a:r>
              <a:rPr lang="it-IT" sz="2100" dirty="0" err="1" smtClean="0">
                <a:latin typeface="Courier"/>
                <a:cs typeface="Courier"/>
              </a:rPr>
              <a:t>elem</a:t>
            </a:r>
            <a:r>
              <a:rPr lang="it-IT" sz="2100" dirty="0" smtClean="0">
                <a:latin typeface="Courier"/>
                <a:cs typeface="Courier"/>
              </a:rPr>
              <a:t> = </a:t>
            </a:r>
            <a:r>
              <a:rPr lang="it-IT" sz="2100" dirty="0" err="1" smtClean="0">
                <a:latin typeface="Courier"/>
                <a:cs typeface="Courier"/>
              </a:rPr>
              <a:t>s.selectAll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').data(</a:t>
            </a:r>
            <a:r>
              <a:rPr lang="it-IT" sz="2100" dirty="0" err="1" smtClean="0">
                <a:latin typeface="Courier"/>
                <a:cs typeface="Courier"/>
              </a:rPr>
              <a:t>dataset</a:t>
            </a:r>
            <a:r>
              <a:rPr lang="it-IT" sz="2100" dirty="0" smtClean="0">
                <a:latin typeface="Courier"/>
                <a:cs typeface="Courier"/>
              </a:rPr>
              <a:t>);</a:t>
            </a:r>
          </a:p>
          <a:p>
            <a:r>
              <a:rPr lang="it-IT" sz="2100" dirty="0" err="1" smtClean="0">
                <a:latin typeface="Courier"/>
                <a:cs typeface="Courier"/>
              </a:rPr>
              <a:t>elem</a:t>
            </a:r>
            <a:r>
              <a:rPr lang="it-IT" sz="2100" b="1" dirty="0" err="1" smtClean="0">
                <a:latin typeface="Courier"/>
                <a:cs typeface="Courier"/>
              </a:rPr>
              <a:t>.exit</a:t>
            </a:r>
            <a:r>
              <a:rPr lang="it-IT" sz="2100" b="1" dirty="0" smtClean="0">
                <a:latin typeface="Courier"/>
                <a:cs typeface="Courier"/>
              </a:rPr>
              <a:t>()</a:t>
            </a:r>
            <a:r>
              <a:rPr lang="it-IT" sz="2100" dirty="0" smtClean="0">
                <a:latin typeface="Courier"/>
                <a:cs typeface="Courier"/>
              </a:rPr>
              <a:t>.</a:t>
            </a:r>
            <a:r>
              <a:rPr lang="it-IT" sz="2100" dirty="0" err="1" smtClean="0">
                <a:latin typeface="Courier"/>
                <a:cs typeface="Courier"/>
              </a:rPr>
              <a:t>transition</a:t>
            </a:r>
            <a:r>
              <a:rPr lang="it-IT" sz="2100" dirty="0" smtClean="0">
                <a:latin typeface="Courier"/>
                <a:cs typeface="Courier"/>
              </a:rPr>
              <a:t>().</a:t>
            </a:r>
            <a:r>
              <a:rPr lang="it-IT" sz="2100" dirty="0" err="1" smtClean="0">
                <a:latin typeface="Courier"/>
                <a:cs typeface="Courier"/>
              </a:rPr>
              <a:t>duration</a:t>
            </a:r>
            <a:r>
              <a:rPr lang="it-IT" sz="2100" dirty="0" smtClean="0">
                <a:latin typeface="Courier"/>
                <a:cs typeface="Courier"/>
              </a:rPr>
              <a:t>(1000)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-100)</a:t>
            </a:r>
          </a:p>
          <a:p>
            <a:r>
              <a:rPr lang="it-IT" sz="2100" b="1" dirty="0">
                <a:latin typeface="Courier"/>
                <a:cs typeface="Courier"/>
              </a:rPr>
              <a:t>	</a:t>
            </a:r>
            <a:r>
              <a:rPr lang="it-IT" sz="2100" b="1" dirty="0" smtClean="0">
                <a:latin typeface="Courier"/>
                <a:cs typeface="Courier"/>
              </a:rPr>
              <a:t>			.</a:t>
            </a:r>
            <a:r>
              <a:rPr lang="it-IT" sz="2100" b="1" dirty="0" err="1" smtClean="0">
                <a:latin typeface="Courier"/>
                <a:cs typeface="Courier"/>
              </a:rPr>
              <a:t>remove</a:t>
            </a:r>
            <a:r>
              <a:rPr lang="it-IT" sz="2100" b="1" dirty="0" smtClean="0">
                <a:latin typeface="Courier"/>
                <a:cs typeface="Courier"/>
              </a:rPr>
              <a:t>()</a:t>
            </a:r>
            <a:r>
              <a:rPr lang="it-IT" sz="2100" dirty="0" smtClean="0">
                <a:latin typeface="Courier"/>
                <a:cs typeface="Courier"/>
              </a:rPr>
              <a:t>;</a:t>
            </a:r>
            <a:endParaRPr lang="en-US" sz="2100" b="1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Removing</a:t>
            </a:r>
            <a:r>
              <a:rPr lang="en-US" sz="2400" dirty="0" smtClean="0">
                <a:latin typeface="Open Sans"/>
                <a:cs typeface="Open Sans"/>
              </a:rPr>
              <a:t>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30235" y="5558118"/>
            <a:ext cx="1016000" cy="1123111"/>
          </a:xfrm>
          <a:prstGeom prst="rect">
            <a:avLst/>
          </a:prstGeom>
          <a:solidFill>
            <a:srgbClr val="D4E7E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10 at 10.15.34 PM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294"/>
            <a:ext cx="9293412" cy="7444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3.charts.js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919" y="1687675"/>
            <a:ext cx="8412602" cy="2796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 algn="r">
              <a:buNone/>
            </a:pPr>
            <a:r>
              <a:rPr lang="en-US" sz="2100" dirty="0" smtClean="0">
                <a:latin typeface="Open Sans"/>
                <a:cs typeface="Open Sans"/>
              </a:rPr>
              <a:t>A JavaScript Library that allows you to define d3 chart objects and easily instantiate multiple instances of that chart.</a:t>
            </a:r>
            <a:endParaRPr lang="en-US" sz="21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4556" y="3725335"/>
            <a:ext cx="362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Open Sans"/>
                <a:cs typeface="Open Sans"/>
              </a:rPr>
              <a:t>Examples</a:t>
            </a:r>
            <a:endParaRPr lang="en-US" sz="3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813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97647" y="1417638"/>
            <a:ext cx="11370235" cy="475129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3.charts.js – Using a Chart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7" name="Picture 6" descr="Screen Shot 2014-11-10 at 10.15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2" y="1417638"/>
            <a:ext cx="5931487" cy="4751294"/>
          </a:xfrm>
          <a:prstGeom prst="rect">
            <a:avLst/>
          </a:prstGeom>
        </p:spPr>
      </p:pic>
      <p:pic>
        <p:nvPicPr>
          <p:cNvPr id="9" name="Picture 8" descr="Screen Shot 2014-11-11 at 11.10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53" y="4392705"/>
            <a:ext cx="3964647" cy="2569882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250730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Assignment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471" y="1942353"/>
            <a:ext cx="8044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Open Sans"/>
                <a:cs typeface="Open Sans"/>
              </a:rPr>
              <a:t>Using d3.js &amp; d3.chart.js, you are going to build a simple horizontal bar chart.</a:t>
            </a:r>
            <a:endParaRPr lang="en-US" sz="2400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4-11-11 at 11.18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7" y="3735294"/>
            <a:ext cx="42672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8778" y="5573059"/>
            <a:ext cx="27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/>
                <a:cs typeface="Open Sans"/>
              </a:rPr>
              <a:t>Instructions:</a:t>
            </a:r>
          </a:p>
          <a:p>
            <a:pPr algn="r"/>
            <a:r>
              <a:rPr lang="en-US" dirty="0" err="1" smtClean="0">
                <a:latin typeface="Open Sans"/>
                <a:cs typeface="Open Sans"/>
              </a:rPr>
              <a:t>Tutorial.html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578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References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1919" y="1687675"/>
            <a:ext cx="8412602" cy="44083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DOM Tree: </a:t>
            </a:r>
            <a:r>
              <a:rPr lang="en-US" sz="1600" dirty="0" smtClean="0">
                <a:latin typeface="Open Sans"/>
                <a:cs typeface="Open Sans"/>
                <a:hlinkClick r:id="rId3"/>
              </a:rPr>
              <a:t>http://www.w3schools.com/js/js_htmldom.asp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SVG: </a:t>
            </a:r>
            <a:r>
              <a:rPr lang="en-US" sz="1600" dirty="0" smtClean="0">
                <a:latin typeface="Open Sans"/>
                <a:cs typeface="Open Sans"/>
                <a:hlinkClick r:id="rId4"/>
              </a:rPr>
              <a:t>https://s3.amazonaws.com/mixture-mixed/161/6113/assets/images/posts/front-end-dev/im-down-with-svg/gio-difeterici.svg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D3.js </a:t>
            </a:r>
            <a:r>
              <a:rPr lang="en-US" sz="1600" dirty="0" smtClean="0">
                <a:latin typeface="Open Sans"/>
                <a:cs typeface="Open Sans"/>
                <a:hlinkClick r:id="rId5"/>
              </a:rPr>
              <a:t>http://d3js.org/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D3.chart.js </a:t>
            </a:r>
            <a:r>
              <a:rPr lang="en-US" sz="1600" dirty="0" smtClean="0">
                <a:latin typeface="Open Sans"/>
                <a:cs typeface="Open Sans"/>
                <a:hlinkClick r:id="rId6"/>
              </a:rPr>
              <a:t>http://misoproject.com/d3-chart/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D3 </a:t>
            </a:r>
            <a:r>
              <a:rPr lang="en-US" sz="1600" dirty="0" err="1" smtClean="0">
                <a:latin typeface="Open Sans"/>
                <a:cs typeface="Open Sans"/>
              </a:rPr>
              <a:t>O’Reily</a:t>
            </a:r>
            <a:r>
              <a:rPr lang="en-US" sz="1600" dirty="0" smtClean="0">
                <a:latin typeface="Open Sans"/>
                <a:cs typeface="Open Sans"/>
              </a:rPr>
              <a:t> </a:t>
            </a:r>
            <a:r>
              <a:rPr lang="en-US" sz="1600" dirty="0" smtClean="0">
                <a:latin typeface="Open Sans"/>
                <a:cs typeface="Open Sans"/>
                <a:hlinkClick r:id="rId7"/>
              </a:rPr>
              <a:t>http://alignedleft.com/work/d3-book</a:t>
            </a:r>
            <a:r>
              <a:rPr lang="en-US" sz="1600" dirty="0" smtClean="0">
                <a:latin typeface="Open Sans"/>
                <a:cs typeface="Open Sans"/>
              </a:rPr>
              <a:t> </a:t>
            </a:r>
            <a:r>
              <a:rPr lang="en-US" sz="1600" dirty="0" smtClean="0">
                <a:latin typeface="Open Sans"/>
                <a:cs typeface="Open Sans"/>
              </a:rPr>
              <a:t>  </a:t>
            </a:r>
            <a:endParaRPr lang="en-US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516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Outline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DOM &amp; SVG …so many acronyms</a:t>
            </a: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D3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Open Sans"/>
                <a:cs typeface="Open Sans"/>
              </a:rPr>
              <a:t>Adding Elements &amp; Chaining Functions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Open Sans"/>
                <a:cs typeface="Open Sans"/>
              </a:rPr>
              <a:t>Binding Data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Open Sans"/>
                <a:cs typeface="Open Sans"/>
              </a:rPr>
              <a:t>Data Events</a:t>
            </a: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Reusable Charts</a:t>
            </a: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Assignment</a:t>
            </a:r>
          </a:p>
          <a:p>
            <a:pPr marL="0" indent="0">
              <a:buNone/>
            </a:pP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390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Dom – What is it?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7869"/>
            <a:ext cx="8229600" cy="9620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/>
                <a:cs typeface="Open Sans"/>
              </a:rPr>
              <a:t>D</a:t>
            </a:r>
            <a:r>
              <a:rPr lang="en-US" sz="2400" dirty="0" smtClean="0">
                <a:latin typeface="Open Sans"/>
                <a:cs typeface="Open Sans"/>
              </a:rPr>
              <a:t>ocument </a:t>
            </a:r>
            <a:r>
              <a:rPr lang="en-US" sz="2400" b="1" dirty="0" smtClean="0">
                <a:latin typeface="Open Sans"/>
                <a:cs typeface="Open Sans"/>
              </a:rPr>
              <a:t>O</a:t>
            </a:r>
            <a:r>
              <a:rPr lang="en-US" sz="2400" dirty="0" smtClean="0">
                <a:latin typeface="Open Sans"/>
                <a:cs typeface="Open Sans"/>
              </a:rPr>
              <a:t>bject </a:t>
            </a:r>
            <a:r>
              <a:rPr lang="en-US" sz="2400" b="1" dirty="0" smtClean="0">
                <a:latin typeface="Open Sans"/>
                <a:cs typeface="Open Sans"/>
              </a:rPr>
              <a:t>M</a:t>
            </a:r>
            <a:r>
              <a:rPr lang="en-US" sz="2400" dirty="0" smtClean="0">
                <a:latin typeface="Open Sans"/>
                <a:cs typeface="Open Sans"/>
              </a:rPr>
              <a:t>odel – a tree of HTML elements</a:t>
            </a:r>
            <a:endParaRPr lang="en-US" sz="2400" dirty="0">
              <a:latin typeface="Open Sans"/>
              <a:cs typeface="Open Sans"/>
            </a:endParaRPr>
          </a:p>
        </p:txBody>
      </p:sp>
      <p:pic>
        <p:nvPicPr>
          <p:cNvPr id="4" name="Picture 3" descr="pic_html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9" y="1776763"/>
            <a:ext cx="6911041" cy="3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6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SVG – What is that??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7122"/>
            <a:ext cx="8229600" cy="962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/>
                <a:cs typeface="Open Sans"/>
              </a:rPr>
              <a:t>S</a:t>
            </a:r>
            <a:r>
              <a:rPr lang="en-US" sz="2400" dirty="0" smtClean="0">
                <a:latin typeface="Open Sans"/>
                <a:cs typeface="Open Sans"/>
              </a:rPr>
              <a:t>calable </a:t>
            </a:r>
            <a:r>
              <a:rPr lang="en-US" sz="2400" b="1" dirty="0" smtClean="0">
                <a:latin typeface="Open Sans"/>
                <a:cs typeface="Open Sans"/>
              </a:rPr>
              <a:t>V</a:t>
            </a:r>
            <a:r>
              <a:rPr lang="en-US" sz="2400" dirty="0" smtClean="0">
                <a:latin typeface="Open Sans"/>
                <a:cs typeface="Open Sans"/>
              </a:rPr>
              <a:t>ector </a:t>
            </a:r>
            <a:r>
              <a:rPr lang="en-US" sz="2400" b="1" dirty="0" smtClean="0">
                <a:latin typeface="Open Sans"/>
                <a:cs typeface="Open Sans"/>
              </a:rPr>
              <a:t>G</a:t>
            </a:r>
            <a:r>
              <a:rPr lang="en-US" sz="2400" dirty="0" smtClean="0">
                <a:latin typeface="Open Sans"/>
                <a:cs typeface="Open Sans"/>
              </a:rPr>
              <a:t>raphics – A vector based image format</a:t>
            </a:r>
            <a:endParaRPr lang="en-US" sz="2400" dirty="0">
              <a:latin typeface="Open Sans"/>
              <a:cs typeface="Open Sans"/>
            </a:endParaRPr>
          </a:p>
        </p:txBody>
      </p:sp>
      <p:pic>
        <p:nvPicPr>
          <p:cNvPr id="6" name="Picture 5" descr="Screen Shot 2014-11-11 at 10.02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3" y="1447174"/>
            <a:ext cx="4333975" cy="44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78" y="1687675"/>
            <a:ext cx="8412602" cy="2796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>
              <a:latin typeface="Open Sans"/>
              <a:cs typeface="Open Sans"/>
            </a:endParaRPr>
          </a:p>
          <a:p>
            <a:pPr marL="0" indent="0" algn="r">
              <a:buNone/>
            </a:pPr>
            <a:r>
              <a:rPr lang="en-US" sz="2100" dirty="0" smtClean="0">
                <a:latin typeface="Open Sans"/>
                <a:cs typeface="Open Sans"/>
              </a:rPr>
              <a:t>A JavaScript Library for manipulating documents based on data.</a:t>
            </a:r>
            <a:endParaRPr lang="en-US" sz="2100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4-11-10 at 9.0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094" y="4254761"/>
            <a:ext cx="10279609" cy="2131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556" y="3486279"/>
            <a:ext cx="362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Open Sans"/>
                <a:cs typeface="Open Sans"/>
              </a:rPr>
              <a:t>Examples</a:t>
            </a:r>
            <a:endParaRPr lang="en-US" sz="3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533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2037" y="2150129"/>
            <a:ext cx="9481330" cy="7648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Chaining &amp; Addition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2297753"/>
            <a:ext cx="8686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ourier"/>
                <a:cs typeface="Courier"/>
              </a:rPr>
              <a:t>d3.select("body").append("p").text("New paragraph!");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967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36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4" y="3511550"/>
            <a:ext cx="8432800" cy="6692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SVG &amp; Transitions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ourier"/>
                <a:cs typeface="Courier"/>
              </a:rPr>
              <a:t>s =  d3.select('body')</a:t>
            </a:r>
          </a:p>
          <a:p>
            <a:r>
              <a:rPr lang="en-US" sz="2100" dirty="0">
                <a:latin typeface="Courier"/>
                <a:cs typeface="Courier"/>
              </a:rPr>
              <a:t>	</a:t>
            </a:r>
            <a:r>
              <a:rPr lang="en-US" sz="2100" dirty="0" smtClean="0">
                <a:latin typeface="Courier"/>
                <a:cs typeface="Courier"/>
              </a:rPr>
              <a:t>					.append('</a:t>
            </a:r>
            <a:r>
              <a:rPr lang="en-US" sz="2100" dirty="0" err="1" smtClean="0">
                <a:latin typeface="Courier"/>
                <a:cs typeface="Courier"/>
              </a:rPr>
              <a:t>svg</a:t>
            </a:r>
            <a:r>
              <a:rPr lang="en-US" sz="2100" dirty="0" smtClean="0">
                <a:latin typeface="Courier"/>
                <a:cs typeface="Courier"/>
              </a:rPr>
              <a:t>')</a:t>
            </a:r>
          </a:p>
          <a:p>
            <a:r>
              <a:rPr lang="en-US" sz="2100" dirty="0" smtClean="0">
                <a:latin typeface="Courier"/>
                <a:cs typeface="Courier"/>
              </a:rPr>
              <a:t>						.</a:t>
            </a:r>
            <a:r>
              <a:rPr lang="en-US" sz="2100" dirty="0" err="1" smtClean="0">
                <a:latin typeface="Courier"/>
                <a:cs typeface="Courier"/>
              </a:rPr>
              <a:t>attr</a:t>
            </a:r>
            <a:r>
              <a:rPr lang="en-US" sz="2100" dirty="0" smtClean="0">
                <a:latin typeface="Courier"/>
                <a:cs typeface="Courier"/>
              </a:rPr>
              <a:t>('width', 600)</a:t>
            </a:r>
          </a:p>
          <a:p>
            <a:r>
              <a:rPr lang="en-US" sz="2100" dirty="0" smtClean="0">
                <a:latin typeface="Courier"/>
                <a:cs typeface="Courier"/>
              </a:rPr>
              <a:t>						.</a:t>
            </a:r>
            <a:r>
              <a:rPr lang="en-US" sz="2100" dirty="0" err="1" smtClean="0">
                <a:latin typeface="Courier"/>
                <a:cs typeface="Courier"/>
              </a:rPr>
              <a:t>attr</a:t>
            </a:r>
            <a:r>
              <a:rPr lang="en-US" sz="2100" dirty="0" smtClean="0">
                <a:latin typeface="Courier"/>
                <a:cs typeface="Courier"/>
              </a:rPr>
              <a:t>('height', 500)</a:t>
            </a:r>
          </a:p>
          <a:p>
            <a:r>
              <a:rPr lang="en-US" sz="2100" dirty="0" smtClean="0">
                <a:latin typeface="Courier"/>
                <a:cs typeface="Courier"/>
              </a:rPr>
              <a:t>						.style('background-color', '#dcebe9');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600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1 at 10.38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67" y="4022230"/>
            <a:ext cx="7772400" cy="655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SVG &amp; Transitions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smtClean="0">
                <a:latin typeface="Courier"/>
                <a:cs typeface="Courier"/>
              </a:rPr>
              <a:t>c = </a:t>
            </a:r>
            <a:r>
              <a:rPr lang="it-IT" sz="2100" dirty="0" err="1" smtClean="0">
                <a:latin typeface="Courier"/>
                <a:cs typeface="Courier"/>
              </a:rPr>
              <a:t>s.append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</a:p>
          <a:p>
            <a:r>
              <a:rPr lang="it-IT" sz="2100" dirty="0">
                <a:latin typeface="Courier"/>
                <a:cs typeface="Courier"/>
              </a:rPr>
              <a:t>		</a:t>
            </a:r>
            <a:r>
              <a:rPr lang="it-IT" sz="2100" dirty="0" smtClean="0">
                <a:latin typeface="Courier"/>
                <a:cs typeface="Courier"/>
              </a:rPr>
              <a:t>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('cx',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200)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r</a:t>
            </a:r>
            <a:r>
              <a:rPr lang="it-IT" sz="2100" dirty="0" smtClean="0">
                <a:latin typeface="Courier"/>
                <a:cs typeface="Courier"/>
              </a:rPr>
              <a:t>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fill</a:t>
            </a:r>
            <a:r>
              <a:rPr lang="it-IT" sz="2100" dirty="0" smtClean="0">
                <a:latin typeface="Courier"/>
                <a:cs typeface="Courier"/>
              </a:rPr>
              <a:t>', '</a:t>
            </a:r>
            <a:r>
              <a:rPr lang="it-IT" sz="2100" dirty="0" err="1" smtClean="0">
                <a:latin typeface="Courier"/>
                <a:cs typeface="Courier"/>
              </a:rPr>
              <a:t>black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706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41.3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0"/>
          <a:stretch/>
        </p:blipFill>
        <p:spPr>
          <a:xfrm>
            <a:off x="4664614" y="3918389"/>
            <a:ext cx="5236138" cy="6642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SVG &amp; Transitions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smtClean="0">
                <a:latin typeface="Courier"/>
                <a:cs typeface="Courier"/>
              </a:rPr>
              <a:t>c = </a:t>
            </a:r>
            <a:r>
              <a:rPr lang="it-IT" sz="2100" dirty="0" err="1" smtClean="0">
                <a:latin typeface="Courier"/>
                <a:cs typeface="Courier"/>
              </a:rPr>
              <a:t>s.append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</a:p>
          <a:p>
            <a:r>
              <a:rPr lang="it-IT" sz="2100" dirty="0">
                <a:latin typeface="Courier"/>
                <a:cs typeface="Courier"/>
              </a:rPr>
              <a:t>		</a:t>
            </a:r>
            <a:r>
              <a:rPr lang="it-IT" sz="2100" dirty="0" smtClean="0">
                <a:latin typeface="Courier"/>
                <a:cs typeface="Courier"/>
              </a:rPr>
              <a:t>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('cx',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200)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r</a:t>
            </a:r>
            <a:r>
              <a:rPr lang="it-IT" sz="2100" dirty="0" smtClean="0">
                <a:latin typeface="Courier"/>
                <a:cs typeface="Courier"/>
              </a:rPr>
              <a:t>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fill</a:t>
            </a:r>
            <a:r>
              <a:rPr lang="it-IT" sz="2100" dirty="0" smtClean="0">
                <a:latin typeface="Courier"/>
                <a:cs typeface="Courier"/>
              </a:rPr>
              <a:t>', '</a:t>
            </a:r>
            <a:r>
              <a:rPr lang="it-IT" sz="2100" dirty="0" err="1" smtClean="0">
                <a:latin typeface="Courier"/>
                <a:cs typeface="Courier"/>
              </a:rPr>
              <a:t>black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501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573</Words>
  <Application>Microsoft Macintosh PowerPoint</Application>
  <PresentationFormat>On-screen Show (4:3)</PresentationFormat>
  <Paragraphs>129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Quick Introduction to d3.js &amp; Reusable Charts</vt:lpstr>
      <vt:lpstr>Outline</vt:lpstr>
      <vt:lpstr>Dom – What is it?</vt:lpstr>
      <vt:lpstr>SVG – What is that??</vt:lpstr>
      <vt:lpstr>d3.js</vt:lpstr>
      <vt:lpstr>d3.js: Chaining &amp; Addition</vt:lpstr>
      <vt:lpstr>d3.js: SVG &amp; Transitions</vt:lpstr>
      <vt:lpstr>d3.js: SVG &amp; Transitions</vt:lpstr>
      <vt:lpstr>d3.js: SVG &amp; Transitions</vt:lpstr>
      <vt:lpstr>d3.js: Binding Data</vt:lpstr>
      <vt:lpstr>d3.js: Binding Data</vt:lpstr>
      <vt:lpstr>d3.js: Binding Data</vt:lpstr>
      <vt:lpstr>d3.js: Data Events</vt:lpstr>
      <vt:lpstr>d3.charts.js</vt:lpstr>
      <vt:lpstr>d3.charts.js – Using a Chart</vt:lpstr>
      <vt:lpstr>Assignment</vt:lpstr>
      <vt:lpstr>References</vt:lpstr>
    </vt:vector>
  </TitlesOfParts>
  <Company>Involution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d3.js &amp; Reusable Charts</dc:title>
  <dc:creator>Adam Pere</dc:creator>
  <cp:lastModifiedBy>Adam Pere</cp:lastModifiedBy>
  <cp:revision>28</cp:revision>
  <dcterms:created xsi:type="dcterms:W3CDTF">2014-11-11T14:38:54Z</dcterms:created>
  <dcterms:modified xsi:type="dcterms:W3CDTF">2014-11-11T16:30:31Z</dcterms:modified>
</cp:coreProperties>
</file>