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9"/>
    <p:restoredTop sz="94658"/>
  </p:normalViewPr>
  <p:slideViewPr>
    <p:cSldViewPr snapToGrid="0" snapToObjects="1">
      <p:cViewPr>
        <p:scale>
          <a:sx n="20" d="100"/>
          <a:sy n="20" d="100"/>
        </p:scale>
        <p:origin x="2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per periods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3 periods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84.02</c:v>
                </c:pt>
                <c:pt idx="1">
                  <c:v>80.43</c:v>
                </c:pt>
                <c:pt idx="2">
                  <c:v>80.82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5 periods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59.49</c:v>
                </c:pt>
                <c:pt idx="1">
                  <c:v>53.6</c:v>
                </c:pt>
                <c:pt idx="2">
                  <c:v>52.64</c:v>
                </c:pt>
              </c:numCache>
            </c:numRef>
          </c:val>
        </c:ser>
        <c:ser>
          <c:idx val="2"/>
          <c:order val="2"/>
          <c:tx>
            <c:strRef>
              <c:f>Sheet1!$A$10</c:f>
              <c:strCache>
                <c:ptCount val="1"/>
                <c:pt idx="0">
                  <c:v>7 periods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Sheet1!$B$7:$D$7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Fscore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>
                  <c:v>43.19</c:v>
                </c:pt>
                <c:pt idx="1">
                  <c:v>42.48</c:v>
                </c:pt>
                <c:pt idx="2">
                  <c:v>39.51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621248"/>
        <c:axId val="1034701760"/>
      </c:barChart>
      <c:catAx>
        <c:axId val="9446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701760"/>
        <c:crosses val="autoZero"/>
        <c:auto val="1"/>
        <c:lblAlgn val="ctr"/>
        <c:lblOffset val="100"/>
        <c:noMultiLvlLbl val="0"/>
      </c:catAx>
      <c:valAx>
        <c:axId val="103470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62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640" y="21427334"/>
            <a:ext cx="16459200" cy="5734320"/>
          </a:xfrm>
        </p:spPr>
        <p:txBody>
          <a:bodyPr wrap="none" anchor="t">
            <a:normAutofit/>
          </a:bodyPr>
          <a:lstStyle>
            <a:lvl1pPr algn="r">
              <a:defRPr sz="17280" b="0" spc="-54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38" y="18383417"/>
            <a:ext cx="16459200" cy="2968910"/>
          </a:xfrm>
        </p:spPr>
        <p:txBody>
          <a:bodyPr anchor="b">
            <a:normAutofit/>
          </a:bodyPr>
          <a:lstStyle>
            <a:lvl1pPr marL="0" indent="0" algn="r">
              <a:buNone/>
              <a:defRPr sz="576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20962375"/>
            <a:ext cx="18928080" cy="3932904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1618" y="4739647"/>
            <a:ext cx="18928080" cy="16222728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4895277"/>
            <a:ext cx="18925222" cy="3275866"/>
          </a:xfrm>
        </p:spPr>
        <p:txBody>
          <a:bodyPr/>
          <a:lstStyle>
            <a:lvl1pPr marL="0" indent="0">
              <a:buNone/>
              <a:defRPr sz="288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0"/>
            <a:ext cx="18928080" cy="16964851"/>
          </a:xfrm>
        </p:spPr>
        <p:txBody>
          <a:bodyPr anchor="ctr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1549115"/>
            <a:ext cx="18925222" cy="7208765"/>
          </a:xfrm>
        </p:spPr>
        <p:txBody>
          <a:bodyPr anchor="ctr"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181" y="1752600"/>
            <a:ext cx="16744954" cy="14365939"/>
          </a:xfrm>
        </p:spPr>
        <p:txBody>
          <a:bodyPr anchor="ctr"/>
          <a:lstStyle>
            <a:lvl1pPr>
              <a:defRPr sz="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97161" y="16154674"/>
            <a:ext cx="15754138" cy="263504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1608299"/>
            <a:ext cx="18922363" cy="7149581"/>
          </a:xfrm>
        </p:spPr>
        <p:txBody>
          <a:bodyPr anchor="ctr">
            <a:normAutofit/>
          </a:bodyPr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99879" y="377675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88062" y="1316736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169449"/>
            <a:ext cx="18928080" cy="12056808"/>
          </a:xfrm>
        </p:spPr>
        <p:txBody>
          <a:bodyPr anchor="b">
            <a:normAutofit/>
          </a:bodyPr>
          <a:lstStyle>
            <a:lvl1pPr>
              <a:defRPr sz="9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23282789"/>
            <a:ext cx="18925222" cy="5475091"/>
          </a:xfrm>
        </p:spPr>
        <p:txBody>
          <a:bodyPr anchor="t"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407106" y="9052560"/>
            <a:ext cx="5304360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42237" y="12344400"/>
            <a:ext cx="5269231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392" y="9052560"/>
            <a:ext cx="5285234" cy="27660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32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239395" y="12344400"/>
            <a:ext cx="5304230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92266" y="9052560"/>
            <a:ext cx="5277804" cy="276605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432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092266" y="12344400"/>
            <a:ext cx="5277804" cy="1722882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7754" y="20628014"/>
            <a:ext cx="5292091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97754" y="10830499"/>
            <a:ext cx="5292091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7754" y="23394079"/>
            <a:ext cx="5292091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4195" y="20628014"/>
            <a:ext cx="5274946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224193" y="10830499"/>
            <a:ext cx="5274946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221760" y="23394075"/>
            <a:ext cx="5281932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047782" y="20628014"/>
            <a:ext cx="5277804" cy="2766058"/>
          </a:xfrm>
        </p:spPr>
        <p:txBody>
          <a:bodyPr anchor="b">
            <a:noAutofit/>
          </a:bodyPr>
          <a:lstStyle>
            <a:lvl1pPr marL="0" indent="0">
              <a:buNone/>
              <a:defRPr sz="432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4047780" y="10830499"/>
            <a:ext cx="5277804" cy="731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047555" y="23394065"/>
            <a:ext cx="5284795" cy="3164107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38158" y="21427334"/>
            <a:ext cx="16459200" cy="5734320"/>
          </a:xfrm>
        </p:spPr>
        <p:txBody>
          <a:bodyPr wrap="none" anchor="t">
            <a:normAutofit/>
          </a:bodyPr>
          <a:lstStyle>
            <a:lvl1pPr algn="l">
              <a:defRPr sz="17280" b="0" spc="-54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38158" y="18383414"/>
            <a:ext cx="16459200" cy="2965546"/>
          </a:xfrm>
        </p:spPr>
        <p:txBody>
          <a:bodyPr anchor="b">
            <a:normAutofit/>
          </a:bodyPr>
          <a:lstStyle>
            <a:lvl1pPr marL="0" indent="0" algn="l">
              <a:buNone/>
              <a:defRPr sz="576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6000" y="8763000"/>
            <a:ext cx="9045389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5712" y="8763000"/>
            <a:ext cx="9061128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0" y="8069582"/>
            <a:ext cx="9045389" cy="3954778"/>
          </a:xfrm>
        </p:spPr>
        <p:txBody>
          <a:bodyPr anchor="b">
            <a:normAutofit/>
          </a:bodyPr>
          <a:lstStyle>
            <a:lvl1pPr marL="0" indent="0">
              <a:buNone/>
              <a:defRPr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000" y="12024360"/>
            <a:ext cx="904538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75713" y="8069582"/>
            <a:ext cx="9063986" cy="395477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75713" y="12024360"/>
            <a:ext cx="906398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01" y="9875520"/>
            <a:ext cx="6573646" cy="18295622"/>
          </a:xfrm>
        </p:spPr>
        <p:txBody>
          <a:bodyPr>
            <a:normAutofit/>
          </a:bodyPr>
          <a:lstStyle>
            <a:lvl1pPr marL="0" indent="0">
              <a:buNone/>
              <a:defRPr sz="33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01" y="9875520"/>
            <a:ext cx="6573646" cy="18295622"/>
          </a:xfrm>
        </p:spPr>
        <p:txBody>
          <a:bodyPr>
            <a:normAutofit/>
          </a:bodyPr>
          <a:lstStyle>
            <a:lvl1pPr marL="0" indent="0">
              <a:buNone/>
              <a:defRPr sz="33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00" y="8763000"/>
            <a:ext cx="184208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BFA24D-4487-334F-A686-89F17C89AD59}" type="datetimeFigureOut">
              <a:rPr lang="en-US" smtClean="0"/>
              <a:t>12/10/16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DCFEC0-02E6-EC4A-84BB-45584935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0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1056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7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84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6220" y="824783"/>
            <a:ext cx="9318171" cy="1927858"/>
          </a:xfrm>
        </p:spPr>
        <p:txBody>
          <a:bodyPr>
            <a:normAutofit/>
          </a:bodyPr>
          <a:lstStyle/>
          <a:p>
            <a:pPr algn="ctr"/>
            <a:r>
              <a:rPr lang="en-US" sz="6668" b="1"/>
              <a:t>Historical </a:t>
            </a:r>
            <a:r>
              <a:rPr lang="en-US" sz="6668" b="1" smtClean="0"/>
              <a:t> Textual  </a:t>
            </a:r>
            <a:br>
              <a:rPr lang="en-US" sz="6668" b="1" smtClean="0"/>
            </a:br>
            <a:r>
              <a:rPr lang="en-US" sz="6668" b="1" smtClean="0"/>
              <a:t>Analysis</a:t>
            </a:r>
            <a:endParaRPr lang="en-US" sz="6668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9272" y="777788"/>
            <a:ext cx="4441371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/>
              <a:t>Authors:</a:t>
            </a:r>
          </a:p>
          <a:p>
            <a:r>
              <a:rPr lang="en-US" sz="3467" dirty="0"/>
              <a:t>Alex Perez</a:t>
            </a:r>
          </a:p>
          <a:p>
            <a:r>
              <a:rPr lang="en-US" sz="3467" dirty="0" err="1"/>
              <a:t>Yakov</a:t>
            </a:r>
            <a:r>
              <a:rPr lang="en-US" sz="3467" dirty="0"/>
              <a:t> </a:t>
            </a:r>
            <a:r>
              <a:rPr lang="en-US" sz="3467" dirty="0" err="1"/>
              <a:t>Neshcheretnyy</a:t>
            </a:r>
            <a:endParaRPr lang="en-US" sz="3467" dirty="0"/>
          </a:p>
        </p:txBody>
      </p:sp>
      <p:sp>
        <p:nvSpPr>
          <p:cNvPr id="6" name="TextBox 5"/>
          <p:cNvSpPr txBox="1"/>
          <p:nvPr/>
        </p:nvSpPr>
        <p:spPr>
          <a:xfrm>
            <a:off x="16444540" y="824147"/>
            <a:ext cx="4586515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7" dirty="0"/>
              <a:t>CS 585</a:t>
            </a:r>
          </a:p>
          <a:p>
            <a:r>
              <a:rPr lang="en-US" sz="3467" dirty="0"/>
              <a:t>University of Massachusetts Amherst</a:t>
            </a:r>
            <a:endParaRPr lang="en-US" sz="3467" dirty="0"/>
          </a:p>
        </p:txBody>
      </p:sp>
      <p:sp>
        <p:nvSpPr>
          <p:cNvPr id="7" name="TextBox 6"/>
          <p:cNvSpPr txBox="1"/>
          <p:nvPr/>
        </p:nvSpPr>
        <p:spPr>
          <a:xfrm>
            <a:off x="7764194" y="2872346"/>
            <a:ext cx="5886189" cy="787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8" name="TextBox 7"/>
          <p:cNvSpPr txBox="1"/>
          <p:nvPr/>
        </p:nvSpPr>
        <p:spPr>
          <a:xfrm>
            <a:off x="7764194" y="11823143"/>
            <a:ext cx="6010844" cy="759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9" name="TextBox 8"/>
          <p:cNvSpPr txBox="1"/>
          <p:nvPr/>
        </p:nvSpPr>
        <p:spPr>
          <a:xfrm>
            <a:off x="7764194" y="19274678"/>
            <a:ext cx="6010844" cy="781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10" name="TextBox 9"/>
          <p:cNvSpPr txBox="1"/>
          <p:nvPr/>
        </p:nvSpPr>
        <p:spPr>
          <a:xfrm>
            <a:off x="8408225" y="2953591"/>
            <a:ext cx="459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 and Data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13210" y="11833097"/>
            <a:ext cx="432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Model</a:t>
            </a:r>
            <a:endParaRPr 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5447" y="19314775"/>
            <a:ext cx="463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Results</a:t>
            </a:r>
            <a:endParaRPr lang="en-US" sz="4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56" y="9963862"/>
            <a:ext cx="747423" cy="8249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25526" y="7690902"/>
            <a:ext cx="221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Corpus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16667" y="8610893"/>
            <a:ext cx="3376468" cy="1262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382948" y="8663080"/>
            <a:ext cx="3357781" cy="1261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651827" y="8301111"/>
            <a:ext cx="1720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30 year intervals</a:t>
            </a:r>
            <a:endParaRPr lang="en-US" sz="22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01" y="8125162"/>
            <a:ext cx="747423" cy="8249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29" y="10041698"/>
            <a:ext cx="747423" cy="8249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17275" y="3884274"/>
            <a:ext cx="513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Research Questions</a:t>
            </a:r>
            <a:endParaRPr lang="en-US" sz="3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17145" y="4587217"/>
            <a:ext cx="139364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04877" indent="-304877">
              <a:buFont typeface="Arial" charset="0"/>
              <a:buChar char="•"/>
            </a:pPr>
            <a:r>
              <a:rPr lang="en-US" sz="3000" dirty="0"/>
              <a:t>Can we look at a written document and tell you when it was made with certainty?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What can we learn about the evolution of writing over time?</a:t>
            </a:r>
            <a:endParaRPr lang="en-US" sz="3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11093" y="5738049"/>
            <a:ext cx="8010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Data: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Corpus of Late Modern English Texts (CLMET)</a:t>
            </a:r>
          </a:p>
          <a:p>
            <a:pPr marL="304877" indent="-304877">
              <a:buFont typeface="Arial" charset="0"/>
              <a:buChar char="•"/>
            </a:pPr>
            <a:r>
              <a:rPr lang="en-US" sz="3000" dirty="0"/>
              <a:t>Corpus ranges from 1710’s-1920’s (333 texts)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7508" y="8981068"/>
            <a:ext cx="513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Splitting the Data: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87" y="18001906"/>
            <a:ext cx="747423" cy="82493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9" y="17854620"/>
            <a:ext cx="747423" cy="82493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76" y="13809217"/>
            <a:ext cx="747423" cy="80893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77" y="15763329"/>
            <a:ext cx="747423" cy="82493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79463" y="17408966"/>
            <a:ext cx="129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Periods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5222982" y="13209467"/>
            <a:ext cx="15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 periods</a:t>
            </a:r>
            <a:endParaRPr lang="en-US" sz="2000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7147474" y="14090234"/>
            <a:ext cx="33422" cy="4155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2556" y="18267086"/>
            <a:ext cx="7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98830" y="14077308"/>
            <a:ext cx="577384" cy="12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176214" y="16026616"/>
            <a:ext cx="648581" cy="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7847340" y="15336584"/>
            <a:ext cx="2010049" cy="1336843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79749" y="15794932"/>
            <a:ext cx="16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Multinomial NB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879934" y="16013665"/>
            <a:ext cx="392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188055" y="13547238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64" name="TextBox 63"/>
          <p:cNvSpPr txBox="1"/>
          <p:nvPr/>
        </p:nvSpPr>
        <p:spPr>
          <a:xfrm>
            <a:off x="8364413" y="13749817"/>
            <a:ext cx="1268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Historical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227356" y="17221104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53" name="TextBox 52"/>
          <p:cNvSpPr txBox="1"/>
          <p:nvPr/>
        </p:nvSpPr>
        <p:spPr>
          <a:xfrm>
            <a:off x="8340044" y="17330854"/>
            <a:ext cx="1268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Predicted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Date Range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2351819" y="16013664"/>
            <a:ext cx="440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22941" y="8374576"/>
            <a:ext cx="168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70 year intervals</a:t>
            </a:r>
            <a:endParaRPr lang="en-US" sz="2200" dirty="0"/>
          </a:p>
        </p:txBody>
      </p:sp>
      <p:sp>
        <p:nvSpPr>
          <p:cNvPr id="65" name="TextBox 64"/>
          <p:cNvSpPr txBox="1"/>
          <p:nvPr/>
        </p:nvSpPr>
        <p:spPr>
          <a:xfrm>
            <a:off x="8665473" y="9106537"/>
            <a:ext cx="1330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42 year intervals</a:t>
            </a:r>
            <a:endParaRPr lang="en-US" sz="22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967670" y="9114605"/>
            <a:ext cx="27977" cy="84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46" y="10041698"/>
            <a:ext cx="747423" cy="82493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684370" y="10994205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/>
              <a:t>3 periods</a:t>
            </a:r>
            <a:endParaRPr lang="en-US" sz="1667" dirty="0"/>
          </a:p>
        </p:txBody>
      </p:sp>
      <p:sp>
        <p:nvSpPr>
          <p:cNvPr id="69" name="TextBox 68"/>
          <p:cNvSpPr txBox="1"/>
          <p:nvPr/>
        </p:nvSpPr>
        <p:spPr>
          <a:xfrm>
            <a:off x="9426767" y="10994205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5 periods</a:t>
            </a:r>
            <a:endParaRPr lang="en-US" sz="1667" dirty="0"/>
          </a:p>
        </p:txBody>
      </p:sp>
      <p:sp>
        <p:nvSpPr>
          <p:cNvPr id="70" name="TextBox 69"/>
          <p:cNvSpPr txBox="1"/>
          <p:nvPr/>
        </p:nvSpPr>
        <p:spPr>
          <a:xfrm>
            <a:off x="13612071" y="10941466"/>
            <a:ext cx="1109781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7 periods</a:t>
            </a:r>
            <a:endParaRPr lang="en-US" sz="1667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42" y="15548074"/>
            <a:ext cx="747423" cy="82493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74" y="13632770"/>
            <a:ext cx="747423" cy="82493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222982" y="15128590"/>
            <a:ext cx="154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 periods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503575" y="16009357"/>
            <a:ext cx="672639" cy="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851096" y="14798286"/>
            <a:ext cx="0" cy="53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10301446" y="15345243"/>
            <a:ext cx="2010049" cy="1336843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76359" y="15693512"/>
            <a:ext cx="16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K-Folds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(10 folds)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851096" y="16682086"/>
            <a:ext cx="0" cy="530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2774279" y="15452206"/>
            <a:ext cx="1326083" cy="122122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81" name="TextBox 80"/>
          <p:cNvSpPr txBox="1"/>
          <p:nvPr/>
        </p:nvSpPr>
        <p:spPr>
          <a:xfrm>
            <a:off x="12854368" y="15804950"/>
            <a:ext cx="126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Analysis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82" name="Chart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98764"/>
              </p:ext>
            </p:extLst>
          </p:nvPr>
        </p:nvGraphicFramePr>
        <p:xfrm>
          <a:off x="6685075" y="20411722"/>
          <a:ext cx="6811928" cy="407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1" y="20664478"/>
            <a:ext cx="5067188" cy="3200369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452883" y="20664478"/>
            <a:ext cx="44338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3" dirty="0">
                <a:solidFill>
                  <a:schemeClr val="bg1"/>
                </a:solidFill>
              </a:rPr>
              <a:t>Probability </a:t>
            </a:r>
            <a:r>
              <a:rPr lang="en-US" sz="1533">
                <a:solidFill>
                  <a:schemeClr val="bg1"/>
                </a:solidFill>
              </a:rPr>
              <a:t>of </a:t>
            </a:r>
            <a:r>
              <a:rPr lang="en-US" sz="1533" smtClean="0">
                <a:solidFill>
                  <a:schemeClr val="bg1"/>
                </a:solidFill>
              </a:rPr>
              <a:t>Shakespearean words </a:t>
            </a:r>
            <a:r>
              <a:rPr lang="en-US" sz="1533" dirty="0">
                <a:solidFill>
                  <a:schemeClr val="bg1"/>
                </a:solidFill>
              </a:rPr>
              <a:t>at each period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239146" y="21638772"/>
            <a:ext cx="198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Probability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316" y="20552449"/>
            <a:ext cx="5491284" cy="3312398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5394391" y="20536183"/>
            <a:ext cx="3669792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3">
                <a:solidFill>
                  <a:schemeClr val="bg1"/>
                </a:solidFill>
              </a:rPr>
              <a:t>Probability </a:t>
            </a:r>
            <a:r>
              <a:rPr lang="en-US" sz="1533" smtClean="0">
                <a:solidFill>
                  <a:schemeClr val="bg1"/>
                </a:solidFill>
              </a:rPr>
              <a:t>common of </a:t>
            </a:r>
            <a:r>
              <a:rPr lang="en-US" sz="1533" dirty="0">
                <a:solidFill>
                  <a:schemeClr val="bg1"/>
                </a:solidFill>
              </a:rPr>
              <a:t>word at each period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3542341" y="21551163"/>
            <a:ext cx="198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78308" y="25050201"/>
            <a:ext cx="6196730" cy="74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3456" dirty="0"/>
          </a:p>
        </p:txBody>
      </p:sp>
      <p:sp>
        <p:nvSpPr>
          <p:cNvPr id="115" name="TextBox 114"/>
          <p:cNvSpPr txBox="1"/>
          <p:nvPr/>
        </p:nvSpPr>
        <p:spPr>
          <a:xfrm>
            <a:off x="8460810" y="25134620"/>
            <a:ext cx="463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Conclusion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66404" y="26387763"/>
            <a:ext cx="134217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/>
              <a:t>Using the 3 period approach we can determine the progression of words through these periods with 84.02% precision.</a:t>
            </a:r>
          </a:p>
          <a:p>
            <a:pPr marL="685800" marR="0" lvl="0" indent="-685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000" dirty="0" smtClean="0"/>
              <a:t>Lots more training data is needed to accurately predict more specific time periods.</a:t>
            </a:r>
          </a:p>
          <a:p>
            <a:pPr marL="2002536" lvl="1" indent="-685800" defTabSz="914400">
              <a:buFont typeface="Arial" charset="0"/>
              <a:buChar char="•"/>
            </a:pPr>
            <a:r>
              <a:rPr lang="en-US" sz="3000" dirty="0" smtClean="0"/>
              <a:t>The more specific you get the less significant difference you have between texts of that time.</a:t>
            </a:r>
          </a:p>
          <a:p>
            <a:pPr marL="2002536" lvl="1" indent="-685800" defTabSz="914400">
              <a:buFont typeface="Arial" charset="0"/>
              <a:buChar char="•"/>
            </a:pPr>
            <a:r>
              <a:rPr lang="en-US" sz="3000" dirty="0" smtClean="0"/>
              <a:t>By creating more classes you have to divide up your training set into all those classes therefore you need a lot more data to keep up an accurate training regiment.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216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1634</TotalTime>
  <Words>212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Arial</vt:lpstr>
      <vt:lpstr>Depth</vt:lpstr>
      <vt:lpstr>Historical  Textual   Analysis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Textual Analysis</dc:title>
  <dc:creator>Bran Perez, Alex Raf</dc:creator>
  <cp:lastModifiedBy>Bran Perez, Alex Raf</cp:lastModifiedBy>
  <cp:revision>41</cp:revision>
  <dcterms:created xsi:type="dcterms:W3CDTF">2016-12-06T19:47:28Z</dcterms:created>
  <dcterms:modified xsi:type="dcterms:W3CDTF">2016-12-12T00:35:32Z</dcterms:modified>
</cp:coreProperties>
</file>