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2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2"/>
    <p:restoredTop sz="94658"/>
  </p:normalViewPr>
  <p:slideViewPr>
    <p:cSldViewPr snapToGrid="0" snapToObjects="1">
      <p:cViewPr>
        <p:scale>
          <a:sx n="30" d="100"/>
          <a:sy n="30" d="100"/>
        </p:scale>
        <p:origin x="59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6460" y="14284890"/>
            <a:ext cx="24688800" cy="3822880"/>
          </a:xfrm>
        </p:spPr>
        <p:txBody>
          <a:bodyPr wrap="none" anchor="t">
            <a:normAutofit/>
          </a:bodyPr>
          <a:lstStyle>
            <a:lvl1pPr algn="r">
              <a:defRPr sz="23040" b="0" spc="-72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6456" y="12255611"/>
            <a:ext cx="24688800" cy="1979274"/>
          </a:xfrm>
        </p:spPr>
        <p:txBody>
          <a:bodyPr anchor="b">
            <a:normAutofit/>
          </a:bodyPr>
          <a:lstStyle>
            <a:lvl1pPr marL="0" indent="0" algn="r">
              <a:buNone/>
              <a:defRPr sz="768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3974917"/>
            <a:ext cx="28392120" cy="2621936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7428" y="3159765"/>
            <a:ext cx="28392120" cy="10815152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30" y="16596851"/>
            <a:ext cx="28387832" cy="2183910"/>
          </a:xfrm>
        </p:spPr>
        <p:txBody>
          <a:bodyPr/>
          <a:lstStyle>
            <a:lvl1pPr marL="0" indent="0">
              <a:buNone/>
              <a:defRPr sz="384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0"/>
            <a:ext cx="28392120" cy="11309901"/>
          </a:xfrm>
        </p:spPr>
        <p:txBody>
          <a:bodyPr anchor="ctr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30" y="14366077"/>
            <a:ext cx="28387832" cy="4805843"/>
          </a:xfrm>
        </p:spPr>
        <p:txBody>
          <a:bodyPr anchor="ctr"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773" y="1168400"/>
            <a:ext cx="25117430" cy="9577293"/>
          </a:xfrm>
        </p:spPr>
        <p:txBody>
          <a:bodyPr anchor="ctr"/>
          <a:lstStyle>
            <a:lvl1pPr>
              <a:defRPr sz="10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45743" y="10769782"/>
            <a:ext cx="23631206" cy="1756698"/>
          </a:xfrm>
        </p:spPr>
        <p:txBody>
          <a:bodyPr anchor="t">
            <a:normAutofit/>
          </a:bodyPr>
          <a:lstStyle>
            <a:lvl1pPr marL="0" indent="0">
              <a:buNone/>
              <a:defRPr sz="336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3140" y="14405533"/>
            <a:ext cx="28383545" cy="4766387"/>
          </a:xfrm>
        </p:spPr>
        <p:txBody>
          <a:bodyPr anchor="ctr">
            <a:normAutofit/>
          </a:bodyPr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99819" y="2517837"/>
            <a:ext cx="1645920" cy="1871283"/>
          </a:xfrm>
          <a:prstGeom prst="rect">
            <a:avLst/>
          </a:prstGeom>
        </p:spPr>
        <p:txBody>
          <a:bodyPr vert="horz" lIns="219456" tIns="109728" rIns="219456" bIns="1097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9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82092" y="8778240"/>
            <a:ext cx="1645920" cy="1871283"/>
          </a:xfrm>
          <a:prstGeom prst="rect">
            <a:avLst/>
          </a:prstGeom>
        </p:spPr>
        <p:txBody>
          <a:bodyPr vert="horz" lIns="219456" tIns="109728" rIns="219456" bIns="1097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9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7446299"/>
            <a:ext cx="28392120" cy="8037872"/>
          </a:xfrm>
        </p:spPr>
        <p:txBody>
          <a:bodyPr anchor="b">
            <a:normAutofit/>
          </a:bodyPr>
          <a:lstStyle>
            <a:lvl1pPr>
              <a:defRPr sz="12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30" y="15521859"/>
            <a:ext cx="28387832" cy="3650061"/>
          </a:xfrm>
        </p:spPr>
        <p:txBody>
          <a:bodyPr anchor="t"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610660" y="6035040"/>
            <a:ext cx="7956540" cy="1844038"/>
          </a:xfrm>
        </p:spPr>
        <p:txBody>
          <a:bodyPr anchor="b">
            <a:noAutofit/>
          </a:bodyPr>
          <a:lstStyle>
            <a:lvl1pPr marL="0" indent="0">
              <a:buNone/>
              <a:defRPr sz="576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3663355" y="8229600"/>
            <a:ext cx="7903847" cy="11485882"/>
          </a:xfrm>
        </p:spPr>
        <p:txBody>
          <a:bodyPr anchor="t">
            <a:normAutofit/>
          </a:bodyPr>
          <a:lstStyle>
            <a:lvl1pPr marL="0" indent="0">
              <a:buNone/>
              <a:defRPr sz="3360"/>
            </a:lvl1pPr>
            <a:lvl2pPr marL="1097280" indent="0">
              <a:buNone/>
              <a:defRPr sz="2880"/>
            </a:lvl2pPr>
            <a:lvl3pPr marL="2194560" indent="0">
              <a:buNone/>
              <a:defRPr sz="2400"/>
            </a:lvl3pPr>
            <a:lvl4pPr marL="3291840" indent="0">
              <a:buNone/>
              <a:defRPr sz="2160"/>
            </a:lvl4pPr>
            <a:lvl5pPr marL="4389120" indent="0">
              <a:buNone/>
              <a:defRPr sz="2160"/>
            </a:lvl5pPr>
            <a:lvl6pPr marL="5486400" indent="0">
              <a:buNone/>
              <a:defRPr sz="2160"/>
            </a:lvl6pPr>
            <a:lvl7pPr marL="6583680" indent="0">
              <a:buNone/>
              <a:defRPr sz="2160"/>
            </a:lvl7pPr>
            <a:lvl8pPr marL="7680960" indent="0">
              <a:buNone/>
              <a:defRPr sz="2160"/>
            </a:lvl8pPr>
            <a:lvl9pPr marL="8778240" indent="0">
              <a:buNone/>
              <a:defRPr sz="21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587" y="6035040"/>
            <a:ext cx="7927852" cy="184403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576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2359091" y="8229600"/>
            <a:ext cx="7956346" cy="11485882"/>
          </a:xfrm>
        </p:spPr>
        <p:txBody>
          <a:bodyPr anchor="t">
            <a:normAutofit/>
          </a:bodyPr>
          <a:lstStyle>
            <a:lvl1pPr marL="0" indent="0">
              <a:buNone/>
              <a:defRPr sz="3360"/>
            </a:lvl1pPr>
            <a:lvl2pPr marL="1097280" indent="0">
              <a:buNone/>
              <a:defRPr sz="2880"/>
            </a:lvl2pPr>
            <a:lvl3pPr marL="2194560" indent="0">
              <a:buNone/>
              <a:defRPr sz="2400"/>
            </a:lvl3pPr>
            <a:lvl4pPr marL="3291840" indent="0">
              <a:buNone/>
              <a:defRPr sz="2160"/>
            </a:lvl4pPr>
            <a:lvl5pPr marL="4389120" indent="0">
              <a:buNone/>
              <a:defRPr sz="2160"/>
            </a:lvl5pPr>
            <a:lvl6pPr marL="5486400" indent="0">
              <a:buNone/>
              <a:defRPr sz="2160"/>
            </a:lvl6pPr>
            <a:lvl7pPr marL="6583680" indent="0">
              <a:buNone/>
              <a:defRPr sz="2160"/>
            </a:lvl7pPr>
            <a:lvl8pPr marL="7680960" indent="0">
              <a:buNone/>
              <a:defRPr sz="2160"/>
            </a:lvl8pPr>
            <a:lvl9pPr marL="8778240" indent="0">
              <a:buNone/>
              <a:defRPr sz="21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1138399" y="6035040"/>
            <a:ext cx="7916706" cy="184403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576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21138399" y="8229600"/>
            <a:ext cx="7916706" cy="11485882"/>
          </a:xfrm>
        </p:spPr>
        <p:txBody>
          <a:bodyPr anchor="t">
            <a:normAutofit/>
          </a:bodyPr>
          <a:lstStyle>
            <a:lvl1pPr marL="0" indent="0">
              <a:buNone/>
              <a:defRPr sz="3360"/>
            </a:lvl1pPr>
            <a:lvl2pPr marL="1097280" indent="0">
              <a:buNone/>
              <a:defRPr sz="2880"/>
            </a:lvl2pPr>
            <a:lvl3pPr marL="2194560" indent="0">
              <a:buNone/>
              <a:defRPr sz="2400"/>
            </a:lvl3pPr>
            <a:lvl4pPr marL="3291840" indent="0">
              <a:buNone/>
              <a:defRPr sz="2160"/>
            </a:lvl4pPr>
            <a:lvl5pPr marL="4389120" indent="0">
              <a:buNone/>
              <a:defRPr sz="2160"/>
            </a:lvl5pPr>
            <a:lvl6pPr marL="5486400" indent="0">
              <a:buNone/>
              <a:defRPr sz="2160"/>
            </a:lvl6pPr>
            <a:lvl7pPr marL="6583680" indent="0">
              <a:buNone/>
              <a:defRPr sz="2160"/>
            </a:lvl7pPr>
            <a:lvl8pPr marL="7680960" indent="0">
              <a:buNone/>
              <a:defRPr sz="2160"/>
            </a:lvl8pPr>
            <a:lvl9pPr marL="8778240" indent="0">
              <a:buNone/>
              <a:defRPr sz="21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596630" y="13752010"/>
            <a:ext cx="7938137" cy="1844038"/>
          </a:xfrm>
        </p:spPr>
        <p:txBody>
          <a:bodyPr anchor="b">
            <a:noAutofit/>
          </a:bodyPr>
          <a:lstStyle>
            <a:lvl1pPr marL="0" indent="0">
              <a:buNone/>
              <a:defRPr sz="576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596630" y="7220333"/>
            <a:ext cx="7938137" cy="4876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840"/>
            </a:lvl1pPr>
            <a:lvl2pPr marL="1097280" indent="0">
              <a:buNone/>
              <a:defRPr sz="3840"/>
            </a:lvl2pPr>
            <a:lvl3pPr marL="2194560" indent="0">
              <a:buNone/>
              <a:defRPr sz="3840"/>
            </a:lvl3pPr>
            <a:lvl4pPr marL="3291840" indent="0">
              <a:buNone/>
              <a:defRPr sz="3840"/>
            </a:lvl4pPr>
            <a:lvl5pPr marL="4389120" indent="0">
              <a:buNone/>
              <a:defRPr sz="3840"/>
            </a:lvl5pPr>
            <a:lvl6pPr marL="5486400" indent="0">
              <a:buNone/>
              <a:defRPr sz="3840"/>
            </a:lvl6pPr>
            <a:lvl7pPr marL="6583680" indent="0">
              <a:buNone/>
              <a:defRPr sz="3840"/>
            </a:lvl7pPr>
            <a:lvl8pPr marL="7680960" indent="0">
              <a:buNone/>
              <a:defRPr sz="3840"/>
            </a:lvl8pPr>
            <a:lvl9pPr marL="8778240" indent="0">
              <a:buNone/>
              <a:defRPr sz="384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596630" y="15596053"/>
            <a:ext cx="7938137" cy="2109405"/>
          </a:xfrm>
        </p:spPr>
        <p:txBody>
          <a:bodyPr anchor="t">
            <a:normAutofit/>
          </a:bodyPr>
          <a:lstStyle>
            <a:lvl1pPr marL="0" indent="0">
              <a:buNone/>
              <a:defRPr sz="3360"/>
            </a:lvl1pPr>
            <a:lvl2pPr marL="1097280" indent="0">
              <a:buNone/>
              <a:defRPr sz="2880"/>
            </a:lvl2pPr>
            <a:lvl3pPr marL="2194560" indent="0">
              <a:buNone/>
              <a:defRPr sz="2400"/>
            </a:lvl3pPr>
            <a:lvl4pPr marL="3291840" indent="0">
              <a:buNone/>
              <a:defRPr sz="2160"/>
            </a:lvl4pPr>
            <a:lvl5pPr marL="4389120" indent="0">
              <a:buNone/>
              <a:defRPr sz="2160"/>
            </a:lvl5pPr>
            <a:lvl6pPr marL="5486400" indent="0">
              <a:buNone/>
              <a:defRPr sz="2160"/>
            </a:lvl6pPr>
            <a:lvl7pPr marL="6583680" indent="0">
              <a:buNone/>
              <a:defRPr sz="2160"/>
            </a:lvl7pPr>
            <a:lvl8pPr marL="7680960" indent="0">
              <a:buNone/>
              <a:defRPr sz="2160"/>
            </a:lvl8pPr>
            <a:lvl9pPr marL="8778240" indent="0">
              <a:buNone/>
              <a:defRPr sz="21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36293" y="13752010"/>
            <a:ext cx="7912418" cy="1844038"/>
          </a:xfrm>
        </p:spPr>
        <p:txBody>
          <a:bodyPr anchor="b">
            <a:noAutofit/>
          </a:bodyPr>
          <a:lstStyle>
            <a:lvl1pPr marL="0" indent="0">
              <a:buNone/>
              <a:defRPr sz="576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2336289" y="7220333"/>
            <a:ext cx="7912418" cy="4876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840"/>
            </a:lvl1pPr>
            <a:lvl2pPr marL="1097280" indent="0">
              <a:buNone/>
              <a:defRPr sz="3840"/>
            </a:lvl2pPr>
            <a:lvl3pPr marL="2194560" indent="0">
              <a:buNone/>
              <a:defRPr sz="3840"/>
            </a:lvl3pPr>
            <a:lvl4pPr marL="3291840" indent="0">
              <a:buNone/>
              <a:defRPr sz="3840"/>
            </a:lvl4pPr>
            <a:lvl5pPr marL="4389120" indent="0">
              <a:buNone/>
              <a:defRPr sz="3840"/>
            </a:lvl5pPr>
            <a:lvl6pPr marL="5486400" indent="0">
              <a:buNone/>
              <a:defRPr sz="3840"/>
            </a:lvl6pPr>
            <a:lvl7pPr marL="6583680" indent="0">
              <a:buNone/>
              <a:defRPr sz="3840"/>
            </a:lvl7pPr>
            <a:lvl8pPr marL="7680960" indent="0">
              <a:buNone/>
              <a:defRPr sz="3840"/>
            </a:lvl8pPr>
            <a:lvl9pPr marL="8778240" indent="0">
              <a:buNone/>
              <a:defRPr sz="384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2332641" y="15596050"/>
            <a:ext cx="7922898" cy="2109405"/>
          </a:xfrm>
        </p:spPr>
        <p:txBody>
          <a:bodyPr anchor="t">
            <a:normAutofit/>
          </a:bodyPr>
          <a:lstStyle>
            <a:lvl1pPr marL="0" indent="0">
              <a:buNone/>
              <a:defRPr sz="3360"/>
            </a:lvl1pPr>
            <a:lvl2pPr marL="1097280" indent="0">
              <a:buNone/>
              <a:defRPr sz="2880"/>
            </a:lvl2pPr>
            <a:lvl3pPr marL="2194560" indent="0">
              <a:buNone/>
              <a:defRPr sz="2400"/>
            </a:lvl3pPr>
            <a:lvl4pPr marL="3291840" indent="0">
              <a:buNone/>
              <a:defRPr sz="2160"/>
            </a:lvl4pPr>
            <a:lvl5pPr marL="4389120" indent="0">
              <a:buNone/>
              <a:defRPr sz="2160"/>
            </a:lvl5pPr>
            <a:lvl6pPr marL="5486400" indent="0">
              <a:buNone/>
              <a:defRPr sz="2160"/>
            </a:lvl6pPr>
            <a:lvl7pPr marL="6583680" indent="0">
              <a:buNone/>
              <a:defRPr sz="2160"/>
            </a:lvl7pPr>
            <a:lvl8pPr marL="7680960" indent="0">
              <a:buNone/>
              <a:defRPr sz="2160"/>
            </a:lvl8pPr>
            <a:lvl9pPr marL="8778240" indent="0">
              <a:buNone/>
              <a:defRPr sz="21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1071673" y="13752010"/>
            <a:ext cx="7916706" cy="1844038"/>
          </a:xfrm>
        </p:spPr>
        <p:txBody>
          <a:bodyPr anchor="b">
            <a:noAutofit/>
          </a:bodyPr>
          <a:lstStyle>
            <a:lvl1pPr marL="0" indent="0">
              <a:buNone/>
              <a:defRPr sz="576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1071669" y="7220333"/>
            <a:ext cx="7916706" cy="4876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840"/>
            </a:lvl1pPr>
            <a:lvl2pPr marL="1097280" indent="0">
              <a:buNone/>
              <a:defRPr sz="3840"/>
            </a:lvl2pPr>
            <a:lvl3pPr marL="2194560" indent="0">
              <a:buNone/>
              <a:defRPr sz="3840"/>
            </a:lvl3pPr>
            <a:lvl4pPr marL="3291840" indent="0">
              <a:buNone/>
              <a:defRPr sz="3840"/>
            </a:lvl4pPr>
            <a:lvl5pPr marL="4389120" indent="0">
              <a:buNone/>
              <a:defRPr sz="3840"/>
            </a:lvl5pPr>
            <a:lvl6pPr marL="5486400" indent="0">
              <a:buNone/>
              <a:defRPr sz="3840"/>
            </a:lvl6pPr>
            <a:lvl7pPr marL="6583680" indent="0">
              <a:buNone/>
              <a:defRPr sz="3840"/>
            </a:lvl7pPr>
            <a:lvl8pPr marL="7680960" indent="0">
              <a:buNone/>
              <a:defRPr sz="3840"/>
            </a:lvl8pPr>
            <a:lvl9pPr marL="8778240" indent="0">
              <a:buNone/>
              <a:defRPr sz="384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21071333" y="15596043"/>
            <a:ext cx="7927193" cy="2109405"/>
          </a:xfrm>
        </p:spPr>
        <p:txBody>
          <a:bodyPr anchor="t">
            <a:normAutofit/>
          </a:bodyPr>
          <a:lstStyle>
            <a:lvl1pPr marL="0" indent="0">
              <a:buNone/>
              <a:defRPr sz="3360"/>
            </a:lvl1pPr>
            <a:lvl2pPr marL="1097280" indent="0">
              <a:buNone/>
              <a:defRPr sz="2880"/>
            </a:lvl2pPr>
            <a:lvl3pPr marL="2194560" indent="0">
              <a:buNone/>
              <a:defRPr sz="2400"/>
            </a:lvl3pPr>
            <a:lvl4pPr marL="3291840" indent="0">
              <a:buNone/>
              <a:defRPr sz="2160"/>
            </a:lvl4pPr>
            <a:lvl5pPr marL="4389120" indent="0">
              <a:buNone/>
              <a:defRPr sz="2160"/>
            </a:lvl5pPr>
            <a:lvl6pPr marL="5486400" indent="0">
              <a:buNone/>
              <a:defRPr sz="2160"/>
            </a:lvl6pPr>
            <a:lvl7pPr marL="6583680" indent="0">
              <a:buNone/>
              <a:defRPr sz="2160"/>
            </a:lvl7pPr>
            <a:lvl8pPr marL="7680960" indent="0">
              <a:buNone/>
              <a:defRPr sz="2160"/>
            </a:lvl8pPr>
            <a:lvl9pPr marL="8778240" indent="0">
              <a:buNone/>
              <a:defRPr sz="21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07236" y="14284890"/>
            <a:ext cx="24688800" cy="3822880"/>
          </a:xfrm>
        </p:spPr>
        <p:txBody>
          <a:bodyPr wrap="none" anchor="t">
            <a:normAutofit/>
          </a:bodyPr>
          <a:lstStyle>
            <a:lvl1pPr algn="l">
              <a:defRPr sz="23040" b="0" spc="-72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07236" y="12255610"/>
            <a:ext cx="24688800" cy="1977030"/>
          </a:xfrm>
        </p:spPr>
        <p:txBody>
          <a:bodyPr anchor="b">
            <a:normAutofit/>
          </a:bodyPr>
          <a:lstStyle>
            <a:lvl1pPr marL="0" indent="0" algn="l">
              <a:buNone/>
              <a:defRPr sz="768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24000" y="5842000"/>
            <a:ext cx="13568083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63568" y="5842000"/>
            <a:ext cx="13591692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4000" y="5379722"/>
            <a:ext cx="13568083" cy="2636518"/>
          </a:xfrm>
        </p:spPr>
        <p:txBody>
          <a:bodyPr anchor="b">
            <a:normAutofit/>
          </a:bodyPr>
          <a:lstStyle>
            <a:lvl1pPr marL="0" indent="0">
              <a:buNone/>
              <a:defRPr sz="6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4000" y="8016240"/>
            <a:ext cx="13568083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063570" y="5379722"/>
            <a:ext cx="13595980" cy="263651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6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063570" y="8016240"/>
            <a:ext cx="13595980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4002" y="6583680"/>
            <a:ext cx="9860468" cy="12197082"/>
          </a:xfrm>
        </p:spPr>
        <p:txBody>
          <a:bodyPr>
            <a:normAutofit/>
          </a:bodyPr>
          <a:lstStyle>
            <a:lvl1pPr marL="0" indent="0">
              <a:buNone/>
              <a:defRPr sz="448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4002" y="6583680"/>
            <a:ext cx="9860468" cy="12197082"/>
          </a:xfrm>
        </p:spPr>
        <p:txBody>
          <a:bodyPr>
            <a:normAutofit/>
          </a:bodyPr>
          <a:lstStyle>
            <a:lvl1pPr marL="0" indent="0">
              <a:buNone/>
              <a:defRPr sz="448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4000" y="5842000"/>
            <a:ext cx="2763126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7BFA24D-4487-334F-A686-89F17C89AD5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27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  <p:sldLayoutId id="2147483996" r:id="rId14"/>
    <p:sldLayoutId id="2147483997" r:id="rId15"/>
    <p:sldLayoutId id="2147483998" r:id="rId16"/>
    <p:sldLayoutId id="2147483999" r:id="rId17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408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768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6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12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48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48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74629" y="578848"/>
            <a:ext cx="13977257" cy="2891787"/>
          </a:xfrm>
        </p:spPr>
        <p:txBody>
          <a:bodyPr>
            <a:normAutofit/>
          </a:bodyPr>
          <a:lstStyle/>
          <a:p>
            <a:pPr algn="ctr"/>
            <a:r>
              <a:rPr lang="en-US" sz="10000" b="1" dirty="0" smtClean="0"/>
              <a:t>Historical Textual Analysis</a:t>
            </a:r>
            <a:endParaRPr lang="en-US" sz="10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1486" y="783771"/>
            <a:ext cx="666205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dirty="0" smtClean="0"/>
              <a:t>Authors:</a:t>
            </a:r>
          </a:p>
          <a:p>
            <a:r>
              <a:rPr lang="en-US" sz="5200" dirty="0" smtClean="0"/>
              <a:t>Alex Perez</a:t>
            </a:r>
          </a:p>
          <a:p>
            <a:r>
              <a:rPr lang="en-US" sz="5200" dirty="0" err="1"/>
              <a:t>Yakov</a:t>
            </a:r>
            <a:r>
              <a:rPr lang="en-US" sz="5200" dirty="0"/>
              <a:t> </a:t>
            </a:r>
            <a:r>
              <a:rPr lang="en-US" sz="5200" dirty="0" err="1"/>
              <a:t>Neshcheretnyy</a:t>
            </a:r>
            <a:endParaRPr lang="en-US" sz="5200" dirty="0"/>
          </a:p>
        </p:txBody>
      </p:sp>
      <p:sp>
        <p:nvSpPr>
          <p:cNvPr id="6" name="TextBox 5"/>
          <p:cNvSpPr txBox="1"/>
          <p:nvPr/>
        </p:nvSpPr>
        <p:spPr>
          <a:xfrm>
            <a:off x="25341943" y="783771"/>
            <a:ext cx="6879772" cy="2485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dirty="0" smtClean="0"/>
              <a:t>CS 585</a:t>
            </a:r>
          </a:p>
          <a:p>
            <a:r>
              <a:rPr lang="en-US" sz="5200" dirty="0" smtClean="0"/>
              <a:t>University of Massachusetts Amherst</a:t>
            </a:r>
            <a:endParaRPr lang="en-US" sz="5200" dirty="0"/>
          </a:p>
        </p:txBody>
      </p:sp>
      <p:sp>
        <p:nvSpPr>
          <p:cNvPr id="7" name="TextBox 6"/>
          <p:cNvSpPr txBox="1"/>
          <p:nvPr/>
        </p:nvSpPr>
        <p:spPr>
          <a:xfrm>
            <a:off x="1350641" y="4572000"/>
            <a:ext cx="8706394" cy="157625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910060" y="4572000"/>
            <a:ext cx="8706394" cy="157625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251886" y="4572000"/>
            <a:ext cx="8706394" cy="157625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77440" y="5166361"/>
            <a:ext cx="6897188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/>
              <a:t>Intro and Data</a:t>
            </a:r>
            <a:endParaRPr lang="en-US" sz="5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030200" y="5166361"/>
            <a:ext cx="6492240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/>
              <a:t>Model</a:t>
            </a:r>
            <a:endParaRPr lang="en-US" sz="5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323040" y="5166361"/>
            <a:ext cx="6949440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/>
              <a:t>Results</a:t>
            </a:r>
            <a:endParaRPr lang="en-US" sz="5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45629" y="9917513"/>
            <a:ext cx="7116417" cy="92185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685800" marR="0" lvl="0" indent="-6858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3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656" y="13518538"/>
            <a:ext cx="1121134" cy="123739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612778" y="10643013"/>
            <a:ext cx="33293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Corpus</a:t>
            </a:r>
            <a:endParaRPr lang="en-US" sz="30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522889" y="11944539"/>
            <a:ext cx="970762" cy="978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37214" y="11952130"/>
            <a:ext cx="589963" cy="848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76920" y="12931625"/>
            <a:ext cx="16358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Test</a:t>
            </a:r>
            <a:endParaRPr lang="en-US" sz="3000" dirty="0"/>
          </a:p>
        </p:txBody>
      </p:sp>
      <p:sp>
        <p:nvSpPr>
          <p:cNvPr id="30" name="TextBox 29"/>
          <p:cNvSpPr txBox="1"/>
          <p:nvPr/>
        </p:nvSpPr>
        <p:spPr>
          <a:xfrm>
            <a:off x="6670497" y="12918496"/>
            <a:ext cx="16646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Train</a:t>
            </a:r>
            <a:endParaRPr lang="en-US" sz="3000" dirty="0"/>
          </a:p>
        </p:txBody>
      </p:sp>
      <p:sp>
        <p:nvSpPr>
          <p:cNvPr id="31" name="TextBox 30"/>
          <p:cNvSpPr txBox="1"/>
          <p:nvPr/>
        </p:nvSpPr>
        <p:spPr>
          <a:xfrm>
            <a:off x="2101275" y="17336582"/>
            <a:ext cx="266446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Given a corpus split it into very large even date ranges (3 – 70 year periods)</a:t>
            </a:r>
            <a:endParaRPr lang="en-US" sz="27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3" y="11397128"/>
            <a:ext cx="1121134" cy="123739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97" y="13547375"/>
            <a:ext cx="1121134" cy="123739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101275" y="5905511"/>
            <a:ext cx="7696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/>
              <a:t>Research Questions</a:t>
            </a:r>
            <a:endParaRPr lang="en-US" sz="35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101275" y="6536453"/>
            <a:ext cx="7017325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700" dirty="0" smtClean="0"/>
              <a:t>Can we look at a written document and tell you when it was made with certainty?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700" dirty="0" smtClean="0"/>
              <a:t>What can we learn about the evolution of writing over time?</a:t>
            </a:r>
            <a:endParaRPr lang="en-US" sz="2700" dirty="0"/>
          </a:p>
        </p:txBody>
      </p:sp>
      <p:sp>
        <p:nvSpPr>
          <p:cNvPr id="36" name="TextBox 35"/>
          <p:cNvSpPr txBox="1"/>
          <p:nvPr/>
        </p:nvSpPr>
        <p:spPr>
          <a:xfrm>
            <a:off x="2145630" y="8991386"/>
            <a:ext cx="76962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/>
              <a:t>Data: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700" dirty="0" smtClean="0"/>
              <a:t>Corpus of Late Modern English Texts (CLMET)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700" dirty="0" smtClean="0"/>
              <a:t>Corpus ranges from 1710’s-1920’s (333 texts)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5630" y="15379207"/>
            <a:ext cx="7696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/>
              <a:t>Splitting the Data</a:t>
            </a:r>
            <a:endParaRPr lang="en-US" sz="35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146017" y="17336582"/>
            <a:ext cx="266446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Given a corpus split it into very small even date ranges (7 – 30 year periods)</a:t>
            </a:r>
            <a:endParaRPr lang="en-US" sz="2700" dirty="0"/>
          </a:p>
        </p:txBody>
      </p:sp>
      <p:sp>
        <p:nvSpPr>
          <p:cNvPr id="40" name="TextBox 39"/>
          <p:cNvSpPr txBox="1"/>
          <p:nvPr/>
        </p:nvSpPr>
        <p:spPr>
          <a:xfrm>
            <a:off x="4765735" y="16536220"/>
            <a:ext cx="1411369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V.S.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46148" y="16536220"/>
            <a:ext cx="2347503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Broad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04495" y="16536220"/>
            <a:ext cx="2347503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Specific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410410" y="11851556"/>
            <a:ext cx="13116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/>
              <a:t>50%</a:t>
            </a:r>
            <a:endParaRPr lang="en-US" sz="3000" dirty="0"/>
          </a:p>
        </p:txBody>
      </p:sp>
      <p:sp>
        <p:nvSpPr>
          <p:cNvPr id="44" name="TextBox 43"/>
          <p:cNvSpPr txBox="1"/>
          <p:nvPr/>
        </p:nvSpPr>
        <p:spPr>
          <a:xfrm>
            <a:off x="6346676" y="11877249"/>
            <a:ext cx="13116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/>
              <a:t>50%</a:t>
            </a:r>
            <a:endParaRPr lang="en-US" sz="30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582" y="7584173"/>
            <a:ext cx="1121134" cy="123739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877" y="7309833"/>
            <a:ext cx="1121134" cy="123739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1306" y="7608165"/>
            <a:ext cx="1121134" cy="121340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31" y="7309832"/>
            <a:ext cx="1121134" cy="123739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3074112" y="6603843"/>
            <a:ext cx="1937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/>
              <a:t>Broad Set</a:t>
            </a:r>
            <a:endParaRPr lang="en-US" sz="3000" dirty="0"/>
          </a:p>
        </p:txBody>
      </p:sp>
      <p:sp>
        <p:nvSpPr>
          <p:cNvPr id="50" name="TextBox 49"/>
          <p:cNvSpPr txBox="1"/>
          <p:nvPr/>
        </p:nvSpPr>
        <p:spPr>
          <a:xfrm>
            <a:off x="17980171" y="6676080"/>
            <a:ext cx="23187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/>
              <a:t>Specific Set</a:t>
            </a:r>
            <a:endParaRPr lang="en-US" sz="30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14042756" y="9867899"/>
            <a:ext cx="4358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4072675" y="8991386"/>
            <a:ext cx="0" cy="876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8401306" y="8991385"/>
            <a:ext cx="0" cy="876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6222031" y="9867898"/>
            <a:ext cx="0" cy="795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mond 57"/>
          <p:cNvSpPr/>
          <p:nvPr/>
        </p:nvSpPr>
        <p:spPr>
          <a:xfrm>
            <a:off x="14768783" y="10663437"/>
            <a:ext cx="3015073" cy="2005265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5011400" y="11256970"/>
            <a:ext cx="2530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ysClr val="windowText" lastClr="000000"/>
                </a:solidFill>
              </a:rPr>
              <a:t>Multinomial NB</a:t>
            </a:r>
            <a:endParaRPr lang="en-US" sz="30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Straight Arrow Connector 60"/>
          <p:cNvCxnSpPr>
            <a:stCxn id="58" idx="2"/>
          </p:cNvCxnSpPr>
          <p:nvPr/>
        </p:nvCxnSpPr>
        <p:spPr>
          <a:xfrm flipH="1">
            <a:off x="16276319" y="12668702"/>
            <a:ext cx="1" cy="878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5281756" y="13610869"/>
            <a:ext cx="1989125" cy="18318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5614466" y="14018953"/>
            <a:ext cx="1656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>
                <a:solidFill>
                  <a:schemeClr val="bg1"/>
                </a:solidFill>
              </a:rPr>
              <a:t>Date Range</a:t>
            </a:r>
            <a:endParaRPr lang="en-US" sz="3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1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57</TotalTime>
  <Words>128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Arial</vt:lpstr>
      <vt:lpstr>Depth</vt:lpstr>
      <vt:lpstr>Historical Textual Analysis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Historical Textual Analysis</dc:title>
  <dc:creator>Bran Perez, Alex Raf</dc:creator>
  <cp:lastModifiedBy>Bran Perez, Alex Raf</cp:lastModifiedBy>
  <cp:revision>14</cp:revision>
  <dcterms:created xsi:type="dcterms:W3CDTF">2016-12-06T19:47:28Z</dcterms:created>
  <dcterms:modified xsi:type="dcterms:W3CDTF">2016-12-06T20:44:57Z</dcterms:modified>
</cp:coreProperties>
</file>