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9" r:id="rId9"/>
    <p:sldId id="265" r:id="rId10"/>
    <p:sldId id="266"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5" d="100"/>
          <a:sy n="65" d="100"/>
        </p:scale>
        <p:origin x="66" y="108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6" y="2380342"/>
            <a:ext cx="7742202" cy="2646878"/>
          </a:xfrm>
          <a:prstGeom prst="rect">
            <a:avLst/>
          </a:prstGeom>
          <a:solidFill>
            <a:schemeClr val="bg2">
              <a:lumMod val="25000"/>
            </a:schemeClr>
          </a:solidFill>
        </p:spPr>
        <p:txBody>
          <a:bodyPr wrap="square" rtlCol="0">
            <a:spAutoFit/>
          </a:bodyPr>
          <a:lstStyle/>
          <a:p>
            <a:r>
              <a:rPr lang="en-US" sz="6600" dirty="0">
                <a:solidFill>
                  <a:srgbClr val="FF6600"/>
                </a:solidFill>
              </a:rPr>
              <a:t>G2M Case Study</a:t>
            </a:r>
          </a:p>
          <a:p>
            <a:r>
              <a:rPr lang="en-US" sz="2500" dirty="0">
                <a:solidFill>
                  <a:srgbClr val="FF0000"/>
                </a:solidFill>
              </a:rPr>
              <a:t>Company Name: XYZ Firm </a:t>
            </a:r>
          </a:p>
          <a:p>
            <a:r>
              <a:rPr lang="en-US" sz="2500" dirty="0">
                <a:solidFill>
                  <a:srgbClr val="FF0000"/>
                </a:solidFill>
              </a:rPr>
              <a:t>Date: 21-Jan-2023</a:t>
            </a:r>
          </a:p>
          <a:p>
            <a:r>
              <a:rPr lang="en-US" sz="2500" dirty="0">
                <a:solidFill>
                  <a:srgbClr val="FF0000"/>
                </a:solidFill>
              </a:rPr>
              <a:t>Name: Andrea Perez </a:t>
            </a:r>
          </a:p>
          <a:p>
            <a:endParaRPr lang="en-US" sz="2500" dirty="0">
              <a:solidFill>
                <a:srgbClr val="FF00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00" b="1" dirty="0">
                <a:solidFill>
                  <a:schemeClr val="accent2"/>
                </a:solidFill>
                <a:latin typeface="+mj-lt"/>
              </a:rPr>
              <a:t>Age and Income form different clusters. </a:t>
            </a:r>
            <a:endParaRPr lang="en-US" sz="4300" dirty="0">
              <a:solidFill>
                <a:schemeClr val="accent2"/>
              </a:solidFill>
              <a:latin typeface="+mj-lt"/>
            </a:endParaRPr>
          </a:p>
        </p:txBody>
      </p:sp>
      <p:pic>
        <p:nvPicPr>
          <p:cNvPr id="2" name="Picture 1">
            <a:extLst>
              <a:ext uri="{FF2B5EF4-FFF2-40B4-BE49-F238E27FC236}">
                <a16:creationId xmlns:a16="http://schemas.microsoft.com/office/drawing/2014/main" id="{278F2DF0-EEF0-80B4-65ED-43CB690E247B}"/>
              </a:ext>
            </a:extLst>
          </p:cNvPr>
          <p:cNvPicPr>
            <a:picLocks noChangeAspect="1"/>
          </p:cNvPicPr>
          <p:nvPr/>
        </p:nvPicPr>
        <p:blipFill>
          <a:blip r:embed="rId2"/>
          <a:stretch>
            <a:fillRect/>
          </a:stretch>
        </p:blipFill>
        <p:spPr>
          <a:xfrm>
            <a:off x="2453148" y="1498343"/>
            <a:ext cx="7285704" cy="5296697"/>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570647"/>
            <a:ext cx="11430000" cy="5262979"/>
          </a:xfrm>
          <a:prstGeom prst="rect">
            <a:avLst/>
          </a:prstGeom>
          <a:noFill/>
        </p:spPr>
        <p:txBody>
          <a:bodyPr wrap="square" rtlCol="0">
            <a:spAutoFit/>
          </a:bodyPr>
          <a:lstStyle/>
          <a:p>
            <a:r>
              <a:rPr lang="en-US" sz="2800" b="1" dirty="0"/>
              <a:t>What Cab company should XYZ Firm choose?</a:t>
            </a:r>
          </a:p>
          <a:p>
            <a:r>
              <a:rPr lang="en-US" sz="2000" dirty="0"/>
              <a:t>They should choose Yellow cab because it was more customers than Pink cab, and they make more money overall. </a:t>
            </a:r>
          </a:p>
          <a:p>
            <a:endParaRPr lang="en-US" sz="1600" dirty="0"/>
          </a:p>
          <a:p>
            <a:r>
              <a:rPr lang="en-US" sz="2800" b="1" dirty="0"/>
              <a:t>What would be two critical factors that would help make XYZ Firm successful? </a:t>
            </a:r>
          </a:p>
          <a:p>
            <a:r>
              <a:rPr lang="en-US" sz="2000" dirty="0"/>
              <a:t>How much a customer travels and how much a customer is willing to pay for the price of a cab. </a:t>
            </a:r>
          </a:p>
          <a:p>
            <a:endParaRPr lang="en-US" sz="1600" dirty="0"/>
          </a:p>
          <a:p>
            <a:r>
              <a:rPr lang="en-US" sz="2800" b="1" dirty="0"/>
              <a:t>When should XYZ expect to make the most money? </a:t>
            </a:r>
          </a:p>
          <a:p>
            <a:r>
              <a:rPr lang="en-US" sz="2000" dirty="0"/>
              <a:t>They should expect to make more money during December with the Cab company Yellow Cab. </a:t>
            </a:r>
          </a:p>
          <a:p>
            <a:br>
              <a:rPr lang="en-US" sz="1600" b="1" dirty="0"/>
            </a:br>
            <a:r>
              <a:rPr lang="en-US" sz="2800" b="1" dirty="0"/>
              <a:t>What audience should XYZ market to the most? </a:t>
            </a:r>
          </a:p>
          <a:p>
            <a:r>
              <a:rPr lang="en-US" sz="2000" dirty="0"/>
              <a:t>They should market to all genders in their early 30s, which make more than $30,000 of income</a:t>
            </a:r>
            <a:r>
              <a:rPr lang="en-US" sz="2000" b="1" dirty="0"/>
              <a:t>. </a:t>
            </a:r>
          </a:p>
          <a:p>
            <a:endParaRPr lang="en-US" sz="1600" b="1" dirty="0"/>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C08CB0-2E68-164C-9080-887E2D20B522}"/>
              </a:ext>
            </a:extLst>
          </p:cNvPr>
          <p:cNvSpPr/>
          <p:nvPr/>
        </p:nvSpPr>
        <p:spPr>
          <a:xfrm>
            <a:off x="0" y="0"/>
            <a:ext cx="121920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5" name="TextBox 4">
            <a:extLst>
              <a:ext uri="{FF2B5EF4-FFF2-40B4-BE49-F238E27FC236}">
                <a16:creationId xmlns:a16="http://schemas.microsoft.com/office/drawing/2014/main" id="{F7EC0735-C13E-3500-F75D-FB0149D3FD02}"/>
              </a:ext>
            </a:extLst>
          </p:cNvPr>
          <p:cNvSpPr txBox="1"/>
          <p:nvPr/>
        </p:nvSpPr>
        <p:spPr>
          <a:xfrm>
            <a:off x="1976284" y="2251983"/>
            <a:ext cx="9291484" cy="1200329"/>
          </a:xfrm>
          <a:prstGeom prst="rect">
            <a:avLst/>
          </a:prstGeom>
          <a:noFill/>
        </p:spPr>
        <p:txBody>
          <a:bodyPr wrap="square" rtlCol="0">
            <a:spAutoFit/>
          </a:bodyPr>
          <a:lstStyle/>
          <a:p>
            <a:r>
              <a:rPr lang="en-US" sz="7200" b="1" dirty="0">
                <a:solidFill>
                  <a:schemeClr val="accent2"/>
                </a:solidFill>
              </a:rPr>
              <a:t>Thank You So Much! </a:t>
            </a:r>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622826"/>
            <a:ext cx="10515600" cy="4999355"/>
          </a:xfrm>
        </p:spPr>
        <p:txBody>
          <a:bodyPr>
            <a:normAutofit fontScale="92500" lnSpcReduction="10000"/>
          </a:bodyPr>
          <a:lstStyle/>
          <a:p>
            <a:pPr marL="0" indent="0">
              <a:buNone/>
            </a:pPr>
            <a:r>
              <a:rPr lang="en-US" sz="2200" b="1" i="0" dirty="0">
                <a:solidFill>
                  <a:srgbClr val="2D3B45"/>
                </a:solidFill>
                <a:effectLst/>
              </a:rPr>
              <a:t>The Client: </a:t>
            </a:r>
          </a:p>
          <a:p>
            <a:r>
              <a:rPr lang="en-US" sz="1900" b="0" i="0" dirty="0">
                <a:solidFill>
                  <a:srgbClr val="2D3B45"/>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1900" dirty="0"/>
          </a:p>
          <a:p>
            <a:pPr marL="0" indent="0">
              <a:buNone/>
            </a:pPr>
            <a:r>
              <a:rPr lang="en-US" sz="2200" b="1" dirty="0"/>
              <a:t>Business Questions:</a:t>
            </a:r>
          </a:p>
          <a:p>
            <a:pPr marL="342900" indent="-342900" algn="l">
              <a:buFont typeface="+mj-lt"/>
              <a:buAutoNum type="arabicPeriod"/>
            </a:pPr>
            <a:r>
              <a:rPr lang="en-US" sz="1900" b="0" i="0" dirty="0">
                <a:solidFill>
                  <a:srgbClr val="2D3B45"/>
                </a:solidFill>
                <a:effectLst/>
              </a:rPr>
              <a:t>Does the margin proportionally increase with the number of customers?</a:t>
            </a:r>
          </a:p>
          <a:p>
            <a:pPr marL="342900" indent="-342900" algn="l">
              <a:buFont typeface="+mj-lt"/>
              <a:buAutoNum type="arabicPeriod"/>
            </a:pPr>
            <a:r>
              <a:rPr lang="en-US" sz="1900" b="0" i="0" dirty="0">
                <a:solidFill>
                  <a:srgbClr val="2D3B45"/>
                </a:solidFill>
                <a:effectLst/>
              </a:rPr>
              <a:t>What is the average price charged by Cab companies to customers? </a:t>
            </a:r>
          </a:p>
          <a:p>
            <a:pPr marL="342900" indent="-342900" algn="l">
              <a:buFont typeface="+mj-lt"/>
              <a:buAutoNum type="arabicPeriod"/>
            </a:pPr>
            <a:r>
              <a:rPr lang="en-US" sz="1900" dirty="0">
                <a:solidFill>
                  <a:srgbClr val="2D3B45"/>
                </a:solidFill>
              </a:rPr>
              <a:t>Which company has the maximum Cab users at a particular time period? </a:t>
            </a:r>
          </a:p>
          <a:p>
            <a:pPr marL="342900" indent="-342900" algn="l">
              <a:buFont typeface="+mj-lt"/>
              <a:buAutoNum type="arabicPeriod"/>
            </a:pPr>
            <a:r>
              <a:rPr lang="en-US" sz="1900" b="0" i="0" dirty="0">
                <a:solidFill>
                  <a:srgbClr val="2D3B45"/>
                </a:solidFill>
                <a:effectLst/>
              </a:rPr>
              <a:t>What are the attributes of these customer segments?</a:t>
            </a:r>
            <a:endParaRPr lang="en-US" sz="1900" dirty="0"/>
          </a:p>
          <a:p>
            <a:pPr marL="0" indent="0">
              <a:buNone/>
            </a:pPr>
            <a:r>
              <a:rPr lang="en-US" sz="2200" b="1" dirty="0"/>
              <a:t>The analysis has been divided into the following: </a:t>
            </a:r>
          </a:p>
          <a:p>
            <a:r>
              <a:rPr lang="en-US" sz="1900" dirty="0"/>
              <a:t>Data Understanding and Cleaning. </a:t>
            </a:r>
          </a:p>
          <a:p>
            <a:r>
              <a:rPr lang="en-US" sz="1900" dirty="0"/>
              <a:t>Finding whether the margin proportionally increases with an increased number of customers. </a:t>
            </a:r>
          </a:p>
          <a:p>
            <a:r>
              <a:rPr lang="en-US" sz="1900" dirty="0"/>
              <a:t>Averaging the prices charged by Cab companies. </a:t>
            </a:r>
          </a:p>
          <a:p>
            <a:r>
              <a:rPr lang="en-US" sz="1900" dirty="0"/>
              <a:t>Maximum cab users at a particular time period. </a:t>
            </a:r>
          </a:p>
          <a:p>
            <a:r>
              <a:rPr lang="en-US" sz="1900" dirty="0"/>
              <a:t> Customer attributes. </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Business Problem </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963889" y="2465155"/>
            <a:ext cx="4560736" cy="2862322"/>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Name: G2M insight for Cab Investment firm</a:t>
            </a:r>
          </a:p>
          <a:p>
            <a:pPr marL="285750" indent="-285750">
              <a:buFont typeface="Arial" panose="020B0604020202020204" pitchFamily="34" charset="0"/>
              <a:buChar char="•"/>
            </a:pPr>
            <a:r>
              <a:rPr lang="en-US" dirty="0"/>
              <a:t>Report Date: 11-January-2023</a:t>
            </a:r>
          </a:p>
          <a:p>
            <a:pPr marL="285750" indent="-285750">
              <a:buFont typeface="Arial" panose="020B0604020202020204" pitchFamily="34" charset="0"/>
              <a:buChar char="•"/>
            </a:pPr>
            <a:r>
              <a:rPr lang="en-US" dirty="0"/>
              <a:t>Internship Batch: LISUM17</a:t>
            </a:r>
          </a:p>
          <a:p>
            <a:pPr marL="285750" indent="-285750">
              <a:buFont typeface="Arial" panose="020B0604020202020204" pitchFamily="34" charset="0"/>
              <a:buChar char="•"/>
            </a:pPr>
            <a:r>
              <a:rPr lang="en-US" dirty="0"/>
              <a:t>Features: 17 </a:t>
            </a:r>
          </a:p>
          <a:p>
            <a:pPr marL="285750" indent="-285750">
              <a:buFont typeface="Arial" panose="020B0604020202020204" pitchFamily="34" charset="0"/>
              <a:buChar char="•"/>
            </a:pPr>
            <a:r>
              <a:rPr lang="en-US" dirty="0"/>
              <a:t>Data intake by: Andrea Perez</a:t>
            </a:r>
          </a:p>
          <a:p>
            <a:endParaRPr lang="en-US" dirty="0"/>
          </a:p>
          <a:p>
            <a:endParaRPr lang="en-US" dirty="0"/>
          </a:p>
          <a:p>
            <a:endParaRPr lang="en-US" b="1"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096000" y="2776379"/>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Intake Report </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1. Does the margin proportionally increase with the number of customers? </a:t>
            </a:r>
            <a:endParaRPr lang="en-US" sz="4400" b="1" dirty="0">
              <a:solidFill>
                <a:schemeClr val="bg2">
                  <a:lumMod val="25000"/>
                </a:schemeClr>
              </a:solidFill>
              <a:latin typeface="+mj-lt"/>
            </a:endParaRPr>
          </a:p>
        </p:txBody>
      </p:sp>
      <p:pic>
        <p:nvPicPr>
          <p:cNvPr id="7" name="Picture 6" descr="Chart, histogram&#10;&#10;Description automatically generated">
            <a:extLst>
              <a:ext uri="{FF2B5EF4-FFF2-40B4-BE49-F238E27FC236}">
                <a16:creationId xmlns:a16="http://schemas.microsoft.com/office/drawing/2014/main" id="{47AC2B9B-1A36-3D04-AB7E-4E8530A85E70}"/>
              </a:ext>
            </a:extLst>
          </p:cNvPr>
          <p:cNvPicPr>
            <a:picLocks noChangeAspect="1"/>
          </p:cNvPicPr>
          <p:nvPr/>
        </p:nvPicPr>
        <p:blipFill>
          <a:blip r:embed="rId2"/>
          <a:stretch>
            <a:fillRect/>
          </a:stretch>
        </p:blipFill>
        <p:spPr>
          <a:xfrm>
            <a:off x="0" y="1557131"/>
            <a:ext cx="5468123" cy="3950216"/>
          </a:xfrm>
          <a:prstGeom prst="rect">
            <a:avLst/>
          </a:prstGeom>
        </p:spPr>
      </p:pic>
      <p:pic>
        <p:nvPicPr>
          <p:cNvPr id="9" name="Picture 8">
            <a:extLst>
              <a:ext uri="{FF2B5EF4-FFF2-40B4-BE49-F238E27FC236}">
                <a16:creationId xmlns:a16="http://schemas.microsoft.com/office/drawing/2014/main" id="{C3C664C2-CD7A-CA20-D320-8ED5A96A6C02}"/>
              </a:ext>
            </a:extLst>
          </p:cNvPr>
          <p:cNvPicPr>
            <a:picLocks noChangeAspect="1"/>
          </p:cNvPicPr>
          <p:nvPr/>
        </p:nvPicPr>
        <p:blipFill>
          <a:blip r:embed="rId3"/>
          <a:stretch>
            <a:fillRect/>
          </a:stretch>
        </p:blipFill>
        <p:spPr>
          <a:xfrm>
            <a:off x="6198278" y="1557131"/>
            <a:ext cx="5322939" cy="3964672"/>
          </a:xfrm>
          <a:prstGeom prst="rect">
            <a:avLst/>
          </a:prstGeom>
        </p:spPr>
      </p:pic>
      <p:sp>
        <p:nvSpPr>
          <p:cNvPr id="10" name="TextBox 9">
            <a:extLst>
              <a:ext uri="{FF2B5EF4-FFF2-40B4-BE49-F238E27FC236}">
                <a16:creationId xmlns:a16="http://schemas.microsoft.com/office/drawing/2014/main" id="{1B357843-71EE-AABB-FFF4-0981A5F9E0FB}"/>
              </a:ext>
            </a:extLst>
          </p:cNvPr>
          <p:cNvSpPr txBox="1"/>
          <p:nvPr/>
        </p:nvSpPr>
        <p:spPr>
          <a:xfrm>
            <a:off x="761999" y="5521802"/>
            <a:ext cx="10759217" cy="1077218"/>
          </a:xfrm>
          <a:prstGeom prst="rect">
            <a:avLst/>
          </a:prstGeom>
          <a:noFill/>
        </p:spPr>
        <p:txBody>
          <a:bodyPr wrap="square" rtlCol="0">
            <a:spAutoFit/>
          </a:bodyPr>
          <a:lstStyle/>
          <a:p>
            <a:pPr algn="ctr"/>
            <a:r>
              <a:rPr lang="en-US" sz="3200" b="1" dirty="0">
                <a:solidFill>
                  <a:schemeClr val="accent2"/>
                </a:solidFill>
              </a:rPr>
              <a:t>The margin proportionally does increase because the Yellow Cab has more customers and charges more than the Pink Cab. </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2. What is the average price charged for Cab companies to customers? </a:t>
            </a:r>
          </a:p>
        </p:txBody>
      </p:sp>
      <p:sp>
        <p:nvSpPr>
          <p:cNvPr id="4" name="TextBox 3">
            <a:extLst>
              <a:ext uri="{FF2B5EF4-FFF2-40B4-BE49-F238E27FC236}">
                <a16:creationId xmlns:a16="http://schemas.microsoft.com/office/drawing/2014/main" id="{BE9DADA2-2577-3C91-C2A9-0CDCC8810269}"/>
              </a:ext>
            </a:extLst>
          </p:cNvPr>
          <p:cNvSpPr txBox="1"/>
          <p:nvPr/>
        </p:nvSpPr>
        <p:spPr>
          <a:xfrm>
            <a:off x="191729" y="1494710"/>
            <a:ext cx="11135032"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2"/>
                </a:solidFill>
              </a:rPr>
              <a:t>The average price charge for Cab companies is $4.23.</a:t>
            </a:r>
          </a:p>
        </p:txBody>
      </p:sp>
      <p:sp>
        <p:nvSpPr>
          <p:cNvPr id="6" name="TextBox 5">
            <a:extLst>
              <a:ext uri="{FF2B5EF4-FFF2-40B4-BE49-F238E27FC236}">
                <a16:creationId xmlns:a16="http://schemas.microsoft.com/office/drawing/2014/main" id="{006CB546-AC66-DC24-AA09-BF9612564947}"/>
              </a:ext>
            </a:extLst>
          </p:cNvPr>
          <p:cNvSpPr txBox="1"/>
          <p:nvPr/>
        </p:nvSpPr>
        <p:spPr>
          <a:xfrm>
            <a:off x="720213" y="1888416"/>
            <a:ext cx="10751574" cy="584775"/>
          </a:xfrm>
          <a:prstGeom prst="rect">
            <a:avLst/>
          </a:prstGeom>
          <a:noFill/>
        </p:spPr>
        <p:txBody>
          <a:bodyPr wrap="square" rtlCol="0">
            <a:spAutoFit/>
          </a:bodyPr>
          <a:lstStyle/>
          <a:p>
            <a:pPr algn="ctr"/>
            <a:r>
              <a:rPr lang="en-US" sz="3200" b="1" dirty="0">
                <a:solidFill>
                  <a:schemeClr val="accent2"/>
                </a:solidFill>
              </a:rPr>
              <a:t>KM Travelled, and Cost of Trip are correlated.</a:t>
            </a:r>
          </a:p>
        </p:txBody>
      </p:sp>
      <p:pic>
        <p:nvPicPr>
          <p:cNvPr id="7" name="Picture 6">
            <a:extLst>
              <a:ext uri="{FF2B5EF4-FFF2-40B4-BE49-F238E27FC236}">
                <a16:creationId xmlns:a16="http://schemas.microsoft.com/office/drawing/2014/main" id="{64B30885-2356-23E5-8B4F-7886F1C5FC1E}"/>
              </a:ext>
            </a:extLst>
          </p:cNvPr>
          <p:cNvPicPr>
            <a:picLocks noChangeAspect="1"/>
          </p:cNvPicPr>
          <p:nvPr/>
        </p:nvPicPr>
        <p:blipFill>
          <a:blip r:embed="rId2"/>
          <a:stretch>
            <a:fillRect/>
          </a:stretch>
        </p:blipFill>
        <p:spPr>
          <a:xfrm>
            <a:off x="1702286" y="2436009"/>
            <a:ext cx="8497375" cy="4044904"/>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3. Which company has the maximum Cab users at a particular time period? </a:t>
            </a:r>
            <a:endParaRPr lang="en-US" sz="4400" dirty="0">
              <a:solidFill>
                <a:schemeClr val="accent2"/>
              </a:solidFill>
              <a:latin typeface="+mj-lt"/>
            </a:endParaRPr>
          </a:p>
        </p:txBody>
      </p:sp>
      <p:pic>
        <p:nvPicPr>
          <p:cNvPr id="3" name="Picture 2">
            <a:extLst>
              <a:ext uri="{FF2B5EF4-FFF2-40B4-BE49-F238E27FC236}">
                <a16:creationId xmlns:a16="http://schemas.microsoft.com/office/drawing/2014/main" id="{AE666317-110F-E696-6BD0-3EFC500052D3}"/>
              </a:ext>
            </a:extLst>
          </p:cNvPr>
          <p:cNvPicPr>
            <a:picLocks noChangeAspect="1"/>
          </p:cNvPicPr>
          <p:nvPr/>
        </p:nvPicPr>
        <p:blipFill>
          <a:blip r:embed="rId2"/>
          <a:stretch>
            <a:fillRect/>
          </a:stretch>
        </p:blipFill>
        <p:spPr>
          <a:xfrm>
            <a:off x="888603" y="1536597"/>
            <a:ext cx="10074364" cy="532140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Continue… </a:t>
            </a:r>
          </a:p>
        </p:txBody>
      </p:sp>
      <p:pic>
        <p:nvPicPr>
          <p:cNvPr id="1026" name="Picture 2">
            <a:extLst>
              <a:ext uri="{FF2B5EF4-FFF2-40B4-BE49-F238E27FC236}">
                <a16:creationId xmlns:a16="http://schemas.microsoft.com/office/drawing/2014/main" id="{202EA85E-92A6-7046-9C25-1CCCA6185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9084"/>
            <a:ext cx="9357750" cy="53389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D821F1F-631E-2151-F184-41048ADFCDDC}"/>
              </a:ext>
            </a:extLst>
          </p:cNvPr>
          <p:cNvSpPr txBox="1"/>
          <p:nvPr/>
        </p:nvSpPr>
        <p:spPr>
          <a:xfrm>
            <a:off x="9542206" y="2192133"/>
            <a:ext cx="2330246" cy="3539430"/>
          </a:xfrm>
          <a:prstGeom prst="rect">
            <a:avLst/>
          </a:prstGeom>
          <a:noFill/>
        </p:spPr>
        <p:txBody>
          <a:bodyPr wrap="square" rtlCol="0">
            <a:spAutoFit/>
          </a:bodyPr>
          <a:lstStyle/>
          <a:p>
            <a:r>
              <a:rPr lang="en-US" sz="2800" b="1" dirty="0">
                <a:solidFill>
                  <a:schemeClr val="accent2"/>
                </a:solidFill>
              </a:rPr>
              <a:t>The Yellow Cab has more customers in December during the Holidays compared to the Pink Cab. </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04520D-2BB6-084F-8439-FD857920F77E}"/>
              </a:ext>
            </a:extLst>
          </p:cNvPr>
          <p:cNvSpPr txBox="1"/>
          <p:nvPr/>
        </p:nvSpPr>
        <p:spPr>
          <a:xfrm>
            <a:off x="2504661" y="5976730"/>
            <a:ext cx="237566" cy="369332"/>
          </a:xfrm>
          <a:prstGeom prst="rect">
            <a:avLst/>
          </a:prstGeom>
          <a:noFill/>
        </p:spPr>
        <p:txBody>
          <a:bodyPr wrap="none" rtlCol="0">
            <a:spAutoFit/>
          </a:bodyPr>
          <a:lstStyle/>
          <a:p>
            <a:r>
              <a:rPr lang="en-US"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4. What are the attributes of these customer segments? </a:t>
            </a:r>
          </a:p>
        </p:txBody>
      </p:sp>
      <p:pic>
        <p:nvPicPr>
          <p:cNvPr id="2" name="Picture 1">
            <a:extLst>
              <a:ext uri="{FF2B5EF4-FFF2-40B4-BE49-F238E27FC236}">
                <a16:creationId xmlns:a16="http://schemas.microsoft.com/office/drawing/2014/main" id="{4C19E922-C749-5C06-87B9-5D9A1881AD33}"/>
              </a:ext>
            </a:extLst>
          </p:cNvPr>
          <p:cNvPicPr>
            <a:picLocks noChangeAspect="1"/>
          </p:cNvPicPr>
          <p:nvPr/>
        </p:nvPicPr>
        <p:blipFill>
          <a:blip r:embed="rId2"/>
          <a:stretch>
            <a:fillRect/>
          </a:stretch>
        </p:blipFill>
        <p:spPr>
          <a:xfrm>
            <a:off x="380681" y="1519084"/>
            <a:ext cx="6835556" cy="5338916"/>
          </a:xfrm>
          <a:prstGeom prst="rect">
            <a:avLst/>
          </a:prstGeom>
        </p:spPr>
      </p:pic>
      <p:sp>
        <p:nvSpPr>
          <p:cNvPr id="3" name="TextBox 2">
            <a:extLst>
              <a:ext uri="{FF2B5EF4-FFF2-40B4-BE49-F238E27FC236}">
                <a16:creationId xmlns:a16="http://schemas.microsoft.com/office/drawing/2014/main" id="{010934D1-B1B4-9A4C-BAC3-7301C427EF27}"/>
              </a:ext>
            </a:extLst>
          </p:cNvPr>
          <p:cNvSpPr txBox="1"/>
          <p:nvPr/>
        </p:nvSpPr>
        <p:spPr>
          <a:xfrm>
            <a:off x="7728155" y="2330245"/>
            <a:ext cx="4041058" cy="3170099"/>
          </a:xfrm>
          <a:prstGeom prst="rect">
            <a:avLst/>
          </a:prstGeom>
          <a:noFill/>
        </p:spPr>
        <p:txBody>
          <a:bodyPr wrap="square" rtlCol="0">
            <a:spAutoFit/>
          </a:bodyPr>
          <a:lstStyle/>
          <a:p>
            <a:r>
              <a:rPr lang="en-US" sz="4000" b="1" dirty="0">
                <a:solidFill>
                  <a:schemeClr val="accent2"/>
                </a:solidFill>
              </a:rPr>
              <a:t>People in their early 30’s that make $30,000 or more take more cabs. </a:t>
            </a:r>
          </a:p>
        </p:txBody>
      </p:sp>
    </p:spTree>
    <p:extLst>
      <p:ext uri="{BB962C8B-B14F-4D97-AF65-F5344CB8AC3E}">
        <p14:creationId xmlns:p14="http://schemas.microsoft.com/office/powerpoint/2010/main" val="303664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2"/>
                </a:solidFill>
              </a:rPr>
              <a:t>Age and Income clusters are parallel to each other. </a:t>
            </a:r>
          </a:p>
        </p:txBody>
      </p:sp>
      <p:pic>
        <p:nvPicPr>
          <p:cNvPr id="2" name="Picture 1">
            <a:extLst>
              <a:ext uri="{FF2B5EF4-FFF2-40B4-BE49-F238E27FC236}">
                <a16:creationId xmlns:a16="http://schemas.microsoft.com/office/drawing/2014/main" id="{1FDD045F-8E12-19ED-2CB5-3BDF6908F8B3}"/>
              </a:ext>
            </a:extLst>
          </p:cNvPr>
          <p:cNvPicPr>
            <a:picLocks noChangeAspect="1"/>
          </p:cNvPicPr>
          <p:nvPr/>
        </p:nvPicPr>
        <p:blipFill>
          <a:blip r:embed="rId2"/>
          <a:stretch>
            <a:fillRect/>
          </a:stretch>
        </p:blipFill>
        <p:spPr>
          <a:xfrm>
            <a:off x="0" y="1371600"/>
            <a:ext cx="12192000" cy="5486400"/>
          </a:xfrm>
          <a:prstGeom prst="rect">
            <a:avLst/>
          </a:prstGeom>
        </p:spPr>
      </p:pic>
    </p:spTree>
    <p:extLst>
      <p:ext uri="{BB962C8B-B14F-4D97-AF65-F5344CB8AC3E}">
        <p14:creationId xmlns:p14="http://schemas.microsoft.com/office/powerpoint/2010/main" val="219641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497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Business Problem </vt:lpstr>
      <vt:lpstr>Data Intake Report </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Andrea Perez Acevedo (Student)</cp:lastModifiedBy>
  <cp:revision>148</cp:revision>
  <cp:lastPrinted>2019-08-24T08:13:50Z</cp:lastPrinted>
  <dcterms:created xsi:type="dcterms:W3CDTF">2019-08-19T15:39:24Z</dcterms:created>
  <dcterms:modified xsi:type="dcterms:W3CDTF">2023-01-22T02:47:07Z</dcterms:modified>
</cp:coreProperties>
</file>