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24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4843e8dd7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4843e8dd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8a32692f6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78a32692f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79b4a742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79b4a742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8a32692f6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8a32692f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78a32692f6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78a32692f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4d923e93e8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4d923e93e8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4d923e93e8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4d923e93e8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d923e93e8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d923e93e8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d923e93e8_1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d923e93e8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74843e8dd7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74843e8dd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79b4a742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79b4a742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d923e93e8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d923e93e8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d923e93e8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4d923e93e8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74843e8dd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74843e8dd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78a32692f6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78a32692f6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d923e93e8_1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d923e93e8_1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8a32692f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78a32692f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pi.worldbank.or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www.transparency.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4050"/>
            <a:ext cx="8520600" cy="169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8E0C3A"/>
                </a:solidFill>
              </a:rPr>
              <a:t>LPI CASE STUDY</a:t>
            </a:r>
            <a:endParaRPr>
              <a:solidFill>
                <a:srgbClr val="8E0C3A"/>
              </a:solidFill>
            </a:endParaRPr>
          </a:p>
        </p:txBody>
      </p:sp>
      <p:sp>
        <p:nvSpPr>
          <p:cNvPr id="55" name="Google Shape;55;p13"/>
          <p:cNvSpPr txBox="1">
            <a:spLocks noGrp="1"/>
          </p:cNvSpPr>
          <p:nvPr>
            <p:ph type="subTitle" idx="1"/>
          </p:nvPr>
        </p:nvSpPr>
        <p:spPr>
          <a:xfrm>
            <a:off x="270875" y="18986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8E0C3A"/>
                </a:solidFill>
              </a:rPr>
              <a:t>RAWR SUNDEVILS (Group 5)</a:t>
            </a:r>
            <a:endParaRPr>
              <a:solidFill>
                <a:srgbClr val="8E0C3A"/>
              </a:solidFill>
            </a:endParaRPr>
          </a:p>
        </p:txBody>
      </p:sp>
      <p:sp>
        <p:nvSpPr>
          <p:cNvPr id="56" name="Google Shape;56;p13"/>
          <p:cNvSpPr txBox="1">
            <a:spLocks noGrp="1"/>
          </p:cNvSpPr>
          <p:nvPr>
            <p:ph type="subTitle" idx="1"/>
          </p:nvPr>
        </p:nvSpPr>
        <p:spPr>
          <a:xfrm>
            <a:off x="348100" y="2751350"/>
            <a:ext cx="85206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440"/>
              <a:buNone/>
            </a:pPr>
            <a:r>
              <a:rPr lang="en" sz="1920">
                <a:solidFill>
                  <a:srgbClr val="8E0C3A"/>
                </a:solidFill>
              </a:rPr>
              <a:t>Rob O’Dell</a:t>
            </a:r>
            <a:endParaRPr sz="1920">
              <a:solidFill>
                <a:srgbClr val="8E0C3A"/>
              </a:solidFill>
            </a:endParaRPr>
          </a:p>
          <a:p>
            <a:pPr marL="0" lvl="0" indent="0" algn="ctr" rtl="0">
              <a:lnSpc>
                <a:spcPct val="115000"/>
              </a:lnSpc>
              <a:spcBef>
                <a:spcPts val="0"/>
              </a:spcBef>
              <a:spcAft>
                <a:spcPts val="0"/>
              </a:spcAft>
              <a:buSzPts val="440"/>
              <a:buNone/>
            </a:pPr>
            <a:r>
              <a:rPr lang="en" sz="1920">
                <a:solidFill>
                  <a:srgbClr val="8E0C3A"/>
                </a:solidFill>
              </a:rPr>
              <a:t>Andrea Perez</a:t>
            </a:r>
            <a:endParaRPr sz="1920">
              <a:solidFill>
                <a:srgbClr val="8E0C3A"/>
              </a:solidFill>
            </a:endParaRPr>
          </a:p>
          <a:p>
            <a:pPr marL="0" lvl="0" indent="0" algn="ctr" rtl="0">
              <a:lnSpc>
                <a:spcPct val="115000"/>
              </a:lnSpc>
              <a:spcBef>
                <a:spcPts val="0"/>
              </a:spcBef>
              <a:spcAft>
                <a:spcPts val="0"/>
              </a:spcAft>
              <a:buSzPts val="440"/>
              <a:buNone/>
            </a:pPr>
            <a:r>
              <a:rPr lang="en" sz="1920">
                <a:solidFill>
                  <a:srgbClr val="8E0C3A"/>
                </a:solidFill>
              </a:rPr>
              <a:t>Will Kim</a:t>
            </a:r>
            <a:endParaRPr sz="1920">
              <a:solidFill>
                <a:srgbClr val="8E0C3A"/>
              </a:solidFill>
            </a:endParaRPr>
          </a:p>
          <a:p>
            <a:pPr marL="0" lvl="0" indent="0" algn="ctr" rtl="0">
              <a:lnSpc>
                <a:spcPct val="115000"/>
              </a:lnSpc>
              <a:spcBef>
                <a:spcPts val="0"/>
              </a:spcBef>
              <a:spcAft>
                <a:spcPts val="0"/>
              </a:spcAft>
              <a:buSzPts val="440"/>
              <a:buNone/>
            </a:pPr>
            <a:r>
              <a:rPr lang="en" sz="1920">
                <a:solidFill>
                  <a:srgbClr val="8E0C3A"/>
                </a:solidFill>
              </a:rPr>
              <a:t>Richida Gyimah</a:t>
            </a:r>
            <a:endParaRPr sz="1920">
              <a:solidFill>
                <a:srgbClr val="8E0C3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ctrTitle"/>
          </p:nvPr>
        </p:nvSpPr>
        <p:spPr>
          <a:xfrm>
            <a:off x="352525" y="428200"/>
            <a:ext cx="8520600" cy="6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CORRUPTION A BIG FACTOR</a:t>
            </a:r>
            <a:endParaRPr sz="3500">
              <a:solidFill>
                <a:srgbClr val="8E0C3A"/>
              </a:solidFill>
            </a:endParaRPr>
          </a:p>
        </p:txBody>
      </p:sp>
      <p:sp>
        <p:nvSpPr>
          <p:cNvPr id="114" name="Google Shape;114;p22"/>
          <p:cNvSpPr txBox="1">
            <a:spLocks noGrp="1"/>
          </p:cNvSpPr>
          <p:nvPr>
            <p:ph type="subTitle" idx="1"/>
          </p:nvPr>
        </p:nvSpPr>
        <p:spPr>
          <a:xfrm>
            <a:off x="425100" y="1166900"/>
            <a:ext cx="8520600" cy="34719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en" sz="1700">
                <a:solidFill>
                  <a:srgbClr val="8E0C3A"/>
                </a:solidFill>
                <a:latin typeface="Times New Roman"/>
                <a:ea typeface="Times New Roman"/>
                <a:cs typeface="Times New Roman"/>
                <a:sym typeface="Times New Roman"/>
              </a:rPr>
              <a:t>In 2018, for the overall dataset, we found that perceived public sector corruption had an enormous effect on the overall scores, with an R squared of .6594 in regression with LPI as the dependent variable and the public corruption score as the independent variable. With a p-value of &lt;.0001 in Fig 1.1, the regression was statistically significant. Thus, we can say that the data provide enough evidence to reject our null hypothesis that corruption had no effect on the LPI data.</a:t>
            </a:r>
            <a:endParaRPr sz="1700">
              <a:solidFill>
                <a:srgbClr val="8E0C3A"/>
              </a:solidFill>
            </a:endParaRPr>
          </a:p>
          <a:p>
            <a:pPr marL="0" lvl="0" indent="0" algn="l" rtl="0">
              <a:lnSpc>
                <a:spcPct val="150000"/>
              </a:lnSpc>
              <a:spcBef>
                <a:spcPts val="1200"/>
              </a:spcBef>
              <a:spcAft>
                <a:spcPts val="0"/>
              </a:spcAft>
              <a:buNone/>
            </a:pPr>
            <a:endParaRPr sz="1800">
              <a:solidFill>
                <a:srgbClr val="8E0C3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ctrTitle"/>
          </p:nvPr>
        </p:nvSpPr>
        <p:spPr>
          <a:xfrm>
            <a:off x="352525" y="428200"/>
            <a:ext cx="8520600" cy="6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REGRESSION 	REPORT</a:t>
            </a:r>
            <a:endParaRPr sz="3500">
              <a:solidFill>
                <a:srgbClr val="8E0C3A"/>
              </a:solidFill>
            </a:endParaRPr>
          </a:p>
        </p:txBody>
      </p:sp>
      <p:sp>
        <p:nvSpPr>
          <p:cNvPr id="120" name="Google Shape;120;p23"/>
          <p:cNvSpPr txBox="1">
            <a:spLocks noGrp="1"/>
          </p:cNvSpPr>
          <p:nvPr>
            <p:ph type="subTitle" idx="1"/>
          </p:nvPr>
        </p:nvSpPr>
        <p:spPr>
          <a:xfrm>
            <a:off x="425100" y="1166900"/>
            <a:ext cx="8520600" cy="347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8E0C3A"/>
                </a:solidFill>
              </a:rPr>
              <a:t>All countries:</a:t>
            </a:r>
            <a:endParaRPr>
              <a:solidFill>
                <a:srgbClr val="8E0C3A"/>
              </a:solidFill>
            </a:endParaRPr>
          </a:p>
        </p:txBody>
      </p:sp>
      <p:pic>
        <p:nvPicPr>
          <p:cNvPr id="121" name="Google Shape;121;p23"/>
          <p:cNvPicPr preferRelativeResize="0"/>
          <p:nvPr/>
        </p:nvPicPr>
        <p:blipFill>
          <a:blip r:embed="rId3">
            <a:alphaModFix/>
          </a:blip>
          <a:stretch>
            <a:fillRect/>
          </a:stretch>
        </p:blipFill>
        <p:spPr>
          <a:xfrm>
            <a:off x="3002100" y="1393125"/>
            <a:ext cx="5943600" cy="301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25"/>
        <p:cNvGrpSpPr/>
        <p:nvPr/>
      </p:nvGrpSpPr>
      <p:grpSpPr>
        <a:xfrm>
          <a:off x="0" y="0"/>
          <a:ext cx="0" cy="0"/>
          <a:chOff x="0" y="0"/>
          <a:chExt cx="0" cy="0"/>
        </a:xfrm>
      </p:grpSpPr>
      <p:sp>
        <p:nvSpPr>
          <p:cNvPr id="126" name="Google Shape;126;p24"/>
          <p:cNvSpPr txBox="1">
            <a:spLocks noGrp="1"/>
          </p:cNvSpPr>
          <p:nvPr>
            <p:ph type="ctrTitle"/>
          </p:nvPr>
        </p:nvSpPr>
        <p:spPr>
          <a:xfrm>
            <a:off x="352525" y="428200"/>
            <a:ext cx="8520600" cy="8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CORRUPTION EXPLAINS LESS IN AFRICA</a:t>
            </a:r>
            <a:endParaRPr sz="3500">
              <a:solidFill>
                <a:srgbClr val="8E0C3A"/>
              </a:solidFill>
            </a:endParaRPr>
          </a:p>
        </p:txBody>
      </p:sp>
      <p:sp>
        <p:nvSpPr>
          <p:cNvPr id="127" name="Google Shape;127;p24"/>
          <p:cNvSpPr txBox="1">
            <a:spLocks noGrp="1"/>
          </p:cNvSpPr>
          <p:nvPr>
            <p:ph type="subTitle" idx="1"/>
          </p:nvPr>
        </p:nvSpPr>
        <p:spPr>
          <a:xfrm>
            <a:off x="434625" y="1310500"/>
            <a:ext cx="8520600" cy="34719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1200"/>
              </a:spcAft>
              <a:buClr>
                <a:schemeClr val="dk1"/>
              </a:buClr>
              <a:buSzPts val="1100"/>
              <a:buFont typeface="Arial"/>
              <a:buNone/>
            </a:pPr>
            <a:r>
              <a:rPr lang="en" sz="1700">
                <a:solidFill>
                  <a:srgbClr val="8E0C3A"/>
                </a:solidFill>
                <a:latin typeface="Times New Roman"/>
                <a:ea typeface="Times New Roman"/>
                <a:cs typeface="Times New Roman"/>
                <a:sym typeface="Times New Roman"/>
              </a:rPr>
              <a:t>For African countries in 2018, we found the R squared between LPI and the corruption score was not as pronounced. It had a .2709 R square with LPI as the dependent variable and the CPI corruption score as the independent variable. We believe the lower score is potentially because there are virtually no examples of high “very clean” scores in the data from African countries. The CPI scores for African countries averaged about 30 in 2018, 2016 and 2014, with a maximum score under 56 in each period. By contrast, Nearly 25 countries in the overall data set scored 70 or higher. </a:t>
            </a:r>
            <a:endParaRPr sz="1700">
              <a:solidFill>
                <a:srgbClr val="8E0C3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418100" y="384450"/>
            <a:ext cx="8520600" cy="8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rgbClr val="8E0C3A"/>
                </a:solidFill>
              </a:rPr>
              <a:t>			REGRESSION IN AFRICA</a:t>
            </a:r>
            <a:endParaRPr sz="3500">
              <a:solidFill>
                <a:srgbClr val="8E0C3A"/>
              </a:solidFill>
            </a:endParaRPr>
          </a:p>
        </p:txBody>
      </p:sp>
      <p:pic>
        <p:nvPicPr>
          <p:cNvPr id="133" name="Google Shape;133;p25"/>
          <p:cNvPicPr preferRelativeResize="0"/>
          <p:nvPr/>
        </p:nvPicPr>
        <p:blipFill>
          <a:blip r:embed="rId3">
            <a:alphaModFix/>
          </a:blip>
          <a:stretch>
            <a:fillRect/>
          </a:stretch>
        </p:blipFill>
        <p:spPr>
          <a:xfrm>
            <a:off x="1568175" y="1558063"/>
            <a:ext cx="5943600" cy="300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ctrTitle"/>
          </p:nvPr>
        </p:nvSpPr>
        <p:spPr>
          <a:xfrm>
            <a:off x="311700" y="523475"/>
            <a:ext cx="8520600" cy="6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SIMILAR RESULTS IN OTHER YEARS</a:t>
            </a:r>
            <a:endParaRPr sz="3500">
              <a:solidFill>
                <a:srgbClr val="8E0C3A"/>
              </a:solidFill>
            </a:endParaRPr>
          </a:p>
        </p:txBody>
      </p:sp>
      <p:sp>
        <p:nvSpPr>
          <p:cNvPr id="139" name="Google Shape;139;p26"/>
          <p:cNvSpPr txBox="1">
            <a:spLocks noGrp="1"/>
          </p:cNvSpPr>
          <p:nvPr>
            <p:ph type="subTitle" idx="1"/>
          </p:nvPr>
        </p:nvSpPr>
        <p:spPr>
          <a:xfrm>
            <a:off x="376150" y="1547150"/>
            <a:ext cx="8520600" cy="3698700"/>
          </a:xfrm>
          <a:prstGeom prst="rect">
            <a:avLst/>
          </a:prstGeom>
        </p:spPr>
        <p:txBody>
          <a:bodyPr spcFirstLastPara="1" wrap="square" lIns="91425" tIns="91425" rIns="91425" bIns="91425" anchor="t" anchorCtr="0">
            <a:normAutofit fontScale="85000"/>
          </a:bodyPr>
          <a:lstStyle/>
          <a:p>
            <a:pPr marL="0" lvl="0" indent="0" algn="l" rtl="0">
              <a:lnSpc>
                <a:spcPct val="150000"/>
              </a:lnSpc>
              <a:spcBef>
                <a:spcPts val="0"/>
              </a:spcBef>
              <a:spcAft>
                <a:spcPts val="0"/>
              </a:spcAft>
              <a:buClr>
                <a:schemeClr val="dk1"/>
              </a:buClr>
              <a:buSzPct val="55000"/>
              <a:buFont typeface="Arial"/>
              <a:buNone/>
            </a:pPr>
            <a:r>
              <a:rPr lang="en" sz="2000">
                <a:solidFill>
                  <a:srgbClr val="8E0C3A"/>
                </a:solidFill>
              </a:rPr>
              <a:t>In 2018 the CPI alone had a lower R-Square, but with GDP, the independent variables correlated with the LPI score. In 2014 and 2016, when comparing the LPI Score with other independent variables, it shows that there is more correlation between them. Lastly, the largest R-Square was in 2016, using independent variables CPI, GDP, Exports, and Population. Combining all the independent variables showed similar results because they had high R-Square and low p-Values. </a:t>
            </a:r>
            <a:endParaRPr sz="2000">
              <a:solidFill>
                <a:srgbClr val="8E0C3A"/>
              </a:solidFill>
            </a:endParaRPr>
          </a:p>
          <a:p>
            <a:pPr marL="0" lvl="0" indent="0" algn="l" rtl="0">
              <a:lnSpc>
                <a:spcPct val="150000"/>
              </a:lnSpc>
              <a:spcBef>
                <a:spcPts val="0"/>
              </a:spcBef>
              <a:spcAft>
                <a:spcPts val="0"/>
              </a:spcAft>
              <a:buNone/>
            </a:pPr>
            <a:endParaRPr sz="2000">
              <a:solidFill>
                <a:srgbClr val="8E0C3A"/>
              </a:solidFill>
            </a:endParaRPr>
          </a:p>
          <a:p>
            <a:pPr marL="0" lvl="0" indent="0" algn="l" rtl="0">
              <a:lnSpc>
                <a:spcPct val="150000"/>
              </a:lnSpc>
              <a:spcBef>
                <a:spcPts val="0"/>
              </a:spcBef>
              <a:spcAft>
                <a:spcPts val="0"/>
              </a:spcAft>
              <a:buNone/>
            </a:pPr>
            <a:endParaRPr sz="2000">
              <a:solidFill>
                <a:srgbClr val="8E0C3A"/>
              </a:solidFill>
            </a:endParaRPr>
          </a:p>
          <a:p>
            <a:pPr marL="0" lvl="0" indent="0" algn="l" rtl="0">
              <a:lnSpc>
                <a:spcPct val="150000"/>
              </a:lnSpc>
              <a:spcBef>
                <a:spcPts val="0"/>
              </a:spcBef>
              <a:spcAft>
                <a:spcPts val="0"/>
              </a:spcAft>
              <a:buNone/>
            </a:pPr>
            <a:endParaRPr sz="2000">
              <a:solidFill>
                <a:srgbClr val="8E0C3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43"/>
        <p:cNvGrpSpPr/>
        <p:nvPr/>
      </p:nvGrpSpPr>
      <p:grpSpPr>
        <a:xfrm>
          <a:off x="0" y="0"/>
          <a:ext cx="0" cy="0"/>
          <a:chOff x="0" y="0"/>
          <a:chExt cx="0" cy="0"/>
        </a:xfrm>
      </p:grpSpPr>
      <p:sp>
        <p:nvSpPr>
          <p:cNvPr id="144" name="Google Shape;144;p27"/>
          <p:cNvSpPr txBox="1">
            <a:spLocks noGrp="1"/>
          </p:cNvSpPr>
          <p:nvPr>
            <p:ph type="ctrTitle"/>
          </p:nvPr>
        </p:nvSpPr>
        <p:spPr>
          <a:xfrm>
            <a:off x="311700" y="391775"/>
            <a:ext cx="8520600" cy="7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RECOMMENDATION</a:t>
            </a:r>
            <a:endParaRPr sz="3500">
              <a:solidFill>
                <a:srgbClr val="8E0C3A"/>
              </a:solidFill>
            </a:endParaRPr>
          </a:p>
        </p:txBody>
      </p:sp>
      <p:sp>
        <p:nvSpPr>
          <p:cNvPr id="145" name="Google Shape;145;p27"/>
          <p:cNvSpPr txBox="1">
            <a:spLocks noGrp="1"/>
          </p:cNvSpPr>
          <p:nvPr>
            <p:ph type="subTitle" idx="1"/>
          </p:nvPr>
        </p:nvSpPr>
        <p:spPr>
          <a:xfrm>
            <a:off x="414900" y="1245050"/>
            <a:ext cx="8520600" cy="2775900"/>
          </a:xfrm>
          <a:prstGeom prst="rect">
            <a:avLst/>
          </a:prstGeom>
        </p:spPr>
        <p:txBody>
          <a:bodyPr spcFirstLastPara="1" wrap="square" lIns="91425" tIns="91425" rIns="91425" bIns="91425" anchor="t" anchorCtr="0">
            <a:normAutofit fontScale="25000" lnSpcReduction="20000"/>
          </a:bodyPr>
          <a:lstStyle/>
          <a:p>
            <a:pPr marL="457200" lvl="0" indent="-336550" algn="l" rtl="0">
              <a:lnSpc>
                <a:spcPct val="150000"/>
              </a:lnSpc>
              <a:spcBef>
                <a:spcPts val="1200"/>
              </a:spcBef>
              <a:spcAft>
                <a:spcPts val="0"/>
              </a:spcAft>
              <a:buClr>
                <a:srgbClr val="8E0C3A"/>
              </a:buClr>
              <a:buSzPct val="100000"/>
              <a:buFont typeface="Times New Roman"/>
              <a:buChar char="❖"/>
            </a:pPr>
            <a:r>
              <a:rPr lang="en" sz="6800">
                <a:solidFill>
                  <a:srgbClr val="8E0C3A"/>
                </a:solidFill>
                <a:latin typeface="Times New Roman"/>
                <a:ea typeface="Times New Roman"/>
                <a:cs typeface="Times New Roman"/>
                <a:sym typeface="Times New Roman"/>
              </a:rPr>
              <a:t>From this result, we can recommend that countries looking to improve their trade logistics should focus on improving their CPI score since their LPI score will improve consequently as well. </a:t>
            </a:r>
            <a:endParaRPr sz="6800">
              <a:solidFill>
                <a:srgbClr val="8E0C3A"/>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rgbClr val="8E0C3A"/>
              </a:buClr>
              <a:buSzPct val="100000"/>
              <a:buFont typeface="Times New Roman"/>
              <a:buChar char="❖"/>
            </a:pPr>
            <a:r>
              <a:rPr lang="en" sz="6800">
                <a:solidFill>
                  <a:srgbClr val="8E0C3A"/>
                </a:solidFill>
                <a:latin typeface="Times New Roman"/>
                <a:ea typeface="Times New Roman"/>
                <a:cs typeface="Times New Roman"/>
                <a:sym typeface="Times New Roman"/>
              </a:rPr>
              <a:t>Additionally, our group can recommend that CPI be included in the calculations for LPI score in subsequent years due to its statistical significance.</a:t>
            </a:r>
            <a:endParaRPr sz="6800">
              <a:solidFill>
                <a:srgbClr val="8E0C3A"/>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6800">
                <a:solidFill>
                  <a:srgbClr val="8E0C3A"/>
                </a:solidFill>
                <a:latin typeface="Times New Roman"/>
                <a:ea typeface="Times New Roman"/>
                <a:cs typeface="Times New Roman"/>
                <a:sym typeface="Times New Roman"/>
              </a:rPr>
              <a:t>N.B:</a:t>
            </a:r>
            <a:endParaRPr sz="6800">
              <a:solidFill>
                <a:srgbClr val="8E0C3A"/>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6800">
                <a:solidFill>
                  <a:srgbClr val="8E0C3A"/>
                </a:solidFill>
                <a:latin typeface="Times New Roman"/>
                <a:ea typeface="Times New Roman"/>
                <a:cs typeface="Times New Roman"/>
                <a:sym typeface="Times New Roman"/>
              </a:rPr>
              <a:t> LPI - Logistics Performance Index</a:t>
            </a:r>
            <a:endParaRPr sz="6800">
              <a:solidFill>
                <a:srgbClr val="8E0C3A"/>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6800">
                <a:solidFill>
                  <a:srgbClr val="8E0C3A"/>
                </a:solidFill>
                <a:latin typeface="Times New Roman"/>
                <a:ea typeface="Times New Roman"/>
                <a:cs typeface="Times New Roman"/>
                <a:sym typeface="Times New Roman"/>
              </a:rPr>
              <a:t>CPI - Corruption Performance Index</a:t>
            </a:r>
            <a:endParaRPr sz="6800">
              <a:solidFill>
                <a:srgbClr val="8E0C3A"/>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49"/>
        <p:cNvGrpSpPr/>
        <p:nvPr/>
      </p:nvGrpSpPr>
      <p:grpSpPr>
        <a:xfrm>
          <a:off x="0" y="0"/>
          <a:ext cx="0" cy="0"/>
          <a:chOff x="0" y="0"/>
          <a:chExt cx="0" cy="0"/>
        </a:xfrm>
      </p:grpSpPr>
      <p:sp>
        <p:nvSpPr>
          <p:cNvPr id="150" name="Google Shape;150;p28"/>
          <p:cNvSpPr txBox="1">
            <a:spLocks noGrp="1"/>
          </p:cNvSpPr>
          <p:nvPr>
            <p:ph type="ctrTitle"/>
          </p:nvPr>
        </p:nvSpPr>
        <p:spPr>
          <a:xfrm>
            <a:off x="352525" y="428200"/>
            <a:ext cx="8520600" cy="816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500">
                <a:solidFill>
                  <a:srgbClr val="8E0C3A"/>
                </a:solidFill>
              </a:rPr>
              <a:t>DATA SOURCE</a:t>
            </a:r>
            <a:endParaRPr sz="3500">
              <a:solidFill>
                <a:srgbClr val="8E0C3A"/>
              </a:solidFill>
            </a:endParaRPr>
          </a:p>
        </p:txBody>
      </p:sp>
      <p:sp>
        <p:nvSpPr>
          <p:cNvPr id="151" name="Google Shape;151;p28"/>
          <p:cNvSpPr txBox="1">
            <a:spLocks noGrp="1"/>
          </p:cNvSpPr>
          <p:nvPr>
            <p:ph type="subTitle" idx="1"/>
          </p:nvPr>
        </p:nvSpPr>
        <p:spPr>
          <a:xfrm>
            <a:off x="414900" y="1671925"/>
            <a:ext cx="8520600" cy="3034200"/>
          </a:xfrm>
          <a:prstGeom prst="rect">
            <a:avLst/>
          </a:prstGeom>
        </p:spPr>
        <p:txBody>
          <a:bodyPr spcFirstLastPara="1" wrap="square" lIns="91425" tIns="91425" rIns="91425" bIns="91425" anchor="t" anchorCtr="0">
            <a:normAutofit lnSpcReduction="20000"/>
          </a:bodyPr>
          <a:lstStyle/>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World Bank. (2010). </a:t>
            </a:r>
            <a:r>
              <a:rPr lang="en" sz="1200" i="1">
                <a:solidFill>
                  <a:schemeClr val="dk1"/>
                </a:solidFill>
                <a:latin typeface="Times New Roman"/>
                <a:ea typeface="Times New Roman"/>
                <a:cs typeface="Times New Roman"/>
                <a:sym typeface="Times New Roman"/>
              </a:rPr>
              <a:t>Home | Logistics Performance Index</a:t>
            </a:r>
            <a:r>
              <a:rPr lang="en" sz="1200">
                <a:solidFill>
                  <a:schemeClr val="dk1"/>
                </a:solidFill>
                <a:latin typeface="Times New Roman"/>
                <a:ea typeface="Times New Roman"/>
                <a:cs typeface="Times New Roman"/>
                <a:sym typeface="Times New Roman"/>
              </a:rPr>
              <a:t>. Worldbank.org. </a:t>
            </a:r>
            <a:r>
              <a:rPr lang="en" sz="1200" u="sng">
                <a:solidFill>
                  <a:schemeClr val="hlink"/>
                </a:solidFill>
                <a:latin typeface="Times New Roman"/>
                <a:ea typeface="Times New Roman"/>
                <a:cs typeface="Times New Roman"/>
                <a:sym typeface="Times New Roman"/>
                <a:hlinkClick r:id="rId3"/>
              </a:rPr>
              <a:t>https://lpi.worldbank.org/</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Transparency International e.V. (2000). </a:t>
            </a:r>
            <a:r>
              <a:rPr lang="en" sz="1200" i="1">
                <a:solidFill>
                  <a:schemeClr val="dk1"/>
                </a:solidFill>
                <a:latin typeface="Times New Roman"/>
                <a:ea typeface="Times New Roman"/>
                <a:cs typeface="Times New Roman"/>
                <a:sym typeface="Times New Roman"/>
              </a:rPr>
              <a:t>Transparency International - The Global Anti-Corruption Coalition</a:t>
            </a:r>
            <a:r>
              <a:rPr lang="en" sz="1200">
                <a:solidFill>
                  <a:schemeClr val="dk1"/>
                </a:solidFill>
                <a:latin typeface="Times New Roman"/>
                <a:ea typeface="Times New Roman"/>
                <a:cs typeface="Times New Roman"/>
                <a:sym typeface="Times New Roman"/>
              </a:rPr>
              <a:t>. Transparency.org. </a:t>
            </a:r>
            <a:r>
              <a:rPr lang="en" sz="1200" u="sng">
                <a:solidFill>
                  <a:schemeClr val="hlink"/>
                </a:solidFill>
                <a:latin typeface="Times New Roman"/>
                <a:ea typeface="Times New Roman"/>
                <a:cs typeface="Times New Roman"/>
                <a:sym typeface="Times New Roman"/>
                <a:hlinkClick r:id="rId4"/>
              </a:rPr>
              <a:t>https://www.transparency.org/</a:t>
            </a:r>
            <a:endParaRPr sz="1200">
              <a:solidFill>
                <a:schemeClr val="dk1"/>
              </a:solidFill>
              <a:latin typeface="Times New Roman"/>
              <a:ea typeface="Times New Roman"/>
              <a:cs typeface="Times New Roman"/>
              <a:sym typeface="Times New Roman"/>
            </a:endParaRPr>
          </a:p>
          <a:p>
            <a:pPr marL="457200" lvl="0" indent="-457200" algn="l" rtl="0">
              <a:lnSpc>
                <a:spcPct val="20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rgbClr val="000000"/>
              </a:buClr>
              <a:buSzPts val="1100"/>
              <a:buFont typeface="Arial"/>
              <a:buNone/>
            </a:pPr>
            <a:endParaRPr sz="1700">
              <a:solidFill>
                <a:srgbClr val="8E0C3A"/>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700">
              <a:solidFill>
                <a:srgbClr val="8E0C3A"/>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55"/>
        <p:cNvGrpSpPr/>
        <p:nvPr/>
      </p:nvGrpSpPr>
      <p:grpSpPr>
        <a:xfrm>
          <a:off x="0" y="0"/>
          <a:ext cx="0" cy="0"/>
          <a:chOff x="0" y="0"/>
          <a:chExt cx="0" cy="0"/>
        </a:xfrm>
      </p:grpSpPr>
      <p:sp>
        <p:nvSpPr>
          <p:cNvPr id="156" name="Google Shape;156;p29"/>
          <p:cNvSpPr txBox="1">
            <a:spLocks noGrp="1"/>
          </p:cNvSpPr>
          <p:nvPr>
            <p:ph type="ctrTitle"/>
          </p:nvPr>
        </p:nvSpPr>
        <p:spPr>
          <a:xfrm>
            <a:off x="394775" y="1642650"/>
            <a:ext cx="8520600" cy="106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8E0C3A"/>
                </a:solidFill>
              </a:rPr>
              <a:t>THANK YOU</a:t>
            </a:r>
            <a:endParaRPr>
              <a:solidFill>
                <a:srgbClr val="8E0C3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208500" y="538175"/>
            <a:ext cx="8520600" cy="768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500">
                <a:solidFill>
                  <a:srgbClr val="8E0C3A"/>
                </a:solidFill>
              </a:rPr>
              <a:t>INTRODUCTION</a:t>
            </a:r>
            <a:endParaRPr sz="3500">
              <a:solidFill>
                <a:srgbClr val="8E0C3A"/>
              </a:solidFill>
            </a:endParaRPr>
          </a:p>
        </p:txBody>
      </p:sp>
      <p:sp>
        <p:nvSpPr>
          <p:cNvPr id="62" name="Google Shape;62;p14"/>
          <p:cNvSpPr txBox="1">
            <a:spLocks noGrp="1"/>
          </p:cNvSpPr>
          <p:nvPr>
            <p:ph type="subTitle" idx="1"/>
          </p:nvPr>
        </p:nvSpPr>
        <p:spPr>
          <a:xfrm>
            <a:off x="414900" y="1470125"/>
            <a:ext cx="8520600" cy="2931000"/>
          </a:xfrm>
          <a:prstGeom prst="rect">
            <a:avLst/>
          </a:prstGeom>
        </p:spPr>
        <p:txBody>
          <a:bodyPr spcFirstLastPara="1" wrap="square" lIns="91425" tIns="91425" rIns="91425" bIns="91425" anchor="t" anchorCtr="0">
            <a:normAutofit fontScale="85000"/>
          </a:bodyPr>
          <a:lstStyle/>
          <a:p>
            <a:pPr marL="457200" lvl="0" indent="-336550" algn="just" rtl="0">
              <a:lnSpc>
                <a:spcPct val="150000"/>
              </a:lnSpc>
              <a:spcBef>
                <a:spcPts val="0"/>
              </a:spcBef>
              <a:spcAft>
                <a:spcPts val="0"/>
              </a:spcAft>
              <a:buClr>
                <a:srgbClr val="8E0C3A"/>
              </a:buClr>
              <a:buSzPct val="100000"/>
              <a:buChar char="-"/>
            </a:pPr>
            <a:r>
              <a:rPr lang="en" sz="2000">
                <a:solidFill>
                  <a:srgbClr val="8E0C3A"/>
                </a:solidFill>
              </a:rPr>
              <a:t>In our case study, we carried out a regression of LPI scores as a function of GDP and CPI</a:t>
            </a:r>
            <a:endParaRPr sz="2000">
              <a:solidFill>
                <a:srgbClr val="8E0C3A"/>
              </a:solidFill>
            </a:endParaRPr>
          </a:p>
          <a:p>
            <a:pPr marL="457200" lvl="0" indent="-336550" algn="just" rtl="0">
              <a:lnSpc>
                <a:spcPct val="150000"/>
              </a:lnSpc>
              <a:spcBef>
                <a:spcPts val="0"/>
              </a:spcBef>
              <a:spcAft>
                <a:spcPts val="0"/>
              </a:spcAft>
              <a:buClr>
                <a:srgbClr val="8E0C3A"/>
              </a:buClr>
              <a:buSzPct val="100000"/>
              <a:buChar char="-"/>
            </a:pPr>
            <a:r>
              <a:rPr lang="en" sz="2000">
                <a:solidFill>
                  <a:srgbClr val="8E0C3A"/>
                </a:solidFill>
              </a:rPr>
              <a:t>We introduced two outside data sets into our regression to provide samples for our explanatory variables</a:t>
            </a:r>
            <a:endParaRPr sz="2000">
              <a:solidFill>
                <a:srgbClr val="8E0C3A"/>
              </a:solidFill>
            </a:endParaRPr>
          </a:p>
          <a:p>
            <a:pPr marL="457200" lvl="0" indent="-336550" algn="just" rtl="0">
              <a:lnSpc>
                <a:spcPct val="150000"/>
              </a:lnSpc>
              <a:spcBef>
                <a:spcPts val="0"/>
              </a:spcBef>
              <a:spcAft>
                <a:spcPts val="0"/>
              </a:spcAft>
              <a:buClr>
                <a:srgbClr val="8E0C3A"/>
              </a:buClr>
              <a:buSzPct val="100000"/>
              <a:buChar char="-"/>
            </a:pPr>
            <a:r>
              <a:rPr lang="en" sz="2000">
                <a:solidFill>
                  <a:srgbClr val="8E0C3A"/>
                </a:solidFill>
              </a:rPr>
              <a:t>Our group was most interested in finding out whether CPI is statistically significant</a:t>
            </a:r>
            <a:endParaRPr sz="2000">
              <a:solidFill>
                <a:srgbClr val="8E0C3A"/>
              </a:solidFill>
            </a:endParaRPr>
          </a:p>
          <a:p>
            <a:pPr marL="0" lvl="0" indent="0" algn="just" rtl="0">
              <a:lnSpc>
                <a:spcPct val="150000"/>
              </a:lnSpc>
              <a:spcBef>
                <a:spcPts val="0"/>
              </a:spcBef>
              <a:spcAft>
                <a:spcPts val="0"/>
              </a:spcAft>
              <a:buNone/>
            </a:pPr>
            <a:endParaRPr sz="2000">
              <a:solidFill>
                <a:srgbClr val="8E0C3A"/>
              </a:solidFill>
            </a:endParaRPr>
          </a:p>
          <a:p>
            <a:pPr marL="0" lvl="0" indent="0" algn="ctr" rtl="0">
              <a:lnSpc>
                <a:spcPct val="150000"/>
              </a:lnSpc>
              <a:spcBef>
                <a:spcPts val="0"/>
              </a:spcBef>
              <a:spcAft>
                <a:spcPts val="0"/>
              </a:spcAft>
              <a:buNone/>
            </a:pPr>
            <a:endParaRPr sz="2000">
              <a:solidFill>
                <a:srgbClr val="8E0C3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37650" y="257625"/>
            <a:ext cx="8520600" cy="9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500">
                <a:solidFill>
                  <a:srgbClr val="8E0C3A"/>
                </a:solidFill>
              </a:rPr>
              <a:t>COUNTRIES ANALYZED &amp; JUSTIFICATION</a:t>
            </a:r>
            <a:endParaRPr sz="3500">
              <a:solidFill>
                <a:srgbClr val="8E0C3A"/>
              </a:solidFill>
            </a:endParaRPr>
          </a:p>
        </p:txBody>
      </p:sp>
      <p:sp>
        <p:nvSpPr>
          <p:cNvPr id="68" name="Google Shape;68;p15"/>
          <p:cNvSpPr txBox="1">
            <a:spLocks noGrp="1"/>
          </p:cNvSpPr>
          <p:nvPr>
            <p:ph type="subTitle" idx="1"/>
          </p:nvPr>
        </p:nvSpPr>
        <p:spPr>
          <a:xfrm>
            <a:off x="311700" y="1045525"/>
            <a:ext cx="8520600" cy="3561600"/>
          </a:xfrm>
          <a:prstGeom prst="rect">
            <a:avLst/>
          </a:prstGeom>
        </p:spPr>
        <p:txBody>
          <a:bodyPr spcFirstLastPara="1" wrap="square" lIns="91425" tIns="91425" rIns="91425" bIns="91425" anchor="t" anchorCtr="0">
            <a:normAutofit fontScale="25000" lnSpcReduction="20000"/>
          </a:bodyPr>
          <a:lstStyle/>
          <a:p>
            <a:pPr marL="457200" lvl="0" indent="-338670" algn="l" rtl="0">
              <a:lnSpc>
                <a:spcPct val="150000"/>
              </a:lnSpc>
              <a:spcBef>
                <a:spcPts val="0"/>
              </a:spcBef>
              <a:spcAft>
                <a:spcPts val="0"/>
              </a:spcAft>
              <a:buClr>
                <a:srgbClr val="8E0C3A"/>
              </a:buClr>
              <a:buSzPct val="100000"/>
              <a:buChar char="●"/>
            </a:pPr>
            <a:r>
              <a:rPr lang="en" sz="6933">
                <a:solidFill>
                  <a:srgbClr val="8E0C3A"/>
                </a:solidFill>
              </a:rPr>
              <a:t>Ghana</a:t>
            </a:r>
            <a:endParaRPr sz="6933">
              <a:solidFill>
                <a:srgbClr val="8E0C3A"/>
              </a:solidFill>
            </a:endParaRPr>
          </a:p>
          <a:p>
            <a:pPr marL="457200" lvl="0" indent="-338670" algn="l" rtl="0">
              <a:lnSpc>
                <a:spcPct val="150000"/>
              </a:lnSpc>
              <a:spcBef>
                <a:spcPts val="0"/>
              </a:spcBef>
              <a:spcAft>
                <a:spcPts val="0"/>
              </a:spcAft>
              <a:buClr>
                <a:srgbClr val="8E0C3A"/>
              </a:buClr>
              <a:buSzPct val="100000"/>
              <a:buChar char="●"/>
            </a:pPr>
            <a:r>
              <a:rPr lang="en" sz="6933">
                <a:solidFill>
                  <a:srgbClr val="8E0C3A"/>
                </a:solidFill>
              </a:rPr>
              <a:t>Angola</a:t>
            </a:r>
            <a:endParaRPr sz="6933">
              <a:solidFill>
                <a:srgbClr val="8E0C3A"/>
              </a:solidFill>
            </a:endParaRPr>
          </a:p>
          <a:p>
            <a:pPr marL="457200" lvl="0" indent="-338670" algn="l" rtl="0">
              <a:lnSpc>
                <a:spcPct val="150000"/>
              </a:lnSpc>
              <a:spcBef>
                <a:spcPts val="0"/>
              </a:spcBef>
              <a:spcAft>
                <a:spcPts val="0"/>
              </a:spcAft>
              <a:buClr>
                <a:srgbClr val="8E0C3A"/>
              </a:buClr>
              <a:buSzPct val="100000"/>
              <a:buChar char="●"/>
            </a:pPr>
            <a:r>
              <a:rPr lang="en" sz="6933">
                <a:solidFill>
                  <a:srgbClr val="8E0C3A"/>
                </a:solidFill>
              </a:rPr>
              <a:t>Nigeria</a:t>
            </a:r>
            <a:endParaRPr sz="6933">
              <a:solidFill>
                <a:srgbClr val="8E0C3A"/>
              </a:solidFill>
            </a:endParaRPr>
          </a:p>
          <a:p>
            <a:pPr marL="457200" lvl="0" indent="-338670" algn="l" rtl="0">
              <a:lnSpc>
                <a:spcPct val="150000"/>
              </a:lnSpc>
              <a:spcBef>
                <a:spcPts val="0"/>
              </a:spcBef>
              <a:spcAft>
                <a:spcPts val="0"/>
              </a:spcAft>
              <a:buClr>
                <a:srgbClr val="8E0C3A"/>
              </a:buClr>
              <a:buSzPct val="100000"/>
              <a:buChar char="●"/>
            </a:pPr>
            <a:r>
              <a:rPr lang="en" sz="6933">
                <a:solidFill>
                  <a:srgbClr val="8E0C3A"/>
                </a:solidFill>
              </a:rPr>
              <a:t>Cameroon</a:t>
            </a:r>
            <a:endParaRPr sz="6933">
              <a:solidFill>
                <a:srgbClr val="8E0C3A"/>
              </a:solidFill>
            </a:endParaRPr>
          </a:p>
          <a:p>
            <a:pPr marL="0" lvl="0" indent="0" algn="l" rtl="0">
              <a:lnSpc>
                <a:spcPct val="150000"/>
              </a:lnSpc>
              <a:spcBef>
                <a:spcPts val="0"/>
              </a:spcBef>
              <a:spcAft>
                <a:spcPts val="0"/>
              </a:spcAft>
              <a:buNone/>
            </a:pPr>
            <a:endParaRPr sz="6933"/>
          </a:p>
          <a:p>
            <a:pPr marL="0" lvl="0" indent="0" algn="l" rtl="0">
              <a:lnSpc>
                <a:spcPct val="150000"/>
              </a:lnSpc>
              <a:spcBef>
                <a:spcPts val="0"/>
              </a:spcBef>
              <a:spcAft>
                <a:spcPts val="0"/>
              </a:spcAft>
              <a:buNone/>
            </a:pPr>
            <a:r>
              <a:rPr lang="en" sz="6933">
                <a:solidFill>
                  <a:srgbClr val="8E0C3A"/>
                </a:solidFill>
                <a:latin typeface="Times New Roman"/>
                <a:ea typeface="Times New Roman"/>
                <a:cs typeface="Times New Roman"/>
                <a:sym typeface="Times New Roman"/>
              </a:rPr>
              <a:t>We chose Ghana to examine and wanted to examine three similar countries in size, location, and population for the analysis. So we chose to examine Ghana, Nigeria, Cameroon, and Angola. </a:t>
            </a:r>
            <a:endParaRPr sz="6933">
              <a:solidFill>
                <a:srgbClr val="8E0C3A"/>
              </a:solidFill>
            </a:endParaRPr>
          </a:p>
          <a:p>
            <a:pPr marL="0" lvl="0" indent="0" algn="just" rtl="0">
              <a:lnSpc>
                <a:spcPct val="150000"/>
              </a:lnSpc>
              <a:spcBef>
                <a:spcPts val="1200"/>
              </a:spcBef>
              <a:spcAft>
                <a:spcPts val="0"/>
              </a:spcAft>
              <a:buClr>
                <a:schemeClr val="dk1"/>
              </a:buClr>
              <a:buSzPts val="275"/>
              <a:buFont typeface="Arial"/>
              <a:buNone/>
            </a:pPr>
            <a:r>
              <a:rPr lang="en" sz="6933">
                <a:solidFill>
                  <a:srgbClr val="8E0C3A"/>
                </a:solidFill>
                <a:latin typeface="Times New Roman"/>
                <a:ea typeface="Times New Roman"/>
                <a:cs typeface="Times New Roman"/>
                <a:sym typeface="Times New Roman"/>
              </a:rPr>
              <a:t>All four have coastlines on the Atlantic Ocean, and Cameroon and Angola are close to Ghana in population. Nigeria is located close to Ghana. Three of the four countries are in West Africa, while Angola is in Southern Africa.</a:t>
            </a:r>
            <a:endParaRPr sz="6933">
              <a:solidFill>
                <a:srgbClr val="8E0C3A"/>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rgbClr val="8E0C3A"/>
              </a:solidFill>
            </a:endParaRPr>
          </a:p>
          <a:p>
            <a:pPr marL="0" lvl="0" indent="0" algn="l" rtl="0">
              <a:spcBef>
                <a:spcPts val="0"/>
              </a:spcBef>
              <a:spcAft>
                <a:spcPts val="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311700" y="224525"/>
            <a:ext cx="8520600" cy="928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500">
                <a:solidFill>
                  <a:srgbClr val="8E0C3A"/>
                </a:solidFill>
              </a:rPr>
              <a:t>TIME SERIES GRAPHS</a:t>
            </a:r>
            <a:endParaRPr sz="3500">
              <a:solidFill>
                <a:srgbClr val="8E0C3A"/>
              </a:solidFill>
            </a:endParaRPr>
          </a:p>
        </p:txBody>
      </p:sp>
      <p:sp>
        <p:nvSpPr>
          <p:cNvPr id="74" name="Google Shape;74;p16"/>
          <p:cNvSpPr txBox="1">
            <a:spLocks noGrp="1"/>
          </p:cNvSpPr>
          <p:nvPr>
            <p:ph type="subTitle" idx="1"/>
          </p:nvPr>
        </p:nvSpPr>
        <p:spPr>
          <a:xfrm>
            <a:off x="311700" y="1356625"/>
            <a:ext cx="8520600" cy="3411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5" name="Google Shape;75;p16"/>
          <p:cNvPicPr preferRelativeResize="0"/>
          <p:nvPr/>
        </p:nvPicPr>
        <p:blipFill>
          <a:blip r:embed="rId3">
            <a:alphaModFix/>
          </a:blip>
          <a:stretch>
            <a:fillRect/>
          </a:stretch>
        </p:blipFill>
        <p:spPr>
          <a:xfrm>
            <a:off x="311700" y="1356625"/>
            <a:ext cx="4046000" cy="3411325"/>
          </a:xfrm>
          <a:prstGeom prst="rect">
            <a:avLst/>
          </a:prstGeom>
          <a:noFill/>
          <a:ln>
            <a:noFill/>
          </a:ln>
        </p:spPr>
      </p:pic>
      <p:pic>
        <p:nvPicPr>
          <p:cNvPr id="76" name="Google Shape;76;p16"/>
          <p:cNvPicPr preferRelativeResize="0"/>
          <p:nvPr/>
        </p:nvPicPr>
        <p:blipFill>
          <a:blip r:embed="rId4">
            <a:alphaModFix/>
          </a:blip>
          <a:stretch>
            <a:fillRect/>
          </a:stretch>
        </p:blipFill>
        <p:spPr>
          <a:xfrm>
            <a:off x="4411289" y="1356625"/>
            <a:ext cx="4421012" cy="341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311700" y="540475"/>
            <a:ext cx="8520600" cy="6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500">
                <a:solidFill>
                  <a:srgbClr val="8E0C3A"/>
                </a:solidFill>
              </a:rPr>
              <a:t>TIME SERIES GRAPHS</a:t>
            </a:r>
            <a:endParaRPr sz="3500">
              <a:solidFill>
                <a:srgbClr val="8E0C3A"/>
              </a:solidFill>
            </a:endParaRPr>
          </a:p>
        </p:txBody>
      </p:sp>
      <p:sp>
        <p:nvSpPr>
          <p:cNvPr id="82" name="Google Shape;82;p17"/>
          <p:cNvSpPr txBox="1">
            <a:spLocks noGrp="1"/>
          </p:cNvSpPr>
          <p:nvPr>
            <p:ph type="subTitle" idx="1"/>
          </p:nvPr>
        </p:nvSpPr>
        <p:spPr>
          <a:xfrm>
            <a:off x="311700" y="1356625"/>
            <a:ext cx="8520600" cy="3411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3" name="Google Shape;83;p17"/>
          <p:cNvPicPr preferRelativeResize="0"/>
          <p:nvPr/>
        </p:nvPicPr>
        <p:blipFill>
          <a:blip r:embed="rId3">
            <a:alphaModFix/>
          </a:blip>
          <a:stretch>
            <a:fillRect/>
          </a:stretch>
        </p:blipFill>
        <p:spPr>
          <a:xfrm>
            <a:off x="311700" y="1356625"/>
            <a:ext cx="4137824" cy="3411299"/>
          </a:xfrm>
          <a:prstGeom prst="rect">
            <a:avLst/>
          </a:prstGeom>
          <a:noFill/>
          <a:ln>
            <a:noFill/>
          </a:ln>
        </p:spPr>
      </p:pic>
      <p:pic>
        <p:nvPicPr>
          <p:cNvPr id="84" name="Google Shape;84;p17"/>
          <p:cNvPicPr preferRelativeResize="0"/>
          <p:nvPr/>
        </p:nvPicPr>
        <p:blipFill>
          <a:blip r:embed="rId4">
            <a:alphaModFix/>
          </a:blip>
          <a:stretch>
            <a:fillRect/>
          </a:stretch>
        </p:blipFill>
        <p:spPr>
          <a:xfrm>
            <a:off x="4531175" y="1356625"/>
            <a:ext cx="4301125" cy="341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ctrTitle"/>
          </p:nvPr>
        </p:nvSpPr>
        <p:spPr>
          <a:xfrm>
            <a:off x="352525" y="428200"/>
            <a:ext cx="8520600" cy="6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TIME SERIES INTERPRETATIONS</a:t>
            </a:r>
            <a:endParaRPr sz="3500">
              <a:solidFill>
                <a:srgbClr val="8E0C3A"/>
              </a:solidFill>
            </a:endParaRPr>
          </a:p>
        </p:txBody>
      </p:sp>
      <p:sp>
        <p:nvSpPr>
          <p:cNvPr id="90" name="Google Shape;90;p18"/>
          <p:cNvSpPr txBox="1">
            <a:spLocks noGrp="1"/>
          </p:cNvSpPr>
          <p:nvPr>
            <p:ph type="subTitle" idx="1"/>
          </p:nvPr>
        </p:nvSpPr>
        <p:spPr>
          <a:xfrm>
            <a:off x="311700" y="1424075"/>
            <a:ext cx="8520600" cy="3233100"/>
          </a:xfrm>
          <a:prstGeom prst="rect">
            <a:avLst/>
          </a:prstGeom>
        </p:spPr>
        <p:txBody>
          <a:bodyPr spcFirstLastPara="1" wrap="square" lIns="91425" tIns="91425" rIns="91425" bIns="91425" anchor="t" anchorCtr="0">
            <a:noAutofit/>
          </a:bodyPr>
          <a:lstStyle/>
          <a:p>
            <a:pPr marL="0" lvl="0" indent="0" algn="just" rtl="0">
              <a:lnSpc>
                <a:spcPct val="200000"/>
              </a:lnSpc>
              <a:spcBef>
                <a:spcPts val="1200"/>
              </a:spcBef>
              <a:spcAft>
                <a:spcPts val="0"/>
              </a:spcAft>
              <a:buClr>
                <a:schemeClr val="dk1"/>
              </a:buClr>
              <a:buSzPts val="275"/>
              <a:buFont typeface="Arial"/>
              <a:buNone/>
            </a:pPr>
            <a:r>
              <a:rPr lang="en" sz="1700">
                <a:solidFill>
                  <a:srgbClr val="8E0C3A"/>
                </a:solidFill>
                <a:latin typeface="Times New Roman"/>
                <a:ea typeface="Times New Roman"/>
                <a:cs typeface="Times New Roman"/>
                <a:sym typeface="Times New Roman"/>
              </a:rPr>
              <a:t>The average LPI score for all African countries sampled in the five years was about 2.45 each year. In each period, between 35 and 41 African countries were included in the sample. Nigeria, Cameroon, and Ghana consistently scored just about that average (in the 2.44 to 2.8 range) in each of the five years the scores were resembled, except for Cameroon which scored below average in 2014 &amp; 2016. Angola's LPI scores were below the average of other African countries each year except in 2014. </a:t>
            </a:r>
            <a:endParaRPr sz="1700">
              <a:solidFill>
                <a:srgbClr val="8E0C3A"/>
              </a:solidFill>
              <a:latin typeface="Times New Roman"/>
              <a:ea typeface="Times New Roman"/>
              <a:cs typeface="Times New Roman"/>
              <a:sym typeface="Times New Roman"/>
            </a:endParaRPr>
          </a:p>
          <a:p>
            <a:pPr marL="0" lvl="0" indent="0" algn="l" rtl="0">
              <a:spcBef>
                <a:spcPts val="1200"/>
              </a:spcBef>
              <a:spcAft>
                <a:spcPts val="0"/>
              </a:spcAft>
              <a:buSzPts val="275"/>
              <a:buNone/>
            </a:pP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272375" y="369900"/>
            <a:ext cx="8520600" cy="6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REGRESSION ANALYSIS</a:t>
            </a:r>
            <a:endParaRPr sz="3500">
              <a:solidFill>
                <a:srgbClr val="8E0C3A"/>
              </a:solidFill>
            </a:endParaRPr>
          </a:p>
        </p:txBody>
      </p:sp>
      <p:sp>
        <p:nvSpPr>
          <p:cNvPr id="96" name="Google Shape;96;p19"/>
          <p:cNvSpPr txBox="1">
            <a:spLocks noGrp="1"/>
          </p:cNvSpPr>
          <p:nvPr>
            <p:ph type="subTitle" idx="1"/>
          </p:nvPr>
        </p:nvSpPr>
        <p:spPr>
          <a:xfrm>
            <a:off x="417800" y="1436475"/>
            <a:ext cx="8520600" cy="3471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700">
                <a:solidFill>
                  <a:srgbClr val="8E0C3A"/>
                </a:solidFill>
              </a:rPr>
              <a:t>Null hypothesis: Our null hypothesis was that a country’s level of corruption did not have a material effect on LPI scores. </a:t>
            </a:r>
            <a:endParaRPr sz="1700">
              <a:solidFill>
                <a:srgbClr val="8E0C3A"/>
              </a:solidFill>
            </a:endParaRPr>
          </a:p>
          <a:p>
            <a:pPr marL="0" lvl="0" indent="0" algn="l" rtl="0">
              <a:lnSpc>
                <a:spcPct val="150000"/>
              </a:lnSpc>
              <a:spcBef>
                <a:spcPts val="0"/>
              </a:spcBef>
              <a:spcAft>
                <a:spcPts val="0"/>
              </a:spcAft>
              <a:buNone/>
            </a:pPr>
            <a:endParaRPr sz="1700">
              <a:solidFill>
                <a:srgbClr val="8E0C3A"/>
              </a:solidFill>
            </a:endParaRPr>
          </a:p>
          <a:p>
            <a:pPr marL="0" lvl="0" indent="0" algn="l" rtl="0">
              <a:lnSpc>
                <a:spcPct val="150000"/>
              </a:lnSpc>
              <a:spcBef>
                <a:spcPts val="0"/>
              </a:spcBef>
              <a:spcAft>
                <a:spcPts val="0"/>
              </a:spcAft>
              <a:buNone/>
            </a:pPr>
            <a:r>
              <a:rPr lang="en" sz="1700">
                <a:solidFill>
                  <a:srgbClr val="8E0C3A"/>
                </a:solidFill>
              </a:rPr>
              <a:t>Alternative hypothesis: Our alternative hypothesis was that a country’s level of corruption did have a material effect on LPI scores. </a:t>
            </a:r>
            <a:endParaRPr sz="1700">
              <a:solidFill>
                <a:srgbClr val="8E0C3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ctrTitle"/>
          </p:nvPr>
        </p:nvSpPr>
        <p:spPr>
          <a:xfrm>
            <a:off x="352525" y="428200"/>
            <a:ext cx="8520600" cy="6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DATA USED</a:t>
            </a:r>
            <a:endParaRPr sz="3500">
              <a:solidFill>
                <a:srgbClr val="8E0C3A"/>
              </a:solidFill>
            </a:endParaRPr>
          </a:p>
        </p:txBody>
      </p:sp>
      <p:sp>
        <p:nvSpPr>
          <p:cNvPr id="102" name="Google Shape;102;p20"/>
          <p:cNvSpPr txBox="1">
            <a:spLocks noGrp="1"/>
          </p:cNvSpPr>
          <p:nvPr>
            <p:ph type="subTitle" idx="1"/>
          </p:nvPr>
        </p:nvSpPr>
        <p:spPr>
          <a:xfrm>
            <a:off x="352525" y="1334475"/>
            <a:ext cx="8520600" cy="3471900"/>
          </a:xfrm>
          <a:prstGeom prst="rect">
            <a:avLst/>
          </a:prstGeom>
        </p:spPr>
        <p:txBody>
          <a:bodyPr spcFirstLastPara="1" wrap="square" lIns="91425" tIns="91425" rIns="91425" bIns="91425" anchor="t" anchorCtr="0">
            <a:normAutofit/>
          </a:bodyPr>
          <a:lstStyle/>
          <a:p>
            <a:pPr marL="0" lvl="0" indent="0" algn="l" rtl="0">
              <a:lnSpc>
                <a:spcPct val="130000"/>
              </a:lnSpc>
              <a:spcBef>
                <a:spcPts val="0"/>
              </a:spcBef>
              <a:spcAft>
                <a:spcPts val="0"/>
              </a:spcAft>
              <a:buNone/>
            </a:pPr>
            <a:r>
              <a:rPr lang="en" sz="1700">
                <a:solidFill>
                  <a:srgbClr val="8E0C3A"/>
                </a:solidFill>
              </a:rPr>
              <a:t>We used six data sets from the World Bank LPI site along with an annual “Corruptions Perception Index that ranks 180 countries on a zero to 100 scale based on their perceived public sector corruption.</a:t>
            </a:r>
            <a:endParaRPr sz="1700">
              <a:solidFill>
                <a:srgbClr val="8E0C3A"/>
              </a:solidFill>
            </a:endParaRPr>
          </a:p>
          <a:p>
            <a:pPr marL="0" lvl="0" indent="0" algn="l" rtl="0">
              <a:lnSpc>
                <a:spcPct val="130000"/>
              </a:lnSpc>
              <a:spcBef>
                <a:spcPts val="0"/>
              </a:spcBef>
              <a:spcAft>
                <a:spcPts val="0"/>
              </a:spcAft>
              <a:buNone/>
            </a:pPr>
            <a:endParaRPr sz="1700">
              <a:solidFill>
                <a:srgbClr val="8E0C3A"/>
              </a:solidFill>
            </a:endParaRPr>
          </a:p>
          <a:p>
            <a:pPr marL="0" lvl="0" indent="0" algn="l" rtl="0">
              <a:lnSpc>
                <a:spcPct val="130000"/>
              </a:lnSpc>
              <a:spcBef>
                <a:spcPts val="0"/>
              </a:spcBef>
              <a:spcAft>
                <a:spcPts val="0"/>
              </a:spcAft>
              <a:buNone/>
            </a:pPr>
            <a:endParaRPr sz="1700">
              <a:solidFill>
                <a:srgbClr val="8E0C3A"/>
              </a:solidFill>
            </a:endParaRPr>
          </a:p>
          <a:p>
            <a:pPr marL="0" lvl="0" indent="0" algn="l" rtl="0">
              <a:lnSpc>
                <a:spcPct val="130000"/>
              </a:lnSpc>
              <a:spcBef>
                <a:spcPts val="0"/>
              </a:spcBef>
              <a:spcAft>
                <a:spcPts val="0"/>
              </a:spcAft>
              <a:buNone/>
            </a:pPr>
            <a:r>
              <a:rPr lang="en" sz="1700">
                <a:solidFill>
                  <a:srgbClr val="8E0C3A"/>
                </a:solidFill>
              </a:rPr>
              <a:t>Highly Corrupt countries score closer to zero while very clean countries rank closer to 100. </a:t>
            </a:r>
            <a:endParaRPr sz="1700">
              <a:solidFill>
                <a:srgbClr val="8E0C3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ctrTitle"/>
          </p:nvPr>
        </p:nvSpPr>
        <p:spPr>
          <a:xfrm>
            <a:off x="352525" y="428200"/>
            <a:ext cx="8520600" cy="67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solidFill>
                  <a:srgbClr val="8E0C3A"/>
                </a:solidFill>
              </a:rPr>
              <a:t>SIX REGRESSIONS</a:t>
            </a:r>
            <a:endParaRPr sz="3500">
              <a:solidFill>
                <a:srgbClr val="8E0C3A"/>
              </a:solidFill>
            </a:endParaRPr>
          </a:p>
        </p:txBody>
      </p:sp>
      <p:sp>
        <p:nvSpPr>
          <p:cNvPr id="108" name="Google Shape;108;p21"/>
          <p:cNvSpPr txBox="1">
            <a:spLocks noGrp="1"/>
          </p:cNvSpPr>
          <p:nvPr>
            <p:ph type="subTitle" idx="1"/>
          </p:nvPr>
        </p:nvSpPr>
        <p:spPr>
          <a:xfrm>
            <a:off x="425100" y="1166900"/>
            <a:ext cx="8520600" cy="3471900"/>
          </a:xfrm>
          <a:prstGeom prst="rect">
            <a:avLst/>
          </a:prstGeom>
        </p:spPr>
        <p:txBody>
          <a:bodyPr spcFirstLastPara="1" wrap="square" lIns="91425" tIns="91425" rIns="91425" bIns="91425" anchor="t" anchorCtr="0">
            <a:normAutofit fontScale="92500" lnSpcReduction="20000"/>
          </a:bodyPr>
          <a:lstStyle/>
          <a:p>
            <a:pPr marL="0" lvl="0" indent="0" algn="l" rtl="0">
              <a:lnSpc>
                <a:spcPct val="200000"/>
              </a:lnSpc>
              <a:spcBef>
                <a:spcPts val="1200"/>
              </a:spcBef>
              <a:spcAft>
                <a:spcPts val="0"/>
              </a:spcAft>
              <a:buClr>
                <a:schemeClr val="dk1"/>
              </a:buClr>
              <a:buSzPct val="61111"/>
              <a:buFont typeface="Arial"/>
              <a:buNone/>
            </a:pPr>
            <a:r>
              <a:rPr lang="en" sz="1800">
                <a:solidFill>
                  <a:srgbClr val="8E0C3A"/>
                </a:solidFill>
                <a:latin typeface="Times New Roman"/>
                <a:ea typeface="Times New Roman"/>
                <a:cs typeface="Times New Roman"/>
                <a:sym typeface="Times New Roman"/>
              </a:rPr>
              <a:t>We ran a series of six regressions, two for data in 2018, two in 2016, and two in 2014. Each year we examined the effect of the seven variables on the entire LPI data set and contrasted it with regressions from African countries included in the LPI data that year. We ran the regressions backward, forward, and stepwise until we found the regression with the highest R squared, with an overall p-value of &lt;.05, and having each variable in the regression with a p-value of less than &lt;.05</a:t>
            </a:r>
            <a:endParaRPr sz="1800">
              <a:solidFill>
                <a:srgbClr val="8E0C3A"/>
              </a:solidFill>
            </a:endParaRPr>
          </a:p>
          <a:p>
            <a:pPr marL="0" lvl="0" indent="0" algn="l" rtl="0">
              <a:lnSpc>
                <a:spcPct val="150000"/>
              </a:lnSpc>
              <a:spcBef>
                <a:spcPts val="1200"/>
              </a:spcBef>
              <a:spcAft>
                <a:spcPts val="0"/>
              </a:spcAft>
              <a:buNone/>
            </a:pPr>
            <a:endParaRPr sz="1800">
              <a:solidFill>
                <a:srgbClr val="8E0C3A"/>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911</Words>
  <Application>Microsoft Office PowerPoint</Application>
  <PresentationFormat>On-screen Show (16:9)</PresentationFormat>
  <Paragraphs>56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LPI CASE STUDY</vt:lpstr>
      <vt:lpstr>INTRODUCTION</vt:lpstr>
      <vt:lpstr>COUNTRIES ANALYZED &amp; JUSTIFICATION</vt:lpstr>
      <vt:lpstr>TIME SERIES GRAPHS</vt:lpstr>
      <vt:lpstr>TIME SERIES GRAPHS</vt:lpstr>
      <vt:lpstr>TIME SERIES INTERPRETATIONS</vt:lpstr>
      <vt:lpstr>REGRESSION ANALYSIS</vt:lpstr>
      <vt:lpstr>DATA USED</vt:lpstr>
      <vt:lpstr>SIX REGRESSIONS</vt:lpstr>
      <vt:lpstr>CORRUPTION A BIG FACTOR</vt:lpstr>
      <vt:lpstr>REGRESSION  REPORT</vt:lpstr>
      <vt:lpstr>CORRUPTION EXPLAINS LESS IN AFRICA</vt:lpstr>
      <vt:lpstr>   REGRESSION IN AFRICA</vt:lpstr>
      <vt:lpstr>SIMILAR RESULTS IN OTHER YEARS</vt:lpstr>
      <vt:lpstr>RECOMMENDATION</vt:lpstr>
      <vt:lpstr>DATA SOURCE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 CASE STUDY</dc:title>
  <dc:creator>Andrea Perez</dc:creator>
  <cp:lastModifiedBy>Andrea Perez Acevedo (Student)</cp:lastModifiedBy>
  <cp:revision>1</cp:revision>
  <dcterms:modified xsi:type="dcterms:W3CDTF">2022-12-13T18:48:59Z</dcterms:modified>
</cp:coreProperties>
</file>