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94" r:id="rId3"/>
    <p:sldId id="514" r:id="rId4"/>
    <p:sldId id="515" r:id="rId5"/>
    <p:sldId id="424" r:id="rId6"/>
    <p:sldId id="493" r:id="rId7"/>
    <p:sldId id="416" r:id="rId8"/>
    <p:sldId id="503" r:id="rId9"/>
    <p:sldId id="451" r:id="rId10"/>
    <p:sldId id="452" r:id="rId11"/>
    <p:sldId id="426" r:id="rId12"/>
    <p:sldId id="427" r:id="rId13"/>
    <p:sldId id="518" r:id="rId14"/>
    <p:sldId id="488" r:id="rId15"/>
    <p:sldId id="507" r:id="rId16"/>
    <p:sldId id="431" r:id="rId17"/>
    <p:sldId id="461" r:id="rId18"/>
    <p:sldId id="463" r:id="rId19"/>
    <p:sldId id="464" r:id="rId20"/>
    <p:sldId id="481" r:id="rId21"/>
    <p:sldId id="484" r:id="rId22"/>
    <p:sldId id="516" r:id="rId23"/>
    <p:sldId id="457" r:id="rId24"/>
    <p:sldId id="466" r:id="rId25"/>
    <p:sldId id="475" r:id="rId26"/>
    <p:sldId id="494" r:id="rId27"/>
    <p:sldId id="517" r:id="rId28"/>
    <p:sldId id="470" r:id="rId29"/>
    <p:sldId id="473" r:id="rId30"/>
    <p:sldId id="500" r:id="rId31"/>
    <p:sldId id="458" r:id="rId32"/>
    <p:sldId id="430" r:id="rId33"/>
    <p:sldId id="453" r:id="rId34"/>
    <p:sldId id="402" r:id="rId35"/>
    <p:sldId id="40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4" autoAdjust="0"/>
    <p:restoredTop sz="94660"/>
  </p:normalViewPr>
  <p:slideViewPr>
    <p:cSldViewPr>
      <p:cViewPr varScale="1">
        <p:scale>
          <a:sx n="78" d="100"/>
          <a:sy n="78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66C39-4A12-4141-B6B9-0F782104B623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578FC-BF55-4C1C-9B47-F6511918BD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4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78FC-BF55-4C1C-9B47-F6511918BD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30888-18D6-4040-9228-C523FD92A5F7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9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3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9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6BED6-93C9-4D43-B1C0-E2DD71716F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0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4j.org/en/inde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IR-book/newslides.html" TargetMode="External"/><Relationship Id="rId2" Type="http://schemas.openxmlformats.org/officeDocument/2006/relationships/hyperlink" Target="http://nlp.stanford.edu/IR-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arsonhighered.com/croft1epreview/" TargetMode="External"/><Relationship Id="rId2" Type="http://schemas.openxmlformats.org/officeDocument/2006/relationships/hyperlink" Target="http://mir2ed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534400" cy="147002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/>
            </a:r>
            <a:b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/>
            </a: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b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endParaRPr lang="en-US" sz="24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4800"/>
            <a:ext cx="7086600" cy="2209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Taller </a:t>
            </a:r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para INFONOR 2017: </a:t>
            </a:r>
            <a:endParaRPr lang="en-US" sz="280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endParaRPr lang="en-US" sz="280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Introducción</a:t>
            </a:r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a </a:t>
            </a:r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la</a:t>
            </a:r>
            <a:endParaRPr lang="en-US" sz="280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Recuperación</a:t>
            </a:r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de la </a:t>
            </a:r>
            <a:r>
              <a:rPr lang="en-US" sz="28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Información</a:t>
            </a:r>
            <a:endParaRPr lang="en-US" sz="280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endParaRPr lang="en-US" sz="28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Information Retrieval</a:t>
            </a:r>
            <a:endParaRPr lang="en-US" sz="28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(“Un </a:t>
            </a:r>
            <a:r>
              <a:rPr lang="en-US" sz="28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gigante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dormido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”)</a:t>
            </a:r>
          </a:p>
          <a:p>
            <a:pPr algn="just"/>
            <a:endParaRPr lang="en-US" sz="28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25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Expositores</a:t>
            </a:r>
            <a:r>
              <a:rPr lang="en-US" sz="25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:</a:t>
            </a:r>
          </a:p>
          <a:p>
            <a:pPr algn="just"/>
            <a:r>
              <a:rPr lang="en-US" sz="25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Eric </a:t>
            </a:r>
            <a:r>
              <a:rPr lang="en-US" sz="25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Jeltsch</a:t>
            </a:r>
            <a:r>
              <a:rPr lang="en-US" sz="2500" b="1" dirty="0">
                <a:solidFill>
                  <a:srgbClr val="002060"/>
                </a:solidFill>
                <a:latin typeface="Comic Sans MS" panose="030F0702030302020204" pitchFamily="66" charset="0"/>
              </a:rPr>
              <a:t>,</a:t>
            </a:r>
            <a:r>
              <a:rPr lang="en-US" sz="25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Ariel Pérez, Felipe </a:t>
            </a:r>
            <a:r>
              <a:rPr lang="en-US" sz="25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Fernández</a:t>
            </a:r>
            <a:endParaRPr lang="en-US" sz="250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mic Sans MS" panose="030F0702030302020204" pitchFamily="66" charset="0"/>
              </a:rPr>
              <a:t/>
            </a:r>
            <a:br>
              <a:rPr lang="en-US" sz="24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endParaRPr lang="en-US" sz="24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Programa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del taller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828800" y="4984342"/>
            <a:ext cx="6096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Query </a:t>
            </a:r>
            <a:r>
              <a:rPr lang="en-US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estructuradas</a:t>
            </a:r>
            <a:endParaRPr lang="en-US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Evaluación</a:t>
            </a:r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y </a:t>
            </a:r>
            <a:r>
              <a:rPr lang="en-US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Relevancia</a:t>
            </a:r>
            <a:endParaRPr lang="en-US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Rol</a:t>
            </a:r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de los </a:t>
            </a:r>
            <a:r>
              <a:rPr lang="en-US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usuarios</a:t>
            </a:r>
            <a:endParaRPr lang="en-US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Modelos</a:t>
            </a:r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(</a:t>
            </a:r>
            <a:r>
              <a:rPr lang="en-US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Vectorial</a:t>
            </a:r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Booleno</a:t>
            </a:r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Probabilístico</a:t>
            </a:r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)</a:t>
            </a:r>
            <a:endParaRPr lang="en-US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Inverted </a:t>
            </a:r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index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6996721" cy="376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6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Modelo</a:t>
            </a:r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clásico</a:t>
            </a:r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 la RI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457200" y="1219200"/>
            <a:ext cx="2286000" cy="1524000"/>
          </a:xfrm>
          <a:prstGeom prst="star16">
            <a:avLst>
              <a:gd name="adj" fmla="val 37500"/>
            </a:avLst>
          </a:prstGeom>
          <a:noFill/>
          <a:ln w="508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14399" y="1483860"/>
            <a:ext cx="1707047" cy="106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Necesidad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de</a:t>
            </a:r>
          </a:p>
          <a:p>
            <a:pPr algn="just">
              <a:lnSpc>
                <a:spcPct val="90000"/>
              </a:lnSpc>
            </a:pP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Información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por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parte </a:t>
            </a:r>
          </a:p>
          <a:p>
            <a:pPr algn="just">
              <a:lnSpc>
                <a:spcPct val="9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del </a:t>
            </a: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usuario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endParaRPr lang="en-US" sz="14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90000"/>
              </a:lnSpc>
            </a:pP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914400" y="3962400"/>
            <a:ext cx="1473200" cy="457200"/>
            <a:chOff x="576" y="1344"/>
            <a:chExt cx="928" cy="28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576" y="1344"/>
              <a:ext cx="928" cy="288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78" y="1371"/>
              <a:ext cx="710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Parse</a:t>
              </a:r>
            </a:p>
          </p:txBody>
        </p:sp>
      </p:grpSp>
      <p:sp>
        <p:nvSpPr>
          <p:cNvPr id="12" name="Line 7"/>
          <p:cNvSpPr>
            <a:spLocks noChangeShapeType="1"/>
          </p:cNvSpPr>
          <p:nvPr/>
        </p:nvSpPr>
        <p:spPr bwMode="auto">
          <a:xfrm rot="19814138" flipV="1">
            <a:off x="1443509" y="4781823"/>
            <a:ext cx="414979" cy="725637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979487" y="5577840"/>
            <a:ext cx="1382713" cy="604838"/>
            <a:chOff x="3205" y="432"/>
            <a:chExt cx="871" cy="381"/>
          </a:xfrm>
        </p:grpSpPr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3205" y="432"/>
              <a:ext cx="871" cy="377"/>
            </a:xfrm>
            <a:prstGeom prst="cube">
              <a:avLst>
                <a:gd name="adj" fmla="val 24995"/>
              </a:avLst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312" y="576"/>
              <a:ext cx="584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Query</a:t>
              </a:r>
            </a:p>
          </p:txBody>
        </p:sp>
      </p:grp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1600200" y="2819400"/>
            <a:ext cx="0" cy="11430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746676" y="2999313"/>
            <a:ext cx="1707047" cy="609600"/>
          </a:xfrm>
          <a:prstGeom prst="ellipse">
            <a:avLst/>
          </a:prstGeom>
          <a:solidFill>
            <a:schemeClr val="bg2"/>
          </a:solidFill>
          <a:ln w="127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r>
              <a:rPr lang="en-US" sz="2000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Texto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</a:rPr>
              <a:t> de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input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67" y="1317766"/>
            <a:ext cx="1074822" cy="8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Modelo</a:t>
            </a:r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clásico</a:t>
            </a:r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 la RI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457200" y="1219200"/>
            <a:ext cx="2286000" cy="1524000"/>
          </a:xfrm>
          <a:prstGeom prst="star16">
            <a:avLst>
              <a:gd name="adj" fmla="val 37500"/>
            </a:avLst>
          </a:prstGeom>
          <a:noFill/>
          <a:ln w="508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1400" y="1483860"/>
            <a:ext cx="1219200" cy="125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Necesidad</a:t>
            </a:r>
            <a:endParaRPr lang="en-US" sz="1400" b="1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9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de </a:t>
            </a: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Información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por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parte del </a:t>
            </a: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usuario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endParaRPr lang="en-US" sz="14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90000"/>
              </a:lnSpc>
            </a:pP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914400" y="3962400"/>
            <a:ext cx="1473200" cy="457200"/>
            <a:chOff x="576" y="1344"/>
            <a:chExt cx="928" cy="28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576" y="1344"/>
              <a:ext cx="928" cy="288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78" y="1371"/>
              <a:ext cx="710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Parse</a:t>
              </a:r>
            </a:p>
          </p:txBody>
        </p:sp>
      </p:grpSp>
      <p:sp>
        <p:nvSpPr>
          <p:cNvPr id="12" name="Line 7"/>
          <p:cNvSpPr>
            <a:spLocks noChangeShapeType="1"/>
          </p:cNvSpPr>
          <p:nvPr/>
        </p:nvSpPr>
        <p:spPr bwMode="auto">
          <a:xfrm rot="19814138" flipV="1">
            <a:off x="1350263" y="4584186"/>
            <a:ext cx="398521" cy="69686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841311" y="5486400"/>
            <a:ext cx="1382713" cy="604838"/>
            <a:chOff x="3205" y="432"/>
            <a:chExt cx="871" cy="381"/>
          </a:xfrm>
        </p:grpSpPr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3205" y="432"/>
              <a:ext cx="871" cy="377"/>
            </a:xfrm>
            <a:prstGeom prst="cube">
              <a:avLst>
                <a:gd name="adj" fmla="val 24995"/>
              </a:avLst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312" y="576"/>
              <a:ext cx="584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Query</a:t>
              </a:r>
            </a:p>
          </p:txBody>
        </p:sp>
      </p:grp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1600200" y="2819400"/>
            <a:ext cx="0" cy="11430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746676" y="2999313"/>
            <a:ext cx="1707047" cy="609600"/>
          </a:xfrm>
          <a:prstGeom prst="ellipse">
            <a:avLst/>
          </a:prstGeom>
          <a:solidFill>
            <a:schemeClr val="bg2"/>
          </a:solidFill>
          <a:ln w="127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r>
              <a:rPr lang="en-US" sz="2000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Texto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</a:rPr>
              <a:t> de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input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7124437" y="5600700"/>
            <a:ext cx="1382713" cy="604838"/>
            <a:chOff x="3205" y="432"/>
            <a:chExt cx="871" cy="381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205" y="432"/>
              <a:ext cx="871" cy="377"/>
            </a:xfrm>
            <a:prstGeom prst="cube">
              <a:avLst>
                <a:gd name="adj" fmla="val 24995"/>
              </a:avLst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3312" y="576"/>
              <a:ext cx="540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Index</a:t>
              </a:r>
            </a:p>
          </p:txBody>
        </p:sp>
      </p:grp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6873284" y="4308189"/>
            <a:ext cx="1752600" cy="446088"/>
            <a:chOff x="3408" y="3456"/>
            <a:chExt cx="1104" cy="281"/>
          </a:xfrm>
        </p:grpSpPr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3408" y="3456"/>
              <a:ext cx="1104" cy="280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408" y="3504"/>
              <a:ext cx="1060" cy="23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tx2"/>
                  </a:solidFill>
                  <a:latin typeface="Arial" panose="020B0604020202020204" pitchFamily="34" charset="0"/>
                </a:rPr>
                <a:t>Pre-</a:t>
              </a:r>
              <a:r>
                <a:rPr lang="en-US" sz="2000" b="1" dirty="0" err="1" smtClean="0">
                  <a:solidFill>
                    <a:schemeClr val="tx2"/>
                  </a:solidFill>
                  <a:latin typeface="Arial" panose="020B0604020202020204" pitchFamily="34" charset="0"/>
                </a:rPr>
                <a:t>proceso</a:t>
              </a:r>
              <a:endParaRPr lang="en-US" sz="20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" name="Line 8"/>
          <p:cNvSpPr>
            <a:spLocks noChangeShapeType="1"/>
          </p:cNvSpPr>
          <p:nvPr/>
        </p:nvSpPr>
        <p:spPr bwMode="auto">
          <a:xfrm rot="17167321" flipV="1">
            <a:off x="7334491" y="3726460"/>
            <a:ext cx="830184" cy="23125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 flipV="1">
            <a:off x="7826735" y="4827217"/>
            <a:ext cx="0" cy="591969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911" y="845723"/>
            <a:ext cx="1154577" cy="105601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1543979"/>
            <a:ext cx="828675" cy="666750"/>
          </a:xfrm>
          <a:prstGeom prst="rect">
            <a:avLst/>
          </a:prstGeom>
        </p:spPr>
      </p:pic>
      <p:pic>
        <p:nvPicPr>
          <p:cNvPr id="31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01738"/>
            <a:ext cx="3657600" cy="170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Colección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 </a:t>
            </a:r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documentos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43621"/>
            <a:ext cx="3657600" cy="1569013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3400" y="2974701"/>
            <a:ext cx="822960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Un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documento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 de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texto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digital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consiste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 de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una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secuencia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 de </a:t>
            </a:r>
            <a:r>
              <a:rPr lang="en-US" sz="2000" b="1" dirty="0">
                <a:solidFill>
                  <a:srgbClr val="0000CC"/>
                </a:solidFill>
                <a:latin typeface="Comic Sans MS" panose="030F0702030302020204" pitchFamily="66" charset="0"/>
              </a:rPr>
              <a:t>words</a:t>
            </a:r>
            <a:r>
              <a:rPr lang="en-US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y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otros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símbolos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por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ejemplo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puntuaciones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, y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otros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. La palabra individual y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otros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símbolos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 son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conocidos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como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Comic Sans MS" panose="030F0702030302020204" pitchFamily="66" charset="0"/>
              </a:rPr>
              <a:t>tokens</a:t>
            </a:r>
            <a:r>
              <a:rPr lang="en-US" sz="2000" dirty="0">
                <a:solidFill>
                  <a:srgbClr val="1F497D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solidFill>
                  <a:srgbClr val="1F497D"/>
                </a:solidFill>
                <a:latin typeface="Comic Sans MS" panose="030F0702030302020204" pitchFamily="66" charset="0"/>
              </a:rPr>
              <a:t>o</a:t>
            </a:r>
            <a:r>
              <a:rPr lang="en-US" sz="2000" b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términos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.</a:t>
            </a:r>
            <a:endParaRPr lang="en-US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algn="just">
              <a:spcBef>
                <a:spcPct val="5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Un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documento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 textual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puede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ser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:</a:t>
            </a:r>
            <a:endParaRPr lang="en-US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algn="just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•    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solidFill>
                  <a:srgbClr val="0000CC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Free </a:t>
            </a:r>
            <a:r>
              <a:rPr lang="en-US" sz="2000" b="1" dirty="0">
                <a:solidFill>
                  <a:srgbClr val="0000CC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text</a:t>
            </a:r>
            <a:r>
              <a:rPr lang="en-US" sz="2000" dirty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conocido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también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como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00CC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unstructured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text.</a:t>
            </a:r>
            <a:endParaRPr lang="en-US" sz="2000" dirty="0">
              <a:solidFill>
                <a:prstClr val="black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•    </a:t>
            </a:r>
            <a:r>
              <a:rPr lang="en-US" sz="2000" b="1" dirty="0">
                <a:solidFill>
                  <a:srgbClr val="0000CC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Fielded text</a:t>
            </a:r>
            <a:r>
              <a:rPr lang="en-US" sz="2000" dirty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conocido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como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structured</a:t>
            </a:r>
            <a:r>
              <a:rPr lang="en-US" sz="2000" dirty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text, 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en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donde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puede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distinguirse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las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secciones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estilos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u </a:t>
            </a:r>
            <a:r>
              <a:rPr lang="en-US" sz="2000" dirty="0" err="1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otros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markup.  </a:t>
            </a:r>
          </a:p>
        </p:txBody>
      </p:sp>
    </p:spTree>
    <p:extLst>
      <p:ext uri="{BB962C8B-B14F-4D97-AF65-F5344CB8AC3E}">
        <p14:creationId xmlns:p14="http://schemas.microsoft.com/office/powerpoint/2010/main" val="13482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434975" y="2183341"/>
            <a:ext cx="7959726" cy="1098550"/>
            <a:chOff x="470" y="1756"/>
            <a:chExt cx="5014" cy="692"/>
          </a:xfrm>
        </p:grpSpPr>
        <p:sp>
          <p:nvSpPr>
            <p:cNvPr id="37934" name="AutoShape 4"/>
            <p:cNvSpPr>
              <a:spLocks noChangeArrowheads="1"/>
            </p:cNvSpPr>
            <p:nvPr/>
          </p:nvSpPr>
          <p:spPr bwMode="auto">
            <a:xfrm>
              <a:off x="2157" y="1756"/>
              <a:ext cx="823" cy="257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 dirty="0" err="1">
                  <a:latin typeface="Comic Sans MS" panose="030F0702030302020204" pitchFamily="66" charset="0"/>
                </a:rPr>
                <a:t>Tokenizer</a:t>
              </a:r>
              <a:endParaRPr lang="en-US" b="1" dirty="0">
                <a:latin typeface="Comic Sans MS" panose="030F0702030302020204" pitchFamily="66" charset="0"/>
              </a:endParaRPr>
            </a:p>
          </p:txBody>
        </p:sp>
        <p:sp>
          <p:nvSpPr>
            <p:cNvPr id="37935" name="AutoShape 5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7936" name="Text Box 6"/>
            <p:cNvSpPr txBox="1">
              <a:spLocks noChangeArrowheads="1"/>
            </p:cNvSpPr>
            <p:nvPr/>
          </p:nvSpPr>
          <p:spPr bwMode="auto">
            <a:xfrm>
              <a:off x="470" y="2119"/>
              <a:ext cx="11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b="1" dirty="0">
                  <a:latin typeface="Comic Sans MS" panose="030F0702030302020204" pitchFamily="66" charset="0"/>
                </a:rPr>
                <a:t>Token stream</a:t>
              </a:r>
              <a:r>
                <a:rPr lang="en-US" sz="2000" dirty="0">
                  <a:latin typeface="Lucida Sans" charset="0"/>
                </a:rPr>
                <a:t>.</a:t>
              </a:r>
            </a:p>
          </p:txBody>
        </p:sp>
        <p:sp>
          <p:nvSpPr>
            <p:cNvPr id="37937" name="Rectangle 7"/>
            <p:cNvSpPr>
              <a:spLocks noChangeArrowheads="1"/>
            </p:cNvSpPr>
            <p:nvPr/>
          </p:nvSpPr>
          <p:spPr bwMode="auto">
            <a:xfrm>
              <a:off x="3027" y="2131"/>
              <a:ext cx="655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 dirty="0" err="1" smtClean="0">
                  <a:latin typeface="Comic Sans MS" panose="030F0702030302020204" pitchFamily="66" charset="0"/>
                </a:rPr>
                <a:t>Novelas</a:t>
              </a:r>
              <a:endParaRPr lang="en-US" b="1" dirty="0">
                <a:latin typeface="Comic Sans MS" panose="030F0702030302020204" pitchFamily="66" charset="0"/>
              </a:endParaRPr>
            </a:p>
          </p:txBody>
        </p:sp>
        <p:sp>
          <p:nvSpPr>
            <p:cNvPr id="37938" name="Rectangle 8"/>
            <p:cNvSpPr>
              <a:spLocks noChangeArrowheads="1"/>
            </p:cNvSpPr>
            <p:nvPr/>
          </p:nvSpPr>
          <p:spPr bwMode="auto">
            <a:xfrm>
              <a:off x="3850" y="2137"/>
              <a:ext cx="575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 dirty="0" smtClean="0">
                  <a:latin typeface="Comic Sans MS" panose="030F0702030302020204" pitchFamily="66" charset="0"/>
                </a:rPr>
                <a:t>Papers</a:t>
              </a:r>
              <a:endParaRPr lang="en-US" b="1" dirty="0">
                <a:latin typeface="Comic Sans MS" panose="030F0702030302020204" pitchFamily="66" charset="0"/>
              </a:endParaRPr>
            </a:p>
          </p:txBody>
        </p:sp>
        <p:sp>
          <p:nvSpPr>
            <p:cNvPr id="37939" name="Rectangle 9"/>
            <p:cNvSpPr>
              <a:spLocks noChangeArrowheads="1"/>
            </p:cNvSpPr>
            <p:nvPr/>
          </p:nvSpPr>
          <p:spPr bwMode="auto">
            <a:xfrm>
              <a:off x="4816" y="2137"/>
              <a:ext cx="668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 dirty="0" err="1" smtClean="0">
                  <a:latin typeface="Comic Sans MS" panose="030F0702030302020204" pitchFamily="66" charset="0"/>
                </a:rPr>
                <a:t>escritos</a:t>
              </a:r>
              <a:endParaRPr lang="en-US" b="1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7892" name="Group 10"/>
          <p:cNvGrpSpPr>
            <a:grpSpLocks/>
          </p:cNvGrpSpPr>
          <p:nvPr/>
        </p:nvGrpSpPr>
        <p:grpSpPr bwMode="auto">
          <a:xfrm>
            <a:off x="434975" y="3504908"/>
            <a:ext cx="7981951" cy="1141413"/>
            <a:chOff x="480" y="2545"/>
            <a:chExt cx="5028" cy="719"/>
          </a:xfrm>
        </p:grpSpPr>
        <p:sp>
          <p:nvSpPr>
            <p:cNvPr id="37928" name="AutoShape 11"/>
            <p:cNvSpPr>
              <a:spLocks noChangeArrowheads="1"/>
            </p:cNvSpPr>
            <p:nvPr/>
          </p:nvSpPr>
          <p:spPr bwMode="auto">
            <a:xfrm>
              <a:off x="1680" y="2545"/>
              <a:ext cx="1824" cy="257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 dirty="0" smtClean="0">
                  <a:latin typeface="Comic Sans MS" panose="030F0702030302020204" pitchFamily="66" charset="0"/>
                </a:rPr>
                <a:t>Modulo </a:t>
              </a:r>
              <a:r>
                <a:rPr lang="en-US" b="1" dirty="0" err="1" smtClean="0">
                  <a:latin typeface="Comic Sans MS" panose="030F0702030302020204" pitchFamily="66" charset="0"/>
                </a:rPr>
                <a:t>Lenguistico</a:t>
              </a:r>
              <a:endParaRPr lang="en-US" b="1" dirty="0">
                <a:latin typeface="Comic Sans MS" panose="030F0702030302020204" pitchFamily="66" charset="0"/>
              </a:endParaRPr>
            </a:p>
          </p:txBody>
        </p:sp>
        <p:sp>
          <p:nvSpPr>
            <p:cNvPr id="37929" name="AutoShape 12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7930" name="Text Box 13"/>
            <p:cNvSpPr txBox="1">
              <a:spLocks noChangeArrowheads="1"/>
            </p:cNvSpPr>
            <p:nvPr/>
          </p:nvSpPr>
          <p:spPr bwMode="auto">
            <a:xfrm>
              <a:off x="480" y="2935"/>
              <a:ext cx="20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b="1" dirty="0" err="1" smtClean="0">
                  <a:latin typeface="Comic Sans MS" panose="030F0702030302020204" pitchFamily="66" charset="0"/>
                </a:rPr>
                <a:t>Modificando</a:t>
              </a:r>
              <a:r>
                <a:rPr lang="en-US" b="1" dirty="0" smtClean="0">
                  <a:latin typeface="Comic Sans MS" panose="030F0702030302020204" pitchFamily="66" charset="0"/>
                </a:rPr>
                <a:t> </a:t>
              </a:r>
              <a:r>
                <a:rPr lang="en-US" b="1" dirty="0">
                  <a:latin typeface="Comic Sans MS" panose="030F0702030302020204" pitchFamily="66" charset="0"/>
                </a:rPr>
                <a:t>tokens (terms).</a:t>
              </a:r>
            </a:p>
          </p:txBody>
        </p:sp>
        <p:sp>
          <p:nvSpPr>
            <p:cNvPr id="37931" name="Rectangle 14"/>
            <p:cNvSpPr>
              <a:spLocks noChangeArrowheads="1"/>
            </p:cNvSpPr>
            <p:nvPr/>
          </p:nvSpPr>
          <p:spPr bwMode="auto">
            <a:xfrm>
              <a:off x="3055" y="2899"/>
              <a:ext cx="655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 dirty="0" err="1" smtClean="0">
                  <a:latin typeface="Comic Sans MS" panose="030F0702030302020204" pitchFamily="66" charset="0"/>
                </a:rPr>
                <a:t>Novelas</a:t>
              </a:r>
              <a:endParaRPr lang="en-US" b="1" dirty="0">
                <a:latin typeface="Comic Sans MS" panose="030F0702030302020204" pitchFamily="66" charset="0"/>
              </a:endParaRPr>
            </a:p>
          </p:txBody>
        </p:sp>
        <p:sp>
          <p:nvSpPr>
            <p:cNvPr id="37932" name="Rectangle 15"/>
            <p:cNvSpPr>
              <a:spLocks noChangeArrowheads="1"/>
            </p:cNvSpPr>
            <p:nvPr/>
          </p:nvSpPr>
          <p:spPr bwMode="auto">
            <a:xfrm>
              <a:off x="3907" y="2905"/>
              <a:ext cx="575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 dirty="0" smtClean="0">
                  <a:latin typeface="Comic Sans MS" panose="030F0702030302020204" pitchFamily="66" charset="0"/>
                </a:rPr>
                <a:t>Papers</a:t>
              </a:r>
              <a:endParaRPr lang="en-US" b="1" dirty="0">
                <a:latin typeface="Comic Sans MS" panose="030F0702030302020204" pitchFamily="66" charset="0"/>
              </a:endParaRPr>
            </a:p>
          </p:txBody>
        </p:sp>
        <p:sp>
          <p:nvSpPr>
            <p:cNvPr id="37933" name="Rectangle 16"/>
            <p:cNvSpPr>
              <a:spLocks noChangeArrowheads="1"/>
            </p:cNvSpPr>
            <p:nvPr/>
          </p:nvSpPr>
          <p:spPr bwMode="auto">
            <a:xfrm>
              <a:off x="4838" y="2905"/>
              <a:ext cx="670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 dirty="0" err="1" smtClean="0">
                  <a:latin typeface="Comic Sans MS" panose="030F0702030302020204" pitchFamily="66" charset="0"/>
                </a:rPr>
                <a:t>escritos</a:t>
              </a:r>
              <a:endParaRPr lang="en-US" b="1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7893" name="Group 17"/>
          <p:cNvGrpSpPr>
            <a:grpSpLocks/>
          </p:cNvGrpSpPr>
          <p:nvPr/>
        </p:nvGrpSpPr>
        <p:grpSpPr bwMode="auto">
          <a:xfrm>
            <a:off x="373063" y="4754212"/>
            <a:ext cx="8313737" cy="1543050"/>
            <a:chOff x="480" y="3258"/>
            <a:chExt cx="5261" cy="972"/>
          </a:xfrm>
        </p:grpSpPr>
        <p:sp>
          <p:nvSpPr>
            <p:cNvPr id="37906" name="AutoShape 18"/>
            <p:cNvSpPr>
              <a:spLocks noChangeArrowheads="1"/>
            </p:cNvSpPr>
            <p:nvPr/>
          </p:nvSpPr>
          <p:spPr bwMode="auto">
            <a:xfrm>
              <a:off x="2232" y="3286"/>
              <a:ext cx="696" cy="257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 dirty="0">
                  <a:latin typeface="Comic Sans MS" panose="030F0702030302020204" pitchFamily="66" charset="0"/>
                </a:rPr>
                <a:t>Indexer</a:t>
              </a:r>
            </a:p>
          </p:txBody>
        </p:sp>
        <p:sp>
          <p:nvSpPr>
            <p:cNvPr id="37907" name="AutoShape 19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7908" name="Text Box 20"/>
            <p:cNvSpPr txBox="1">
              <a:spLocks noChangeArrowheads="1"/>
            </p:cNvSpPr>
            <p:nvPr/>
          </p:nvSpPr>
          <p:spPr bwMode="auto">
            <a:xfrm>
              <a:off x="480" y="3728"/>
              <a:ext cx="12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b="1" dirty="0">
                  <a:latin typeface="Comic Sans MS" panose="030F0702030302020204" pitchFamily="66" charset="0"/>
                </a:rPr>
                <a:t>Inverted index.</a:t>
              </a:r>
            </a:p>
          </p:txBody>
        </p:sp>
        <p:grpSp>
          <p:nvGrpSpPr>
            <p:cNvPr id="37909" name="Group 21"/>
            <p:cNvGrpSpPr>
              <a:grpSpLocks/>
            </p:cNvGrpSpPr>
            <p:nvPr/>
          </p:nvGrpSpPr>
          <p:grpSpPr bwMode="auto">
            <a:xfrm>
              <a:off x="3024" y="3258"/>
              <a:ext cx="2717" cy="972"/>
              <a:chOff x="3024" y="3258"/>
              <a:chExt cx="2717" cy="972"/>
            </a:xfrm>
          </p:grpSpPr>
          <p:grpSp>
            <p:nvGrpSpPr>
              <p:cNvPr id="37910" name="Group 2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05"/>
                <a:chOff x="528" y="2634"/>
                <a:chExt cx="1776" cy="905"/>
              </a:xfrm>
            </p:grpSpPr>
            <p:sp>
              <p:nvSpPr>
                <p:cNvPr id="3792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5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b="1" dirty="0" err="1" smtClean="0">
                      <a:latin typeface="Comic Sans MS" panose="030F0702030302020204" pitchFamily="66" charset="0"/>
                    </a:rPr>
                    <a:t>Novelas</a:t>
                  </a:r>
                  <a:endParaRPr lang="en-US" b="1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3792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682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b="1" dirty="0" err="1" smtClean="0">
                      <a:latin typeface="Comic Sans MS" panose="030F0702030302020204" pitchFamily="66" charset="0"/>
                    </a:rPr>
                    <a:t>Escritos</a:t>
                  </a:r>
                  <a:endParaRPr lang="en-US" b="1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37925" name="AutoShape 2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6" name="AutoShape 2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7" name="AutoShape 2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7911" name="Text Box 2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>
                    <a:latin typeface="Lucida Sans" charset="0"/>
                  </a:rPr>
                  <a:t>2</a:t>
                </a:r>
              </a:p>
            </p:txBody>
          </p:sp>
          <p:sp>
            <p:nvSpPr>
              <p:cNvPr id="37912" name="Text Box 3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>
                    <a:latin typeface="Lucida Sans" charset="0"/>
                  </a:rPr>
                  <a:t>4</a:t>
                </a:r>
              </a:p>
            </p:txBody>
          </p:sp>
          <p:sp>
            <p:nvSpPr>
              <p:cNvPr id="37913" name="Text Box 3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>
                    <a:latin typeface="Lucida Sans" charset="0"/>
                  </a:rPr>
                  <a:t>2</a:t>
                </a:r>
              </a:p>
            </p:txBody>
          </p:sp>
          <p:sp>
            <p:nvSpPr>
              <p:cNvPr id="37914" name="Text Box 3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>
                    <a:latin typeface="Lucida Sans" charset="0"/>
                  </a:rPr>
                  <a:t>13</a:t>
                </a:r>
              </a:p>
            </p:txBody>
          </p:sp>
          <p:sp>
            <p:nvSpPr>
              <p:cNvPr id="37915" name="Text Box 3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5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>
                    <a:latin typeface="Lucida Sans" charset="0"/>
                  </a:rPr>
                  <a:t>16</a:t>
                </a:r>
              </a:p>
            </p:txBody>
          </p:sp>
          <p:cxnSp>
            <p:nvCxnSpPr>
              <p:cNvPr id="37916" name="AutoShape 34"/>
              <p:cNvCxnSpPr>
                <a:cxnSpLocks noChangeShapeType="1"/>
                <a:stCxn id="37911" idx="3"/>
                <a:endCxn id="37912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37917" name="AutoShape 35"/>
              <p:cNvCxnSpPr>
                <a:cxnSpLocks noChangeShapeType="1"/>
                <a:stCxn id="37912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37918" name="Text Box 3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>
                    <a:latin typeface="Lucida Sans" charset="0"/>
                  </a:rPr>
                  <a:t>1</a:t>
                </a:r>
              </a:p>
            </p:txBody>
          </p:sp>
          <p:cxnSp>
            <p:nvCxnSpPr>
              <p:cNvPr id="37919" name="AutoShape 37"/>
              <p:cNvCxnSpPr>
                <a:cxnSpLocks noChangeShapeType="1"/>
                <a:stCxn id="37918" idx="3"/>
                <a:endCxn id="37913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37920" name="AutoShape 38"/>
              <p:cNvCxnSpPr>
                <a:cxnSpLocks noChangeShapeType="1"/>
                <a:stCxn id="37913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37921" name="AutoShape 39"/>
              <p:cNvCxnSpPr>
                <a:cxnSpLocks noChangeShapeType="1"/>
                <a:stCxn id="37914" idx="3"/>
                <a:endCxn id="37915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grpSp>
        <p:nvGrpSpPr>
          <p:cNvPr id="37894" name="Group 40"/>
          <p:cNvGrpSpPr>
            <a:grpSpLocks/>
          </p:cNvGrpSpPr>
          <p:nvPr/>
        </p:nvGrpSpPr>
        <p:grpSpPr bwMode="auto">
          <a:xfrm>
            <a:off x="3089275" y="975711"/>
            <a:ext cx="1635125" cy="667033"/>
            <a:chOff x="399" y="1488"/>
            <a:chExt cx="849" cy="288"/>
          </a:xfrm>
        </p:grpSpPr>
        <p:pic>
          <p:nvPicPr>
            <p:cNvPr id="37901" name="Picture 4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" y="1488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7902" name="Picture 4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3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7903" name="Picture 4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" y="1584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7904" name="Picture 4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27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37905" name="Picture 4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68" y="1488"/>
              <a:ext cx="180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</p:grpSp>
      <p:sp>
        <p:nvSpPr>
          <p:cNvPr id="37895" name="AutoShape 46"/>
          <p:cNvSpPr>
            <a:spLocks noChangeArrowheads="1"/>
          </p:cNvSpPr>
          <p:nvPr/>
        </p:nvSpPr>
        <p:spPr bwMode="auto">
          <a:xfrm>
            <a:off x="3613944" y="1523038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Text Box 47"/>
          <p:cNvSpPr txBox="1">
            <a:spLocks noChangeArrowheads="1"/>
          </p:cNvSpPr>
          <p:nvPr/>
        </p:nvSpPr>
        <p:spPr bwMode="auto">
          <a:xfrm>
            <a:off x="441345" y="1105307"/>
            <a:ext cx="22637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1" dirty="0" err="1" smtClean="0">
                <a:latin typeface="Comic Sans MS" panose="030F0702030302020204" pitchFamily="66" charset="0"/>
              </a:rPr>
              <a:t>Documentos</a:t>
            </a:r>
            <a:r>
              <a:rPr lang="en-US" b="1" dirty="0" smtClean="0">
                <a:latin typeface="Comic Sans MS" panose="030F0702030302020204" pitchFamily="66" charset="0"/>
              </a:rPr>
              <a:t> a </a:t>
            </a:r>
            <a:r>
              <a:rPr lang="en-US" b="1" dirty="0" err="1" smtClean="0">
                <a:latin typeface="Comic Sans MS" panose="030F0702030302020204" pitchFamily="66" charset="0"/>
              </a:rPr>
              <a:t>ser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</a:p>
          <a:p>
            <a:pPr eaLnBrk="1" hangingPunct="1"/>
            <a:r>
              <a:rPr lang="en-US" b="1" dirty="0" err="1" smtClean="0">
                <a:latin typeface="Comic Sans MS" panose="030F0702030302020204" pitchFamily="66" charset="0"/>
              </a:rPr>
              <a:t>indexado</a:t>
            </a:r>
            <a:r>
              <a:rPr lang="en-US" b="1" dirty="0" smtClean="0">
                <a:latin typeface="Comic Sans MS" panose="030F0702030302020204" pitchFamily="66" charset="0"/>
              </a:rPr>
              <a:t>.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7897" name="Rectangle 48"/>
          <p:cNvSpPr>
            <a:spLocks noChangeArrowheads="1"/>
          </p:cNvSpPr>
          <p:nvPr/>
        </p:nvSpPr>
        <p:spPr bwMode="auto">
          <a:xfrm>
            <a:off x="4813263" y="1071311"/>
            <a:ext cx="304282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b="1" dirty="0" err="1" smtClean="0">
                <a:latin typeface="Comic Sans MS" panose="030F0702030302020204" pitchFamily="66" charset="0"/>
              </a:rPr>
              <a:t>Novelas</a:t>
            </a:r>
            <a:r>
              <a:rPr lang="en-US" b="1" dirty="0" smtClean="0">
                <a:latin typeface="Comic Sans MS" panose="030F0702030302020204" pitchFamily="66" charset="0"/>
              </a:rPr>
              <a:t>, </a:t>
            </a:r>
            <a:r>
              <a:rPr lang="en-US" b="1" dirty="0" err="1" smtClean="0">
                <a:latin typeface="Comic Sans MS" panose="030F0702030302020204" pitchFamily="66" charset="0"/>
              </a:rPr>
              <a:t>papers,escritos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7898" name="Oval 49"/>
          <p:cNvSpPr>
            <a:spLocks noChangeArrowheads="1"/>
          </p:cNvSpPr>
          <p:nvPr/>
        </p:nvSpPr>
        <p:spPr bwMode="auto">
          <a:xfrm>
            <a:off x="6721475" y="17516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9" name="Oval 50"/>
          <p:cNvSpPr>
            <a:spLocks noChangeArrowheads="1"/>
          </p:cNvSpPr>
          <p:nvPr/>
        </p:nvSpPr>
        <p:spPr bwMode="auto">
          <a:xfrm>
            <a:off x="6721475" y="19040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0" name="Oval 51"/>
          <p:cNvSpPr>
            <a:spLocks noChangeArrowheads="1"/>
          </p:cNvSpPr>
          <p:nvPr/>
        </p:nvSpPr>
        <p:spPr bwMode="auto">
          <a:xfrm>
            <a:off x="6721475" y="20564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32039" y="-37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Respecto</a:t>
            </a:r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a la </a:t>
            </a:r>
            <a:r>
              <a:rPr lang="en-US" sz="28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Colección</a:t>
            </a:r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: Pre-</a:t>
            </a:r>
            <a:r>
              <a:rPr lang="en-US" sz="28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proceso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4947" y="64505"/>
            <a:ext cx="1116493" cy="1316406"/>
          </a:xfrm>
          <a:prstGeom prst="rect">
            <a:avLst/>
          </a:prstGeom>
        </p:spPr>
      </p:pic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393239" y="5363814"/>
            <a:ext cx="912813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b="1" dirty="0" smtClean="0">
                <a:latin typeface="Comic Sans MS" panose="030F0702030302020204" pitchFamily="66" charset="0"/>
              </a:rPr>
              <a:t>Papers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54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9" y="304799"/>
            <a:ext cx="7920961" cy="61192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Programa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del </a:t>
            </a:r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curso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457200" y="1219200"/>
            <a:ext cx="2286000" cy="1524000"/>
          </a:xfrm>
          <a:prstGeom prst="star16">
            <a:avLst>
              <a:gd name="adj" fmla="val 37500"/>
            </a:avLst>
          </a:prstGeom>
          <a:noFill/>
          <a:ln w="508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1400" y="1483860"/>
            <a:ext cx="1219200" cy="125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Necesidad</a:t>
            </a:r>
            <a:endParaRPr lang="en-US" sz="1400" b="1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9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de </a:t>
            </a: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Información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por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parte del </a:t>
            </a: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usuario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endParaRPr lang="en-US" sz="14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90000"/>
              </a:lnSpc>
            </a:pP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914400" y="3962400"/>
            <a:ext cx="1473200" cy="457200"/>
            <a:chOff x="576" y="1344"/>
            <a:chExt cx="928" cy="28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576" y="1344"/>
              <a:ext cx="928" cy="288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78" y="1371"/>
              <a:ext cx="710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Parse</a:t>
              </a:r>
            </a:p>
          </p:txBody>
        </p:sp>
      </p:grpSp>
      <p:sp>
        <p:nvSpPr>
          <p:cNvPr id="12" name="Line 7"/>
          <p:cNvSpPr>
            <a:spLocks noChangeShapeType="1"/>
          </p:cNvSpPr>
          <p:nvPr/>
        </p:nvSpPr>
        <p:spPr bwMode="auto">
          <a:xfrm rot="19814138" flipH="1" flipV="1">
            <a:off x="2643070" y="4076991"/>
            <a:ext cx="537173" cy="285693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1600200" y="2819400"/>
            <a:ext cx="0" cy="11430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746676" y="2999313"/>
            <a:ext cx="1707047" cy="609600"/>
          </a:xfrm>
          <a:prstGeom prst="ellipse">
            <a:avLst/>
          </a:prstGeom>
          <a:solidFill>
            <a:schemeClr val="bg2"/>
          </a:solidFill>
          <a:ln w="127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r>
              <a:rPr lang="en-US" sz="2000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Texto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</a:rPr>
              <a:t> de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input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5367061" y="2770909"/>
            <a:ext cx="1752600" cy="446088"/>
            <a:chOff x="3408" y="3456"/>
            <a:chExt cx="1104" cy="281"/>
          </a:xfrm>
        </p:grpSpPr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3408" y="3456"/>
              <a:ext cx="1104" cy="280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408" y="3504"/>
              <a:ext cx="1060" cy="23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tx2"/>
                  </a:solidFill>
                  <a:latin typeface="Arial" panose="020B0604020202020204" pitchFamily="34" charset="0"/>
                </a:rPr>
                <a:t>Pre-</a:t>
              </a:r>
              <a:r>
                <a:rPr lang="en-US" sz="2000" b="1" dirty="0" err="1" smtClean="0">
                  <a:solidFill>
                    <a:schemeClr val="tx2"/>
                  </a:solidFill>
                  <a:latin typeface="Arial" panose="020B0604020202020204" pitchFamily="34" charset="0"/>
                </a:rPr>
                <a:t>proceso</a:t>
              </a:r>
              <a:endParaRPr lang="en-US" sz="20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7087911" y="1596159"/>
            <a:ext cx="822325" cy="327025"/>
          </a:xfrm>
          <a:prstGeom prst="cube">
            <a:avLst>
              <a:gd name="adj" fmla="val 24995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7805461" y="1323109"/>
            <a:ext cx="631825" cy="590550"/>
          </a:xfrm>
          <a:prstGeom prst="cube">
            <a:avLst>
              <a:gd name="adj" fmla="val 24995"/>
            </a:avLst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7043461" y="2008909"/>
            <a:ext cx="1412246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2000" b="1" dirty="0" err="1" smtClean="0">
                <a:latin typeface="Arial" panose="020B0604020202020204" pitchFamily="34" charset="0"/>
              </a:rPr>
              <a:t>Colección</a:t>
            </a:r>
            <a:endParaRPr lang="en-US" sz="2000" b="1" dirty="0">
              <a:latin typeface="Arial" panose="020B0604020202020204" pitchFamily="34" charset="0"/>
            </a:endParaRP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 flipV="1">
            <a:off x="6858000" y="3273886"/>
            <a:ext cx="0" cy="392086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6142755" y="3683747"/>
            <a:ext cx="1430489" cy="532346"/>
            <a:chOff x="3205" y="432"/>
            <a:chExt cx="871" cy="381"/>
          </a:xfrm>
        </p:grpSpPr>
        <p:sp>
          <p:nvSpPr>
            <p:cNvPr id="59" name="AutoShape 5"/>
            <p:cNvSpPr>
              <a:spLocks noChangeArrowheads="1"/>
            </p:cNvSpPr>
            <p:nvPr/>
          </p:nvSpPr>
          <p:spPr bwMode="auto">
            <a:xfrm>
              <a:off x="3205" y="432"/>
              <a:ext cx="871" cy="377"/>
            </a:xfrm>
            <a:prstGeom prst="cube">
              <a:avLst>
                <a:gd name="adj" fmla="val 24995"/>
              </a:avLst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3312" y="576"/>
              <a:ext cx="540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Index</a:t>
              </a:r>
            </a:p>
          </p:txBody>
        </p:sp>
      </p:grpSp>
      <p:grpSp>
        <p:nvGrpSpPr>
          <p:cNvPr id="61" name="Group 15"/>
          <p:cNvGrpSpPr>
            <a:grpSpLocks/>
          </p:cNvGrpSpPr>
          <p:nvPr/>
        </p:nvGrpSpPr>
        <p:grpSpPr bwMode="auto">
          <a:xfrm>
            <a:off x="5018079" y="5770884"/>
            <a:ext cx="1323736" cy="927763"/>
            <a:chOff x="2555" y="1622"/>
            <a:chExt cx="806" cy="664"/>
          </a:xfrm>
        </p:grpSpPr>
        <p:grpSp>
          <p:nvGrpSpPr>
            <p:cNvPr id="62" name="Group 16"/>
            <p:cNvGrpSpPr>
              <a:grpSpLocks/>
            </p:cNvGrpSpPr>
            <p:nvPr/>
          </p:nvGrpSpPr>
          <p:grpSpPr bwMode="auto">
            <a:xfrm>
              <a:off x="2555" y="1622"/>
              <a:ext cx="806" cy="664"/>
              <a:chOff x="2555" y="1622"/>
              <a:chExt cx="806" cy="664"/>
            </a:xfrm>
          </p:grpSpPr>
          <p:grpSp>
            <p:nvGrpSpPr>
              <p:cNvPr id="69" name="Group 17"/>
              <p:cNvGrpSpPr>
                <a:grpSpLocks/>
              </p:cNvGrpSpPr>
              <p:nvPr/>
            </p:nvGrpSpPr>
            <p:grpSpPr bwMode="auto">
              <a:xfrm>
                <a:off x="2619" y="1622"/>
                <a:ext cx="742" cy="586"/>
                <a:chOff x="2619" y="1622"/>
                <a:chExt cx="742" cy="586"/>
              </a:xfrm>
            </p:grpSpPr>
            <p:sp>
              <p:nvSpPr>
                <p:cNvPr id="71" name="Freeform 18"/>
                <p:cNvSpPr>
                  <a:spLocks/>
                </p:cNvSpPr>
                <p:nvPr/>
              </p:nvSpPr>
              <p:spPr bwMode="auto">
                <a:xfrm>
                  <a:off x="2619" y="1622"/>
                  <a:ext cx="742" cy="586"/>
                </a:xfrm>
                <a:custGeom>
                  <a:avLst/>
                  <a:gdLst>
                    <a:gd name="T0" fmla="*/ 0 w 742"/>
                    <a:gd name="T1" fmla="*/ 0 h 586"/>
                    <a:gd name="T2" fmla="*/ 741 w 742"/>
                    <a:gd name="T3" fmla="*/ 0 h 586"/>
                    <a:gd name="T4" fmla="*/ 741 w 742"/>
                    <a:gd name="T5" fmla="*/ 585 h 586"/>
                    <a:gd name="T6" fmla="*/ 0 w 742"/>
                    <a:gd name="T7" fmla="*/ 585 h 586"/>
                    <a:gd name="T8" fmla="*/ 0 w 742"/>
                    <a:gd name="T9" fmla="*/ 0 h 5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2"/>
                    <a:gd name="T16" fmla="*/ 0 h 586"/>
                    <a:gd name="T17" fmla="*/ 742 w 742"/>
                    <a:gd name="T18" fmla="*/ 586 h 5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2" h="586">
                      <a:moveTo>
                        <a:pt x="0" y="0"/>
                      </a:moveTo>
                      <a:lnTo>
                        <a:pt x="741" y="0"/>
                      </a:lnTo>
                      <a:lnTo>
                        <a:pt x="741" y="585"/>
                      </a:lnTo>
                      <a:lnTo>
                        <a:pt x="0" y="58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60093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72" name="Group 19"/>
                <p:cNvGrpSpPr>
                  <a:grpSpLocks/>
                </p:cNvGrpSpPr>
                <p:nvPr/>
              </p:nvGrpSpPr>
              <p:grpSpPr bwMode="auto">
                <a:xfrm>
                  <a:off x="2619" y="1675"/>
                  <a:ext cx="742" cy="475"/>
                  <a:chOff x="2619" y="1675"/>
                  <a:chExt cx="742" cy="475"/>
                </a:xfrm>
              </p:grpSpPr>
              <p:sp>
                <p:nvSpPr>
                  <p:cNvPr id="73" name="Freeform 20"/>
                  <p:cNvSpPr>
                    <a:spLocks/>
                  </p:cNvSpPr>
                  <p:nvPr/>
                </p:nvSpPr>
                <p:spPr bwMode="auto">
                  <a:xfrm>
                    <a:off x="2619" y="1675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4" name="Freeform 21"/>
                  <p:cNvSpPr>
                    <a:spLocks/>
                  </p:cNvSpPr>
                  <p:nvPr/>
                </p:nvSpPr>
                <p:spPr bwMode="auto">
                  <a:xfrm>
                    <a:off x="2619" y="1780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5" name="Freeform 22"/>
                  <p:cNvSpPr>
                    <a:spLocks/>
                  </p:cNvSpPr>
                  <p:nvPr/>
                </p:nvSpPr>
                <p:spPr bwMode="auto">
                  <a:xfrm>
                    <a:off x="2619" y="1885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6" name="Freeform 23"/>
                  <p:cNvSpPr>
                    <a:spLocks/>
                  </p:cNvSpPr>
                  <p:nvPr/>
                </p:nvSpPr>
                <p:spPr bwMode="auto">
                  <a:xfrm>
                    <a:off x="2619" y="1992"/>
                    <a:ext cx="742" cy="52"/>
                  </a:xfrm>
                  <a:custGeom>
                    <a:avLst/>
                    <a:gdLst>
                      <a:gd name="T0" fmla="*/ 0 w 742"/>
                      <a:gd name="T1" fmla="*/ 0 h 52"/>
                      <a:gd name="T2" fmla="*/ 741 w 742"/>
                      <a:gd name="T3" fmla="*/ 0 h 52"/>
                      <a:gd name="T4" fmla="*/ 741 w 742"/>
                      <a:gd name="T5" fmla="*/ 51 h 52"/>
                      <a:gd name="T6" fmla="*/ 0 w 742"/>
                      <a:gd name="T7" fmla="*/ 51 h 52"/>
                      <a:gd name="T8" fmla="*/ 0 w 742"/>
                      <a:gd name="T9" fmla="*/ 0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2"/>
                      <a:gd name="T17" fmla="*/ 742 w 742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2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1"/>
                        </a:lnTo>
                        <a:lnTo>
                          <a:pt x="0" y="5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7" name="Freeform 24"/>
                  <p:cNvSpPr>
                    <a:spLocks/>
                  </p:cNvSpPr>
                  <p:nvPr/>
                </p:nvSpPr>
                <p:spPr bwMode="auto">
                  <a:xfrm>
                    <a:off x="2619" y="2096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555" y="1661"/>
                <a:ext cx="742" cy="625"/>
              </a:xfrm>
              <a:custGeom>
                <a:avLst/>
                <a:gdLst>
                  <a:gd name="T0" fmla="*/ 0 w 742"/>
                  <a:gd name="T1" fmla="*/ 0 h 625"/>
                  <a:gd name="T2" fmla="*/ 741 w 742"/>
                  <a:gd name="T3" fmla="*/ 0 h 625"/>
                  <a:gd name="T4" fmla="*/ 741 w 742"/>
                  <a:gd name="T5" fmla="*/ 624 h 625"/>
                  <a:gd name="T6" fmla="*/ 0 w 742"/>
                  <a:gd name="T7" fmla="*/ 624 h 625"/>
                  <a:gd name="T8" fmla="*/ 0 w 742"/>
                  <a:gd name="T9" fmla="*/ 0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2"/>
                  <a:gd name="T16" fmla="*/ 0 h 625"/>
                  <a:gd name="T17" fmla="*/ 742 w 742"/>
                  <a:gd name="T18" fmla="*/ 625 h 6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2" h="625">
                    <a:moveTo>
                      <a:pt x="0" y="0"/>
                    </a:moveTo>
                    <a:lnTo>
                      <a:pt x="741" y="0"/>
                    </a:lnTo>
                    <a:lnTo>
                      <a:pt x="741" y="624"/>
                    </a:lnTo>
                    <a:lnTo>
                      <a:pt x="0" y="6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60093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2784" y="1778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2784" y="1857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>
              <a:off x="2784" y="1935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>
              <a:off x="2784" y="2013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2784" y="2091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" name="Line 31"/>
            <p:cNvSpPr>
              <a:spLocks noChangeShapeType="1"/>
            </p:cNvSpPr>
            <p:nvPr/>
          </p:nvSpPr>
          <p:spPr bwMode="auto">
            <a:xfrm>
              <a:off x="2784" y="2169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78" name="Group 36"/>
          <p:cNvGrpSpPr>
            <a:grpSpLocks/>
          </p:cNvGrpSpPr>
          <p:nvPr/>
        </p:nvGrpSpPr>
        <p:grpSpPr bwMode="auto">
          <a:xfrm>
            <a:off x="4390036" y="4772473"/>
            <a:ext cx="2467964" cy="437335"/>
            <a:chOff x="2665" y="2592"/>
            <a:chExt cx="1358" cy="313"/>
          </a:xfrm>
        </p:grpSpPr>
        <p:sp>
          <p:nvSpPr>
            <p:cNvPr id="79" name="AutoShape 37"/>
            <p:cNvSpPr>
              <a:spLocks noChangeArrowheads="1"/>
            </p:cNvSpPr>
            <p:nvPr/>
          </p:nvSpPr>
          <p:spPr bwMode="auto">
            <a:xfrm>
              <a:off x="2736" y="2592"/>
              <a:ext cx="1220" cy="280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2665" y="2640"/>
              <a:ext cx="1358" cy="26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tx2"/>
                  </a:solidFill>
                  <a:latin typeface="Arial" panose="020B0604020202020204" pitchFamily="34" charset="0"/>
                </a:rPr>
                <a:t>Ranking o </a:t>
              </a: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Match</a:t>
              </a:r>
            </a:p>
          </p:txBody>
        </p:sp>
      </p:grpSp>
      <p:grpSp>
        <p:nvGrpSpPr>
          <p:cNvPr id="81" name="Group 40"/>
          <p:cNvGrpSpPr>
            <a:grpSpLocks/>
          </p:cNvGrpSpPr>
          <p:nvPr/>
        </p:nvGrpSpPr>
        <p:grpSpPr bwMode="auto">
          <a:xfrm>
            <a:off x="3513856" y="3824792"/>
            <a:ext cx="1430489" cy="532346"/>
            <a:chOff x="3205" y="432"/>
            <a:chExt cx="871" cy="381"/>
          </a:xfrm>
        </p:grpSpPr>
        <p:sp>
          <p:nvSpPr>
            <p:cNvPr id="82" name="AutoShape 41"/>
            <p:cNvSpPr>
              <a:spLocks noChangeArrowheads="1"/>
            </p:cNvSpPr>
            <p:nvPr/>
          </p:nvSpPr>
          <p:spPr bwMode="auto">
            <a:xfrm>
              <a:off x="3205" y="432"/>
              <a:ext cx="871" cy="377"/>
            </a:xfrm>
            <a:prstGeom prst="cube">
              <a:avLst>
                <a:gd name="adj" fmla="val 24995"/>
              </a:avLst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83" name="Rectangle 42"/>
            <p:cNvSpPr>
              <a:spLocks noChangeArrowheads="1"/>
            </p:cNvSpPr>
            <p:nvPr/>
          </p:nvSpPr>
          <p:spPr bwMode="auto">
            <a:xfrm>
              <a:off x="3312" y="576"/>
              <a:ext cx="584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Query</a:t>
              </a:r>
            </a:p>
          </p:txBody>
        </p:sp>
      </p:grpSp>
      <p:sp>
        <p:nvSpPr>
          <p:cNvPr id="84" name="Line 43"/>
          <p:cNvSpPr>
            <a:spLocks noChangeShapeType="1"/>
          </p:cNvSpPr>
          <p:nvPr/>
        </p:nvSpPr>
        <p:spPr bwMode="auto">
          <a:xfrm rot="28197" flipH="1" flipV="1">
            <a:off x="4935215" y="4311216"/>
            <a:ext cx="554454" cy="377949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5" name="Line 44"/>
          <p:cNvSpPr>
            <a:spLocks noChangeShapeType="1"/>
          </p:cNvSpPr>
          <p:nvPr/>
        </p:nvSpPr>
        <p:spPr bwMode="auto">
          <a:xfrm rot="6986949" flipH="1" flipV="1">
            <a:off x="5737567" y="4286611"/>
            <a:ext cx="611987" cy="394165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6" name="Line 45"/>
          <p:cNvSpPr>
            <a:spLocks noChangeShapeType="1"/>
          </p:cNvSpPr>
          <p:nvPr/>
        </p:nvSpPr>
        <p:spPr bwMode="auto">
          <a:xfrm flipH="1" flipV="1">
            <a:off x="5638800" y="5282463"/>
            <a:ext cx="0" cy="453484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>
            <a:off x="2239914" y="4498973"/>
            <a:ext cx="2774332" cy="2009650"/>
          </a:xfrm>
          <a:custGeom>
            <a:avLst/>
            <a:gdLst>
              <a:gd name="T0" fmla="*/ 2147483646 w 1640"/>
              <a:gd name="T1" fmla="*/ 2147483646 h 1400"/>
              <a:gd name="T2" fmla="*/ 2147483646 w 1640"/>
              <a:gd name="T3" fmla="*/ 2147483646 h 1400"/>
              <a:gd name="T4" fmla="*/ 2147483646 w 1640"/>
              <a:gd name="T5" fmla="*/ 2147483646 h 1400"/>
              <a:gd name="T6" fmla="*/ 0 w 1640"/>
              <a:gd name="T7" fmla="*/ 0 h 1400"/>
              <a:gd name="T8" fmla="*/ 0 60000 65536"/>
              <a:gd name="T9" fmla="*/ 0 60000 65536"/>
              <a:gd name="T10" fmla="*/ 0 60000 65536"/>
              <a:gd name="T11" fmla="*/ 0 60000 65536"/>
              <a:gd name="T12" fmla="*/ 0 w 1640"/>
              <a:gd name="T13" fmla="*/ 0 h 1400"/>
              <a:gd name="T14" fmla="*/ 1640 w 1640"/>
              <a:gd name="T15" fmla="*/ 1400 h 1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0" h="1400">
                <a:moveTo>
                  <a:pt x="1584" y="1344"/>
                </a:moveTo>
                <a:cubicBezTo>
                  <a:pt x="1612" y="1372"/>
                  <a:pt x="1640" y="1400"/>
                  <a:pt x="1440" y="1344"/>
                </a:cubicBezTo>
                <a:cubicBezTo>
                  <a:pt x="1240" y="1288"/>
                  <a:pt x="624" y="1232"/>
                  <a:pt x="384" y="1008"/>
                </a:cubicBezTo>
                <a:cubicBezTo>
                  <a:pt x="144" y="784"/>
                  <a:pt x="72" y="392"/>
                  <a:pt x="0" y="0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7068499" y="5237006"/>
            <a:ext cx="16834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r>
              <a:rPr lang="en-US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Evaluación</a:t>
            </a:r>
            <a:endParaRPr lang="en-US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 flipH="1">
            <a:off x="6477455" y="5733718"/>
            <a:ext cx="838200" cy="228600"/>
          </a:xfrm>
          <a:prstGeom prst="line">
            <a:avLst/>
          </a:prstGeom>
          <a:noFill/>
          <a:ln w="19050">
            <a:solidFill>
              <a:srgbClr val="B9009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54" name="Group 49"/>
          <p:cNvGrpSpPr>
            <a:grpSpLocks/>
          </p:cNvGrpSpPr>
          <p:nvPr/>
        </p:nvGrpSpPr>
        <p:grpSpPr bwMode="auto">
          <a:xfrm>
            <a:off x="276829" y="5739274"/>
            <a:ext cx="2554005" cy="446088"/>
            <a:chOff x="2736" y="2592"/>
            <a:chExt cx="1220" cy="281"/>
          </a:xfrm>
        </p:grpSpPr>
        <p:sp>
          <p:nvSpPr>
            <p:cNvPr id="55" name="AutoShape 50"/>
            <p:cNvSpPr>
              <a:spLocks noChangeArrowheads="1"/>
            </p:cNvSpPr>
            <p:nvPr/>
          </p:nvSpPr>
          <p:spPr bwMode="auto">
            <a:xfrm>
              <a:off x="2736" y="2592"/>
              <a:ext cx="1220" cy="280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2767" y="2640"/>
              <a:ext cx="1163" cy="23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 err="1" smtClean="0">
                  <a:solidFill>
                    <a:schemeClr val="accent2"/>
                  </a:solidFill>
                  <a:latin typeface="Arial" panose="020B0604020202020204" pitchFamily="34" charset="0"/>
                </a:rPr>
                <a:t>Reformular</a:t>
              </a:r>
              <a:r>
                <a:rPr lang="en-US" sz="2000" b="1" dirty="0" smtClean="0">
                  <a:solidFill>
                    <a:schemeClr val="accent2"/>
                  </a:solidFill>
                  <a:latin typeface="Arial" panose="020B0604020202020204" pitchFamily="34" charset="0"/>
                </a:rPr>
                <a:t> Query </a:t>
              </a:r>
              <a:endParaRPr lang="en-US" sz="20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57" name="Imagen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80" y="645207"/>
            <a:ext cx="1532207" cy="1401408"/>
          </a:xfrm>
          <a:prstGeom prst="rect">
            <a:avLst/>
          </a:prstGeom>
        </p:spPr>
      </p:pic>
      <p:pic>
        <p:nvPicPr>
          <p:cNvPr id="88" name="Imagen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1543979"/>
            <a:ext cx="828675" cy="666750"/>
          </a:xfrm>
          <a:prstGeom prst="rect">
            <a:avLst/>
          </a:prstGeom>
        </p:spPr>
      </p:pic>
      <p:cxnSp>
        <p:nvCxnSpPr>
          <p:cNvPr id="6" name="5 Conector recto"/>
          <p:cNvCxnSpPr/>
          <p:nvPr/>
        </p:nvCxnSpPr>
        <p:spPr>
          <a:xfrm>
            <a:off x="6208436" y="1727140"/>
            <a:ext cx="8413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6208436" y="1727140"/>
            <a:ext cx="0" cy="8636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Programa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del </a:t>
            </a:r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curso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457200" y="1219200"/>
            <a:ext cx="2286000" cy="1524000"/>
          </a:xfrm>
          <a:prstGeom prst="star16">
            <a:avLst>
              <a:gd name="adj" fmla="val 37500"/>
            </a:avLst>
          </a:prstGeom>
          <a:noFill/>
          <a:ln w="508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1400" y="1483860"/>
            <a:ext cx="1219200" cy="125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Necesidad</a:t>
            </a:r>
            <a:endParaRPr lang="en-US" sz="1400" b="1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9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de </a:t>
            </a: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Información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por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parte del </a:t>
            </a: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usuario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endParaRPr lang="en-US" sz="14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90000"/>
              </a:lnSpc>
            </a:pP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914400" y="3962400"/>
            <a:ext cx="1473200" cy="457200"/>
            <a:chOff x="576" y="1344"/>
            <a:chExt cx="928" cy="28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576" y="1344"/>
              <a:ext cx="928" cy="288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78" y="1371"/>
              <a:ext cx="710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Parse</a:t>
              </a:r>
            </a:p>
          </p:txBody>
        </p:sp>
      </p:grpSp>
      <p:sp>
        <p:nvSpPr>
          <p:cNvPr id="12" name="Line 7"/>
          <p:cNvSpPr>
            <a:spLocks noChangeShapeType="1"/>
          </p:cNvSpPr>
          <p:nvPr/>
        </p:nvSpPr>
        <p:spPr bwMode="auto">
          <a:xfrm rot="19814138" flipH="1" flipV="1">
            <a:off x="2667000" y="3962400"/>
            <a:ext cx="695325" cy="3683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1600200" y="2819400"/>
            <a:ext cx="0" cy="11430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746676" y="2999313"/>
            <a:ext cx="1707047" cy="609600"/>
          </a:xfrm>
          <a:prstGeom prst="ellipse">
            <a:avLst/>
          </a:prstGeom>
          <a:solidFill>
            <a:schemeClr val="bg2"/>
          </a:solidFill>
          <a:ln w="127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r>
              <a:rPr lang="en-US" sz="2000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Texto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</a:rPr>
              <a:t> de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input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5367061" y="2770909"/>
            <a:ext cx="1752600" cy="446088"/>
            <a:chOff x="3408" y="3456"/>
            <a:chExt cx="1104" cy="281"/>
          </a:xfrm>
        </p:grpSpPr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3408" y="3456"/>
              <a:ext cx="1104" cy="280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408" y="3504"/>
              <a:ext cx="1060" cy="23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tx2"/>
                  </a:solidFill>
                  <a:latin typeface="Arial" panose="020B0604020202020204" pitchFamily="34" charset="0"/>
                </a:rPr>
                <a:t>Pre-</a:t>
              </a:r>
              <a:r>
                <a:rPr lang="en-US" sz="2000" b="1" dirty="0" err="1" smtClean="0">
                  <a:solidFill>
                    <a:schemeClr val="tx2"/>
                  </a:solidFill>
                  <a:latin typeface="Arial" panose="020B0604020202020204" pitchFamily="34" charset="0"/>
                </a:rPr>
                <a:t>proceso</a:t>
              </a:r>
              <a:endParaRPr lang="en-US" sz="20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" name="Line 8"/>
          <p:cNvSpPr>
            <a:spLocks noChangeShapeType="1"/>
          </p:cNvSpPr>
          <p:nvPr/>
        </p:nvSpPr>
        <p:spPr bwMode="auto">
          <a:xfrm rot="17167321">
            <a:off x="6473870" y="1402509"/>
            <a:ext cx="185518" cy="633239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7087911" y="1596159"/>
            <a:ext cx="822325" cy="327025"/>
          </a:xfrm>
          <a:prstGeom prst="cube">
            <a:avLst>
              <a:gd name="adj" fmla="val 24995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7805461" y="1323109"/>
            <a:ext cx="631825" cy="590550"/>
          </a:xfrm>
          <a:prstGeom prst="cube">
            <a:avLst>
              <a:gd name="adj" fmla="val 24995"/>
            </a:avLst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7043461" y="2008909"/>
            <a:ext cx="1412246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2000" b="1" dirty="0" err="1" smtClean="0">
                <a:latin typeface="Arial" panose="020B0604020202020204" pitchFamily="34" charset="0"/>
              </a:rPr>
              <a:t>Colección</a:t>
            </a:r>
            <a:endParaRPr lang="en-US" sz="2000" b="1" dirty="0">
              <a:latin typeface="Arial" panose="020B0604020202020204" pitchFamily="34" charset="0"/>
            </a:endParaRP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 flipV="1">
            <a:off x="6858000" y="3273886"/>
            <a:ext cx="0" cy="392086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6142755" y="3683747"/>
            <a:ext cx="1430489" cy="532346"/>
            <a:chOff x="3205" y="432"/>
            <a:chExt cx="871" cy="381"/>
          </a:xfrm>
        </p:grpSpPr>
        <p:sp>
          <p:nvSpPr>
            <p:cNvPr id="59" name="AutoShape 5"/>
            <p:cNvSpPr>
              <a:spLocks noChangeArrowheads="1"/>
            </p:cNvSpPr>
            <p:nvPr/>
          </p:nvSpPr>
          <p:spPr bwMode="auto">
            <a:xfrm>
              <a:off x="3205" y="432"/>
              <a:ext cx="871" cy="377"/>
            </a:xfrm>
            <a:prstGeom prst="cube">
              <a:avLst>
                <a:gd name="adj" fmla="val 24995"/>
              </a:avLst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3312" y="576"/>
              <a:ext cx="540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Index</a:t>
              </a:r>
            </a:p>
          </p:txBody>
        </p:sp>
      </p:grpSp>
      <p:grpSp>
        <p:nvGrpSpPr>
          <p:cNvPr id="61" name="Group 15"/>
          <p:cNvGrpSpPr>
            <a:grpSpLocks/>
          </p:cNvGrpSpPr>
          <p:nvPr/>
        </p:nvGrpSpPr>
        <p:grpSpPr bwMode="auto">
          <a:xfrm>
            <a:off x="5018079" y="5770884"/>
            <a:ext cx="1323736" cy="927763"/>
            <a:chOff x="2555" y="1622"/>
            <a:chExt cx="806" cy="664"/>
          </a:xfrm>
        </p:grpSpPr>
        <p:grpSp>
          <p:nvGrpSpPr>
            <p:cNvPr id="62" name="Group 16"/>
            <p:cNvGrpSpPr>
              <a:grpSpLocks/>
            </p:cNvGrpSpPr>
            <p:nvPr/>
          </p:nvGrpSpPr>
          <p:grpSpPr bwMode="auto">
            <a:xfrm>
              <a:off x="2555" y="1622"/>
              <a:ext cx="806" cy="664"/>
              <a:chOff x="2555" y="1622"/>
              <a:chExt cx="806" cy="664"/>
            </a:xfrm>
          </p:grpSpPr>
          <p:grpSp>
            <p:nvGrpSpPr>
              <p:cNvPr id="69" name="Group 17"/>
              <p:cNvGrpSpPr>
                <a:grpSpLocks/>
              </p:cNvGrpSpPr>
              <p:nvPr/>
            </p:nvGrpSpPr>
            <p:grpSpPr bwMode="auto">
              <a:xfrm>
                <a:off x="2619" y="1622"/>
                <a:ext cx="742" cy="586"/>
                <a:chOff x="2619" y="1622"/>
                <a:chExt cx="742" cy="586"/>
              </a:xfrm>
            </p:grpSpPr>
            <p:sp>
              <p:nvSpPr>
                <p:cNvPr id="71" name="Freeform 18"/>
                <p:cNvSpPr>
                  <a:spLocks/>
                </p:cNvSpPr>
                <p:nvPr/>
              </p:nvSpPr>
              <p:spPr bwMode="auto">
                <a:xfrm>
                  <a:off x="2619" y="1622"/>
                  <a:ext cx="742" cy="586"/>
                </a:xfrm>
                <a:custGeom>
                  <a:avLst/>
                  <a:gdLst>
                    <a:gd name="T0" fmla="*/ 0 w 742"/>
                    <a:gd name="T1" fmla="*/ 0 h 586"/>
                    <a:gd name="T2" fmla="*/ 741 w 742"/>
                    <a:gd name="T3" fmla="*/ 0 h 586"/>
                    <a:gd name="T4" fmla="*/ 741 w 742"/>
                    <a:gd name="T5" fmla="*/ 585 h 586"/>
                    <a:gd name="T6" fmla="*/ 0 w 742"/>
                    <a:gd name="T7" fmla="*/ 585 h 586"/>
                    <a:gd name="T8" fmla="*/ 0 w 742"/>
                    <a:gd name="T9" fmla="*/ 0 h 5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2"/>
                    <a:gd name="T16" fmla="*/ 0 h 586"/>
                    <a:gd name="T17" fmla="*/ 742 w 742"/>
                    <a:gd name="T18" fmla="*/ 586 h 5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2" h="586">
                      <a:moveTo>
                        <a:pt x="0" y="0"/>
                      </a:moveTo>
                      <a:lnTo>
                        <a:pt x="741" y="0"/>
                      </a:lnTo>
                      <a:lnTo>
                        <a:pt x="741" y="585"/>
                      </a:lnTo>
                      <a:lnTo>
                        <a:pt x="0" y="58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60093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72" name="Group 19"/>
                <p:cNvGrpSpPr>
                  <a:grpSpLocks/>
                </p:cNvGrpSpPr>
                <p:nvPr/>
              </p:nvGrpSpPr>
              <p:grpSpPr bwMode="auto">
                <a:xfrm>
                  <a:off x="2619" y="1675"/>
                  <a:ext cx="742" cy="475"/>
                  <a:chOff x="2619" y="1675"/>
                  <a:chExt cx="742" cy="475"/>
                </a:xfrm>
              </p:grpSpPr>
              <p:sp>
                <p:nvSpPr>
                  <p:cNvPr id="73" name="Freeform 20"/>
                  <p:cNvSpPr>
                    <a:spLocks/>
                  </p:cNvSpPr>
                  <p:nvPr/>
                </p:nvSpPr>
                <p:spPr bwMode="auto">
                  <a:xfrm>
                    <a:off x="2619" y="1675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4" name="Freeform 21"/>
                  <p:cNvSpPr>
                    <a:spLocks/>
                  </p:cNvSpPr>
                  <p:nvPr/>
                </p:nvSpPr>
                <p:spPr bwMode="auto">
                  <a:xfrm>
                    <a:off x="2619" y="1780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5" name="Freeform 22"/>
                  <p:cNvSpPr>
                    <a:spLocks/>
                  </p:cNvSpPr>
                  <p:nvPr/>
                </p:nvSpPr>
                <p:spPr bwMode="auto">
                  <a:xfrm>
                    <a:off x="2619" y="1885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6" name="Freeform 23"/>
                  <p:cNvSpPr>
                    <a:spLocks/>
                  </p:cNvSpPr>
                  <p:nvPr/>
                </p:nvSpPr>
                <p:spPr bwMode="auto">
                  <a:xfrm>
                    <a:off x="2619" y="1992"/>
                    <a:ext cx="742" cy="52"/>
                  </a:xfrm>
                  <a:custGeom>
                    <a:avLst/>
                    <a:gdLst>
                      <a:gd name="T0" fmla="*/ 0 w 742"/>
                      <a:gd name="T1" fmla="*/ 0 h 52"/>
                      <a:gd name="T2" fmla="*/ 741 w 742"/>
                      <a:gd name="T3" fmla="*/ 0 h 52"/>
                      <a:gd name="T4" fmla="*/ 741 w 742"/>
                      <a:gd name="T5" fmla="*/ 51 h 52"/>
                      <a:gd name="T6" fmla="*/ 0 w 742"/>
                      <a:gd name="T7" fmla="*/ 51 h 52"/>
                      <a:gd name="T8" fmla="*/ 0 w 742"/>
                      <a:gd name="T9" fmla="*/ 0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2"/>
                      <a:gd name="T17" fmla="*/ 742 w 742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2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1"/>
                        </a:lnTo>
                        <a:lnTo>
                          <a:pt x="0" y="5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7" name="Freeform 24"/>
                  <p:cNvSpPr>
                    <a:spLocks/>
                  </p:cNvSpPr>
                  <p:nvPr/>
                </p:nvSpPr>
                <p:spPr bwMode="auto">
                  <a:xfrm>
                    <a:off x="2619" y="2096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555" y="1661"/>
                <a:ext cx="742" cy="625"/>
              </a:xfrm>
              <a:custGeom>
                <a:avLst/>
                <a:gdLst>
                  <a:gd name="T0" fmla="*/ 0 w 742"/>
                  <a:gd name="T1" fmla="*/ 0 h 625"/>
                  <a:gd name="T2" fmla="*/ 741 w 742"/>
                  <a:gd name="T3" fmla="*/ 0 h 625"/>
                  <a:gd name="T4" fmla="*/ 741 w 742"/>
                  <a:gd name="T5" fmla="*/ 624 h 625"/>
                  <a:gd name="T6" fmla="*/ 0 w 742"/>
                  <a:gd name="T7" fmla="*/ 624 h 625"/>
                  <a:gd name="T8" fmla="*/ 0 w 742"/>
                  <a:gd name="T9" fmla="*/ 0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2"/>
                  <a:gd name="T16" fmla="*/ 0 h 625"/>
                  <a:gd name="T17" fmla="*/ 742 w 742"/>
                  <a:gd name="T18" fmla="*/ 625 h 6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2" h="625">
                    <a:moveTo>
                      <a:pt x="0" y="0"/>
                    </a:moveTo>
                    <a:lnTo>
                      <a:pt x="741" y="0"/>
                    </a:lnTo>
                    <a:lnTo>
                      <a:pt x="741" y="624"/>
                    </a:lnTo>
                    <a:lnTo>
                      <a:pt x="0" y="6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60093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2784" y="1778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2784" y="1857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>
              <a:off x="2784" y="1935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>
              <a:off x="2784" y="2013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2784" y="2091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" name="Line 31"/>
            <p:cNvSpPr>
              <a:spLocks noChangeShapeType="1"/>
            </p:cNvSpPr>
            <p:nvPr/>
          </p:nvSpPr>
          <p:spPr bwMode="auto">
            <a:xfrm>
              <a:off x="2784" y="2169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78" name="Group 36"/>
          <p:cNvGrpSpPr>
            <a:grpSpLocks/>
          </p:cNvGrpSpPr>
          <p:nvPr/>
        </p:nvGrpSpPr>
        <p:grpSpPr bwMode="auto">
          <a:xfrm>
            <a:off x="4390036" y="4772473"/>
            <a:ext cx="2467964" cy="437335"/>
            <a:chOff x="2665" y="2592"/>
            <a:chExt cx="1358" cy="313"/>
          </a:xfrm>
        </p:grpSpPr>
        <p:sp>
          <p:nvSpPr>
            <p:cNvPr id="79" name="AutoShape 37"/>
            <p:cNvSpPr>
              <a:spLocks noChangeArrowheads="1"/>
            </p:cNvSpPr>
            <p:nvPr/>
          </p:nvSpPr>
          <p:spPr bwMode="auto">
            <a:xfrm>
              <a:off x="2736" y="2592"/>
              <a:ext cx="1220" cy="280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2665" y="2640"/>
              <a:ext cx="1358" cy="26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tx2"/>
                  </a:solidFill>
                  <a:latin typeface="Arial" panose="020B0604020202020204" pitchFamily="34" charset="0"/>
                </a:rPr>
                <a:t>Ranking o </a:t>
              </a: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Match</a:t>
              </a:r>
            </a:p>
          </p:txBody>
        </p:sp>
      </p:grpSp>
      <p:grpSp>
        <p:nvGrpSpPr>
          <p:cNvPr id="81" name="Group 40"/>
          <p:cNvGrpSpPr>
            <a:grpSpLocks/>
          </p:cNvGrpSpPr>
          <p:nvPr/>
        </p:nvGrpSpPr>
        <p:grpSpPr bwMode="auto">
          <a:xfrm>
            <a:off x="3494421" y="3727767"/>
            <a:ext cx="1430489" cy="532346"/>
            <a:chOff x="3205" y="432"/>
            <a:chExt cx="871" cy="381"/>
          </a:xfrm>
        </p:grpSpPr>
        <p:sp>
          <p:nvSpPr>
            <p:cNvPr id="82" name="AutoShape 41"/>
            <p:cNvSpPr>
              <a:spLocks noChangeArrowheads="1"/>
            </p:cNvSpPr>
            <p:nvPr/>
          </p:nvSpPr>
          <p:spPr bwMode="auto">
            <a:xfrm>
              <a:off x="3205" y="432"/>
              <a:ext cx="871" cy="377"/>
            </a:xfrm>
            <a:prstGeom prst="cube">
              <a:avLst>
                <a:gd name="adj" fmla="val 24995"/>
              </a:avLst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83" name="Rectangle 42"/>
            <p:cNvSpPr>
              <a:spLocks noChangeArrowheads="1"/>
            </p:cNvSpPr>
            <p:nvPr/>
          </p:nvSpPr>
          <p:spPr bwMode="auto">
            <a:xfrm>
              <a:off x="3312" y="576"/>
              <a:ext cx="584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Query</a:t>
              </a:r>
            </a:p>
          </p:txBody>
        </p:sp>
      </p:grpSp>
      <p:sp>
        <p:nvSpPr>
          <p:cNvPr id="84" name="Line 43"/>
          <p:cNvSpPr>
            <a:spLocks noChangeShapeType="1"/>
          </p:cNvSpPr>
          <p:nvPr/>
        </p:nvSpPr>
        <p:spPr bwMode="auto">
          <a:xfrm rot="28197" flipH="1" flipV="1">
            <a:off x="4621186" y="4334141"/>
            <a:ext cx="719350" cy="324158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5" name="Line 44"/>
          <p:cNvSpPr>
            <a:spLocks noChangeShapeType="1"/>
          </p:cNvSpPr>
          <p:nvPr/>
        </p:nvSpPr>
        <p:spPr bwMode="auto">
          <a:xfrm rot="6986949" flipH="1" flipV="1">
            <a:off x="5737567" y="4286611"/>
            <a:ext cx="611987" cy="394165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6" name="Line 45"/>
          <p:cNvSpPr>
            <a:spLocks noChangeShapeType="1"/>
          </p:cNvSpPr>
          <p:nvPr/>
        </p:nvSpPr>
        <p:spPr bwMode="auto">
          <a:xfrm flipH="1" flipV="1">
            <a:off x="5638800" y="5282463"/>
            <a:ext cx="0" cy="453484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7" name="Line 13"/>
          <p:cNvSpPr>
            <a:spLocks noChangeShapeType="1"/>
          </p:cNvSpPr>
          <p:nvPr/>
        </p:nvSpPr>
        <p:spPr bwMode="auto">
          <a:xfrm flipV="1">
            <a:off x="6236703" y="1727140"/>
            <a:ext cx="0" cy="939859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>
            <a:off x="2239914" y="4498973"/>
            <a:ext cx="2774332" cy="2009650"/>
          </a:xfrm>
          <a:custGeom>
            <a:avLst/>
            <a:gdLst>
              <a:gd name="T0" fmla="*/ 2147483646 w 1640"/>
              <a:gd name="T1" fmla="*/ 2147483646 h 1400"/>
              <a:gd name="T2" fmla="*/ 2147483646 w 1640"/>
              <a:gd name="T3" fmla="*/ 2147483646 h 1400"/>
              <a:gd name="T4" fmla="*/ 2147483646 w 1640"/>
              <a:gd name="T5" fmla="*/ 2147483646 h 1400"/>
              <a:gd name="T6" fmla="*/ 0 w 1640"/>
              <a:gd name="T7" fmla="*/ 0 h 1400"/>
              <a:gd name="T8" fmla="*/ 0 60000 65536"/>
              <a:gd name="T9" fmla="*/ 0 60000 65536"/>
              <a:gd name="T10" fmla="*/ 0 60000 65536"/>
              <a:gd name="T11" fmla="*/ 0 60000 65536"/>
              <a:gd name="T12" fmla="*/ 0 w 1640"/>
              <a:gd name="T13" fmla="*/ 0 h 1400"/>
              <a:gd name="T14" fmla="*/ 1640 w 1640"/>
              <a:gd name="T15" fmla="*/ 1400 h 1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0" h="1400">
                <a:moveTo>
                  <a:pt x="1584" y="1344"/>
                </a:moveTo>
                <a:cubicBezTo>
                  <a:pt x="1612" y="1372"/>
                  <a:pt x="1640" y="1400"/>
                  <a:pt x="1440" y="1344"/>
                </a:cubicBezTo>
                <a:cubicBezTo>
                  <a:pt x="1240" y="1288"/>
                  <a:pt x="624" y="1232"/>
                  <a:pt x="384" y="1008"/>
                </a:cubicBezTo>
                <a:cubicBezTo>
                  <a:pt x="144" y="784"/>
                  <a:pt x="72" y="392"/>
                  <a:pt x="0" y="0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7127009" y="5237006"/>
            <a:ext cx="15664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r>
              <a:rPr lang="en-US" dirty="0" err="1" smtClean="0">
                <a:solidFill>
                  <a:srgbClr val="B90092"/>
                </a:solidFill>
              </a:rPr>
              <a:t>Evaluación</a:t>
            </a:r>
            <a:endParaRPr lang="en-US" dirty="0"/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 flipH="1">
            <a:off x="6477455" y="5733718"/>
            <a:ext cx="838200" cy="228600"/>
          </a:xfrm>
          <a:prstGeom prst="line">
            <a:avLst/>
          </a:prstGeom>
          <a:noFill/>
          <a:ln w="19050">
            <a:solidFill>
              <a:srgbClr val="B9009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54" name="Group 49"/>
          <p:cNvGrpSpPr>
            <a:grpSpLocks/>
          </p:cNvGrpSpPr>
          <p:nvPr/>
        </p:nvGrpSpPr>
        <p:grpSpPr bwMode="auto">
          <a:xfrm>
            <a:off x="276829" y="5739274"/>
            <a:ext cx="2554005" cy="446088"/>
            <a:chOff x="2736" y="2592"/>
            <a:chExt cx="1220" cy="281"/>
          </a:xfrm>
        </p:grpSpPr>
        <p:sp>
          <p:nvSpPr>
            <p:cNvPr id="55" name="AutoShape 50"/>
            <p:cNvSpPr>
              <a:spLocks noChangeArrowheads="1"/>
            </p:cNvSpPr>
            <p:nvPr/>
          </p:nvSpPr>
          <p:spPr bwMode="auto">
            <a:xfrm>
              <a:off x="2736" y="2592"/>
              <a:ext cx="1220" cy="280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2767" y="2640"/>
              <a:ext cx="1163" cy="23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 err="1" smtClean="0">
                  <a:solidFill>
                    <a:schemeClr val="accent2"/>
                  </a:solidFill>
                  <a:latin typeface="Arial" panose="020B0604020202020204" pitchFamily="34" charset="0"/>
                </a:rPr>
                <a:t>Reformular</a:t>
              </a:r>
              <a:r>
                <a:rPr lang="en-US" sz="2000" b="1" dirty="0" smtClean="0">
                  <a:solidFill>
                    <a:schemeClr val="accent2"/>
                  </a:solidFill>
                  <a:latin typeface="Arial" panose="020B0604020202020204" pitchFamily="34" charset="0"/>
                </a:rPr>
                <a:t> Query </a:t>
              </a:r>
              <a:endParaRPr lang="en-US" sz="20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3169506" y="1596054"/>
            <a:ext cx="19304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b="1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Análisis</a:t>
            </a:r>
            <a:r>
              <a:rPr lang="en-US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Léxico</a:t>
            </a:r>
            <a:r>
              <a:rPr lang="en-US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y stop </a:t>
            </a:r>
            <a:r>
              <a:rPr lang="en-US" b="1" dirty="0">
                <a:solidFill>
                  <a:srgbClr val="008000"/>
                </a:solidFill>
                <a:latin typeface="Comic Sans MS" panose="030F0702030302020204" pitchFamily="66" charset="0"/>
              </a:rPr>
              <a:t>words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88" name="Oval 49"/>
          <p:cNvSpPr>
            <a:spLocks noChangeArrowheads="1"/>
          </p:cNvSpPr>
          <p:nvPr/>
        </p:nvSpPr>
        <p:spPr bwMode="auto">
          <a:xfrm>
            <a:off x="3065378" y="1230804"/>
            <a:ext cx="2133600" cy="1447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50"/>
          <p:cNvCxnSpPr>
            <a:cxnSpLocks noChangeShapeType="1"/>
          </p:cNvCxnSpPr>
          <p:nvPr/>
        </p:nvCxnSpPr>
        <p:spPr bwMode="auto">
          <a:xfrm rot="5400000">
            <a:off x="2130702" y="2480513"/>
            <a:ext cx="1362656" cy="1312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0" name="AutoShape 51"/>
          <p:cNvCxnSpPr>
            <a:cxnSpLocks noChangeShapeType="1"/>
            <a:endCxn id="22" idx="1"/>
          </p:cNvCxnSpPr>
          <p:nvPr/>
        </p:nvCxnSpPr>
        <p:spPr bwMode="auto">
          <a:xfrm>
            <a:off x="4023859" y="2691167"/>
            <a:ext cx="1343202" cy="30199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91" name="Imagen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80" y="645207"/>
            <a:ext cx="1532207" cy="1401408"/>
          </a:xfrm>
          <a:prstGeom prst="rect">
            <a:avLst/>
          </a:prstGeom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1543979"/>
            <a:ext cx="828675" cy="666750"/>
          </a:xfrm>
          <a:prstGeom prst="rect">
            <a:avLst/>
          </a:prstGeom>
        </p:spPr>
      </p:pic>
      <p:sp>
        <p:nvSpPr>
          <p:cNvPr id="9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Programa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del </a:t>
            </a:r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curso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457200" y="1219200"/>
            <a:ext cx="2286000" cy="1524000"/>
          </a:xfrm>
          <a:prstGeom prst="star16">
            <a:avLst>
              <a:gd name="adj" fmla="val 37500"/>
            </a:avLst>
          </a:prstGeom>
          <a:noFill/>
          <a:ln w="508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1400" y="1483860"/>
            <a:ext cx="1219200" cy="125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Necesidad</a:t>
            </a:r>
            <a:endParaRPr lang="en-US" sz="1400" b="1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9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de </a:t>
            </a: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Información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por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parte del </a:t>
            </a: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usuario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endParaRPr lang="en-US" sz="14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90000"/>
              </a:lnSpc>
            </a:pP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914400" y="3962400"/>
            <a:ext cx="1473200" cy="457200"/>
            <a:chOff x="576" y="1344"/>
            <a:chExt cx="928" cy="28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576" y="1344"/>
              <a:ext cx="928" cy="288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78" y="1371"/>
              <a:ext cx="710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Parse</a:t>
              </a:r>
            </a:p>
          </p:txBody>
        </p:sp>
      </p:grpSp>
      <p:sp>
        <p:nvSpPr>
          <p:cNvPr id="12" name="Line 7"/>
          <p:cNvSpPr>
            <a:spLocks noChangeShapeType="1"/>
          </p:cNvSpPr>
          <p:nvPr/>
        </p:nvSpPr>
        <p:spPr bwMode="auto">
          <a:xfrm rot="19814138" flipH="1" flipV="1">
            <a:off x="2667000" y="3962400"/>
            <a:ext cx="695325" cy="3683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1600200" y="2819400"/>
            <a:ext cx="0" cy="11430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746676" y="2999313"/>
            <a:ext cx="1707047" cy="609600"/>
          </a:xfrm>
          <a:prstGeom prst="ellipse">
            <a:avLst/>
          </a:prstGeom>
          <a:solidFill>
            <a:schemeClr val="bg2"/>
          </a:solidFill>
          <a:ln w="127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r>
              <a:rPr lang="en-US" sz="2000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Texto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</a:rPr>
              <a:t> de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input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5367061" y="2770909"/>
            <a:ext cx="1752600" cy="446088"/>
            <a:chOff x="3408" y="3456"/>
            <a:chExt cx="1104" cy="281"/>
          </a:xfrm>
        </p:grpSpPr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3408" y="3456"/>
              <a:ext cx="1104" cy="280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408" y="3504"/>
              <a:ext cx="1060" cy="23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tx2"/>
                  </a:solidFill>
                  <a:latin typeface="Arial" panose="020B0604020202020204" pitchFamily="34" charset="0"/>
                </a:rPr>
                <a:t>Pre-</a:t>
              </a:r>
              <a:r>
                <a:rPr lang="en-US" sz="2000" b="1" dirty="0" err="1" smtClean="0">
                  <a:solidFill>
                    <a:schemeClr val="tx2"/>
                  </a:solidFill>
                  <a:latin typeface="Arial" panose="020B0604020202020204" pitchFamily="34" charset="0"/>
                </a:rPr>
                <a:t>proceso</a:t>
              </a:r>
              <a:endParaRPr lang="en-US" sz="20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" name="Line 8"/>
          <p:cNvSpPr>
            <a:spLocks noChangeShapeType="1"/>
          </p:cNvSpPr>
          <p:nvPr/>
        </p:nvSpPr>
        <p:spPr bwMode="auto">
          <a:xfrm rot="17167321">
            <a:off x="6473870" y="1402509"/>
            <a:ext cx="185518" cy="633239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7087911" y="1596159"/>
            <a:ext cx="822325" cy="327025"/>
          </a:xfrm>
          <a:prstGeom prst="cube">
            <a:avLst>
              <a:gd name="adj" fmla="val 24995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7805461" y="1323109"/>
            <a:ext cx="631825" cy="590550"/>
          </a:xfrm>
          <a:prstGeom prst="cube">
            <a:avLst>
              <a:gd name="adj" fmla="val 24995"/>
            </a:avLst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7043461" y="2008909"/>
            <a:ext cx="1412246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2000" b="1" dirty="0" err="1" smtClean="0">
                <a:latin typeface="Arial" panose="020B0604020202020204" pitchFamily="34" charset="0"/>
              </a:rPr>
              <a:t>Colección</a:t>
            </a:r>
            <a:endParaRPr lang="en-US" sz="2000" b="1" dirty="0">
              <a:latin typeface="Arial" panose="020B0604020202020204" pitchFamily="34" charset="0"/>
            </a:endParaRP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 flipV="1">
            <a:off x="6858000" y="3273886"/>
            <a:ext cx="0" cy="392086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6142755" y="3683747"/>
            <a:ext cx="1430489" cy="532346"/>
            <a:chOff x="3205" y="432"/>
            <a:chExt cx="871" cy="381"/>
          </a:xfrm>
        </p:grpSpPr>
        <p:sp>
          <p:nvSpPr>
            <p:cNvPr id="59" name="AutoShape 5"/>
            <p:cNvSpPr>
              <a:spLocks noChangeArrowheads="1"/>
            </p:cNvSpPr>
            <p:nvPr/>
          </p:nvSpPr>
          <p:spPr bwMode="auto">
            <a:xfrm>
              <a:off x="3205" y="432"/>
              <a:ext cx="871" cy="377"/>
            </a:xfrm>
            <a:prstGeom prst="cube">
              <a:avLst>
                <a:gd name="adj" fmla="val 24995"/>
              </a:avLst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3312" y="576"/>
              <a:ext cx="540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Index</a:t>
              </a:r>
            </a:p>
          </p:txBody>
        </p:sp>
      </p:grpSp>
      <p:grpSp>
        <p:nvGrpSpPr>
          <p:cNvPr id="61" name="Group 15"/>
          <p:cNvGrpSpPr>
            <a:grpSpLocks/>
          </p:cNvGrpSpPr>
          <p:nvPr/>
        </p:nvGrpSpPr>
        <p:grpSpPr bwMode="auto">
          <a:xfrm>
            <a:off x="5018079" y="5770884"/>
            <a:ext cx="1323736" cy="927763"/>
            <a:chOff x="2555" y="1622"/>
            <a:chExt cx="806" cy="664"/>
          </a:xfrm>
        </p:grpSpPr>
        <p:grpSp>
          <p:nvGrpSpPr>
            <p:cNvPr id="62" name="Group 16"/>
            <p:cNvGrpSpPr>
              <a:grpSpLocks/>
            </p:cNvGrpSpPr>
            <p:nvPr/>
          </p:nvGrpSpPr>
          <p:grpSpPr bwMode="auto">
            <a:xfrm>
              <a:off x="2555" y="1622"/>
              <a:ext cx="806" cy="664"/>
              <a:chOff x="2555" y="1622"/>
              <a:chExt cx="806" cy="664"/>
            </a:xfrm>
          </p:grpSpPr>
          <p:grpSp>
            <p:nvGrpSpPr>
              <p:cNvPr id="69" name="Group 17"/>
              <p:cNvGrpSpPr>
                <a:grpSpLocks/>
              </p:cNvGrpSpPr>
              <p:nvPr/>
            </p:nvGrpSpPr>
            <p:grpSpPr bwMode="auto">
              <a:xfrm>
                <a:off x="2619" y="1622"/>
                <a:ext cx="742" cy="586"/>
                <a:chOff x="2619" y="1622"/>
                <a:chExt cx="742" cy="586"/>
              </a:xfrm>
            </p:grpSpPr>
            <p:sp>
              <p:nvSpPr>
                <p:cNvPr id="71" name="Freeform 18"/>
                <p:cNvSpPr>
                  <a:spLocks/>
                </p:cNvSpPr>
                <p:nvPr/>
              </p:nvSpPr>
              <p:spPr bwMode="auto">
                <a:xfrm>
                  <a:off x="2619" y="1622"/>
                  <a:ext cx="742" cy="586"/>
                </a:xfrm>
                <a:custGeom>
                  <a:avLst/>
                  <a:gdLst>
                    <a:gd name="T0" fmla="*/ 0 w 742"/>
                    <a:gd name="T1" fmla="*/ 0 h 586"/>
                    <a:gd name="T2" fmla="*/ 741 w 742"/>
                    <a:gd name="T3" fmla="*/ 0 h 586"/>
                    <a:gd name="T4" fmla="*/ 741 w 742"/>
                    <a:gd name="T5" fmla="*/ 585 h 586"/>
                    <a:gd name="T6" fmla="*/ 0 w 742"/>
                    <a:gd name="T7" fmla="*/ 585 h 586"/>
                    <a:gd name="T8" fmla="*/ 0 w 742"/>
                    <a:gd name="T9" fmla="*/ 0 h 5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2"/>
                    <a:gd name="T16" fmla="*/ 0 h 586"/>
                    <a:gd name="T17" fmla="*/ 742 w 742"/>
                    <a:gd name="T18" fmla="*/ 586 h 5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2" h="586">
                      <a:moveTo>
                        <a:pt x="0" y="0"/>
                      </a:moveTo>
                      <a:lnTo>
                        <a:pt x="741" y="0"/>
                      </a:lnTo>
                      <a:lnTo>
                        <a:pt x="741" y="585"/>
                      </a:lnTo>
                      <a:lnTo>
                        <a:pt x="0" y="58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60093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72" name="Group 19"/>
                <p:cNvGrpSpPr>
                  <a:grpSpLocks/>
                </p:cNvGrpSpPr>
                <p:nvPr/>
              </p:nvGrpSpPr>
              <p:grpSpPr bwMode="auto">
                <a:xfrm>
                  <a:off x="2619" y="1675"/>
                  <a:ext cx="742" cy="475"/>
                  <a:chOff x="2619" y="1675"/>
                  <a:chExt cx="742" cy="475"/>
                </a:xfrm>
              </p:grpSpPr>
              <p:sp>
                <p:nvSpPr>
                  <p:cNvPr id="73" name="Freeform 20"/>
                  <p:cNvSpPr>
                    <a:spLocks/>
                  </p:cNvSpPr>
                  <p:nvPr/>
                </p:nvSpPr>
                <p:spPr bwMode="auto">
                  <a:xfrm>
                    <a:off x="2619" y="1675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4" name="Freeform 21"/>
                  <p:cNvSpPr>
                    <a:spLocks/>
                  </p:cNvSpPr>
                  <p:nvPr/>
                </p:nvSpPr>
                <p:spPr bwMode="auto">
                  <a:xfrm>
                    <a:off x="2619" y="1780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5" name="Freeform 22"/>
                  <p:cNvSpPr>
                    <a:spLocks/>
                  </p:cNvSpPr>
                  <p:nvPr/>
                </p:nvSpPr>
                <p:spPr bwMode="auto">
                  <a:xfrm>
                    <a:off x="2619" y="1885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6" name="Freeform 23"/>
                  <p:cNvSpPr>
                    <a:spLocks/>
                  </p:cNvSpPr>
                  <p:nvPr/>
                </p:nvSpPr>
                <p:spPr bwMode="auto">
                  <a:xfrm>
                    <a:off x="2619" y="1992"/>
                    <a:ext cx="742" cy="52"/>
                  </a:xfrm>
                  <a:custGeom>
                    <a:avLst/>
                    <a:gdLst>
                      <a:gd name="T0" fmla="*/ 0 w 742"/>
                      <a:gd name="T1" fmla="*/ 0 h 52"/>
                      <a:gd name="T2" fmla="*/ 741 w 742"/>
                      <a:gd name="T3" fmla="*/ 0 h 52"/>
                      <a:gd name="T4" fmla="*/ 741 w 742"/>
                      <a:gd name="T5" fmla="*/ 51 h 52"/>
                      <a:gd name="T6" fmla="*/ 0 w 742"/>
                      <a:gd name="T7" fmla="*/ 51 h 52"/>
                      <a:gd name="T8" fmla="*/ 0 w 742"/>
                      <a:gd name="T9" fmla="*/ 0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2"/>
                      <a:gd name="T17" fmla="*/ 742 w 742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2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1"/>
                        </a:lnTo>
                        <a:lnTo>
                          <a:pt x="0" y="5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7" name="Freeform 24"/>
                  <p:cNvSpPr>
                    <a:spLocks/>
                  </p:cNvSpPr>
                  <p:nvPr/>
                </p:nvSpPr>
                <p:spPr bwMode="auto">
                  <a:xfrm>
                    <a:off x="2619" y="2096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555" y="1661"/>
                <a:ext cx="742" cy="625"/>
              </a:xfrm>
              <a:custGeom>
                <a:avLst/>
                <a:gdLst>
                  <a:gd name="T0" fmla="*/ 0 w 742"/>
                  <a:gd name="T1" fmla="*/ 0 h 625"/>
                  <a:gd name="T2" fmla="*/ 741 w 742"/>
                  <a:gd name="T3" fmla="*/ 0 h 625"/>
                  <a:gd name="T4" fmla="*/ 741 w 742"/>
                  <a:gd name="T5" fmla="*/ 624 h 625"/>
                  <a:gd name="T6" fmla="*/ 0 w 742"/>
                  <a:gd name="T7" fmla="*/ 624 h 625"/>
                  <a:gd name="T8" fmla="*/ 0 w 742"/>
                  <a:gd name="T9" fmla="*/ 0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2"/>
                  <a:gd name="T16" fmla="*/ 0 h 625"/>
                  <a:gd name="T17" fmla="*/ 742 w 742"/>
                  <a:gd name="T18" fmla="*/ 625 h 6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2" h="625">
                    <a:moveTo>
                      <a:pt x="0" y="0"/>
                    </a:moveTo>
                    <a:lnTo>
                      <a:pt x="741" y="0"/>
                    </a:lnTo>
                    <a:lnTo>
                      <a:pt x="741" y="624"/>
                    </a:lnTo>
                    <a:lnTo>
                      <a:pt x="0" y="6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60093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2784" y="1778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2784" y="1857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>
              <a:off x="2784" y="1935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>
              <a:off x="2784" y="2013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2784" y="2091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" name="Line 31"/>
            <p:cNvSpPr>
              <a:spLocks noChangeShapeType="1"/>
            </p:cNvSpPr>
            <p:nvPr/>
          </p:nvSpPr>
          <p:spPr bwMode="auto">
            <a:xfrm>
              <a:off x="2784" y="2169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78" name="Group 36"/>
          <p:cNvGrpSpPr>
            <a:grpSpLocks/>
          </p:cNvGrpSpPr>
          <p:nvPr/>
        </p:nvGrpSpPr>
        <p:grpSpPr bwMode="auto">
          <a:xfrm>
            <a:off x="4390036" y="4772473"/>
            <a:ext cx="2467964" cy="437335"/>
            <a:chOff x="2665" y="2592"/>
            <a:chExt cx="1358" cy="313"/>
          </a:xfrm>
        </p:grpSpPr>
        <p:sp>
          <p:nvSpPr>
            <p:cNvPr id="79" name="AutoShape 37"/>
            <p:cNvSpPr>
              <a:spLocks noChangeArrowheads="1"/>
            </p:cNvSpPr>
            <p:nvPr/>
          </p:nvSpPr>
          <p:spPr bwMode="auto">
            <a:xfrm>
              <a:off x="2736" y="2592"/>
              <a:ext cx="1220" cy="280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2665" y="2640"/>
              <a:ext cx="1358" cy="26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tx2"/>
                  </a:solidFill>
                  <a:latin typeface="Arial" panose="020B0604020202020204" pitchFamily="34" charset="0"/>
                </a:rPr>
                <a:t>Ranking o </a:t>
              </a: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Match</a:t>
              </a:r>
            </a:p>
          </p:txBody>
        </p:sp>
      </p:grpSp>
      <p:grpSp>
        <p:nvGrpSpPr>
          <p:cNvPr id="81" name="Group 40"/>
          <p:cNvGrpSpPr>
            <a:grpSpLocks/>
          </p:cNvGrpSpPr>
          <p:nvPr/>
        </p:nvGrpSpPr>
        <p:grpSpPr bwMode="auto">
          <a:xfrm>
            <a:off x="3494421" y="3727767"/>
            <a:ext cx="1430489" cy="532346"/>
            <a:chOff x="3205" y="432"/>
            <a:chExt cx="871" cy="381"/>
          </a:xfrm>
        </p:grpSpPr>
        <p:sp>
          <p:nvSpPr>
            <p:cNvPr id="82" name="AutoShape 41"/>
            <p:cNvSpPr>
              <a:spLocks noChangeArrowheads="1"/>
            </p:cNvSpPr>
            <p:nvPr/>
          </p:nvSpPr>
          <p:spPr bwMode="auto">
            <a:xfrm>
              <a:off x="3205" y="432"/>
              <a:ext cx="871" cy="377"/>
            </a:xfrm>
            <a:prstGeom prst="cube">
              <a:avLst>
                <a:gd name="adj" fmla="val 24995"/>
              </a:avLst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83" name="Rectangle 42"/>
            <p:cNvSpPr>
              <a:spLocks noChangeArrowheads="1"/>
            </p:cNvSpPr>
            <p:nvPr/>
          </p:nvSpPr>
          <p:spPr bwMode="auto">
            <a:xfrm>
              <a:off x="3312" y="576"/>
              <a:ext cx="584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Query</a:t>
              </a:r>
            </a:p>
          </p:txBody>
        </p:sp>
      </p:grpSp>
      <p:sp>
        <p:nvSpPr>
          <p:cNvPr id="84" name="Line 43"/>
          <p:cNvSpPr>
            <a:spLocks noChangeShapeType="1"/>
          </p:cNvSpPr>
          <p:nvPr/>
        </p:nvSpPr>
        <p:spPr bwMode="auto">
          <a:xfrm rot="28197" flipH="1" flipV="1">
            <a:off x="4621186" y="4334141"/>
            <a:ext cx="719350" cy="324158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5" name="Line 44"/>
          <p:cNvSpPr>
            <a:spLocks noChangeShapeType="1"/>
          </p:cNvSpPr>
          <p:nvPr/>
        </p:nvSpPr>
        <p:spPr bwMode="auto">
          <a:xfrm rot="6986949" flipH="1" flipV="1">
            <a:off x="5737567" y="4286611"/>
            <a:ext cx="611987" cy="394165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6" name="Line 45"/>
          <p:cNvSpPr>
            <a:spLocks noChangeShapeType="1"/>
          </p:cNvSpPr>
          <p:nvPr/>
        </p:nvSpPr>
        <p:spPr bwMode="auto">
          <a:xfrm flipH="1" flipV="1">
            <a:off x="5638800" y="5282463"/>
            <a:ext cx="0" cy="453484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7" name="Line 13"/>
          <p:cNvSpPr>
            <a:spLocks noChangeShapeType="1"/>
          </p:cNvSpPr>
          <p:nvPr/>
        </p:nvSpPr>
        <p:spPr bwMode="auto">
          <a:xfrm flipV="1">
            <a:off x="6236703" y="1727140"/>
            <a:ext cx="0" cy="939859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3169506" y="1596054"/>
            <a:ext cx="19304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b="1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Análisis</a:t>
            </a:r>
            <a:r>
              <a:rPr lang="en-US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Léxico</a:t>
            </a:r>
            <a:r>
              <a:rPr lang="en-US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y stop </a:t>
            </a:r>
            <a:r>
              <a:rPr lang="en-US" b="1" dirty="0">
                <a:solidFill>
                  <a:srgbClr val="008000"/>
                </a:solidFill>
                <a:latin typeface="Comic Sans MS" panose="030F0702030302020204" pitchFamily="66" charset="0"/>
              </a:rPr>
              <a:t>words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88" name="Oval 49"/>
          <p:cNvSpPr>
            <a:spLocks noChangeArrowheads="1"/>
          </p:cNvSpPr>
          <p:nvPr/>
        </p:nvSpPr>
        <p:spPr bwMode="auto">
          <a:xfrm>
            <a:off x="3065378" y="1230804"/>
            <a:ext cx="2133600" cy="1447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50"/>
          <p:cNvCxnSpPr>
            <a:cxnSpLocks noChangeShapeType="1"/>
          </p:cNvCxnSpPr>
          <p:nvPr/>
        </p:nvCxnSpPr>
        <p:spPr bwMode="auto">
          <a:xfrm rot="5400000">
            <a:off x="2130702" y="2480513"/>
            <a:ext cx="1362656" cy="1312100"/>
          </a:xfrm>
          <a:prstGeom prst="curved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AutoShape 51"/>
          <p:cNvCxnSpPr>
            <a:cxnSpLocks noChangeShapeType="1"/>
            <a:endCxn id="22" idx="1"/>
          </p:cNvCxnSpPr>
          <p:nvPr/>
        </p:nvCxnSpPr>
        <p:spPr bwMode="auto">
          <a:xfrm>
            <a:off x="4023859" y="2691167"/>
            <a:ext cx="1343202" cy="301992"/>
          </a:xfrm>
          <a:prstGeom prst="curved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51"/>
          <p:cNvSpPr>
            <a:spLocks noChangeArrowheads="1"/>
          </p:cNvSpPr>
          <p:nvPr/>
        </p:nvSpPr>
        <p:spPr bwMode="auto">
          <a:xfrm>
            <a:off x="791890" y="4761436"/>
            <a:ext cx="2216150" cy="156845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" name="Text Box 52"/>
          <p:cNvSpPr txBox="1">
            <a:spLocks noChangeArrowheads="1"/>
          </p:cNvSpPr>
          <p:nvPr/>
        </p:nvSpPr>
        <p:spPr bwMode="auto">
          <a:xfrm>
            <a:off x="808037" y="5260162"/>
            <a:ext cx="1981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¿</a:t>
            </a:r>
            <a:r>
              <a:rPr lang="en-US" altLang="en-US" sz="16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Cuál</a:t>
            </a:r>
            <a:r>
              <a:rPr lang="en-US" altLang="en-US" sz="1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es</a:t>
            </a:r>
            <a:r>
              <a:rPr lang="en-US" altLang="en-US" sz="1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el ranking?</a:t>
            </a:r>
            <a:endParaRPr lang="en-US" altLang="en-US" sz="16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3" name="AutoShape 53"/>
          <p:cNvCxnSpPr>
            <a:cxnSpLocks noChangeShapeType="1"/>
            <a:endCxn id="80" idx="1"/>
          </p:cNvCxnSpPr>
          <p:nvPr/>
        </p:nvCxnSpPr>
        <p:spPr bwMode="auto">
          <a:xfrm flipV="1">
            <a:off x="3030860" y="5024674"/>
            <a:ext cx="1359176" cy="484532"/>
          </a:xfrm>
          <a:prstGeom prst="curved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4" name="Imagen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80" y="645207"/>
            <a:ext cx="1532207" cy="1401408"/>
          </a:xfrm>
          <a:prstGeom prst="rect">
            <a:avLst/>
          </a:prstGeom>
        </p:spPr>
      </p:pic>
      <p:pic>
        <p:nvPicPr>
          <p:cNvPr id="95" name="Imagen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1543979"/>
            <a:ext cx="828675" cy="666750"/>
          </a:xfrm>
          <a:prstGeom prst="rect">
            <a:avLst/>
          </a:prstGeom>
        </p:spPr>
      </p:pic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Programa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del </a:t>
            </a:r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curso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457200" y="1219200"/>
            <a:ext cx="2286000" cy="1524000"/>
          </a:xfrm>
          <a:prstGeom prst="star16">
            <a:avLst>
              <a:gd name="adj" fmla="val 37500"/>
            </a:avLst>
          </a:prstGeom>
          <a:noFill/>
          <a:ln w="508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1400" y="1483860"/>
            <a:ext cx="1219200" cy="125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Necesidad</a:t>
            </a:r>
            <a:endParaRPr lang="en-US" sz="1400" b="1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9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de </a:t>
            </a: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Información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por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parte del </a:t>
            </a: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usuario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endParaRPr lang="en-US" sz="14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90000"/>
              </a:lnSpc>
            </a:pP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914400" y="3962400"/>
            <a:ext cx="1473200" cy="457200"/>
            <a:chOff x="576" y="1344"/>
            <a:chExt cx="928" cy="28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576" y="1344"/>
              <a:ext cx="928" cy="288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78" y="1371"/>
              <a:ext cx="710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Parse</a:t>
              </a:r>
            </a:p>
          </p:txBody>
        </p:sp>
      </p:grpSp>
      <p:sp>
        <p:nvSpPr>
          <p:cNvPr id="12" name="Line 7"/>
          <p:cNvSpPr>
            <a:spLocks noChangeShapeType="1"/>
          </p:cNvSpPr>
          <p:nvPr/>
        </p:nvSpPr>
        <p:spPr bwMode="auto">
          <a:xfrm rot="19814138" flipH="1" flipV="1">
            <a:off x="2667000" y="3962400"/>
            <a:ext cx="695325" cy="3683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1600200" y="2819400"/>
            <a:ext cx="0" cy="11430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746676" y="2999313"/>
            <a:ext cx="1707047" cy="609600"/>
          </a:xfrm>
          <a:prstGeom prst="ellipse">
            <a:avLst/>
          </a:prstGeom>
          <a:solidFill>
            <a:schemeClr val="bg2"/>
          </a:solidFill>
          <a:ln w="127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r>
              <a:rPr lang="en-US" sz="2000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Texto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</a:rPr>
              <a:t> de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input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5367061" y="2770909"/>
            <a:ext cx="1752600" cy="446088"/>
            <a:chOff x="3408" y="3456"/>
            <a:chExt cx="1104" cy="281"/>
          </a:xfrm>
        </p:grpSpPr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3408" y="3456"/>
              <a:ext cx="1104" cy="280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408" y="3504"/>
              <a:ext cx="1060" cy="23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tx2"/>
                  </a:solidFill>
                  <a:latin typeface="Arial" panose="020B0604020202020204" pitchFamily="34" charset="0"/>
                </a:rPr>
                <a:t>Pre-</a:t>
              </a:r>
              <a:r>
                <a:rPr lang="en-US" sz="2000" b="1" dirty="0" err="1" smtClean="0">
                  <a:solidFill>
                    <a:schemeClr val="tx2"/>
                  </a:solidFill>
                  <a:latin typeface="Arial" panose="020B0604020202020204" pitchFamily="34" charset="0"/>
                </a:rPr>
                <a:t>proceso</a:t>
              </a:r>
              <a:endParaRPr lang="en-US" sz="20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" name="Line 8"/>
          <p:cNvSpPr>
            <a:spLocks noChangeShapeType="1"/>
          </p:cNvSpPr>
          <p:nvPr/>
        </p:nvSpPr>
        <p:spPr bwMode="auto">
          <a:xfrm rot="17167321">
            <a:off x="6473870" y="1402509"/>
            <a:ext cx="185518" cy="633239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7087911" y="1596159"/>
            <a:ext cx="822325" cy="327025"/>
          </a:xfrm>
          <a:prstGeom prst="cube">
            <a:avLst>
              <a:gd name="adj" fmla="val 24995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7805461" y="1323109"/>
            <a:ext cx="631825" cy="590550"/>
          </a:xfrm>
          <a:prstGeom prst="cube">
            <a:avLst>
              <a:gd name="adj" fmla="val 24995"/>
            </a:avLst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7043461" y="2008909"/>
            <a:ext cx="1412246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2000" b="1" dirty="0" err="1" smtClean="0">
                <a:latin typeface="Arial" panose="020B0604020202020204" pitchFamily="34" charset="0"/>
              </a:rPr>
              <a:t>Colección</a:t>
            </a:r>
            <a:endParaRPr lang="en-US" sz="2000" b="1" dirty="0">
              <a:latin typeface="Arial" panose="020B0604020202020204" pitchFamily="34" charset="0"/>
            </a:endParaRP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 flipV="1">
            <a:off x="6858000" y="3273886"/>
            <a:ext cx="0" cy="392086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6142755" y="3683747"/>
            <a:ext cx="1430489" cy="532346"/>
            <a:chOff x="3205" y="432"/>
            <a:chExt cx="871" cy="381"/>
          </a:xfrm>
        </p:grpSpPr>
        <p:sp>
          <p:nvSpPr>
            <p:cNvPr id="59" name="AutoShape 5"/>
            <p:cNvSpPr>
              <a:spLocks noChangeArrowheads="1"/>
            </p:cNvSpPr>
            <p:nvPr/>
          </p:nvSpPr>
          <p:spPr bwMode="auto">
            <a:xfrm>
              <a:off x="3205" y="432"/>
              <a:ext cx="871" cy="377"/>
            </a:xfrm>
            <a:prstGeom prst="cube">
              <a:avLst>
                <a:gd name="adj" fmla="val 24995"/>
              </a:avLst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3312" y="576"/>
              <a:ext cx="540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Index</a:t>
              </a:r>
            </a:p>
          </p:txBody>
        </p:sp>
      </p:grpSp>
      <p:grpSp>
        <p:nvGrpSpPr>
          <p:cNvPr id="61" name="Group 15"/>
          <p:cNvGrpSpPr>
            <a:grpSpLocks/>
          </p:cNvGrpSpPr>
          <p:nvPr/>
        </p:nvGrpSpPr>
        <p:grpSpPr bwMode="auto">
          <a:xfrm>
            <a:off x="5018079" y="5770884"/>
            <a:ext cx="1323736" cy="927763"/>
            <a:chOff x="2555" y="1622"/>
            <a:chExt cx="806" cy="664"/>
          </a:xfrm>
        </p:grpSpPr>
        <p:grpSp>
          <p:nvGrpSpPr>
            <p:cNvPr id="62" name="Group 16"/>
            <p:cNvGrpSpPr>
              <a:grpSpLocks/>
            </p:cNvGrpSpPr>
            <p:nvPr/>
          </p:nvGrpSpPr>
          <p:grpSpPr bwMode="auto">
            <a:xfrm>
              <a:off x="2555" y="1622"/>
              <a:ext cx="806" cy="664"/>
              <a:chOff x="2555" y="1622"/>
              <a:chExt cx="806" cy="664"/>
            </a:xfrm>
          </p:grpSpPr>
          <p:grpSp>
            <p:nvGrpSpPr>
              <p:cNvPr id="69" name="Group 17"/>
              <p:cNvGrpSpPr>
                <a:grpSpLocks/>
              </p:cNvGrpSpPr>
              <p:nvPr/>
            </p:nvGrpSpPr>
            <p:grpSpPr bwMode="auto">
              <a:xfrm>
                <a:off x="2619" y="1622"/>
                <a:ext cx="742" cy="586"/>
                <a:chOff x="2619" y="1622"/>
                <a:chExt cx="742" cy="586"/>
              </a:xfrm>
            </p:grpSpPr>
            <p:sp>
              <p:nvSpPr>
                <p:cNvPr id="71" name="Freeform 18"/>
                <p:cNvSpPr>
                  <a:spLocks/>
                </p:cNvSpPr>
                <p:nvPr/>
              </p:nvSpPr>
              <p:spPr bwMode="auto">
                <a:xfrm>
                  <a:off x="2619" y="1622"/>
                  <a:ext cx="742" cy="586"/>
                </a:xfrm>
                <a:custGeom>
                  <a:avLst/>
                  <a:gdLst>
                    <a:gd name="T0" fmla="*/ 0 w 742"/>
                    <a:gd name="T1" fmla="*/ 0 h 586"/>
                    <a:gd name="T2" fmla="*/ 741 w 742"/>
                    <a:gd name="T3" fmla="*/ 0 h 586"/>
                    <a:gd name="T4" fmla="*/ 741 w 742"/>
                    <a:gd name="T5" fmla="*/ 585 h 586"/>
                    <a:gd name="T6" fmla="*/ 0 w 742"/>
                    <a:gd name="T7" fmla="*/ 585 h 586"/>
                    <a:gd name="T8" fmla="*/ 0 w 742"/>
                    <a:gd name="T9" fmla="*/ 0 h 5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2"/>
                    <a:gd name="T16" fmla="*/ 0 h 586"/>
                    <a:gd name="T17" fmla="*/ 742 w 742"/>
                    <a:gd name="T18" fmla="*/ 586 h 5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2" h="586">
                      <a:moveTo>
                        <a:pt x="0" y="0"/>
                      </a:moveTo>
                      <a:lnTo>
                        <a:pt x="741" y="0"/>
                      </a:lnTo>
                      <a:lnTo>
                        <a:pt x="741" y="585"/>
                      </a:lnTo>
                      <a:lnTo>
                        <a:pt x="0" y="58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60093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72" name="Group 19"/>
                <p:cNvGrpSpPr>
                  <a:grpSpLocks/>
                </p:cNvGrpSpPr>
                <p:nvPr/>
              </p:nvGrpSpPr>
              <p:grpSpPr bwMode="auto">
                <a:xfrm>
                  <a:off x="2619" y="1675"/>
                  <a:ext cx="742" cy="475"/>
                  <a:chOff x="2619" y="1675"/>
                  <a:chExt cx="742" cy="475"/>
                </a:xfrm>
              </p:grpSpPr>
              <p:sp>
                <p:nvSpPr>
                  <p:cNvPr id="73" name="Freeform 20"/>
                  <p:cNvSpPr>
                    <a:spLocks/>
                  </p:cNvSpPr>
                  <p:nvPr/>
                </p:nvSpPr>
                <p:spPr bwMode="auto">
                  <a:xfrm>
                    <a:off x="2619" y="1675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4" name="Freeform 21"/>
                  <p:cNvSpPr>
                    <a:spLocks/>
                  </p:cNvSpPr>
                  <p:nvPr/>
                </p:nvSpPr>
                <p:spPr bwMode="auto">
                  <a:xfrm>
                    <a:off x="2619" y="1780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5" name="Freeform 22"/>
                  <p:cNvSpPr>
                    <a:spLocks/>
                  </p:cNvSpPr>
                  <p:nvPr/>
                </p:nvSpPr>
                <p:spPr bwMode="auto">
                  <a:xfrm>
                    <a:off x="2619" y="1885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6" name="Freeform 23"/>
                  <p:cNvSpPr>
                    <a:spLocks/>
                  </p:cNvSpPr>
                  <p:nvPr/>
                </p:nvSpPr>
                <p:spPr bwMode="auto">
                  <a:xfrm>
                    <a:off x="2619" y="1992"/>
                    <a:ext cx="742" cy="52"/>
                  </a:xfrm>
                  <a:custGeom>
                    <a:avLst/>
                    <a:gdLst>
                      <a:gd name="T0" fmla="*/ 0 w 742"/>
                      <a:gd name="T1" fmla="*/ 0 h 52"/>
                      <a:gd name="T2" fmla="*/ 741 w 742"/>
                      <a:gd name="T3" fmla="*/ 0 h 52"/>
                      <a:gd name="T4" fmla="*/ 741 w 742"/>
                      <a:gd name="T5" fmla="*/ 51 h 52"/>
                      <a:gd name="T6" fmla="*/ 0 w 742"/>
                      <a:gd name="T7" fmla="*/ 51 h 52"/>
                      <a:gd name="T8" fmla="*/ 0 w 742"/>
                      <a:gd name="T9" fmla="*/ 0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2"/>
                      <a:gd name="T17" fmla="*/ 742 w 742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2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1"/>
                        </a:lnTo>
                        <a:lnTo>
                          <a:pt x="0" y="5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7" name="Freeform 24"/>
                  <p:cNvSpPr>
                    <a:spLocks/>
                  </p:cNvSpPr>
                  <p:nvPr/>
                </p:nvSpPr>
                <p:spPr bwMode="auto">
                  <a:xfrm>
                    <a:off x="2619" y="2096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555" y="1661"/>
                <a:ext cx="742" cy="625"/>
              </a:xfrm>
              <a:custGeom>
                <a:avLst/>
                <a:gdLst>
                  <a:gd name="T0" fmla="*/ 0 w 742"/>
                  <a:gd name="T1" fmla="*/ 0 h 625"/>
                  <a:gd name="T2" fmla="*/ 741 w 742"/>
                  <a:gd name="T3" fmla="*/ 0 h 625"/>
                  <a:gd name="T4" fmla="*/ 741 w 742"/>
                  <a:gd name="T5" fmla="*/ 624 h 625"/>
                  <a:gd name="T6" fmla="*/ 0 w 742"/>
                  <a:gd name="T7" fmla="*/ 624 h 625"/>
                  <a:gd name="T8" fmla="*/ 0 w 742"/>
                  <a:gd name="T9" fmla="*/ 0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2"/>
                  <a:gd name="T16" fmla="*/ 0 h 625"/>
                  <a:gd name="T17" fmla="*/ 742 w 742"/>
                  <a:gd name="T18" fmla="*/ 625 h 6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2" h="625">
                    <a:moveTo>
                      <a:pt x="0" y="0"/>
                    </a:moveTo>
                    <a:lnTo>
                      <a:pt x="741" y="0"/>
                    </a:lnTo>
                    <a:lnTo>
                      <a:pt x="741" y="624"/>
                    </a:lnTo>
                    <a:lnTo>
                      <a:pt x="0" y="6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60093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2784" y="1778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2784" y="1857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>
              <a:off x="2784" y="1935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>
              <a:off x="2784" y="2013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2784" y="2091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" name="Line 31"/>
            <p:cNvSpPr>
              <a:spLocks noChangeShapeType="1"/>
            </p:cNvSpPr>
            <p:nvPr/>
          </p:nvSpPr>
          <p:spPr bwMode="auto">
            <a:xfrm>
              <a:off x="2784" y="2169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78" name="Group 36"/>
          <p:cNvGrpSpPr>
            <a:grpSpLocks/>
          </p:cNvGrpSpPr>
          <p:nvPr/>
        </p:nvGrpSpPr>
        <p:grpSpPr bwMode="auto">
          <a:xfrm>
            <a:off x="4390036" y="4772473"/>
            <a:ext cx="2467964" cy="437335"/>
            <a:chOff x="2665" y="2592"/>
            <a:chExt cx="1358" cy="313"/>
          </a:xfrm>
        </p:grpSpPr>
        <p:sp>
          <p:nvSpPr>
            <p:cNvPr id="79" name="AutoShape 37"/>
            <p:cNvSpPr>
              <a:spLocks noChangeArrowheads="1"/>
            </p:cNvSpPr>
            <p:nvPr/>
          </p:nvSpPr>
          <p:spPr bwMode="auto">
            <a:xfrm>
              <a:off x="2736" y="2592"/>
              <a:ext cx="1220" cy="280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2665" y="2640"/>
              <a:ext cx="1358" cy="26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tx2"/>
                  </a:solidFill>
                  <a:latin typeface="Arial" panose="020B0604020202020204" pitchFamily="34" charset="0"/>
                </a:rPr>
                <a:t>Ranking o </a:t>
              </a: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Match</a:t>
              </a:r>
            </a:p>
          </p:txBody>
        </p:sp>
      </p:grpSp>
      <p:grpSp>
        <p:nvGrpSpPr>
          <p:cNvPr id="81" name="Group 40"/>
          <p:cNvGrpSpPr>
            <a:grpSpLocks/>
          </p:cNvGrpSpPr>
          <p:nvPr/>
        </p:nvGrpSpPr>
        <p:grpSpPr bwMode="auto">
          <a:xfrm>
            <a:off x="3494421" y="3727767"/>
            <a:ext cx="1430489" cy="532346"/>
            <a:chOff x="3205" y="432"/>
            <a:chExt cx="871" cy="381"/>
          </a:xfrm>
        </p:grpSpPr>
        <p:sp>
          <p:nvSpPr>
            <p:cNvPr id="82" name="AutoShape 41"/>
            <p:cNvSpPr>
              <a:spLocks noChangeArrowheads="1"/>
            </p:cNvSpPr>
            <p:nvPr/>
          </p:nvSpPr>
          <p:spPr bwMode="auto">
            <a:xfrm>
              <a:off x="3205" y="432"/>
              <a:ext cx="871" cy="377"/>
            </a:xfrm>
            <a:prstGeom prst="cube">
              <a:avLst>
                <a:gd name="adj" fmla="val 24995"/>
              </a:avLst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83" name="Rectangle 42"/>
            <p:cNvSpPr>
              <a:spLocks noChangeArrowheads="1"/>
            </p:cNvSpPr>
            <p:nvPr/>
          </p:nvSpPr>
          <p:spPr bwMode="auto">
            <a:xfrm>
              <a:off x="3312" y="576"/>
              <a:ext cx="584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Query</a:t>
              </a:r>
            </a:p>
          </p:txBody>
        </p:sp>
      </p:grpSp>
      <p:sp>
        <p:nvSpPr>
          <p:cNvPr id="84" name="Line 43"/>
          <p:cNvSpPr>
            <a:spLocks noChangeShapeType="1"/>
          </p:cNvSpPr>
          <p:nvPr/>
        </p:nvSpPr>
        <p:spPr bwMode="auto">
          <a:xfrm rot="28197" flipH="1" flipV="1">
            <a:off x="4621186" y="4334141"/>
            <a:ext cx="719350" cy="324158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5" name="Line 44"/>
          <p:cNvSpPr>
            <a:spLocks noChangeShapeType="1"/>
          </p:cNvSpPr>
          <p:nvPr/>
        </p:nvSpPr>
        <p:spPr bwMode="auto">
          <a:xfrm rot="6986949" flipH="1" flipV="1">
            <a:off x="5737567" y="4286611"/>
            <a:ext cx="611987" cy="394165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6" name="Line 45"/>
          <p:cNvSpPr>
            <a:spLocks noChangeShapeType="1"/>
          </p:cNvSpPr>
          <p:nvPr/>
        </p:nvSpPr>
        <p:spPr bwMode="auto">
          <a:xfrm flipH="1" flipV="1">
            <a:off x="5638800" y="5282463"/>
            <a:ext cx="0" cy="453484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7" name="Line 13"/>
          <p:cNvSpPr>
            <a:spLocks noChangeShapeType="1"/>
          </p:cNvSpPr>
          <p:nvPr/>
        </p:nvSpPr>
        <p:spPr bwMode="auto">
          <a:xfrm flipV="1">
            <a:off x="6236703" y="1727140"/>
            <a:ext cx="0" cy="939859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3169506" y="1596054"/>
            <a:ext cx="19304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b="1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Análisis</a:t>
            </a:r>
            <a:r>
              <a:rPr lang="en-US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Léxico</a:t>
            </a:r>
            <a:r>
              <a:rPr lang="en-US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y stop </a:t>
            </a:r>
            <a:r>
              <a:rPr lang="en-US" b="1" dirty="0">
                <a:solidFill>
                  <a:srgbClr val="008000"/>
                </a:solidFill>
                <a:latin typeface="Comic Sans MS" panose="030F0702030302020204" pitchFamily="66" charset="0"/>
              </a:rPr>
              <a:t>words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88" name="Oval 49"/>
          <p:cNvSpPr>
            <a:spLocks noChangeArrowheads="1"/>
          </p:cNvSpPr>
          <p:nvPr/>
        </p:nvSpPr>
        <p:spPr bwMode="auto">
          <a:xfrm>
            <a:off x="3065378" y="1230804"/>
            <a:ext cx="2133600" cy="1447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50"/>
          <p:cNvCxnSpPr>
            <a:cxnSpLocks noChangeShapeType="1"/>
          </p:cNvCxnSpPr>
          <p:nvPr/>
        </p:nvCxnSpPr>
        <p:spPr bwMode="auto">
          <a:xfrm rot="5400000">
            <a:off x="2130702" y="2480513"/>
            <a:ext cx="1362656" cy="1312100"/>
          </a:xfrm>
          <a:prstGeom prst="curved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AutoShape 51"/>
          <p:cNvCxnSpPr>
            <a:cxnSpLocks noChangeShapeType="1"/>
            <a:endCxn id="22" idx="1"/>
          </p:cNvCxnSpPr>
          <p:nvPr/>
        </p:nvCxnSpPr>
        <p:spPr bwMode="auto">
          <a:xfrm>
            <a:off x="4023859" y="2691167"/>
            <a:ext cx="1343202" cy="301992"/>
          </a:xfrm>
          <a:prstGeom prst="curved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51"/>
          <p:cNvSpPr>
            <a:spLocks noChangeArrowheads="1"/>
          </p:cNvSpPr>
          <p:nvPr/>
        </p:nvSpPr>
        <p:spPr bwMode="auto">
          <a:xfrm>
            <a:off x="791890" y="4761436"/>
            <a:ext cx="2216150" cy="156845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" name="Text Box 52"/>
          <p:cNvSpPr txBox="1">
            <a:spLocks noChangeArrowheads="1"/>
          </p:cNvSpPr>
          <p:nvPr/>
        </p:nvSpPr>
        <p:spPr bwMode="auto">
          <a:xfrm>
            <a:off x="808037" y="5260162"/>
            <a:ext cx="1981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¿</a:t>
            </a:r>
            <a:r>
              <a:rPr lang="en-US" altLang="en-US" sz="16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Cuál</a:t>
            </a:r>
            <a:r>
              <a:rPr lang="en-US" altLang="en-US" sz="1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es</a:t>
            </a:r>
            <a:r>
              <a:rPr lang="en-US" altLang="en-US" sz="1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el ranking?</a:t>
            </a:r>
            <a:endParaRPr lang="en-US" altLang="en-US" sz="16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3" name="AutoShape 53"/>
          <p:cNvCxnSpPr>
            <a:cxnSpLocks noChangeShapeType="1"/>
            <a:endCxn id="80" idx="1"/>
          </p:cNvCxnSpPr>
          <p:nvPr/>
        </p:nvCxnSpPr>
        <p:spPr bwMode="auto">
          <a:xfrm flipV="1">
            <a:off x="3030860" y="5024674"/>
            <a:ext cx="1359176" cy="484532"/>
          </a:xfrm>
          <a:prstGeom prst="curved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Oval 49"/>
          <p:cNvSpPr>
            <a:spLocks noChangeArrowheads="1"/>
          </p:cNvSpPr>
          <p:nvPr/>
        </p:nvSpPr>
        <p:spPr bwMode="auto">
          <a:xfrm>
            <a:off x="6854041" y="4888163"/>
            <a:ext cx="2133600" cy="1473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5" name="Text Box 48"/>
          <p:cNvSpPr txBox="1">
            <a:spLocks noChangeArrowheads="1"/>
          </p:cNvSpPr>
          <p:nvPr/>
        </p:nvSpPr>
        <p:spPr bwMode="auto">
          <a:xfrm>
            <a:off x="6896555" y="5217026"/>
            <a:ext cx="1981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¿</a:t>
            </a:r>
            <a:r>
              <a:rPr lang="en-US" altLang="en-US" sz="18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cómo</a:t>
            </a:r>
            <a:r>
              <a:rPr lang="en-US" altLang="en-US" sz="1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se </a:t>
            </a:r>
            <a:r>
              <a:rPr lang="en-US" altLang="en-US" sz="18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construye</a:t>
            </a:r>
            <a:r>
              <a:rPr lang="en-US" altLang="en-US" sz="1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el index ?</a:t>
            </a:r>
            <a:endParaRPr lang="en-US" altLang="en-US" sz="18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AutoShape 50"/>
          <p:cNvCxnSpPr>
            <a:cxnSpLocks noChangeShapeType="1"/>
            <a:endCxn id="59" idx="4"/>
          </p:cNvCxnSpPr>
          <p:nvPr/>
        </p:nvCxnSpPr>
        <p:spPr bwMode="auto">
          <a:xfrm rot="10800000">
            <a:off x="7441581" y="4012958"/>
            <a:ext cx="1233602" cy="1125675"/>
          </a:xfrm>
          <a:prstGeom prst="curvedConnector3">
            <a:avLst>
              <a:gd name="adj1" fmla="val -22199"/>
            </a:avLst>
          </a:prstGeom>
          <a:ln>
            <a:headEnd/>
            <a:tailEnd type="triangl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7" name="Imagen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80" y="645207"/>
            <a:ext cx="1532207" cy="1401408"/>
          </a:xfrm>
          <a:prstGeom prst="rect">
            <a:avLst/>
          </a:prstGeom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1543979"/>
            <a:ext cx="828675" cy="666750"/>
          </a:xfrm>
          <a:prstGeom prst="rect">
            <a:avLst/>
          </a:prstGeom>
        </p:spPr>
      </p:pic>
      <p:sp>
        <p:nvSpPr>
          <p:cNvPr id="99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Programa</a:t>
            </a:r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del Taller</a:t>
            </a:r>
            <a:endParaRPr lang="en-US" sz="28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1366137"/>
            <a:ext cx="8458200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2400" dirty="0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El taller de Recuperación de la Información es un Taller </a:t>
            </a:r>
            <a:r>
              <a:rPr lang="es-CL" sz="2400" dirty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netamente práctico, que muestra como configurar (poner  a punto) algunas herramientas de productividad, tales como </a:t>
            </a:r>
            <a:r>
              <a:rPr lang="es-CL" sz="2400" b="1" dirty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SOLR, </a:t>
            </a:r>
            <a:r>
              <a:rPr lang="es-CL" sz="2400" b="1" dirty="0" err="1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Elasticsearch</a:t>
            </a:r>
            <a:r>
              <a:rPr lang="es-CL" sz="2400" b="1" dirty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, </a:t>
            </a:r>
            <a:r>
              <a:rPr lang="es-CL" sz="2400" b="1" dirty="0" err="1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Logstash</a:t>
            </a:r>
            <a:r>
              <a:rPr lang="es-CL" sz="2400" b="1" dirty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 y </a:t>
            </a:r>
            <a:r>
              <a:rPr lang="es-CL" sz="2400" b="1" dirty="0" err="1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Kibana</a:t>
            </a:r>
            <a:r>
              <a:rPr lang="es-CL" sz="2400" b="1" dirty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 </a:t>
            </a:r>
            <a:r>
              <a:rPr lang="es-CL" sz="2400" dirty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(también conocido estos 3 últimos como, </a:t>
            </a:r>
            <a:r>
              <a:rPr lang="es-CL" sz="2400" b="1" dirty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ELK</a:t>
            </a:r>
            <a:r>
              <a:rPr lang="es-CL" sz="2400" dirty="0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), para luego verlas en acción en problemas concretos.</a:t>
            </a:r>
            <a:endParaRPr lang="es-CL" sz="2400" dirty="0">
              <a:solidFill>
                <a:srgbClr val="00206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Programa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del </a:t>
            </a:r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curso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537138" y="1161184"/>
            <a:ext cx="2286000" cy="1524000"/>
          </a:xfrm>
          <a:prstGeom prst="star16">
            <a:avLst>
              <a:gd name="adj" fmla="val 37500"/>
            </a:avLst>
          </a:prstGeom>
          <a:noFill/>
          <a:ln w="508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1400" y="1483860"/>
            <a:ext cx="1219200" cy="125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Necesidad</a:t>
            </a:r>
            <a:endParaRPr lang="en-US" sz="1400" b="1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9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de </a:t>
            </a: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Información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por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parte del </a:t>
            </a: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usuario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endParaRPr lang="en-US" sz="14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90000"/>
              </a:lnSpc>
            </a:pP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914400" y="3962400"/>
            <a:ext cx="1473200" cy="457200"/>
            <a:chOff x="576" y="1344"/>
            <a:chExt cx="928" cy="28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576" y="1344"/>
              <a:ext cx="928" cy="288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78" y="1371"/>
              <a:ext cx="710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Parse</a:t>
              </a:r>
            </a:p>
          </p:txBody>
        </p:sp>
      </p:grpSp>
      <p:sp>
        <p:nvSpPr>
          <p:cNvPr id="12" name="Line 7"/>
          <p:cNvSpPr>
            <a:spLocks noChangeShapeType="1"/>
          </p:cNvSpPr>
          <p:nvPr/>
        </p:nvSpPr>
        <p:spPr bwMode="auto">
          <a:xfrm rot="19814138" flipH="1" flipV="1">
            <a:off x="2667000" y="3962400"/>
            <a:ext cx="695325" cy="3683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1600200" y="2819400"/>
            <a:ext cx="0" cy="11430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746676" y="2999313"/>
            <a:ext cx="1707047" cy="609600"/>
          </a:xfrm>
          <a:prstGeom prst="ellipse">
            <a:avLst/>
          </a:prstGeom>
          <a:solidFill>
            <a:schemeClr val="bg2"/>
          </a:solidFill>
          <a:ln w="127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r>
              <a:rPr lang="en-US" sz="2000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Texto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</a:rPr>
              <a:t> de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input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5367061" y="2770909"/>
            <a:ext cx="1752600" cy="446088"/>
            <a:chOff x="3408" y="3456"/>
            <a:chExt cx="1104" cy="281"/>
          </a:xfrm>
        </p:grpSpPr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3408" y="3456"/>
              <a:ext cx="1104" cy="280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408" y="3504"/>
              <a:ext cx="1060" cy="23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tx2"/>
                  </a:solidFill>
                  <a:latin typeface="Arial" panose="020B0604020202020204" pitchFamily="34" charset="0"/>
                </a:rPr>
                <a:t>Pre-</a:t>
              </a:r>
              <a:r>
                <a:rPr lang="en-US" sz="2000" b="1" dirty="0" err="1" smtClean="0">
                  <a:solidFill>
                    <a:schemeClr val="tx2"/>
                  </a:solidFill>
                  <a:latin typeface="Arial" panose="020B0604020202020204" pitchFamily="34" charset="0"/>
                </a:rPr>
                <a:t>proceso</a:t>
              </a:r>
              <a:endParaRPr lang="en-US" sz="20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" name="Line 8"/>
          <p:cNvSpPr>
            <a:spLocks noChangeShapeType="1"/>
          </p:cNvSpPr>
          <p:nvPr/>
        </p:nvSpPr>
        <p:spPr bwMode="auto">
          <a:xfrm rot="17167321">
            <a:off x="6473870" y="1402509"/>
            <a:ext cx="185518" cy="633239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7087911" y="1596159"/>
            <a:ext cx="822325" cy="327025"/>
          </a:xfrm>
          <a:prstGeom prst="cube">
            <a:avLst>
              <a:gd name="adj" fmla="val 24995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7805461" y="1323109"/>
            <a:ext cx="631825" cy="590550"/>
          </a:xfrm>
          <a:prstGeom prst="cube">
            <a:avLst>
              <a:gd name="adj" fmla="val 24995"/>
            </a:avLst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7043461" y="2008909"/>
            <a:ext cx="1412246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2000" b="1" dirty="0" err="1" smtClean="0">
                <a:latin typeface="Arial" panose="020B0604020202020204" pitchFamily="34" charset="0"/>
              </a:rPr>
              <a:t>Colección</a:t>
            </a:r>
            <a:endParaRPr lang="en-US" sz="2000" b="1" dirty="0">
              <a:latin typeface="Arial" panose="020B0604020202020204" pitchFamily="34" charset="0"/>
            </a:endParaRP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 flipV="1">
            <a:off x="6858000" y="3273886"/>
            <a:ext cx="0" cy="392086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6142755" y="3683747"/>
            <a:ext cx="1430489" cy="532346"/>
            <a:chOff x="3205" y="432"/>
            <a:chExt cx="871" cy="381"/>
          </a:xfrm>
        </p:grpSpPr>
        <p:sp>
          <p:nvSpPr>
            <p:cNvPr id="59" name="AutoShape 5"/>
            <p:cNvSpPr>
              <a:spLocks noChangeArrowheads="1"/>
            </p:cNvSpPr>
            <p:nvPr/>
          </p:nvSpPr>
          <p:spPr bwMode="auto">
            <a:xfrm>
              <a:off x="3205" y="432"/>
              <a:ext cx="871" cy="377"/>
            </a:xfrm>
            <a:prstGeom prst="cube">
              <a:avLst>
                <a:gd name="adj" fmla="val 24995"/>
              </a:avLst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3312" y="576"/>
              <a:ext cx="540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Index</a:t>
              </a:r>
            </a:p>
          </p:txBody>
        </p:sp>
      </p:grpSp>
      <p:grpSp>
        <p:nvGrpSpPr>
          <p:cNvPr id="61" name="Group 15"/>
          <p:cNvGrpSpPr>
            <a:grpSpLocks/>
          </p:cNvGrpSpPr>
          <p:nvPr/>
        </p:nvGrpSpPr>
        <p:grpSpPr bwMode="auto">
          <a:xfrm>
            <a:off x="5018079" y="5770884"/>
            <a:ext cx="1323736" cy="927763"/>
            <a:chOff x="2555" y="1622"/>
            <a:chExt cx="806" cy="664"/>
          </a:xfrm>
        </p:grpSpPr>
        <p:grpSp>
          <p:nvGrpSpPr>
            <p:cNvPr id="62" name="Group 16"/>
            <p:cNvGrpSpPr>
              <a:grpSpLocks/>
            </p:cNvGrpSpPr>
            <p:nvPr/>
          </p:nvGrpSpPr>
          <p:grpSpPr bwMode="auto">
            <a:xfrm>
              <a:off x="2555" y="1622"/>
              <a:ext cx="806" cy="664"/>
              <a:chOff x="2555" y="1622"/>
              <a:chExt cx="806" cy="664"/>
            </a:xfrm>
          </p:grpSpPr>
          <p:grpSp>
            <p:nvGrpSpPr>
              <p:cNvPr id="69" name="Group 17"/>
              <p:cNvGrpSpPr>
                <a:grpSpLocks/>
              </p:cNvGrpSpPr>
              <p:nvPr/>
            </p:nvGrpSpPr>
            <p:grpSpPr bwMode="auto">
              <a:xfrm>
                <a:off x="2619" y="1622"/>
                <a:ext cx="742" cy="586"/>
                <a:chOff x="2619" y="1622"/>
                <a:chExt cx="742" cy="586"/>
              </a:xfrm>
            </p:grpSpPr>
            <p:sp>
              <p:nvSpPr>
                <p:cNvPr id="71" name="Freeform 18"/>
                <p:cNvSpPr>
                  <a:spLocks/>
                </p:cNvSpPr>
                <p:nvPr/>
              </p:nvSpPr>
              <p:spPr bwMode="auto">
                <a:xfrm>
                  <a:off x="2619" y="1622"/>
                  <a:ext cx="742" cy="586"/>
                </a:xfrm>
                <a:custGeom>
                  <a:avLst/>
                  <a:gdLst>
                    <a:gd name="T0" fmla="*/ 0 w 742"/>
                    <a:gd name="T1" fmla="*/ 0 h 586"/>
                    <a:gd name="T2" fmla="*/ 741 w 742"/>
                    <a:gd name="T3" fmla="*/ 0 h 586"/>
                    <a:gd name="T4" fmla="*/ 741 w 742"/>
                    <a:gd name="T5" fmla="*/ 585 h 586"/>
                    <a:gd name="T6" fmla="*/ 0 w 742"/>
                    <a:gd name="T7" fmla="*/ 585 h 586"/>
                    <a:gd name="T8" fmla="*/ 0 w 742"/>
                    <a:gd name="T9" fmla="*/ 0 h 5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2"/>
                    <a:gd name="T16" fmla="*/ 0 h 586"/>
                    <a:gd name="T17" fmla="*/ 742 w 742"/>
                    <a:gd name="T18" fmla="*/ 586 h 5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2" h="586">
                      <a:moveTo>
                        <a:pt x="0" y="0"/>
                      </a:moveTo>
                      <a:lnTo>
                        <a:pt x="741" y="0"/>
                      </a:lnTo>
                      <a:lnTo>
                        <a:pt x="741" y="585"/>
                      </a:lnTo>
                      <a:lnTo>
                        <a:pt x="0" y="58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60093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72" name="Group 19"/>
                <p:cNvGrpSpPr>
                  <a:grpSpLocks/>
                </p:cNvGrpSpPr>
                <p:nvPr/>
              </p:nvGrpSpPr>
              <p:grpSpPr bwMode="auto">
                <a:xfrm>
                  <a:off x="2619" y="1675"/>
                  <a:ext cx="742" cy="475"/>
                  <a:chOff x="2619" y="1675"/>
                  <a:chExt cx="742" cy="475"/>
                </a:xfrm>
              </p:grpSpPr>
              <p:sp>
                <p:nvSpPr>
                  <p:cNvPr id="73" name="Freeform 20"/>
                  <p:cNvSpPr>
                    <a:spLocks/>
                  </p:cNvSpPr>
                  <p:nvPr/>
                </p:nvSpPr>
                <p:spPr bwMode="auto">
                  <a:xfrm>
                    <a:off x="2619" y="1675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4" name="Freeform 21"/>
                  <p:cNvSpPr>
                    <a:spLocks/>
                  </p:cNvSpPr>
                  <p:nvPr/>
                </p:nvSpPr>
                <p:spPr bwMode="auto">
                  <a:xfrm>
                    <a:off x="2619" y="1780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5" name="Freeform 22"/>
                  <p:cNvSpPr>
                    <a:spLocks/>
                  </p:cNvSpPr>
                  <p:nvPr/>
                </p:nvSpPr>
                <p:spPr bwMode="auto">
                  <a:xfrm>
                    <a:off x="2619" y="1885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6" name="Freeform 23"/>
                  <p:cNvSpPr>
                    <a:spLocks/>
                  </p:cNvSpPr>
                  <p:nvPr/>
                </p:nvSpPr>
                <p:spPr bwMode="auto">
                  <a:xfrm>
                    <a:off x="2619" y="1992"/>
                    <a:ext cx="742" cy="52"/>
                  </a:xfrm>
                  <a:custGeom>
                    <a:avLst/>
                    <a:gdLst>
                      <a:gd name="T0" fmla="*/ 0 w 742"/>
                      <a:gd name="T1" fmla="*/ 0 h 52"/>
                      <a:gd name="T2" fmla="*/ 741 w 742"/>
                      <a:gd name="T3" fmla="*/ 0 h 52"/>
                      <a:gd name="T4" fmla="*/ 741 w 742"/>
                      <a:gd name="T5" fmla="*/ 51 h 52"/>
                      <a:gd name="T6" fmla="*/ 0 w 742"/>
                      <a:gd name="T7" fmla="*/ 51 h 52"/>
                      <a:gd name="T8" fmla="*/ 0 w 742"/>
                      <a:gd name="T9" fmla="*/ 0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2"/>
                      <a:gd name="T17" fmla="*/ 742 w 742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2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1"/>
                        </a:lnTo>
                        <a:lnTo>
                          <a:pt x="0" y="5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7" name="Freeform 24"/>
                  <p:cNvSpPr>
                    <a:spLocks/>
                  </p:cNvSpPr>
                  <p:nvPr/>
                </p:nvSpPr>
                <p:spPr bwMode="auto">
                  <a:xfrm>
                    <a:off x="2619" y="2096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555" y="1661"/>
                <a:ext cx="742" cy="625"/>
              </a:xfrm>
              <a:custGeom>
                <a:avLst/>
                <a:gdLst>
                  <a:gd name="T0" fmla="*/ 0 w 742"/>
                  <a:gd name="T1" fmla="*/ 0 h 625"/>
                  <a:gd name="T2" fmla="*/ 741 w 742"/>
                  <a:gd name="T3" fmla="*/ 0 h 625"/>
                  <a:gd name="T4" fmla="*/ 741 w 742"/>
                  <a:gd name="T5" fmla="*/ 624 h 625"/>
                  <a:gd name="T6" fmla="*/ 0 w 742"/>
                  <a:gd name="T7" fmla="*/ 624 h 625"/>
                  <a:gd name="T8" fmla="*/ 0 w 742"/>
                  <a:gd name="T9" fmla="*/ 0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2"/>
                  <a:gd name="T16" fmla="*/ 0 h 625"/>
                  <a:gd name="T17" fmla="*/ 742 w 742"/>
                  <a:gd name="T18" fmla="*/ 625 h 6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2" h="625">
                    <a:moveTo>
                      <a:pt x="0" y="0"/>
                    </a:moveTo>
                    <a:lnTo>
                      <a:pt x="741" y="0"/>
                    </a:lnTo>
                    <a:lnTo>
                      <a:pt x="741" y="624"/>
                    </a:lnTo>
                    <a:lnTo>
                      <a:pt x="0" y="6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60093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2784" y="1778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2784" y="1857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>
              <a:off x="2784" y="1935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>
              <a:off x="2784" y="2013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2784" y="2091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" name="Line 31"/>
            <p:cNvSpPr>
              <a:spLocks noChangeShapeType="1"/>
            </p:cNvSpPr>
            <p:nvPr/>
          </p:nvSpPr>
          <p:spPr bwMode="auto">
            <a:xfrm>
              <a:off x="2784" y="2169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78" name="Group 36"/>
          <p:cNvGrpSpPr>
            <a:grpSpLocks/>
          </p:cNvGrpSpPr>
          <p:nvPr/>
        </p:nvGrpSpPr>
        <p:grpSpPr bwMode="auto">
          <a:xfrm>
            <a:off x="4390036" y="4772473"/>
            <a:ext cx="2467964" cy="437335"/>
            <a:chOff x="2665" y="2592"/>
            <a:chExt cx="1358" cy="313"/>
          </a:xfrm>
        </p:grpSpPr>
        <p:sp>
          <p:nvSpPr>
            <p:cNvPr id="79" name="AutoShape 37"/>
            <p:cNvSpPr>
              <a:spLocks noChangeArrowheads="1"/>
            </p:cNvSpPr>
            <p:nvPr/>
          </p:nvSpPr>
          <p:spPr bwMode="auto">
            <a:xfrm>
              <a:off x="2736" y="2592"/>
              <a:ext cx="1220" cy="280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2665" y="2640"/>
              <a:ext cx="1358" cy="26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tx2"/>
                  </a:solidFill>
                  <a:latin typeface="Arial" panose="020B0604020202020204" pitchFamily="34" charset="0"/>
                </a:rPr>
                <a:t>Ranking o </a:t>
              </a: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Match</a:t>
              </a:r>
            </a:p>
          </p:txBody>
        </p:sp>
      </p:grpSp>
      <p:grpSp>
        <p:nvGrpSpPr>
          <p:cNvPr id="81" name="Group 40"/>
          <p:cNvGrpSpPr>
            <a:grpSpLocks/>
          </p:cNvGrpSpPr>
          <p:nvPr/>
        </p:nvGrpSpPr>
        <p:grpSpPr bwMode="auto">
          <a:xfrm>
            <a:off x="3494421" y="3727767"/>
            <a:ext cx="1430489" cy="532346"/>
            <a:chOff x="3205" y="432"/>
            <a:chExt cx="871" cy="381"/>
          </a:xfrm>
        </p:grpSpPr>
        <p:sp>
          <p:nvSpPr>
            <p:cNvPr id="82" name="AutoShape 41"/>
            <p:cNvSpPr>
              <a:spLocks noChangeArrowheads="1"/>
            </p:cNvSpPr>
            <p:nvPr/>
          </p:nvSpPr>
          <p:spPr bwMode="auto">
            <a:xfrm>
              <a:off x="3205" y="432"/>
              <a:ext cx="871" cy="377"/>
            </a:xfrm>
            <a:prstGeom prst="cube">
              <a:avLst>
                <a:gd name="adj" fmla="val 24995"/>
              </a:avLst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83" name="Rectangle 42"/>
            <p:cNvSpPr>
              <a:spLocks noChangeArrowheads="1"/>
            </p:cNvSpPr>
            <p:nvPr/>
          </p:nvSpPr>
          <p:spPr bwMode="auto">
            <a:xfrm>
              <a:off x="3312" y="576"/>
              <a:ext cx="584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Query</a:t>
              </a:r>
            </a:p>
          </p:txBody>
        </p:sp>
      </p:grpSp>
      <p:sp>
        <p:nvSpPr>
          <p:cNvPr id="84" name="Line 43"/>
          <p:cNvSpPr>
            <a:spLocks noChangeShapeType="1"/>
          </p:cNvSpPr>
          <p:nvPr/>
        </p:nvSpPr>
        <p:spPr bwMode="auto">
          <a:xfrm rot="28197" flipH="1" flipV="1">
            <a:off x="4621186" y="4334141"/>
            <a:ext cx="719350" cy="324158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5" name="Line 44"/>
          <p:cNvSpPr>
            <a:spLocks noChangeShapeType="1"/>
          </p:cNvSpPr>
          <p:nvPr/>
        </p:nvSpPr>
        <p:spPr bwMode="auto">
          <a:xfrm rot="6986949" flipH="1" flipV="1">
            <a:off x="5737567" y="4286611"/>
            <a:ext cx="611987" cy="394165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6" name="Line 45"/>
          <p:cNvSpPr>
            <a:spLocks noChangeShapeType="1"/>
          </p:cNvSpPr>
          <p:nvPr/>
        </p:nvSpPr>
        <p:spPr bwMode="auto">
          <a:xfrm flipH="1" flipV="1">
            <a:off x="5638800" y="5282463"/>
            <a:ext cx="0" cy="453484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7" name="Line 13"/>
          <p:cNvSpPr>
            <a:spLocks noChangeShapeType="1"/>
          </p:cNvSpPr>
          <p:nvPr/>
        </p:nvSpPr>
        <p:spPr bwMode="auto">
          <a:xfrm flipV="1">
            <a:off x="6236703" y="1727140"/>
            <a:ext cx="0" cy="939859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3169506" y="1596054"/>
            <a:ext cx="19304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b="1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Análisis</a:t>
            </a:r>
            <a:r>
              <a:rPr lang="en-US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Léxico</a:t>
            </a:r>
            <a:r>
              <a:rPr lang="en-US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y stop </a:t>
            </a:r>
            <a:r>
              <a:rPr lang="en-US" b="1" dirty="0">
                <a:solidFill>
                  <a:srgbClr val="008000"/>
                </a:solidFill>
                <a:latin typeface="Comic Sans MS" panose="030F0702030302020204" pitchFamily="66" charset="0"/>
              </a:rPr>
              <a:t>words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88" name="Oval 49"/>
          <p:cNvSpPr>
            <a:spLocks noChangeArrowheads="1"/>
          </p:cNvSpPr>
          <p:nvPr/>
        </p:nvSpPr>
        <p:spPr bwMode="auto">
          <a:xfrm>
            <a:off x="3065378" y="1230804"/>
            <a:ext cx="2133600" cy="1447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50"/>
          <p:cNvCxnSpPr>
            <a:cxnSpLocks noChangeShapeType="1"/>
          </p:cNvCxnSpPr>
          <p:nvPr/>
        </p:nvCxnSpPr>
        <p:spPr bwMode="auto">
          <a:xfrm rot="5400000">
            <a:off x="2130702" y="2480513"/>
            <a:ext cx="1362656" cy="1312100"/>
          </a:xfrm>
          <a:prstGeom prst="curved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AutoShape 51"/>
          <p:cNvCxnSpPr>
            <a:cxnSpLocks noChangeShapeType="1"/>
            <a:endCxn id="22" idx="1"/>
          </p:cNvCxnSpPr>
          <p:nvPr/>
        </p:nvCxnSpPr>
        <p:spPr bwMode="auto">
          <a:xfrm>
            <a:off x="4023859" y="2691167"/>
            <a:ext cx="1343202" cy="301992"/>
          </a:xfrm>
          <a:prstGeom prst="curved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51"/>
          <p:cNvSpPr>
            <a:spLocks noChangeArrowheads="1"/>
          </p:cNvSpPr>
          <p:nvPr/>
        </p:nvSpPr>
        <p:spPr bwMode="auto">
          <a:xfrm>
            <a:off x="791890" y="4761436"/>
            <a:ext cx="2216150" cy="156845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" name="Text Box 52"/>
          <p:cNvSpPr txBox="1">
            <a:spLocks noChangeArrowheads="1"/>
          </p:cNvSpPr>
          <p:nvPr/>
        </p:nvSpPr>
        <p:spPr bwMode="auto">
          <a:xfrm>
            <a:off x="808037" y="5260162"/>
            <a:ext cx="1981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¿</a:t>
            </a:r>
            <a:r>
              <a:rPr lang="en-US" altLang="en-US" sz="16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Cuál</a:t>
            </a:r>
            <a:r>
              <a:rPr lang="en-US" altLang="en-US" sz="1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es</a:t>
            </a:r>
            <a:r>
              <a:rPr lang="en-US" altLang="en-US" sz="1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el ranking?</a:t>
            </a:r>
            <a:endParaRPr lang="en-US" altLang="en-US" sz="16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3" name="AutoShape 53"/>
          <p:cNvCxnSpPr>
            <a:cxnSpLocks noChangeShapeType="1"/>
            <a:endCxn id="80" idx="1"/>
          </p:cNvCxnSpPr>
          <p:nvPr/>
        </p:nvCxnSpPr>
        <p:spPr bwMode="auto">
          <a:xfrm flipV="1">
            <a:off x="3030860" y="5024674"/>
            <a:ext cx="1359176" cy="484532"/>
          </a:xfrm>
          <a:prstGeom prst="curved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Oval 49"/>
          <p:cNvSpPr>
            <a:spLocks noChangeArrowheads="1"/>
          </p:cNvSpPr>
          <p:nvPr/>
        </p:nvSpPr>
        <p:spPr bwMode="auto">
          <a:xfrm>
            <a:off x="6854041" y="4888163"/>
            <a:ext cx="2133600" cy="1473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5" name="Text Box 48"/>
          <p:cNvSpPr txBox="1">
            <a:spLocks noChangeArrowheads="1"/>
          </p:cNvSpPr>
          <p:nvPr/>
        </p:nvSpPr>
        <p:spPr bwMode="auto">
          <a:xfrm>
            <a:off x="6896555" y="5217026"/>
            <a:ext cx="1981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¿</a:t>
            </a:r>
            <a:r>
              <a:rPr lang="en-US" altLang="en-US" sz="18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cómo</a:t>
            </a:r>
            <a:r>
              <a:rPr lang="en-US" altLang="en-US" sz="1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se </a:t>
            </a:r>
            <a:r>
              <a:rPr lang="en-US" altLang="en-US" sz="18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construye</a:t>
            </a:r>
            <a:r>
              <a:rPr lang="en-US" altLang="en-US" sz="1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el index ?</a:t>
            </a:r>
            <a:endParaRPr lang="en-US" altLang="en-US" sz="18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AutoShape 50"/>
          <p:cNvCxnSpPr>
            <a:cxnSpLocks noChangeShapeType="1"/>
            <a:endCxn id="59" idx="4"/>
          </p:cNvCxnSpPr>
          <p:nvPr/>
        </p:nvCxnSpPr>
        <p:spPr bwMode="auto">
          <a:xfrm rot="10800000">
            <a:off x="7441581" y="4012958"/>
            <a:ext cx="1233602" cy="1125675"/>
          </a:xfrm>
          <a:prstGeom prst="curvedConnector3">
            <a:avLst>
              <a:gd name="adj1" fmla="val -22199"/>
            </a:avLst>
          </a:prstGeom>
          <a:ln>
            <a:headEnd/>
            <a:tailEnd type="triangl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7" name="Imagen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80" y="645207"/>
            <a:ext cx="1532207" cy="1401408"/>
          </a:xfrm>
          <a:prstGeom prst="rect">
            <a:avLst/>
          </a:prstGeom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1543979"/>
            <a:ext cx="828675" cy="666750"/>
          </a:xfrm>
          <a:prstGeom prst="rect">
            <a:avLst/>
          </a:prstGeom>
        </p:spPr>
      </p:pic>
      <p:sp>
        <p:nvSpPr>
          <p:cNvPr id="100" name="Text Box 52"/>
          <p:cNvSpPr txBox="1">
            <a:spLocks noChangeArrowheads="1"/>
          </p:cNvSpPr>
          <p:nvPr/>
        </p:nvSpPr>
        <p:spPr bwMode="auto">
          <a:xfrm>
            <a:off x="2779021" y="6108006"/>
            <a:ext cx="2037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r>
              <a:rPr lang="en-US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Visualización</a:t>
            </a:r>
            <a:endParaRPr lang="en-US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1" name="AutoShape 50"/>
          <p:cNvCxnSpPr>
            <a:cxnSpLocks noChangeShapeType="1"/>
          </p:cNvCxnSpPr>
          <p:nvPr/>
        </p:nvCxnSpPr>
        <p:spPr bwMode="auto">
          <a:xfrm rot="5400000">
            <a:off x="3031356" y="5312445"/>
            <a:ext cx="1791545" cy="1"/>
          </a:xfrm>
          <a:prstGeom prst="curved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Programa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del </a:t>
            </a:r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curso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537138" y="1161184"/>
            <a:ext cx="2286000" cy="1524000"/>
          </a:xfrm>
          <a:prstGeom prst="star16">
            <a:avLst>
              <a:gd name="adj" fmla="val 37500"/>
            </a:avLst>
          </a:prstGeom>
          <a:noFill/>
          <a:ln w="508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1400" y="1483860"/>
            <a:ext cx="1219200" cy="125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Necesidad</a:t>
            </a:r>
            <a:endParaRPr lang="en-US" sz="1400" b="1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9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de </a:t>
            </a: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Información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por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parte del </a:t>
            </a:r>
            <a:r>
              <a:rPr lang="en-US" sz="14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usuario</a:t>
            </a:r>
            <a:r>
              <a:rPr lang="en-US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endParaRPr lang="en-US" sz="14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90000"/>
              </a:lnSpc>
            </a:pP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914400" y="3962400"/>
            <a:ext cx="1473200" cy="457200"/>
            <a:chOff x="576" y="1344"/>
            <a:chExt cx="928" cy="28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576" y="1344"/>
              <a:ext cx="928" cy="288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78" y="1371"/>
              <a:ext cx="710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Parse</a:t>
              </a:r>
            </a:p>
          </p:txBody>
        </p:sp>
      </p:grpSp>
      <p:sp>
        <p:nvSpPr>
          <p:cNvPr id="12" name="Line 7"/>
          <p:cNvSpPr>
            <a:spLocks noChangeShapeType="1"/>
          </p:cNvSpPr>
          <p:nvPr/>
        </p:nvSpPr>
        <p:spPr bwMode="auto">
          <a:xfrm rot="19814138" flipH="1" flipV="1">
            <a:off x="2667000" y="3962400"/>
            <a:ext cx="695325" cy="3683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1600200" y="2819400"/>
            <a:ext cx="0" cy="11430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746676" y="2999313"/>
            <a:ext cx="1707047" cy="609600"/>
          </a:xfrm>
          <a:prstGeom prst="ellipse">
            <a:avLst/>
          </a:prstGeom>
          <a:solidFill>
            <a:schemeClr val="bg2"/>
          </a:solidFill>
          <a:ln w="127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r>
              <a:rPr lang="en-US" sz="2000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Texto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</a:rPr>
              <a:t> de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input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5367061" y="2770909"/>
            <a:ext cx="1752600" cy="446088"/>
            <a:chOff x="3408" y="3456"/>
            <a:chExt cx="1104" cy="281"/>
          </a:xfrm>
        </p:grpSpPr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3408" y="3456"/>
              <a:ext cx="1104" cy="280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408" y="3504"/>
              <a:ext cx="1060" cy="23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tx2"/>
                  </a:solidFill>
                  <a:latin typeface="Arial" panose="020B0604020202020204" pitchFamily="34" charset="0"/>
                </a:rPr>
                <a:t>Pre-</a:t>
              </a:r>
              <a:r>
                <a:rPr lang="en-US" sz="2000" b="1" dirty="0" err="1" smtClean="0">
                  <a:solidFill>
                    <a:schemeClr val="tx2"/>
                  </a:solidFill>
                  <a:latin typeface="Arial" panose="020B0604020202020204" pitchFamily="34" charset="0"/>
                </a:rPr>
                <a:t>proceso</a:t>
              </a:r>
              <a:endParaRPr lang="en-US" sz="20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" name="Line 8"/>
          <p:cNvSpPr>
            <a:spLocks noChangeShapeType="1"/>
          </p:cNvSpPr>
          <p:nvPr/>
        </p:nvSpPr>
        <p:spPr bwMode="auto">
          <a:xfrm rot="17167321">
            <a:off x="6473870" y="1402509"/>
            <a:ext cx="185518" cy="633239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7087911" y="1596159"/>
            <a:ext cx="822325" cy="327025"/>
          </a:xfrm>
          <a:prstGeom prst="cube">
            <a:avLst>
              <a:gd name="adj" fmla="val 24995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7805461" y="1323109"/>
            <a:ext cx="631825" cy="590550"/>
          </a:xfrm>
          <a:prstGeom prst="cube">
            <a:avLst>
              <a:gd name="adj" fmla="val 24995"/>
            </a:avLst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endParaRPr lang="es-ES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7043461" y="2008909"/>
            <a:ext cx="1412246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2000" b="1" dirty="0" err="1" smtClean="0">
                <a:latin typeface="Arial" panose="020B0604020202020204" pitchFamily="34" charset="0"/>
              </a:rPr>
              <a:t>Colección</a:t>
            </a:r>
            <a:endParaRPr lang="en-US" sz="2000" b="1" dirty="0">
              <a:latin typeface="Arial" panose="020B0604020202020204" pitchFamily="34" charset="0"/>
            </a:endParaRP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 flipV="1">
            <a:off x="6858000" y="3273886"/>
            <a:ext cx="0" cy="392086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6142755" y="3683747"/>
            <a:ext cx="1430489" cy="532346"/>
            <a:chOff x="3205" y="432"/>
            <a:chExt cx="871" cy="381"/>
          </a:xfrm>
        </p:grpSpPr>
        <p:sp>
          <p:nvSpPr>
            <p:cNvPr id="59" name="AutoShape 5"/>
            <p:cNvSpPr>
              <a:spLocks noChangeArrowheads="1"/>
            </p:cNvSpPr>
            <p:nvPr/>
          </p:nvSpPr>
          <p:spPr bwMode="auto">
            <a:xfrm>
              <a:off x="3205" y="432"/>
              <a:ext cx="871" cy="377"/>
            </a:xfrm>
            <a:prstGeom prst="cube">
              <a:avLst>
                <a:gd name="adj" fmla="val 24995"/>
              </a:avLst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3312" y="576"/>
              <a:ext cx="540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Index</a:t>
              </a:r>
            </a:p>
          </p:txBody>
        </p:sp>
      </p:grpSp>
      <p:grpSp>
        <p:nvGrpSpPr>
          <p:cNvPr id="61" name="Group 15"/>
          <p:cNvGrpSpPr>
            <a:grpSpLocks/>
          </p:cNvGrpSpPr>
          <p:nvPr/>
        </p:nvGrpSpPr>
        <p:grpSpPr bwMode="auto">
          <a:xfrm>
            <a:off x="5018079" y="5770884"/>
            <a:ext cx="1323736" cy="927763"/>
            <a:chOff x="2555" y="1622"/>
            <a:chExt cx="806" cy="664"/>
          </a:xfrm>
        </p:grpSpPr>
        <p:grpSp>
          <p:nvGrpSpPr>
            <p:cNvPr id="62" name="Group 16"/>
            <p:cNvGrpSpPr>
              <a:grpSpLocks/>
            </p:cNvGrpSpPr>
            <p:nvPr/>
          </p:nvGrpSpPr>
          <p:grpSpPr bwMode="auto">
            <a:xfrm>
              <a:off x="2555" y="1622"/>
              <a:ext cx="806" cy="664"/>
              <a:chOff x="2555" y="1622"/>
              <a:chExt cx="806" cy="664"/>
            </a:xfrm>
          </p:grpSpPr>
          <p:grpSp>
            <p:nvGrpSpPr>
              <p:cNvPr id="69" name="Group 17"/>
              <p:cNvGrpSpPr>
                <a:grpSpLocks/>
              </p:cNvGrpSpPr>
              <p:nvPr/>
            </p:nvGrpSpPr>
            <p:grpSpPr bwMode="auto">
              <a:xfrm>
                <a:off x="2619" y="1622"/>
                <a:ext cx="742" cy="586"/>
                <a:chOff x="2619" y="1622"/>
                <a:chExt cx="742" cy="586"/>
              </a:xfrm>
            </p:grpSpPr>
            <p:sp>
              <p:nvSpPr>
                <p:cNvPr id="71" name="Freeform 18"/>
                <p:cNvSpPr>
                  <a:spLocks/>
                </p:cNvSpPr>
                <p:nvPr/>
              </p:nvSpPr>
              <p:spPr bwMode="auto">
                <a:xfrm>
                  <a:off x="2619" y="1622"/>
                  <a:ext cx="742" cy="586"/>
                </a:xfrm>
                <a:custGeom>
                  <a:avLst/>
                  <a:gdLst>
                    <a:gd name="T0" fmla="*/ 0 w 742"/>
                    <a:gd name="T1" fmla="*/ 0 h 586"/>
                    <a:gd name="T2" fmla="*/ 741 w 742"/>
                    <a:gd name="T3" fmla="*/ 0 h 586"/>
                    <a:gd name="T4" fmla="*/ 741 w 742"/>
                    <a:gd name="T5" fmla="*/ 585 h 586"/>
                    <a:gd name="T6" fmla="*/ 0 w 742"/>
                    <a:gd name="T7" fmla="*/ 585 h 586"/>
                    <a:gd name="T8" fmla="*/ 0 w 742"/>
                    <a:gd name="T9" fmla="*/ 0 h 5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2"/>
                    <a:gd name="T16" fmla="*/ 0 h 586"/>
                    <a:gd name="T17" fmla="*/ 742 w 742"/>
                    <a:gd name="T18" fmla="*/ 586 h 5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2" h="586">
                      <a:moveTo>
                        <a:pt x="0" y="0"/>
                      </a:moveTo>
                      <a:lnTo>
                        <a:pt x="741" y="0"/>
                      </a:lnTo>
                      <a:lnTo>
                        <a:pt x="741" y="585"/>
                      </a:lnTo>
                      <a:lnTo>
                        <a:pt x="0" y="58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60093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72" name="Group 19"/>
                <p:cNvGrpSpPr>
                  <a:grpSpLocks/>
                </p:cNvGrpSpPr>
                <p:nvPr/>
              </p:nvGrpSpPr>
              <p:grpSpPr bwMode="auto">
                <a:xfrm>
                  <a:off x="2619" y="1675"/>
                  <a:ext cx="742" cy="475"/>
                  <a:chOff x="2619" y="1675"/>
                  <a:chExt cx="742" cy="475"/>
                </a:xfrm>
              </p:grpSpPr>
              <p:sp>
                <p:nvSpPr>
                  <p:cNvPr id="73" name="Freeform 20"/>
                  <p:cNvSpPr>
                    <a:spLocks/>
                  </p:cNvSpPr>
                  <p:nvPr/>
                </p:nvSpPr>
                <p:spPr bwMode="auto">
                  <a:xfrm>
                    <a:off x="2619" y="1675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4" name="Freeform 21"/>
                  <p:cNvSpPr>
                    <a:spLocks/>
                  </p:cNvSpPr>
                  <p:nvPr/>
                </p:nvSpPr>
                <p:spPr bwMode="auto">
                  <a:xfrm>
                    <a:off x="2619" y="1780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5" name="Freeform 22"/>
                  <p:cNvSpPr>
                    <a:spLocks/>
                  </p:cNvSpPr>
                  <p:nvPr/>
                </p:nvSpPr>
                <p:spPr bwMode="auto">
                  <a:xfrm>
                    <a:off x="2619" y="1885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6" name="Freeform 23"/>
                  <p:cNvSpPr>
                    <a:spLocks/>
                  </p:cNvSpPr>
                  <p:nvPr/>
                </p:nvSpPr>
                <p:spPr bwMode="auto">
                  <a:xfrm>
                    <a:off x="2619" y="1992"/>
                    <a:ext cx="742" cy="52"/>
                  </a:xfrm>
                  <a:custGeom>
                    <a:avLst/>
                    <a:gdLst>
                      <a:gd name="T0" fmla="*/ 0 w 742"/>
                      <a:gd name="T1" fmla="*/ 0 h 52"/>
                      <a:gd name="T2" fmla="*/ 741 w 742"/>
                      <a:gd name="T3" fmla="*/ 0 h 52"/>
                      <a:gd name="T4" fmla="*/ 741 w 742"/>
                      <a:gd name="T5" fmla="*/ 51 h 52"/>
                      <a:gd name="T6" fmla="*/ 0 w 742"/>
                      <a:gd name="T7" fmla="*/ 51 h 52"/>
                      <a:gd name="T8" fmla="*/ 0 w 742"/>
                      <a:gd name="T9" fmla="*/ 0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2"/>
                      <a:gd name="T17" fmla="*/ 742 w 742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2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1"/>
                        </a:lnTo>
                        <a:lnTo>
                          <a:pt x="0" y="5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7" name="Freeform 24"/>
                  <p:cNvSpPr>
                    <a:spLocks/>
                  </p:cNvSpPr>
                  <p:nvPr/>
                </p:nvSpPr>
                <p:spPr bwMode="auto">
                  <a:xfrm>
                    <a:off x="2619" y="2096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60093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555" y="1661"/>
                <a:ext cx="742" cy="625"/>
              </a:xfrm>
              <a:custGeom>
                <a:avLst/>
                <a:gdLst>
                  <a:gd name="T0" fmla="*/ 0 w 742"/>
                  <a:gd name="T1" fmla="*/ 0 h 625"/>
                  <a:gd name="T2" fmla="*/ 741 w 742"/>
                  <a:gd name="T3" fmla="*/ 0 h 625"/>
                  <a:gd name="T4" fmla="*/ 741 w 742"/>
                  <a:gd name="T5" fmla="*/ 624 h 625"/>
                  <a:gd name="T6" fmla="*/ 0 w 742"/>
                  <a:gd name="T7" fmla="*/ 624 h 625"/>
                  <a:gd name="T8" fmla="*/ 0 w 742"/>
                  <a:gd name="T9" fmla="*/ 0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2"/>
                  <a:gd name="T16" fmla="*/ 0 h 625"/>
                  <a:gd name="T17" fmla="*/ 742 w 742"/>
                  <a:gd name="T18" fmla="*/ 625 h 6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2" h="625">
                    <a:moveTo>
                      <a:pt x="0" y="0"/>
                    </a:moveTo>
                    <a:lnTo>
                      <a:pt x="741" y="0"/>
                    </a:lnTo>
                    <a:lnTo>
                      <a:pt x="741" y="624"/>
                    </a:lnTo>
                    <a:lnTo>
                      <a:pt x="0" y="6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60093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2784" y="1778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2784" y="1857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>
              <a:off x="2784" y="1935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>
              <a:off x="2784" y="2013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2784" y="2091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" name="Line 31"/>
            <p:cNvSpPr>
              <a:spLocks noChangeShapeType="1"/>
            </p:cNvSpPr>
            <p:nvPr/>
          </p:nvSpPr>
          <p:spPr bwMode="auto">
            <a:xfrm>
              <a:off x="2784" y="2169"/>
              <a:ext cx="32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78" name="Group 36"/>
          <p:cNvGrpSpPr>
            <a:grpSpLocks/>
          </p:cNvGrpSpPr>
          <p:nvPr/>
        </p:nvGrpSpPr>
        <p:grpSpPr bwMode="auto">
          <a:xfrm>
            <a:off x="4390036" y="4772473"/>
            <a:ext cx="2467964" cy="437335"/>
            <a:chOff x="2665" y="2592"/>
            <a:chExt cx="1358" cy="313"/>
          </a:xfrm>
        </p:grpSpPr>
        <p:sp>
          <p:nvSpPr>
            <p:cNvPr id="79" name="AutoShape 37"/>
            <p:cNvSpPr>
              <a:spLocks noChangeArrowheads="1"/>
            </p:cNvSpPr>
            <p:nvPr/>
          </p:nvSpPr>
          <p:spPr bwMode="auto">
            <a:xfrm>
              <a:off x="2736" y="2592"/>
              <a:ext cx="1220" cy="280"/>
            </a:xfrm>
            <a:prstGeom prst="roundRect">
              <a:avLst>
                <a:gd name="adj" fmla="val 12495"/>
              </a:avLst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2665" y="2640"/>
              <a:ext cx="1358" cy="26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tx2"/>
                  </a:solidFill>
                  <a:latin typeface="Arial" panose="020B0604020202020204" pitchFamily="34" charset="0"/>
                </a:rPr>
                <a:t>Ranking o </a:t>
              </a: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Match</a:t>
              </a:r>
            </a:p>
          </p:txBody>
        </p:sp>
      </p:grpSp>
      <p:grpSp>
        <p:nvGrpSpPr>
          <p:cNvPr id="81" name="Group 40"/>
          <p:cNvGrpSpPr>
            <a:grpSpLocks/>
          </p:cNvGrpSpPr>
          <p:nvPr/>
        </p:nvGrpSpPr>
        <p:grpSpPr bwMode="auto">
          <a:xfrm>
            <a:off x="3494421" y="3727767"/>
            <a:ext cx="1430489" cy="532346"/>
            <a:chOff x="3205" y="432"/>
            <a:chExt cx="871" cy="381"/>
          </a:xfrm>
        </p:grpSpPr>
        <p:sp>
          <p:nvSpPr>
            <p:cNvPr id="82" name="AutoShape 41"/>
            <p:cNvSpPr>
              <a:spLocks noChangeArrowheads="1"/>
            </p:cNvSpPr>
            <p:nvPr/>
          </p:nvSpPr>
          <p:spPr bwMode="auto">
            <a:xfrm>
              <a:off x="3205" y="432"/>
              <a:ext cx="871" cy="377"/>
            </a:xfrm>
            <a:prstGeom prst="cube">
              <a:avLst>
                <a:gd name="adj" fmla="val 24995"/>
              </a:avLst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endParaRPr lang="es-ES"/>
            </a:p>
          </p:txBody>
        </p:sp>
        <p:sp>
          <p:nvSpPr>
            <p:cNvPr id="83" name="Rectangle 42"/>
            <p:cNvSpPr>
              <a:spLocks noChangeArrowheads="1"/>
            </p:cNvSpPr>
            <p:nvPr/>
          </p:nvSpPr>
          <p:spPr bwMode="auto">
            <a:xfrm>
              <a:off x="3312" y="576"/>
              <a:ext cx="584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1pPr>
              <a:lvl2pPr marL="37931725" indent="-37474525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Query</a:t>
              </a:r>
            </a:p>
          </p:txBody>
        </p:sp>
      </p:grpSp>
      <p:sp>
        <p:nvSpPr>
          <p:cNvPr id="84" name="Line 43"/>
          <p:cNvSpPr>
            <a:spLocks noChangeShapeType="1"/>
          </p:cNvSpPr>
          <p:nvPr/>
        </p:nvSpPr>
        <p:spPr bwMode="auto">
          <a:xfrm rot="28197" flipH="1" flipV="1">
            <a:off x="4621186" y="4334141"/>
            <a:ext cx="719350" cy="324158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5" name="Line 44"/>
          <p:cNvSpPr>
            <a:spLocks noChangeShapeType="1"/>
          </p:cNvSpPr>
          <p:nvPr/>
        </p:nvSpPr>
        <p:spPr bwMode="auto">
          <a:xfrm rot="6986949" flipH="1" flipV="1">
            <a:off x="5737567" y="4286611"/>
            <a:ext cx="611987" cy="394165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6" name="Line 45"/>
          <p:cNvSpPr>
            <a:spLocks noChangeShapeType="1"/>
          </p:cNvSpPr>
          <p:nvPr/>
        </p:nvSpPr>
        <p:spPr bwMode="auto">
          <a:xfrm flipH="1" flipV="1">
            <a:off x="5638800" y="5282463"/>
            <a:ext cx="0" cy="453484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7" name="Line 13"/>
          <p:cNvSpPr>
            <a:spLocks noChangeShapeType="1"/>
          </p:cNvSpPr>
          <p:nvPr/>
        </p:nvSpPr>
        <p:spPr bwMode="auto">
          <a:xfrm flipV="1">
            <a:off x="6236703" y="1727140"/>
            <a:ext cx="0" cy="939859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3169506" y="1596054"/>
            <a:ext cx="19304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b="1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Análisis</a:t>
            </a:r>
            <a:r>
              <a:rPr lang="en-US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Léxico</a:t>
            </a:r>
            <a:r>
              <a:rPr lang="en-US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y stop </a:t>
            </a:r>
            <a:r>
              <a:rPr lang="en-US" b="1" dirty="0">
                <a:solidFill>
                  <a:srgbClr val="008000"/>
                </a:solidFill>
                <a:latin typeface="Comic Sans MS" panose="030F0702030302020204" pitchFamily="66" charset="0"/>
              </a:rPr>
              <a:t>words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88" name="Oval 49"/>
          <p:cNvSpPr>
            <a:spLocks noChangeArrowheads="1"/>
          </p:cNvSpPr>
          <p:nvPr/>
        </p:nvSpPr>
        <p:spPr bwMode="auto">
          <a:xfrm>
            <a:off x="3065378" y="1230804"/>
            <a:ext cx="2133600" cy="1447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50"/>
          <p:cNvCxnSpPr>
            <a:cxnSpLocks noChangeShapeType="1"/>
          </p:cNvCxnSpPr>
          <p:nvPr/>
        </p:nvCxnSpPr>
        <p:spPr bwMode="auto">
          <a:xfrm rot="5400000">
            <a:off x="2130702" y="2480513"/>
            <a:ext cx="1362656" cy="1312100"/>
          </a:xfrm>
          <a:prstGeom prst="curved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AutoShape 51"/>
          <p:cNvCxnSpPr>
            <a:cxnSpLocks noChangeShapeType="1"/>
            <a:endCxn id="22" idx="1"/>
          </p:cNvCxnSpPr>
          <p:nvPr/>
        </p:nvCxnSpPr>
        <p:spPr bwMode="auto">
          <a:xfrm>
            <a:off x="4023859" y="2691167"/>
            <a:ext cx="1343202" cy="301992"/>
          </a:xfrm>
          <a:prstGeom prst="curved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51"/>
          <p:cNvSpPr>
            <a:spLocks noChangeArrowheads="1"/>
          </p:cNvSpPr>
          <p:nvPr/>
        </p:nvSpPr>
        <p:spPr bwMode="auto">
          <a:xfrm>
            <a:off x="791890" y="4761436"/>
            <a:ext cx="2216150" cy="156845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" name="Text Box 52"/>
          <p:cNvSpPr txBox="1">
            <a:spLocks noChangeArrowheads="1"/>
          </p:cNvSpPr>
          <p:nvPr/>
        </p:nvSpPr>
        <p:spPr bwMode="auto">
          <a:xfrm>
            <a:off x="808037" y="5260162"/>
            <a:ext cx="1981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¿</a:t>
            </a:r>
            <a:r>
              <a:rPr lang="en-US" altLang="en-US" sz="16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Cuál</a:t>
            </a:r>
            <a:r>
              <a:rPr lang="en-US" altLang="en-US" sz="1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es</a:t>
            </a:r>
            <a:r>
              <a:rPr lang="en-US" altLang="en-US" sz="1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el ranking?</a:t>
            </a:r>
            <a:endParaRPr lang="en-US" altLang="en-US" sz="16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3" name="AutoShape 53"/>
          <p:cNvCxnSpPr>
            <a:cxnSpLocks noChangeShapeType="1"/>
            <a:endCxn id="80" idx="1"/>
          </p:cNvCxnSpPr>
          <p:nvPr/>
        </p:nvCxnSpPr>
        <p:spPr bwMode="auto">
          <a:xfrm flipV="1">
            <a:off x="3030860" y="5024674"/>
            <a:ext cx="1359176" cy="484532"/>
          </a:xfrm>
          <a:prstGeom prst="curved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7" name="Imagen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80" y="645207"/>
            <a:ext cx="1532207" cy="1401408"/>
          </a:xfrm>
          <a:prstGeom prst="rect">
            <a:avLst/>
          </a:prstGeom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1543979"/>
            <a:ext cx="828675" cy="666750"/>
          </a:xfrm>
          <a:prstGeom prst="rect">
            <a:avLst/>
          </a:prstGeom>
        </p:spPr>
      </p:pic>
      <p:sp>
        <p:nvSpPr>
          <p:cNvPr id="100" name="Text Box 52"/>
          <p:cNvSpPr txBox="1">
            <a:spLocks noChangeArrowheads="1"/>
          </p:cNvSpPr>
          <p:nvPr/>
        </p:nvSpPr>
        <p:spPr bwMode="auto">
          <a:xfrm>
            <a:off x="2779021" y="6108006"/>
            <a:ext cx="2037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37931725" indent="-37474525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r>
              <a:rPr lang="en-US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Visualización</a:t>
            </a:r>
            <a:endParaRPr lang="en-US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1" name="AutoShape 50"/>
          <p:cNvCxnSpPr>
            <a:cxnSpLocks noChangeShapeType="1"/>
          </p:cNvCxnSpPr>
          <p:nvPr/>
        </p:nvCxnSpPr>
        <p:spPr bwMode="auto">
          <a:xfrm rot="5400000">
            <a:off x="3031356" y="5312445"/>
            <a:ext cx="1791545" cy="1"/>
          </a:xfrm>
          <a:prstGeom prst="curved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Line 74"/>
          <p:cNvSpPr>
            <a:spLocks noChangeShapeType="1"/>
          </p:cNvSpPr>
          <p:nvPr/>
        </p:nvSpPr>
        <p:spPr bwMode="auto">
          <a:xfrm>
            <a:off x="2621447" y="2170235"/>
            <a:ext cx="4583910" cy="317019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" name="AutoShape 48"/>
          <p:cNvSpPr>
            <a:spLocks noChangeArrowheads="1"/>
          </p:cNvSpPr>
          <p:nvPr/>
        </p:nvSpPr>
        <p:spPr bwMode="auto">
          <a:xfrm>
            <a:off x="6729326" y="5331023"/>
            <a:ext cx="2133600" cy="762000"/>
          </a:xfrm>
          <a:prstGeom prst="cube">
            <a:avLst>
              <a:gd name="adj" fmla="val 24995"/>
            </a:avLst>
          </a:prstGeom>
          <a:noFill/>
          <a:ln w="508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9pPr>
          </a:lstStyle>
          <a:p>
            <a:endParaRPr lang="es-ES"/>
          </a:p>
        </p:txBody>
      </p:sp>
      <p:sp>
        <p:nvSpPr>
          <p:cNvPr id="103" name="Rectangle 49"/>
          <p:cNvSpPr>
            <a:spLocks noChangeArrowheads="1"/>
          </p:cNvSpPr>
          <p:nvPr/>
        </p:nvSpPr>
        <p:spPr bwMode="auto">
          <a:xfrm>
            <a:off x="6785997" y="5527713"/>
            <a:ext cx="1829027" cy="92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32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 smtClean="0">
                <a:latin typeface="Comic Sans MS" panose="030F0702030302020204" pitchFamily="66" charset="0"/>
              </a:rPr>
              <a:t>Query </a:t>
            </a:r>
          </a:p>
          <a:p>
            <a:pPr>
              <a:lnSpc>
                <a:spcPct val="90000"/>
              </a:lnSpc>
            </a:pPr>
            <a:r>
              <a:rPr lang="en-US" sz="2000" b="1" dirty="0" err="1" smtClean="0">
                <a:latin typeface="Comic Sans MS" panose="030F0702030302020204" pitchFamily="66" charset="0"/>
              </a:rPr>
              <a:t>Reformulada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endParaRPr lang="en-US" sz="2000" b="1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0" y="114300"/>
            <a:ext cx="8971100" cy="6286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847" y="3124200"/>
            <a:ext cx="1479534" cy="1143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406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1" y="152400"/>
            <a:ext cx="8865539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0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24</a:t>
            </a:fld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8" y="304800"/>
            <a:ext cx="8742069" cy="551021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6680" y="3144774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cap="all" dirty="0">
                <a:solidFill>
                  <a:srgbClr val="FF0000"/>
                </a:solidFill>
                <a:latin typeface="Comic Sans MS" panose="030F0702030302020204" pitchFamily="66" charset="0"/>
              </a:rPr>
              <a:t>TOKENIZING, STOPPING AND STEMMING USING APACHE LUCENE</a:t>
            </a:r>
            <a:endParaRPr lang="en-US" b="1" i="0" cap="all" dirty="0">
              <a:solidFill>
                <a:srgbClr val="FF00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9810" y="5799870"/>
            <a:ext cx="87615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http://jmlr.csail.mit.edu/papers/volume5/lewis04a/a11-smart-stop-list/english.stop</a:t>
            </a:r>
          </a:p>
        </p:txBody>
      </p:sp>
    </p:spTree>
    <p:extLst>
      <p:ext uri="{BB962C8B-B14F-4D97-AF65-F5344CB8AC3E}">
        <p14:creationId xmlns:p14="http://schemas.microsoft.com/office/powerpoint/2010/main" val="2020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27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Contextos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: </a:t>
            </a:r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Ejemplos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261996"/>
            <a:ext cx="8381999" cy="47897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5698" rIns="0" bIns="8569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Filtramos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 todos los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“</a:t>
            </a:r>
            <a:r>
              <a:rPr lang="es-CL" sz="20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tweet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”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que contengan el nombre de un  producto. </a:t>
            </a:r>
            <a:r>
              <a:rPr lang="es-ES" sz="2000" dirty="0" smtClean="0">
                <a:solidFill>
                  <a:srgbClr val="002060"/>
                </a:solidFill>
                <a:latin typeface="Comic Sans MS" panose="030F0702030302020204" pitchFamily="66" charset="0"/>
                <a:cs typeface="Arial" panose="020B0604020202020204" pitchFamily="34" charset="0"/>
                <a:hlinkClick r:id="rId2"/>
              </a:rPr>
              <a:t>http</a:t>
            </a:r>
            <a:r>
              <a:rPr lang="es-ES" sz="2000" dirty="0">
                <a:solidFill>
                  <a:srgbClr val="002060"/>
                </a:solidFill>
                <a:latin typeface="Comic Sans MS" panose="030F0702030302020204" pitchFamily="66" charset="0"/>
                <a:cs typeface="Arial" panose="020B0604020202020204" pitchFamily="34" charset="0"/>
                <a:hlinkClick r:id="rId2"/>
              </a:rPr>
              <a:t>://</a:t>
            </a:r>
            <a:r>
              <a:rPr lang="es-ES" sz="2000" dirty="0" smtClean="0">
                <a:solidFill>
                  <a:srgbClr val="002060"/>
                </a:solidFill>
                <a:latin typeface="Comic Sans MS" panose="030F0702030302020204" pitchFamily="66" charset="0"/>
                <a:cs typeface="Arial" panose="020B0604020202020204" pitchFamily="34" charset="0"/>
                <a:hlinkClick r:id="rId2"/>
              </a:rPr>
              <a:t>twitter4j.org/en/index.html</a:t>
            </a:r>
            <a:r>
              <a:rPr lang="es-ES" sz="2000" dirty="0" smtClean="0">
                <a:solidFill>
                  <a:srgbClr val="00206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(</a:t>
            </a:r>
            <a:r>
              <a:rPr lang="es-ES" sz="2000" dirty="0">
                <a:solidFill>
                  <a:srgbClr val="00206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twitter4j) </a:t>
            </a:r>
            <a:endParaRPr lang="es-ES" sz="2000" dirty="0" smtClean="0">
              <a:solidFill>
                <a:srgbClr val="00206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0" algn="just"/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0" algn="just"/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Refinamos los resultados introduciendo campos del tipo (“precio” ) +  (“barato”, “caro”, “económico”, etc..) , teniendo en cuenta el idioma en el que  se generan los tweet.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ES" sz="2000" dirty="0">
              <a:solidFill>
                <a:srgbClr val="00206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Volcado a BBDD </a:t>
            </a:r>
            <a:r>
              <a:rPr kumimoji="0" lang="es-ES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si es necesario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: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 Insertamos en una tabla el registro del tweet con la calificación identificada (idioma, localización geográfica, u otros.)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Informes: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 Creamos informe que permita realizar análisis por tiempo y campos de calificación. Hay que considerar que este informe puede ser actualizado en tiempo real</a:t>
            </a:r>
            <a:r>
              <a:rPr lang="es-ES" sz="2000" dirty="0" smtClean="0">
                <a:solidFill>
                  <a:srgbClr val="00206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, al menos así lo hace </a:t>
            </a:r>
            <a:r>
              <a:rPr lang="es-ES" sz="2000" b="1" dirty="0" smtClean="0">
                <a:solidFill>
                  <a:srgbClr val="00206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ELK.</a:t>
            </a:r>
            <a:endParaRPr kumimoji="0" lang="es-ES" sz="20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15696"/>
            <a:ext cx="8675941" cy="532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609600"/>
            <a:ext cx="890454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3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57200" y="381000"/>
            <a:ext cx="79015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Organización</a:t>
            </a: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 </a:t>
            </a:r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los</a:t>
            </a: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resultados</a:t>
            </a: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, </a:t>
            </a:r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usados</a:t>
            </a: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por</a:t>
            </a: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algunos</a:t>
            </a: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motores</a:t>
            </a: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 </a:t>
            </a:r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búsqueda</a:t>
            </a:r>
            <a:endParaRPr lang="es-ES" sz="24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25555"/>
            <a:ext cx="4431127" cy="39008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270" y="2705479"/>
            <a:ext cx="5162260" cy="377152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159" y="3391192"/>
            <a:ext cx="4332631" cy="297307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4" name="Flecha derecha 3"/>
          <p:cNvSpPr/>
          <p:nvPr/>
        </p:nvSpPr>
        <p:spPr>
          <a:xfrm rot="10800000">
            <a:off x="5181600" y="2422335"/>
            <a:ext cx="554202" cy="214552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4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52649"/>
            <a:ext cx="3935405" cy="38337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589" y="1828800"/>
            <a:ext cx="3947221" cy="3416553"/>
          </a:xfrm>
          <a:prstGeom prst="rect">
            <a:avLst/>
          </a:prstGeom>
        </p:spPr>
      </p:pic>
      <p:sp>
        <p:nvSpPr>
          <p:cNvPr id="9" name="Rectángulo 6"/>
          <p:cNvSpPr/>
          <p:nvPr/>
        </p:nvSpPr>
        <p:spPr>
          <a:xfrm>
            <a:off x="457199" y="394609"/>
            <a:ext cx="6486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Organización</a:t>
            </a: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 </a:t>
            </a:r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los</a:t>
            </a: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resultados</a:t>
            </a: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en</a:t>
            </a: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Carrot2</a:t>
            </a:r>
            <a:endParaRPr lang="es-ES" sz="24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Programa</a:t>
            </a:r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del Taller</a:t>
            </a:r>
            <a:endParaRPr lang="en-US" sz="28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0520" y="1143000"/>
            <a:ext cx="8458200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2400" dirty="0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Ahora</a:t>
            </a:r>
            <a:r>
              <a:rPr lang="es-CL" sz="2400" dirty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, para entender el contexto del </a:t>
            </a:r>
            <a:r>
              <a:rPr lang="es-CL" sz="2400" dirty="0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mismo es necesario introducir una serie de conceptos, </a:t>
            </a:r>
            <a:r>
              <a:rPr lang="es-CL" sz="2400" dirty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esto es, </a:t>
            </a:r>
            <a:r>
              <a:rPr lang="es-CL" sz="2400" dirty="0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búsqueda, indexación, estructuras de datos </a:t>
            </a:r>
            <a:r>
              <a:rPr lang="es-CL" sz="2400" dirty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y recuperación de </a:t>
            </a:r>
            <a:r>
              <a:rPr lang="es-CL" sz="2400" dirty="0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información relevantes y/o irrelevantes en </a:t>
            </a:r>
            <a:r>
              <a:rPr lang="es-CL" sz="2400" dirty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documentos electrónicos (datos) en diversos formatos, por ejemplo, JSON, CSV, y </a:t>
            </a:r>
            <a:r>
              <a:rPr lang="es-CL" sz="2400" dirty="0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otros.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CL" sz="2400" dirty="0" smtClean="0">
              <a:solidFill>
                <a:srgbClr val="00206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2400" dirty="0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Finalmente se muestran ámbitos en donde la recuperación de datos y con ello, la recuperación de la información es importante. </a:t>
            </a:r>
          </a:p>
        </p:txBody>
      </p:sp>
    </p:spTree>
    <p:extLst>
      <p:ext uri="{BB962C8B-B14F-4D97-AF65-F5344CB8AC3E}">
        <p14:creationId xmlns:p14="http://schemas.microsoft.com/office/powerpoint/2010/main" val="25039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40889"/>
            <a:ext cx="83534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048000" y="60612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dirty="0"/>
              <a:t>https://rua.ua.es/dspace/bitstream/10045/36215/1/tesis_fernando_ruiz_rico.pdf</a:t>
            </a:r>
          </a:p>
        </p:txBody>
      </p:sp>
      <p:sp>
        <p:nvSpPr>
          <p:cNvPr id="9" name="Rectángulo 6"/>
          <p:cNvSpPr/>
          <p:nvPr/>
        </p:nvSpPr>
        <p:spPr>
          <a:xfrm>
            <a:off x="457200" y="381000"/>
            <a:ext cx="4735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Organización</a:t>
            </a: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 los </a:t>
            </a:r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resultados</a:t>
            </a:r>
            <a:endParaRPr lang="es-ES" sz="24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Recuperación</a:t>
            </a:r>
            <a:r>
              <a:rPr lang="en-US" sz="28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de la </a:t>
            </a:r>
            <a:r>
              <a:rPr lang="en-US" sz="28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Información</a:t>
            </a:r>
            <a:r>
              <a:rPr lang="en-US" sz="28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: </a:t>
            </a:r>
            <a:endParaRPr lang="en-US" sz="28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0624" y="1981200"/>
            <a:ext cx="822960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1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Dados         </a:t>
            </a:r>
          </a:p>
          <a:p>
            <a:pPr algn="just"/>
            <a:r>
              <a:rPr lang="en-US" sz="11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-  </a:t>
            </a:r>
            <a:r>
              <a:rPr lang="en-US" sz="11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N- </a:t>
            </a:r>
            <a:r>
              <a:rPr lang="en-US" sz="112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documento</a:t>
            </a:r>
            <a:r>
              <a:rPr lang="en-US" sz="11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(D0, D1, …, </a:t>
            </a:r>
            <a:r>
              <a:rPr lang="en-US" sz="112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Dn</a:t>
            </a:r>
            <a:r>
              <a:rPr lang="en-US" sz="11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)</a:t>
            </a:r>
          </a:p>
          <a:p>
            <a:pPr algn="just"/>
            <a:r>
              <a:rPr lang="en-US" sz="11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-  </a:t>
            </a:r>
            <a:r>
              <a:rPr lang="en-US" sz="112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Consulta</a:t>
            </a:r>
            <a:r>
              <a:rPr lang="en-US" sz="11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sz="11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del </a:t>
            </a:r>
            <a:r>
              <a:rPr lang="en-US" sz="112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usuario</a:t>
            </a:r>
            <a:r>
              <a:rPr lang="en-US" sz="11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Q</a:t>
            </a:r>
          </a:p>
          <a:p>
            <a:pPr algn="just"/>
            <a:endParaRPr lang="en-US" sz="11200" b="1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just"/>
            <a:endParaRPr lang="en-US" sz="112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112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Problema</a:t>
            </a:r>
            <a:r>
              <a:rPr lang="en-US" sz="11200" b="1" dirty="0">
                <a:solidFill>
                  <a:schemeClr val="tx2"/>
                </a:solidFill>
                <a:latin typeface="Comic Sans MS" panose="030F0702030302020204" pitchFamily="66" charset="0"/>
              </a:rPr>
              <a:t>: </a:t>
            </a:r>
            <a:endParaRPr lang="en-US" sz="11200" b="1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just"/>
            <a:endParaRPr lang="en-US" sz="11200" b="1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112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Lista</a:t>
            </a:r>
            <a:r>
              <a:rPr lang="en-US" sz="11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sz="112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rankeada</a:t>
            </a:r>
            <a:r>
              <a:rPr lang="en-US" sz="11200" b="1" dirty="0">
                <a:solidFill>
                  <a:schemeClr val="tx2"/>
                </a:solidFill>
                <a:latin typeface="Comic Sans MS" panose="030F0702030302020204" pitchFamily="66" charset="0"/>
              </a:rPr>
              <a:t> de k-</a:t>
            </a:r>
            <a:r>
              <a:rPr lang="en-US" sz="112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documentos</a:t>
            </a:r>
            <a:r>
              <a:rPr lang="en-US" sz="11200" b="1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sz="112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Dj</a:t>
            </a:r>
            <a:r>
              <a:rPr lang="en-US" sz="11200" b="1" dirty="0">
                <a:solidFill>
                  <a:schemeClr val="tx2"/>
                </a:solidFill>
                <a:latin typeface="Comic Sans MS" panose="030F0702030302020204" pitchFamily="66" charset="0"/>
              </a:rPr>
              <a:t> (0&lt;j&lt;n) que </a:t>
            </a:r>
            <a:r>
              <a:rPr lang="es-ES" sz="11200" b="1" dirty="0">
                <a:solidFill>
                  <a:schemeClr val="tx2"/>
                </a:solidFill>
                <a:latin typeface="Comic Sans MS" panose="030F0702030302020204" pitchFamily="66" charset="0"/>
              </a:rPr>
              <a:t>coinciden con la consulta lo suficientemente bien; </a:t>
            </a:r>
            <a:endParaRPr lang="es-ES" sz="11200" b="1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s-ES" sz="11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ranking </a:t>
            </a:r>
            <a:r>
              <a:rPr lang="es-ES" sz="11200" b="1" dirty="0">
                <a:solidFill>
                  <a:schemeClr val="tx2"/>
                </a:solidFill>
                <a:latin typeface="Comic Sans MS" panose="030F0702030302020204" pitchFamily="66" charset="0"/>
              </a:rPr>
              <a:t>con respecto a la relevancia de los documentos </a:t>
            </a:r>
            <a:r>
              <a:rPr lang="es-ES" sz="11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asociados a la consulta.</a:t>
            </a:r>
            <a:endParaRPr lang="en-US" sz="112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just"/>
            <a:endParaRPr lang="en-US" sz="2800" b="1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581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800" b="1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609600" y="533400"/>
            <a:ext cx="78486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u="sng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Colección</a:t>
            </a:r>
            <a:r>
              <a:rPr lang="en-US" sz="2400" b="1" u="sng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u="sng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consiste</a:t>
            </a:r>
            <a:r>
              <a:rPr lang="en-US" sz="2400" b="1" u="sng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 </a:t>
            </a:r>
            <a:r>
              <a:rPr lang="en-US" sz="2400" b="1" u="sng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Documentos</a:t>
            </a:r>
            <a:endParaRPr lang="en-US" sz="2400" b="1" u="sng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u="sng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Documentos</a:t>
            </a: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La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unidad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básica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sobre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la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cual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se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desea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automáticamente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indexar</a:t>
            </a:r>
            <a:endParaRPr lang="en-US" sz="2400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lvl="1" algn="just">
              <a:lnSpc>
                <a:spcPct val="90000"/>
              </a:lnSpc>
            </a:pPr>
            <a:endParaRPr lang="en-US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b="1" dirty="0">
                <a:solidFill>
                  <a:srgbClr val="002060"/>
                </a:solidFill>
                <a:latin typeface="Comic Sans MS" panose="030F0702030302020204" pitchFamily="66" charset="0"/>
              </a:rPr>
              <a:t>Tokens </a:t>
            </a: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o </a:t>
            </a:r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términos</a:t>
            </a: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Unidad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básica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 un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documento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, el que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usualmente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consiste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texto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Palabras, o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frases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números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o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fechas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etc</a:t>
            </a:r>
            <a:endParaRPr lang="en-US" sz="2400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lvl="2" algn="just">
              <a:lnSpc>
                <a:spcPct val="90000"/>
              </a:lnSpc>
            </a:pPr>
            <a:endParaRPr lang="en-US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Colección</a:t>
            </a: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o </a:t>
            </a:r>
            <a:r>
              <a:rPr lang="en-U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repositorios</a:t>
            </a: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Una particular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colección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documentos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</a:p>
          <a:p>
            <a:pPr lvl="1" algn="just">
              <a:lnSpc>
                <a:spcPct val="90000"/>
              </a:lnSpc>
            </a:pPr>
            <a:endParaRPr lang="en-US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Query: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Requerimientos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para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ciertos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documentos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sobre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un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tópico</a:t>
            </a:r>
            <a:r>
              <a:rPr lang="en-US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  <a:endParaRPr lang="en-US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Algunos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conceptos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relevantes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: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81000" y="3962399"/>
            <a:ext cx="838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Un documento es </a:t>
            </a:r>
            <a:r>
              <a:rPr lang="en-US" sz="20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relevante</a:t>
            </a:r>
            <a:r>
              <a:rPr lang="en-US" sz="2000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si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existe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alguno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en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donde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el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usuario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percibe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que la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información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que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contiene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se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asemeja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con 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la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información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que se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necesita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  <a:endParaRPr lang="es-ES" sz="20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600" y="1447800"/>
            <a:ext cx="8534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Precision</a:t>
            </a:r>
            <a:r>
              <a:rPr lang="en-US" sz="2000" b="1" dirty="0">
                <a:solidFill>
                  <a:srgbClr val="002060"/>
                </a:solidFill>
                <a:latin typeface="Comic Sans MS" panose="030F0702030302020204" pitchFamily="66" charset="0"/>
              </a:rPr>
              <a:t>: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que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fracción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 los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resultados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entregados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resultan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ser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relevantes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ante la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necesidad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información</a:t>
            </a:r>
            <a:r>
              <a:rPr lang="es-E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?</a:t>
            </a:r>
            <a:endParaRPr lang="es-ES" sz="20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algn="just"/>
            <a:endParaRPr lang="en-US" sz="20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Recall</a:t>
            </a: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US" sz="20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que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fracción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documentos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relevantes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en la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colección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fueron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entregados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por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el </a:t>
            </a:r>
            <a:r>
              <a:rPr lang="es-E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sistema?</a:t>
            </a:r>
            <a:endParaRPr lang="es-ES" sz="20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Bibliografía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34</a:t>
            </a:fld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609600" y="1524000"/>
            <a:ext cx="79629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imesNewRoman,Bold"/>
              </a:rPr>
              <a:t>Bibliografía:          </a:t>
            </a:r>
            <a:r>
              <a:rPr lang="es-E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Libro guía en lo referente a Teoría.</a:t>
            </a:r>
            <a:endParaRPr lang="es-ES" sz="20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s-ES" sz="2000" dirty="0" err="1">
                <a:latin typeface="Comic Sans MS" panose="030F0702030302020204" pitchFamily="66" charset="0"/>
                <a:hlinkClick r:id="rId2"/>
              </a:rPr>
              <a:t>Introduction</a:t>
            </a:r>
            <a:r>
              <a:rPr lang="es-ES" sz="2000" dirty="0">
                <a:latin typeface="Comic Sans MS" panose="030F0702030302020204" pitchFamily="66" charset="0"/>
                <a:hlinkClick r:id="rId2"/>
              </a:rPr>
              <a:t> </a:t>
            </a:r>
            <a:r>
              <a:rPr lang="es-ES" sz="2000" dirty="0" err="1">
                <a:latin typeface="Comic Sans MS" panose="030F0702030302020204" pitchFamily="66" charset="0"/>
                <a:hlinkClick r:id="rId2"/>
              </a:rPr>
              <a:t>to</a:t>
            </a:r>
            <a:r>
              <a:rPr lang="es-ES" sz="2000" dirty="0">
                <a:latin typeface="Comic Sans MS" panose="030F0702030302020204" pitchFamily="66" charset="0"/>
                <a:hlinkClick r:id="rId2"/>
              </a:rPr>
              <a:t> </a:t>
            </a:r>
            <a:r>
              <a:rPr lang="es-ES" sz="2000" dirty="0" err="1">
                <a:latin typeface="Comic Sans MS" panose="030F0702030302020204" pitchFamily="66" charset="0"/>
                <a:hlinkClick r:id="rId2"/>
              </a:rPr>
              <a:t>Information</a:t>
            </a:r>
            <a:r>
              <a:rPr lang="es-ES" sz="2000" dirty="0">
                <a:latin typeface="Comic Sans MS" panose="030F0702030302020204" pitchFamily="66" charset="0"/>
                <a:hlinkClick r:id="rId2"/>
              </a:rPr>
              <a:t> </a:t>
            </a:r>
            <a:r>
              <a:rPr lang="es-ES" sz="2000" dirty="0" err="1">
                <a:latin typeface="Comic Sans MS" panose="030F0702030302020204" pitchFamily="66" charset="0"/>
                <a:hlinkClick r:id="rId2"/>
              </a:rPr>
              <a:t>Retrieval</a:t>
            </a:r>
            <a:r>
              <a:rPr lang="es-ES" sz="2000" dirty="0">
                <a:latin typeface="Comic Sans MS" panose="030F0702030302020204" pitchFamily="66" charset="0"/>
              </a:rPr>
              <a:t>. Christopher D. </a:t>
            </a:r>
            <a:r>
              <a:rPr lang="es-ES" sz="2000" dirty="0" err="1">
                <a:latin typeface="Comic Sans MS" panose="030F0702030302020204" pitchFamily="66" charset="0"/>
              </a:rPr>
              <a:t>Manning</a:t>
            </a:r>
            <a:r>
              <a:rPr lang="es-ES" sz="2000" dirty="0">
                <a:latin typeface="Comic Sans MS" panose="030F0702030302020204" pitchFamily="66" charset="0"/>
              </a:rPr>
              <a:t>, </a:t>
            </a:r>
            <a:r>
              <a:rPr lang="es-ES" sz="2000" dirty="0" err="1">
                <a:latin typeface="Comic Sans MS" panose="030F0702030302020204" pitchFamily="66" charset="0"/>
              </a:rPr>
              <a:t>Prabhakar</a:t>
            </a:r>
            <a:r>
              <a:rPr lang="es-ES" sz="2000" dirty="0">
                <a:latin typeface="Comic Sans MS" panose="030F0702030302020204" pitchFamily="66" charset="0"/>
              </a:rPr>
              <a:t> </a:t>
            </a:r>
            <a:r>
              <a:rPr lang="es-ES" sz="2000" dirty="0" err="1">
                <a:latin typeface="Comic Sans MS" panose="030F0702030302020204" pitchFamily="66" charset="0"/>
              </a:rPr>
              <a:t>Raghavan</a:t>
            </a:r>
            <a:r>
              <a:rPr lang="es-ES" sz="2000" dirty="0">
                <a:latin typeface="Comic Sans MS" panose="030F0702030302020204" pitchFamily="66" charset="0"/>
              </a:rPr>
              <a:t>, and </a:t>
            </a:r>
            <a:r>
              <a:rPr lang="es-ES" sz="2000" dirty="0" err="1">
                <a:latin typeface="Comic Sans MS" panose="030F0702030302020204" pitchFamily="66" charset="0"/>
              </a:rPr>
              <a:t>Hinrich</a:t>
            </a:r>
            <a:r>
              <a:rPr lang="es-ES" sz="2000" dirty="0">
                <a:latin typeface="Comic Sans MS" panose="030F0702030302020204" pitchFamily="66" charset="0"/>
              </a:rPr>
              <a:t> </a:t>
            </a:r>
            <a:r>
              <a:rPr lang="es-ES" sz="2000" dirty="0" err="1">
                <a:latin typeface="Comic Sans MS" panose="030F0702030302020204" pitchFamily="66" charset="0"/>
              </a:rPr>
              <a:t>Schuetze</a:t>
            </a:r>
            <a:r>
              <a:rPr lang="es-ES" sz="2000" dirty="0">
                <a:latin typeface="Comic Sans MS" panose="030F0702030302020204" pitchFamily="66" charset="0"/>
              </a:rPr>
              <a:t>, Cambridge </a:t>
            </a:r>
            <a:r>
              <a:rPr lang="es-ES" sz="2000" dirty="0" err="1">
                <a:latin typeface="Comic Sans MS" panose="030F0702030302020204" pitchFamily="66" charset="0"/>
              </a:rPr>
              <a:t>University</a:t>
            </a:r>
            <a:r>
              <a:rPr lang="es-ES" sz="2000" dirty="0">
                <a:latin typeface="Comic Sans MS" panose="030F0702030302020204" pitchFamily="66" charset="0"/>
              </a:rPr>
              <a:t> </a:t>
            </a:r>
            <a:r>
              <a:rPr lang="es-ES" sz="2000" dirty="0" err="1">
                <a:latin typeface="Comic Sans MS" panose="030F0702030302020204" pitchFamily="66" charset="0"/>
              </a:rPr>
              <a:t>Press</a:t>
            </a:r>
            <a:r>
              <a:rPr lang="es-ES" sz="2000" dirty="0">
                <a:latin typeface="Comic Sans MS" panose="030F0702030302020204" pitchFamily="66" charset="0"/>
              </a:rPr>
              <a:t>, 2008</a:t>
            </a:r>
            <a:r>
              <a:rPr lang="es-ES" sz="2000" dirty="0" smtClean="0">
                <a:latin typeface="Comic Sans MS" panose="030F0702030302020204" pitchFamily="66" charset="0"/>
              </a:rPr>
              <a:t>.</a:t>
            </a:r>
          </a:p>
          <a:p>
            <a:endParaRPr lang="es-ES" sz="2000" dirty="0" smtClean="0">
              <a:latin typeface="Comic Sans MS" panose="030F0702030302020204" pitchFamily="66" charset="0"/>
            </a:endParaRPr>
          </a:p>
          <a:p>
            <a:r>
              <a:rPr lang="es-ES" sz="2000" dirty="0">
                <a:latin typeface="Comic Sans MS" panose="030F0702030302020204" pitchFamily="66" charset="0"/>
                <a:hlinkClick r:id="rId2"/>
              </a:rPr>
              <a:t>http://nlp.stanford.edu/IR-book</a:t>
            </a:r>
            <a:r>
              <a:rPr lang="es-ES" sz="2000" dirty="0" smtClean="0">
                <a:latin typeface="Comic Sans MS" panose="030F0702030302020204" pitchFamily="66" charset="0"/>
                <a:hlinkClick r:id="rId2"/>
              </a:rPr>
              <a:t>/</a:t>
            </a:r>
            <a:endParaRPr lang="es-ES" sz="2000" dirty="0" smtClean="0">
              <a:latin typeface="Comic Sans MS" panose="030F0702030302020204" pitchFamily="66" charset="0"/>
            </a:endParaRPr>
          </a:p>
          <a:p>
            <a:r>
              <a:rPr lang="es-ES" sz="2000" dirty="0">
                <a:latin typeface="Comic Sans MS" panose="030F0702030302020204" pitchFamily="66" charset="0"/>
                <a:hlinkClick r:id="rId3"/>
              </a:rPr>
              <a:t>http://</a:t>
            </a:r>
            <a:r>
              <a:rPr lang="es-ES" sz="2000" dirty="0" smtClean="0">
                <a:latin typeface="Comic Sans MS" panose="030F0702030302020204" pitchFamily="66" charset="0"/>
                <a:hlinkClick r:id="rId3"/>
              </a:rPr>
              <a:t>nlp.stanford.edu/IR-book/newslides.html</a:t>
            </a:r>
            <a:endParaRPr lang="es-ES" sz="2000" dirty="0" smtClean="0">
              <a:latin typeface="Comic Sans MS" panose="030F0702030302020204" pitchFamily="66" charset="0"/>
            </a:endParaRPr>
          </a:p>
          <a:p>
            <a:endParaRPr lang="es-ES" sz="2000" dirty="0">
              <a:latin typeface="Comic Sans MS" panose="030F0702030302020204" pitchFamily="66" charset="0"/>
            </a:endParaRPr>
          </a:p>
          <a:p>
            <a:pPr algn="just">
              <a:spcAft>
                <a:spcPts val="0"/>
              </a:spcAft>
            </a:pPr>
            <a:endParaRPr lang="es-ES" sz="1200" dirty="0">
              <a:solidFill>
                <a:srgbClr val="00206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2050" name="Picture 2" descr="Introduction to Information Retriev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25604"/>
            <a:ext cx="17145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3048000" y="4937138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http://www.cs.virginia.edu/~hw5x/Course/IR2015/_site/</a:t>
            </a:r>
          </a:p>
        </p:txBody>
      </p:sp>
    </p:spTree>
    <p:extLst>
      <p:ext uri="{BB962C8B-B14F-4D97-AF65-F5344CB8AC3E}">
        <p14:creationId xmlns:p14="http://schemas.microsoft.com/office/powerpoint/2010/main" val="148491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Programa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del </a:t>
            </a:r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curso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35</a:t>
            </a:fld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609600" y="1524000"/>
            <a:ext cx="7962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imesNewRoman,Bold"/>
              </a:rPr>
              <a:t>Bibliografía:</a:t>
            </a:r>
          </a:p>
          <a:p>
            <a:pPr algn="just">
              <a:spcAft>
                <a:spcPts val="0"/>
              </a:spcAft>
            </a:pPr>
            <a:endParaRPr lang="es-ES" sz="1200" b="1" dirty="0">
              <a:solidFill>
                <a:srgbClr val="00206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endParaRPr lang="es-ES" sz="2000" dirty="0">
              <a:latin typeface="Comic Sans MS" panose="030F0702030302020204" pitchFamily="66" charset="0"/>
            </a:endParaRPr>
          </a:p>
          <a:p>
            <a:r>
              <a:rPr lang="es-ES" sz="2000" dirty="0">
                <a:latin typeface="Comic Sans MS" panose="030F0702030302020204" pitchFamily="66" charset="0"/>
                <a:hlinkClick r:id="rId2"/>
              </a:rPr>
              <a:t>Modern </a:t>
            </a:r>
            <a:r>
              <a:rPr lang="es-ES" sz="2000" dirty="0" err="1">
                <a:latin typeface="Comic Sans MS" panose="030F0702030302020204" pitchFamily="66" charset="0"/>
                <a:hlinkClick r:id="rId2"/>
              </a:rPr>
              <a:t>Information</a:t>
            </a:r>
            <a:r>
              <a:rPr lang="es-ES" sz="2000" dirty="0">
                <a:latin typeface="Comic Sans MS" panose="030F0702030302020204" pitchFamily="66" charset="0"/>
                <a:hlinkClick r:id="rId2"/>
              </a:rPr>
              <a:t> </a:t>
            </a:r>
            <a:r>
              <a:rPr lang="es-ES" sz="2000" dirty="0" err="1">
                <a:latin typeface="Comic Sans MS" panose="030F0702030302020204" pitchFamily="66" charset="0"/>
                <a:hlinkClick r:id="rId2"/>
              </a:rPr>
              <a:t>Retrieval</a:t>
            </a:r>
            <a:r>
              <a:rPr lang="es-ES" sz="2000" dirty="0">
                <a:latin typeface="Comic Sans MS" panose="030F0702030302020204" pitchFamily="66" charset="0"/>
                <a:hlinkClick r:id="rId2"/>
              </a:rPr>
              <a:t> (2nd </a:t>
            </a:r>
            <a:r>
              <a:rPr lang="es-ES" sz="2000" dirty="0" err="1">
                <a:latin typeface="Comic Sans MS" panose="030F0702030302020204" pitchFamily="66" charset="0"/>
                <a:hlinkClick r:id="rId2"/>
              </a:rPr>
              <a:t>Edition</a:t>
            </a:r>
            <a:r>
              <a:rPr lang="es-ES" sz="2000" dirty="0">
                <a:latin typeface="Comic Sans MS" panose="030F0702030302020204" pitchFamily="66" charset="0"/>
                <a:hlinkClick r:id="rId2"/>
              </a:rPr>
              <a:t>)</a:t>
            </a:r>
            <a:r>
              <a:rPr lang="es-ES" sz="2000" dirty="0">
                <a:latin typeface="Comic Sans MS" panose="030F0702030302020204" pitchFamily="66" charset="0"/>
              </a:rPr>
              <a:t>. Ricardo Baeza-Yates and </a:t>
            </a:r>
            <a:r>
              <a:rPr lang="es-ES" sz="2000" dirty="0" err="1">
                <a:latin typeface="Comic Sans MS" panose="030F0702030302020204" pitchFamily="66" charset="0"/>
              </a:rPr>
              <a:t>Berthier</a:t>
            </a:r>
            <a:r>
              <a:rPr lang="es-ES" sz="2000" dirty="0">
                <a:latin typeface="Comic Sans MS" panose="030F0702030302020204" pitchFamily="66" charset="0"/>
              </a:rPr>
              <a:t> Ribeiro-Neto, Addison-Wesley, 2011</a:t>
            </a:r>
            <a:r>
              <a:rPr lang="es-ES" sz="2000" dirty="0" smtClean="0">
                <a:latin typeface="Comic Sans MS" panose="030F0702030302020204" pitchFamily="66" charset="0"/>
              </a:rPr>
              <a:t>.</a:t>
            </a:r>
          </a:p>
          <a:p>
            <a:endParaRPr lang="es-ES" sz="2000" dirty="0">
              <a:latin typeface="Comic Sans MS" panose="030F0702030302020204" pitchFamily="66" charset="0"/>
            </a:endParaRPr>
          </a:p>
          <a:p>
            <a:r>
              <a:rPr lang="es-ES" sz="2000" dirty="0" err="1">
                <a:latin typeface="Comic Sans MS" panose="030F0702030302020204" pitchFamily="66" charset="0"/>
                <a:hlinkClick r:id="rId3"/>
              </a:rPr>
              <a:t>Search</a:t>
            </a:r>
            <a:r>
              <a:rPr lang="es-ES" sz="2000" dirty="0">
                <a:latin typeface="Comic Sans MS" panose="030F0702030302020204" pitchFamily="66" charset="0"/>
                <a:hlinkClick r:id="rId3"/>
              </a:rPr>
              <a:t> </a:t>
            </a:r>
            <a:r>
              <a:rPr lang="es-ES" sz="2000" dirty="0" err="1">
                <a:latin typeface="Comic Sans MS" panose="030F0702030302020204" pitchFamily="66" charset="0"/>
                <a:hlinkClick r:id="rId3"/>
              </a:rPr>
              <a:t>Engines</a:t>
            </a:r>
            <a:r>
              <a:rPr lang="es-ES" sz="2000" dirty="0">
                <a:latin typeface="Comic Sans MS" panose="030F0702030302020204" pitchFamily="66" charset="0"/>
                <a:hlinkClick r:id="rId3"/>
              </a:rPr>
              <a:t>: </a:t>
            </a:r>
            <a:r>
              <a:rPr lang="es-ES" sz="2000" dirty="0" err="1">
                <a:latin typeface="Comic Sans MS" panose="030F0702030302020204" pitchFamily="66" charset="0"/>
                <a:hlinkClick r:id="rId3"/>
              </a:rPr>
              <a:t>Information</a:t>
            </a:r>
            <a:r>
              <a:rPr lang="es-ES" sz="2000" dirty="0">
                <a:latin typeface="Comic Sans MS" panose="030F0702030302020204" pitchFamily="66" charset="0"/>
                <a:hlinkClick r:id="rId3"/>
              </a:rPr>
              <a:t> </a:t>
            </a:r>
            <a:r>
              <a:rPr lang="es-ES" sz="2000" dirty="0" err="1">
                <a:latin typeface="Comic Sans MS" panose="030F0702030302020204" pitchFamily="66" charset="0"/>
                <a:hlinkClick r:id="rId3"/>
              </a:rPr>
              <a:t>Retrieval</a:t>
            </a:r>
            <a:r>
              <a:rPr lang="es-ES" sz="2000" dirty="0">
                <a:latin typeface="Comic Sans MS" panose="030F0702030302020204" pitchFamily="66" charset="0"/>
                <a:hlinkClick r:id="rId3"/>
              </a:rPr>
              <a:t> in </a:t>
            </a:r>
            <a:r>
              <a:rPr lang="es-ES" sz="2000" dirty="0" err="1">
                <a:latin typeface="Comic Sans MS" panose="030F0702030302020204" pitchFamily="66" charset="0"/>
                <a:hlinkClick r:id="rId3"/>
              </a:rPr>
              <a:t>Practice</a:t>
            </a:r>
            <a:r>
              <a:rPr lang="es-ES" sz="2000" dirty="0">
                <a:latin typeface="Comic Sans MS" panose="030F0702030302020204" pitchFamily="66" charset="0"/>
              </a:rPr>
              <a:t>. Bruce </a:t>
            </a:r>
            <a:r>
              <a:rPr lang="es-ES" sz="2000" dirty="0" err="1">
                <a:latin typeface="Comic Sans MS" panose="030F0702030302020204" pitchFamily="66" charset="0"/>
              </a:rPr>
              <a:t>Croft</a:t>
            </a:r>
            <a:r>
              <a:rPr lang="es-ES" sz="2000" dirty="0">
                <a:latin typeface="Comic Sans MS" panose="030F0702030302020204" pitchFamily="66" charset="0"/>
              </a:rPr>
              <a:t>, Donald </a:t>
            </a:r>
            <a:r>
              <a:rPr lang="es-ES" sz="2000" dirty="0" err="1">
                <a:latin typeface="Comic Sans MS" panose="030F0702030302020204" pitchFamily="66" charset="0"/>
              </a:rPr>
              <a:t>Metzler</a:t>
            </a:r>
            <a:r>
              <a:rPr lang="es-ES" sz="2000" dirty="0">
                <a:latin typeface="Comic Sans MS" panose="030F0702030302020204" pitchFamily="66" charset="0"/>
              </a:rPr>
              <a:t>, and Trevor </a:t>
            </a:r>
            <a:r>
              <a:rPr lang="es-ES" sz="2000" dirty="0" err="1">
                <a:latin typeface="Comic Sans MS" panose="030F0702030302020204" pitchFamily="66" charset="0"/>
              </a:rPr>
              <a:t>Strohman</a:t>
            </a:r>
            <a:r>
              <a:rPr lang="es-ES" sz="2000" dirty="0">
                <a:latin typeface="Comic Sans MS" panose="030F0702030302020204" pitchFamily="66" charset="0"/>
              </a:rPr>
              <a:t>, Pearson </a:t>
            </a:r>
            <a:r>
              <a:rPr lang="es-ES" sz="2000" dirty="0" err="1">
                <a:latin typeface="Comic Sans MS" panose="030F0702030302020204" pitchFamily="66" charset="0"/>
              </a:rPr>
              <a:t>Education</a:t>
            </a:r>
            <a:r>
              <a:rPr lang="es-ES" sz="2000" dirty="0">
                <a:latin typeface="Comic Sans MS" panose="030F0702030302020204" pitchFamily="66" charset="0"/>
              </a:rPr>
              <a:t>, 2009.</a:t>
            </a:r>
          </a:p>
          <a:p>
            <a:pPr algn="just">
              <a:spcAft>
                <a:spcPts val="0"/>
              </a:spcAft>
            </a:pPr>
            <a:endParaRPr lang="es-ES" sz="1200" dirty="0">
              <a:solidFill>
                <a:srgbClr val="00206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33351" y="457200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http://www.ir.uwaterloo.ca/book/</a:t>
            </a:r>
          </a:p>
        </p:txBody>
      </p:sp>
      <p:pic>
        <p:nvPicPr>
          <p:cNvPr id="10242" name="Picture 2" descr="Information Retrieval: Implementing and Evaluating Search Engi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73" y="4600573"/>
            <a:ext cx="1627303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464" y="3976010"/>
            <a:ext cx="1992336" cy="25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Programa</a:t>
            </a:r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del </a:t>
            </a:r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Taller</a:t>
            </a:r>
            <a:endParaRPr lang="en-US" sz="28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1371600"/>
            <a:ext cx="81153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Objetivos: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dirty="0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Al término del taller el alumno podrá conocer las herramientas </a:t>
            </a:r>
            <a:r>
              <a:rPr lang="es-E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SolR</a:t>
            </a:r>
            <a:r>
              <a:rPr lang="es-ES" sz="24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 y ELK (</a:t>
            </a:r>
            <a:r>
              <a:rPr lang="es-E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Elasticsearch</a:t>
            </a:r>
            <a:r>
              <a:rPr lang="es-ES" sz="24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, </a:t>
            </a:r>
            <a:r>
              <a:rPr lang="es-E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Logstash</a:t>
            </a:r>
            <a:r>
              <a:rPr lang="es-ES" sz="24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 y </a:t>
            </a:r>
            <a:r>
              <a:rPr lang="es-ES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Kibana</a:t>
            </a:r>
            <a:r>
              <a:rPr lang="es-ES" sz="24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) </a:t>
            </a:r>
            <a:r>
              <a:rPr lang="es-ES" sz="2400" dirty="0" smtClean="0">
                <a:solidFill>
                  <a:srgbClr val="00206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en Java de preferencia, junto con los ámbitos en donde se pueden aplicar.</a:t>
            </a:r>
            <a:endParaRPr lang="es-ES" sz="2400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Programa</a:t>
            </a:r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del </a:t>
            </a:r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Taller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199"/>
            <a:ext cx="8877931" cy="40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7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Programa</a:t>
            </a:r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del </a:t>
            </a:r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Taller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153400" cy="499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 rot="19490492">
            <a:off x="487863" y="3595267"/>
            <a:ext cx="5841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>
                <a:solidFill>
                  <a:srgbClr val="C00000"/>
                </a:solidFill>
              </a:rPr>
              <a:t>https://www.elastic.co/webinars/introduction-elk-stack</a:t>
            </a:r>
          </a:p>
        </p:txBody>
      </p:sp>
    </p:spTree>
    <p:extLst>
      <p:ext uri="{BB962C8B-B14F-4D97-AF65-F5344CB8AC3E}">
        <p14:creationId xmlns:p14="http://schemas.microsoft.com/office/powerpoint/2010/main" val="3337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Programa</a:t>
            </a:r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del Taller: </a:t>
            </a:r>
            <a:r>
              <a:rPr lang="en-US" sz="28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Contenidos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143000"/>
            <a:ext cx="66865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56" y="1249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Introducción</a:t>
            </a:r>
            <a:r>
              <a:rPr lang="en-US" sz="3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:</a:t>
            </a:r>
            <a:endParaRPr lang="en-US" sz="32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304800" y="1219200"/>
            <a:ext cx="8534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En </a:t>
            </a:r>
            <a:r>
              <a:rPr lang="es-CL" sz="2200" b="1" dirty="0">
                <a:solidFill>
                  <a:schemeClr val="tx2"/>
                </a:solidFill>
                <a:latin typeface="Comic Sans MS" panose="030F0702030302020204" pitchFamily="66" charset="0"/>
              </a:rPr>
              <a:t>primer lugar el usuario expresa su necesidad de </a:t>
            </a:r>
            <a:r>
              <a:rPr lang="es-CL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información </a:t>
            </a:r>
            <a:r>
              <a:rPr lang="es-CL" sz="2200" b="1" dirty="0">
                <a:solidFill>
                  <a:schemeClr val="tx2"/>
                </a:solidFill>
                <a:latin typeface="Comic Sans MS" panose="030F0702030302020204" pitchFamily="66" charset="0"/>
              </a:rPr>
              <a:t>en el sistema mediante una </a:t>
            </a:r>
            <a:r>
              <a:rPr lang="es-CL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consulta</a:t>
            </a:r>
            <a:r>
              <a:rPr lang="es-CL" sz="2200" b="1" dirty="0">
                <a:solidFill>
                  <a:schemeClr val="tx2"/>
                </a:solidFill>
                <a:latin typeface="Comic Sans MS" panose="030F0702030302020204" pitchFamily="66" charset="0"/>
              </a:rPr>
              <a:t> que es procesada por una herramienta conocida como </a:t>
            </a:r>
            <a:r>
              <a:rPr lang="es-CL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motor de </a:t>
            </a:r>
            <a:r>
              <a:rPr lang="es-CL" sz="2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búsqueda </a:t>
            </a:r>
            <a:r>
              <a:rPr lang="es-CL" sz="2200" b="1" dirty="0">
                <a:solidFill>
                  <a:schemeClr val="tx2"/>
                </a:solidFill>
                <a:latin typeface="Comic Sans MS" panose="030F0702030302020204" pitchFamily="66" charset="0"/>
              </a:rPr>
              <a:t>la cual permite realizar el proceso de </a:t>
            </a:r>
            <a:r>
              <a:rPr lang="es-CL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búsqueda </a:t>
            </a:r>
            <a:r>
              <a:rPr lang="es-CL" sz="2200" b="1" dirty="0">
                <a:solidFill>
                  <a:schemeClr val="tx2"/>
                </a:solidFill>
                <a:latin typeface="Comic Sans MS" panose="030F0702030302020204" pitchFamily="66" charset="0"/>
              </a:rPr>
              <a:t>y </a:t>
            </a:r>
            <a:r>
              <a:rPr lang="es-CL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recuperación </a:t>
            </a:r>
            <a:r>
              <a:rPr lang="es-CL" sz="2200" b="1" dirty="0">
                <a:solidFill>
                  <a:schemeClr val="tx2"/>
                </a:solidFill>
                <a:latin typeface="Comic Sans MS" panose="030F0702030302020204" pitchFamily="66" charset="0"/>
              </a:rPr>
              <a:t>de documentos </a:t>
            </a:r>
            <a:r>
              <a:rPr lang="es-CL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basándose </a:t>
            </a:r>
            <a:r>
              <a:rPr lang="es-CL" sz="2200" b="1" dirty="0">
                <a:solidFill>
                  <a:schemeClr val="tx2"/>
                </a:solidFill>
                <a:latin typeface="Comic Sans MS" panose="030F0702030302020204" pitchFamily="66" charset="0"/>
              </a:rPr>
              <a:t>en la </a:t>
            </a:r>
            <a:r>
              <a:rPr lang="es-CL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información </a:t>
            </a:r>
            <a:r>
              <a:rPr lang="es-CL" sz="2200" b="1" dirty="0">
                <a:solidFill>
                  <a:schemeClr val="tx2"/>
                </a:solidFill>
                <a:latin typeface="Comic Sans MS" panose="030F0702030302020204" pitchFamily="66" charset="0"/>
              </a:rPr>
              <a:t>contenida en el </a:t>
            </a:r>
            <a:r>
              <a:rPr lang="es-CL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í</a:t>
            </a:r>
            <a:r>
              <a:rPr lang="es-CL" sz="2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ndice </a:t>
            </a:r>
            <a:r>
              <a:rPr lang="es-CL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de almacenamiento </a:t>
            </a:r>
            <a:r>
              <a:rPr lang="es-CL" sz="2200" b="1" dirty="0">
                <a:solidFill>
                  <a:schemeClr val="tx2"/>
                </a:solidFill>
                <a:latin typeface="Comic Sans MS" panose="030F0702030302020204" pitchFamily="66" charset="0"/>
              </a:rPr>
              <a:t>de </a:t>
            </a:r>
            <a:r>
              <a:rPr lang="es-CL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términos</a:t>
            </a:r>
            <a:r>
              <a:rPr lang="es-CL" sz="2200" b="1" dirty="0">
                <a:solidFill>
                  <a:schemeClr val="tx2"/>
                </a:solidFill>
                <a:latin typeface="Comic Sans MS" panose="030F0702030302020204" pitchFamily="66" charset="0"/>
              </a:rPr>
              <a:t>. </a:t>
            </a:r>
            <a:endParaRPr lang="es-CL" sz="2200" b="1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just"/>
            <a:endParaRPr lang="es-CL" sz="2200" b="1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s-CL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Dependiendo </a:t>
            </a:r>
            <a:r>
              <a:rPr lang="es-CL" sz="2200" b="1" dirty="0">
                <a:solidFill>
                  <a:schemeClr val="tx2"/>
                </a:solidFill>
                <a:latin typeface="Comic Sans MS" panose="030F0702030302020204" pitchFamily="66" charset="0"/>
              </a:rPr>
              <a:t>del </a:t>
            </a:r>
            <a:r>
              <a:rPr lang="es-CL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modelo de </a:t>
            </a:r>
            <a:r>
              <a:rPr lang="es-CL" sz="2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recuperación </a:t>
            </a:r>
            <a:r>
              <a:rPr lang="es-CL" sz="2200" b="1" dirty="0">
                <a:solidFill>
                  <a:schemeClr val="tx2"/>
                </a:solidFill>
                <a:latin typeface="Comic Sans MS" panose="030F0702030302020204" pitchFamily="66" charset="0"/>
              </a:rPr>
              <a:t>empleado en el proceso de </a:t>
            </a:r>
            <a:r>
              <a:rPr lang="es-CL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búsqueda </a:t>
            </a:r>
            <a:r>
              <a:rPr lang="es-CL" sz="2200" b="1" dirty="0">
                <a:solidFill>
                  <a:schemeClr val="tx2"/>
                </a:solidFill>
                <a:latin typeface="Comic Sans MS" panose="030F0702030302020204" pitchFamily="66" charset="0"/>
              </a:rPr>
              <a:t>es posible realizar un ordenamiento de documentos de acuerdo con la </a:t>
            </a:r>
            <a:r>
              <a:rPr lang="es-CL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similitud </a:t>
            </a:r>
            <a:r>
              <a:rPr lang="es-CL" sz="2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(relevancia)</a:t>
            </a:r>
            <a:r>
              <a:rPr lang="es-CL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que </a:t>
            </a:r>
            <a:r>
              <a:rPr lang="es-CL" sz="2200" b="1" dirty="0">
                <a:solidFill>
                  <a:schemeClr val="tx2"/>
                </a:solidFill>
                <a:latin typeface="Comic Sans MS" panose="030F0702030302020204" pitchFamily="66" charset="0"/>
              </a:rPr>
              <a:t>tenga cada documento con la consulta</a:t>
            </a:r>
            <a:r>
              <a:rPr lang="es-CL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.</a:t>
            </a:r>
          </a:p>
          <a:p>
            <a:pPr algn="just"/>
            <a:endParaRPr lang="es-CL" sz="2200" b="1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s-CL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Finalmente </a:t>
            </a:r>
            <a:r>
              <a:rPr lang="es-CL" sz="2200" b="1" dirty="0">
                <a:solidFill>
                  <a:schemeClr val="tx2"/>
                </a:solidFill>
                <a:latin typeface="Comic Sans MS" panose="030F0702030302020204" pitchFamily="66" charset="0"/>
              </a:rPr>
              <a:t>los documentos </a:t>
            </a:r>
            <a:r>
              <a:rPr lang="es-CL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solución </a:t>
            </a:r>
            <a:r>
              <a:rPr lang="es-CL" sz="2200" b="1" dirty="0">
                <a:solidFill>
                  <a:schemeClr val="tx2"/>
                </a:solidFill>
                <a:latin typeface="Comic Sans MS" panose="030F0702030302020204" pitchFamily="66" charset="0"/>
              </a:rPr>
              <a:t>son presentados al usuario utilizando un </a:t>
            </a:r>
            <a:r>
              <a:rPr lang="es-CL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modelo de </a:t>
            </a:r>
            <a:r>
              <a:rPr lang="es-CL" sz="2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visualización</a:t>
            </a:r>
            <a:r>
              <a:rPr lang="es-CL" sz="2200" b="1" dirty="0">
                <a:solidFill>
                  <a:schemeClr val="tx2"/>
                </a:solidFill>
                <a:latin typeface="Comic Sans MS" panose="030F0702030302020204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5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Programa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del taller</a:t>
            </a:r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48"/>
            <a:ext cx="21336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Infonor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2017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" y="1295400"/>
            <a:ext cx="74295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6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1152</Words>
  <Application>Microsoft Office PowerPoint</Application>
  <PresentationFormat>Presentación en pantalla (4:3)</PresentationFormat>
  <Paragraphs>294</Paragraphs>
  <Slides>35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Office Theme</vt:lpstr>
      <vt:lpstr>    </vt:lpstr>
      <vt:lpstr>Programa del Taller</vt:lpstr>
      <vt:lpstr>Programa del Taller</vt:lpstr>
      <vt:lpstr>Programa del Taller</vt:lpstr>
      <vt:lpstr>Programa del Taller</vt:lpstr>
      <vt:lpstr>Programa del Taller</vt:lpstr>
      <vt:lpstr>Programa del Taller: Contenidos</vt:lpstr>
      <vt:lpstr>Introducción:</vt:lpstr>
      <vt:lpstr>Programa del taller</vt:lpstr>
      <vt:lpstr>Programa del taller</vt:lpstr>
      <vt:lpstr>Modelo clásico de la RI</vt:lpstr>
      <vt:lpstr>Modelo clásico de la RI</vt:lpstr>
      <vt:lpstr>Colección de documentos</vt:lpstr>
      <vt:lpstr>Presentación de PowerPoint</vt:lpstr>
      <vt:lpstr>Presentación de PowerPoint</vt:lpstr>
      <vt:lpstr>Programa del curso</vt:lpstr>
      <vt:lpstr>Programa del curso</vt:lpstr>
      <vt:lpstr>Programa del curso</vt:lpstr>
      <vt:lpstr>Programa del curso</vt:lpstr>
      <vt:lpstr>Programa del curso</vt:lpstr>
      <vt:lpstr>Programa del curso</vt:lpstr>
      <vt:lpstr>Presentación de PowerPoint</vt:lpstr>
      <vt:lpstr>Presentación de PowerPoint</vt:lpstr>
      <vt:lpstr>Presentación de PowerPoint</vt:lpstr>
      <vt:lpstr>Contextos: Ejemplos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Recuperación de la Información: </vt:lpstr>
      <vt:lpstr>Presentación de PowerPoint</vt:lpstr>
      <vt:lpstr>Algunos conceptos relevantes:</vt:lpstr>
      <vt:lpstr>Bibliografía</vt:lpstr>
      <vt:lpstr>Programa del curso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Retrieval</dc:title>
  <dc:creator>Wang, Hongning</dc:creator>
  <cp:lastModifiedBy>eric</cp:lastModifiedBy>
  <cp:revision>389</cp:revision>
  <dcterms:created xsi:type="dcterms:W3CDTF">2014-07-21T15:07:02Z</dcterms:created>
  <dcterms:modified xsi:type="dcterms:W3CDTF">2017-10-02T20:50:24Z</dcterms:modified>
</cp:coreProperties>
</file>