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4_6C80052C.xml" ContentType="application/vnd.ms-powerpoint.comments+xml"/>
  <Override PartName="/ppt/comments/modernComment_108_D8DFC209.xml" ContentType="application/vnd.ms-powerpoint.comments+xml"/>
  <Override PartName="/ppt/notesSlides/notesSlide2.xml" ContentType="application/vnd.openxmlformats-officedocument.presentationml.notesSlide+xml"/>
  <Override PartName="/ppt/comments/modernComment_109_44069BC6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9"/>
  </p:notesMasterIdLst>
  <p:sldIdLst>
    <p:sldId id="256" r:id="rId2"/>
    <p:sldId id="263" r:id="rId3"/>
    <p:sldId id="260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3B1E291-C445-D3DF-0442-7BDA89A904B2}" name="Frank Valensco" initials="FV" userId="c59e0d90fbe536e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2"/>
    <p:restoredTop sz="82650"/>
  </p:normalViewPr>
  <p:slideViewPr>
    <p:cSldViewPr snapToGrid="0" snapToObjects="1">
      <p:cViewPr>
        <p:scale>
          <a:sx n="95" d="100"/>
          <a:sy n="95" d="100"/>
        </p:scale>
        <p:origin x="-192" y="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comments/modernComment_104_6C80052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4F52F05-935B-3C4B-A371-10C050B2897E}" authorId="{93B1E291-C445-D3DF-0442-7BDA89A904B2}" created="2022-06-06T09:35:54.9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20329260" sldId="260"/>
      <ac:graphicFrameMk id="5" creationId="{49ADA1BD-8A35-C0A5-B564-BB51695CDFA8}"/>
    </ac:deMkLst>
    <p188:txBody>
      <a:bodyPr/>
      <a:lstStyle/>
      <a:p>
        <a:r>
          <a:rPr lang="en-US"/>
          <a:t>- Buat Mappingan Detail data dan contoh grafik berdasrkan capability netsuite
</a:t>
        </a:r>
      </a:p>
    </p188:txBody>
  </p188:cm>
  <p188:cm id="{03515A41-D4D6-3B46-AFA6-261DB5905015}" authorId="{93B1E291-C445-D3DF-0442-7BDA89A904B2}" created="2022-06-06T09:36:12.589">
    <pc:sldMkLst xmlns:pc="http://schemas.microsoft.com/office/powerpoint/2013/main/command">
      <pc:docMk/>
      <pc:sldMk cId="1820329260" sldId="260"/>
    </pc:sldMkLst>
    <p188:replyLst>
      <p188:reply id="{F45DC3AE-36AF-254E-AA22-A3C39A9CFDD2}" authorId="{93B1E291-C445-D3DF-0442-7BDA89A904B2}" created="2022-06-06T09:38:12.057">
        <p188:txBody>
          <a:bodyPr/>
          <a:lstStyle/>
          <a:p>
            <a:r>
              <a:rPr lang="en-US"/>
              <a:t>1. Integration untuk kebutuhan reporting
</a:t>
            </a:r>
          </a:p>
        </p188:txBody>
      </p188:reply>
    </p188:replyLst>
    <p188:txBody>
      <a:bodyPr/>
      <a:lstStyle/>
      <a:p>
        <a:r>
          <a:rPr lang="en-US"/>
          <a:t>LIMITATION</a:t>
        </a:r>
      </a:p>
    </p188:txBody>
  </p188:cm>
</p188:cmLst>
</file>

<file path=ppt/comments/modernComment_108_D8DFC20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EEDC87-E0E5-564F-B13E-44266A59A77F}" authorId="{93B1E291-C445-D3DF-0442-7BDA89A904B2}" created="2022-06-06T09:35:54.9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38542857" sldId="264"/>
      <ac:graphicFrameMk id="5" creationId="{49ADA1BD-8A35-C0A5-B564-BB51695CDFA8}"/>
    </ac:deMkLst>
    <p188:txBody>
      <a:bodyPr/>
      <a:lstStyle/>
      <a:p>
        <a:r>
          <a:rPr lang="en-US"/>
          <a:t>- Buat Mappingan Detail data dan contoh grafik berdasrkan capability netsuite
</a:t>
        </a:r>
      </a:p>
    </p188:txBody>
  </p188:cm>
  <p188:cm id="{02BAC7D6-CF68-EB42-8BC0-76D83DB79EE4}" authorId="{93B1E291-C445-D3DF-0442-7BDA89A904B2}" created="2022-06-06T09:36:12.589">
    <pc:sldMkLst xmlns:pc="http://schemas.microsoft.com/office/powerpoint/2013/main/command">
      <pc:docMk/>
      <pc:sldMk cId="1820329260" sldId="260"/>
    </pc:sldMkLst>
    <p188:replyLst>
      <p188:reply id="{F45DC3AE-36AF-254E-AA22-A3C39A9CFDD2}" authorId="{93B1E291-C445-D3DF-0442-7BDA89A904B2}" created="2022-06-06T09:38:12.057">
        <p188:txBody>
          <a:bodyPr/>
          <a:lstStyle/>
          <a:p>
            <a:r>
              <a:rPr lang="en-US"/>
              <a:t>1. Integration untuk kebutuhan reporting
</a:t>
            </a:r>
          </a:p>
        </p188:txBody>
      </p188:reply>
    </p188:replyLst>
    <p188:txBody>
      <a:bodyPr/>
      <a:lstStyle/>
      <a:p>
        <a:r>
          <a:rPr lang="en-US"/>
          <a:t>LIMITATION</a:t>
        </a:r>
      </a:p>
    </p188:txBody>
  </p188:cm>
</p188:cmLst>
</file>

<file path=ppt/comments/modernComment_109_44069B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016C2C6-B250-0C40-A635-A6A750A2FEC4}" authorId="{93B1E291-C445-D3DF-0442-7BDA89A904B2}" created="2022-06-06T09:35:54.9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41283782" sldId="265"/>
      <ac:graphicFrameMk id="5" creationId="{49ADA1BD-8A35-C0A5-B564-BB51695CDFA8}"/>
    </ac:deMkLst>
    <p188:txBody>
      <a:bodyPr/>
      <a:lstStyle/>
      <a:p>
        <a:r>
          <a:rPr lang="en-US"/>
          <a:t>- Buat Mappingan Detail data dan contoh grafik berdasrkan capability netsuite
</a:t>
        </a:r>
      </a:p>
    </p188:txBody>
  </p188:cm>
  <p188:cm id="{84429F29-AB21-4F49-948A-38F59374EA24}" authorId="{93B1E291-C445-D3DF-0442-7BDA89A904B2}" created="2022-06-06T09:36:12.589">
    <pc:sldMkLst xmlns:pc="http://schemas.microsoft.com/office/powerpoint/2013/main/command">
      <pc:docMk/>
      <pc:sldMk cId="1820329260" sldId="260"/>
    </pc:sldMkLst>
    <p188:replyLst>
      <p188:reply id="{F45DC3AE-36AF-254E-AA22-A3C39A9CFDD2}" authorId="{93B1E291-C445-D3DF-0442-7BDA89A904B2}" created="2022-06-06T09:38:12.057">
        <p188:txBody>
          <a:bodyPr/>
          <a:lstStyle/>
          <a:p>
            <a:r>
              <a:rPr lang="en-US"/>
              <a:t>1. Integration untuk kebutuhan reporting
</a:t>
            </a:r>
          </a:p>
        </p188:txBody>
      </p188:reply>
    </p188:replyLst>
    <p188:txBody>
      <a:bodyPr/>
      <a:lstStyle/>
      <a:p>
        <a:r>
          <a:rPr lang="en-US"/>
          <a:t>LIMITATION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1EDEE-7704-0B49-96BE-7BC03253F8ED}" type="datetimeFigureOut">
              <a:t>1/22/23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612AD-B300-FE41-9742-80773B72DA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Contoh kasus</a:t>
            </a:r>
          </a:p>
          <a:p>
            <a:pPr marL="171450" indent="-171450">
              <a:buFontTx/>
              <a:buChar char="-"/>
            </a:pPr>
            <a:r>
              <a:rPr lang="en-US"/>
              <a:t>Unutuk sales, Ketika deals masih diinput manual.</a:t>
            </a:r>
          </a:p>
          <a:p>
            <a:pPr marL="171450" indent="-171450">
              <a:buFontTx/>
              <a:buChar char="-"/>
            </a:pPr>
            <a:r>
              <a:rPr lang="en-US"/>
              <a:t>Selanjutnya ingin integrasi langsung dengan system Privy</a:t>
            </a:r>
          </a:p>
          <a:p>
            <a:pPr marL="171450" indent="-171450">
              <a:buFontTx/>
              <a:buChar char="-"/>
            </a:pP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612AD-B300-FE41-9742-80773B72DA94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612AD-B300-FE41-9742-80773B72DA94}" type="slidenum">
              <a:rPr lang="en-ID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871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API akan disiapkan tim Apergu, untuk di mapping.</a:t>
            </a:r>
          </a:p>
          <a:p>
            <a:pPr marL="228600" indent="-228600">
              <a:buAutoNum type="arabicPeriod"/>
            </a:pPr>
            <a:r>
              <a:rPr lang="en-US"/>
              <a:t>Tim Privy tidak butuh direct access ke Privy</a:t>
            </a:r>
          </a:p>
          <a:p>
            <a:pPr marL="228600" indent="-228600">
              <a:buAutoNum type="arabicPeriod"/>
            </a:pPr>
            <a:r>
              <a:rPr lang="en-US"/>
              <a:t>Next Action : Preapare API untuk ke Privy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612AD-B300-FE41-9742-80773B72DA94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612AD-B300-FE41-9742-80773B72DA94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1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8F4AEA3-337F-EE4B-891B-A8C18A8BFEE3}" type="datetimeFigureOut"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45866D6-74F4-CC46-B8D2-356070C2B0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6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AEA3-337F-EE4B-891B-A8C18A8BFEE3}" type="datetimeFigureOut"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66D6-74F4-CC46-B8D2-356070C2B0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8F4AEA3-337F-EE4B-891B-A8C18A8BFEE3}" type="datetimeFigureOut"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45866D6-74F4-CC46-B8D2-356070C2B0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AEA3-337F-EE4B-891B-A8C18A8BFEE3}" type="datetimeFigureOut"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66D6-74F4-CC46-B8D2-356070C2B0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2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8F4AEA3-337F-EE4B-891B-A8C18A8BFEE3}" type="datetimeFigureOut"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45866D6-74F4-CC46-B8D2-356070C2B0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6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8F4AEA3-337F-EE4B-891B-A8C18A8BFEE3}" type="datetimeFigureOut"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45866D6-74F4-CC46-B8D2-356070C2B0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5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8F4AEA3-337F-EE4B-891B-A8C18A8BFEE3}" type="datetimeFigureOut">
              <a:t>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45866D6-74F4-CC46-B8D2-356070C2B0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1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AEA3-337F-EE4B-891B-A8C18A8BFEE3}" type="datetimeFigureOut"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66D6-74F4-CC46-B8D2-356070C2B0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8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8F4AEA3-337F-EE4B-891B-A8C18A8BFEE3}" type="datetimeFigureOut">
              <a:t>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45866D6-74F4-CC46-B8D2-356070C2B0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AEA3-337F-EE4B-891B-A8C18A8BFEE3}" type="datetimeFigureOut"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66D6-74F4-CC46-B8D2-356070C2B0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7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8F4AEA3-337F-EE4B-891B-A8C18A8BFEE3}" type="datetimeFigureOut"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45866D6-74F4-CC46-B8D2-356070C2B0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5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AEA3-337F-EE4B-891B-A8C18A8BFEE3}" type="datetimeFigureOut"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866D6-74F4-CC46-B8D2-356070C2B0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8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6C80052C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D8DFC20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44069BC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1" Type="http://schemas.openxmlformats.org/officeDocument/2006/relationships/image" Target="../media/image9.jpe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1" Type="http://schemas.openxmlformats.org/officeDocument/2006/relationships/image" Target="../media/image9.jpe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EA8E39-2DC0-FF68-5FDB-34D00A638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accent1"/>
                </a:solidFill>
              </a:rPr>
              <a:t>Privy Integration – Scenario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DE0BF-10DA-F80F-8F03-8B2E7197B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lang="en-US" sz="2400">
              <a:solidFill>
                <a:schemeClr val="tx1"/>
              </a:solidFill>
            </a:endParaRPr>
          </a:p>
          <a:p>
            <a:pPr algn="l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7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3B759E-37FA-221F-1185-58AC360D0998}"/>
              </a:ext>
            </a:extLst>
          </p:cNvPr>
          <p:cNvCxnSpPr/>
          <p:nvPr/>
        </p:nvCxnSpPr>
        <p:spPr>
          <a:xfrm>
            <a:off x="1676446" y="3162101"/>
            <a:ext cx="7942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83841AB-3D6D-B2DD-72BF-AF3BAF5D9ECE}"/>
              </a:ext>
            </a:extLst>
          </p:cNvPr>
          <p:cNvCxnSpPr/>
          <p:nvPr/>
        </p:nvCxnSpPr>
        <p:spPr>
          <a:xfrm>
            <a:off x="1676446" y="2823220"/>
            <a:ext cx="7942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AB4AF8D-C7AD-5A1C-5E4A-D3B4B543977F}"/>
              </a:ext>
            </a:extLst>
          </p:cNvPr>
          <p:cNvSpPr txBox="1"/>
          <p:nvPr/>
        </p:nvSpPr>
        <p:spPr>
          <a:xfrm>
            <a:off x="5020468" y="2809260"/>
            <a:ext cx="1218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Integration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0F8860-9A7F-1DAD-2302-EDFCED7FA9F9}"/>
              </a:ext>
            </a:extLst>
          </p:cNvPr>
          <p:cNvSpPr txBox="1"/>
          <p:nvPr/>
        </p:nvSpPr>
        <p:spPr>
          <a:xfrm>
            <a:off x="2326809" y="614467"/>
            <a:ext cx="6341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 Integration Scheme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D9E1A-D412-0A4B-E9E0-850461943D41}"/>
              </a:ext>
            </a:extLst>
          </p:cNvPr>
          <p:cNvSpPr txBox="1"/>
          <p:nvPr/>
        </p:nvSpPr>
        <p:spPr>
          <a:xfrm>
            <a:off x="847184" y="361715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 Customer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318B9A-0759-8B9B-2DFA-0AD0D9FE44BC}"/>
              </a:ext>
            </a:extLst>
          </p:cNvPr>
          <p:cNvSpPr txBox="1"/>
          <p:nvPr/>
        </p:nvSpPr>
        <p:spPr>
          <a:xfrm>
            <a:off x="846179" y="4067385"/>
            <a:ext cx="22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 Sales Order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EFB3BAC-AE7A-7820-B86D-2BC4CEE20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" y="1659373"/>
            <a:ext cx="906526" cy="906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D8FD62-58B9-38B0-2E35-4D098332A9E2}"/>
              </a:ext>
            </a:extLst>
          </p:cNvPr>
          <p:cNvSpPr txBox="1"/>
          <p:nvPr/>
        </p:nvSpPr>
        <p:spPr>
          <a:xfrm>
            <a:off x="5058295" y="1921964"/>
            <a:ext cx="1377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Middleware</a:t>
            </a:r>
          </a:p>
        </p:txBody>
      </p:sp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B9E80B70-8223-2FE7-19E5-B539B633C9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11" t="26846" r="14974" b="22557"/>
          <a:stretch/>
        </p:blipFill>
        <p:spPr>
          <a:xfrm>
            <a:off x="8112499" y="1630238"/>
            <a:ext cx="1656602" cy="69877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5C16F52-34CC-15A2-9BBC-B20EA9EE80AB}"/>
              </a:ext>
            </a:extLst>
          </p:cNvPr>
          <p:cNvSpPr txBox="1"/>
          <p:nvPr/>
        </p:nvSpPr>
        <p:spPr>
          <a:xfrm>
            <a:off x="853600" y="4502289"/>
            <a:ext cx="194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Usage Customer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E85B41-3F68-7572-6C82-C8C0A2D5B12C}"/>
              </a:ext>
            </a:extLst>
          </p:cNvPr>
          <p:cNvSpPr txBox="1"/>
          <p:nvPr/>
        </p:nvSpPr>
        <p:spPr>
          <a:xfrm>
            <a:off x="5473546" y="4058893"/>
            <a:ext cx="1263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1. Get From Privy</a:t>
            </a:r>
            <a:br>
              <a:rPr lang="en-US" sz="1000"/>
            </a:br>
            <a:r>
              <a:rPr lang="en-US" sz="1000"/>
              <a:t>2. Process DW</a:t>
            </a:r>
            <a:br>
              <a:rPr lang="en-US" sz="1000"/>
            </a:br>
            <a:r>
              <a:rPr lang="en-US" sz="1000"/>
              <a:t>3. Push to Netsuite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8D4AB86-5898-5ED3-E9A0-6160D2CCB7F5}"/>
              </a:ext>
            </a:extLst>
          </p:cNvPr>
          <p:cNvCxnSpPr>
            <a:cxnSpLocks/>
          </p:cNvCxnSpPr>
          <p:nvPr/>
        </p:nvCxnSpPr>
        <p:spPr>
          <a:xfrm flipH="1">
            <a:off x="3264529" y="4275685"/>
            <a:ext cx="1724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91B4E00-49EE-4F61-C45F-8AD8F3F2837C}"/>
              </a:ext>
            </a:extLst>
          </p:cNvPr>
          <p:cNvCxnSpPr>
            <a:cxnSpLocks/>
          </p:cNvCxnSpPr>
          <p:nvPr/>
        </p:nvCxnSpPr>
        <p:spPr>
          <a:xfrm>
            <a:off x="7761936" y="3847463"/>
            <a:ext cx="1857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CA216F-2862-540E-46B4-61B89B2D190D}"/>
              </a:ext>
            </a:extLst>
          </p:cNvPr>
          <p:cNvCxnSpPr>
            <a:cxnSpLocks/>
          </p:cNvCxnSpPr>
          <p:nvPr/>
        </p:nvCxnSpPr>
        <p:spPr>
          <a:xfrm>
            <a:off x="7771713" y="4733593"/>
            <a:ext cx="1829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2F83DF3-D6AB-F286-C6EA-5A318C700B53}"/>
              </a:ext>
            </a:extLst>
          </p:cNvPr>
          <p:cNvCxnSpPr>
            <a:cxnSpLocks/>
          </p:cNvCxnSpPr>
          <p:nvPr/>
        </p:nvCxnSpPr>
        <p:spPr>
          <a:xfrm>
            <a:off x="7771713" y="4285083"/>
            <a:ext cx="1857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93B0E66-2102-1124-C3B1-0B0438DAF13E}"/>
              </a:ext>
            </a:extLst>
          </p:cNvPr>
          <p:cNvSpPr txBox="1"/>
          <p:nvPr/>
        </p:nvSpPr>
        <p:spPr>
          <a:xfrm>
            <a:off x="3715056" y="3578516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Posted by Privy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46BEF4-7132-5746-652C-D331DFABCA2F}"/>
              </a:ext>
            </a:extLst>
          </p:cNvPr>
          <p:cNvSpPr txBox="1"/>
          <p:nvPr/>
        </p:nvSpPr>
        <p:spPr>
          <a:xfrm>
            <a:off x="5831003" y="3863372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highlight>
                  <a:srgbClr val="00FF00"/>
                </a:highlight>
              </a:rPr>
              <a:t>Active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ADC242-7200-E346-8849-4E735A8FDF6C}"/>
              </a:ext>
            </a:extLst>
          </p:cNvPr>
          <p:cNvCxnSpPr>
            <a:cxnSpLocks/>
          </p:cNvCxnSpPr>
          <p:nvPr/>
        </p:nvCxnSpPr>
        <p:spPr>
          <a:xfrm flipH="1">
            <a:off x="3264529" y="3847463"/>
            <a:ext cx="1724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32AD66-F8B6-800C-CEA1-9B1705272F0D}"/>
              </a:ext>
            </a:extLst>
          </p:cNvPr>
          <p:cNvCxnSpPr>
            <a:cxnSpLocks/>
          </p:cNvCxnSpPr>
          <p:nvPr/>
        </p:nvCxnSpPr>
        <p:spPr>
          <a:xfrm flipH="1">
            <a:off x="3264529" y="4733593"/>
            <a:ext cx="1724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4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6FDED4-2E0A-28B5-7690-AAE26E1A5834}"/>
              </a:ext>
            </a:extLst>
          </p:cNvPr>
          <p:cNvSpPr txBox="1"/>
          <p:nvPr/>
        </p:nvSpPr>
        <p:spPr>
          <a:xfrm>
            <a:off x="425594" y="266700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Customer Spec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ADA1BD-8A35-C0A5-B564-BB51695CD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38791"/>
              </p:ext>
            </p:extLst>
          </p:nvPr>
        </p:nvGraphicFramePr>
        <p:xfrm>
          <a:off x="515590" y="1114425"/>
          <a:ext cx="10833092" cy="475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98">
                  <a:extLst>
                    <a:ext uri="{9D8B030D-6E8A-4147-A177-3AD203B41FA5}">
                      <a16:colId xmlns:a16="http://schemas.microsoft.com/office/drawing/2014/main" val="313106677"/>
                    </a:ext>
                  </a:extLst>
                </a:gridCol>
                <a:gridCol w="3800475">
                  <a:extLst>
                    <a:ext uri="{9D8B030D-6E8A-4147-A177-3AD203B41FA5}">
                      <a16:colId xmlns:a16="http://schemas.microsoft.com/office/drawing/2014/main" val="3188897555"/>
                    </a:ext>
                  </a:extLst>
                </a:gridCol>
                <a:gridCol w="2196746">
                  <a:extLst>
                    <a:ext uri="{9D8B030D-6E8A-4147-A177-3AD203B41FA5}">
                      <a16:colId xmlns:a16="http://schemas.microsoft.com/office/drawing/2014/main" val="557008550"/>
                    </a:ext>
                  </a:extLst>
                </a:gridCol>
                <a:gridCol w="2708273">
                  <a:extLst>
                    <a:ext uri="{9D8B030D-6E8A-4147-A177-3AD203B41FA5}">
                      <a16:colId xmlns:a16="http://schemas.microsoft.com/office/drawing/2014/main" val="2627513530"/>
                    </a:ext>
                  </a:extLst>
                </a:gridCol>
              </a:tblGrid>
              <a:tr h="413129">
                <a:tc>
                  <a:txBody>
                    <a:bodyPr/>
                    <a:lstStyle/>
                    <a:p>
                      <a:r>
                        <a:rPr lang="en-US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Netsuite 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19911"/>
                  </a:ext>
                </a:extLst>
              </a:tr>
              <a:tr h="285748">
                <a:tc>
                  <a:txBody>
                    <a:bodyPr/>
                    <a:lstStyle/>
                    <a:p>
                      <a:r>
                        <a:rPr lang="en-US" sz="1200"/>
                        <a:t>Request Type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Upsert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777"/>
                  </a:ext>
                </a:extLst>
              </a:tr>
              <a:tr h="826427">
                <a:tc>
                  <a:txBody>
                    <a:bodyPr/>
                    <a:lstStyle/>
                    <a:p>
                      <a:r>
                        <a:rPr lang="en-US" sz="1200" b="1" i="1">
                          <a:solidFill>
                            <a:srgbClr val="FF0000"/>
                          </a:solidFill>
                        </a:rPr>
                        <a:t>Request 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1">
                          <a:solidFill>
                            <a:srgbClr val="FF0000"/>
                          </a:solidFill>
                        </a:rPr>
                        <a:t>CreateOn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1">
                          <a:solidFill>
                            <a:srgbClr val="FF0000"/>
                          </a:solidFill>
                        </a:rPr>
                        <a:t>SortBy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1">
                          <a:solidFill>
                            <a:srgbClr val="FF0000"/>
                          </a:solidFill>
                        </a:rPr>
                        <a:t>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1">
                          <a:solidFill>
                            <a:srgbClr val="FF0000"/>
                          </a:solidFill>
                        </a:rPr>
                        <a:t>Asc / 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1" i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73537"/>
                  </a:ext>
                </a:extLst>
              </a:tr>
              <a:tr h="3057779">
                <a:tc>
                  <a:txBody>
                    <a:bodyPr/>
                    <a:lstStyle/>
                    <a:p>
                      <a:r>
                        <a:rPr lang="en-US" sz="120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Customer ID / Reference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Customer Type (Company or Individual)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Company Name (If Company)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Email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Phone Number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SalesOrderID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Uniqe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Enum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String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String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String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6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3292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6FDED4-2E0A-28B5-7690-AAE26E1A5834}"/>
              </a:ext>
            </a:extLst>
          </p:cNvPr>
          <p:cNvSpPr txBox="1"/>
          <p:nvPr/>
        </p:nvSpPr>
        <p:spPr>
          <a:xfrm>
            <a:off x="425594" y="266700"/>
            <a:ext cx="14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Sales Order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ADA1BD-8A35-C0A5-B564-BB51695CD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38793"/>
              </p:ext>
            </p:extLst>
          </p:nvPr>
        </p:nvGraphicFramePr>
        <p:xfrm>
          <a:off x="515590" y="1114425"/>
          <a:ext cx="10833090" cy="489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30">
                  <a:extLst>
                    <a:ext uri="{9D8B030D-6E8A-4147-A177-3AD203B41FA5}">
                      <a16:colId xmlns:a16="http://schemas.microsoft.com/office/drawing/2014/main" val="313106677"/>
                    </a:ext>
                  </a:extLst>
                </a:gridCol>
                <a:gridCol w="3611030">
                  <a:extLst>
                    <a:ext uri="{9D8B030D-6E8A-4147-A177-3AD203B41FA5}">
                      <a16:colId xmlns:a16="http://schemas.microsoft.com/office/drawing/2014/main" val="3188897555"/>
                    </a:ext>
                  </a:extLst>
                </a:gridCol>
                <a:gridCol w="3611030">
                  <a:extLst>
                    <a:ext uri="{9D8B030D-6E8A-4147-A177-3AD203B41FA5}">
                      <a16:colId xmlns:a16="http://schemas.microsoft.com/office/drawing/2014/main" val="557008550"/>
                    </a:ext>
                  </a:extLst>
                </a:gridCol>
              </a:tblGrid>
              <a:tr h="413129">
                <a:tc>
                  <a:txBody>
                    <a:bodyPr/>
                    <a:lstStyle/>
                    <a:p>
                      <a:r>
                        <a:rPr lang="en-US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19911"/>
                  </a:ext>
                </a:extLst>
              </a:tr>
              <a:tr h="285748">
                <a:tc>
                  <a:txBody>
                    <a:bodyPr/>
                    <a:lstStyle/>
                    <a:p>
                      <a:r>
                        <a:rPr lang="en-US" sz="1200"/>
                        <a:t>Request Type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777"/>
                  </a:ext>
                </a:extLst>
              </a:tr>
              <a:tr h="826427">
                <a:tc>
                  <a:txBody>
                    <a:bodyPr/>
                    <a:lstStyle/>
                    <a:p>
                      <a:r>
                        <a:rPr lang="en-US" sz="1200" b="1" i="1">
                          <a:solidFill>
                            <a:srgbClr val="FF0000"/>
                          </a:solidFill>
                        </a:rPr>
                        <a:t>Request 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1">
                          <a:solidFill>
                            <a:srgbClr val="FF0000"/>
                          </a:solidFill>
                        </a:rPr>
                        <a:t>CreateOn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1">
                          <a:solidFill>
                            <a:srgbClr val="FF0000"/>
                          </a:solidFill>
                        </a:rPr>
                        <a:t>SortBy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1">
                          <a:solidFill>
                            <a:srgbClr val="FF0000"/>
                          </a:solidFill>
                        </a:rPr>
                        <a:t>CustomerID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1">
                          <a:solidFill>
                            <a:srgbClr val="FF0000"/>
                          </a:solidFill>
                        </a:rPr>
                        <a:t>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1">
                          <a:solidFill>
                            <a:srgbClr val="FF0000"/>
                          </a:solidFill>
                        </a:rPr>
                        <a:t>Asc / Desc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1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73537"/>
                  </a:ext>
                </a:extLst>
              </a:tr>
              <a:tr h="3057779">
                <a:tc>
                  <a:txBody>
                    <a:bodyPr/>
                    <a:lstStyle/>
                    <a:p>
                      <a:r>
                        <a:rPr lang="en-US" sz="120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/>
                        <a:t>Order Header</a:t>
                      </a:r>
                      <a:br>
                        <a:rPr lang="en-US" sz="1200"/>
                      </a:br>
                      <a:r>
                        <a:rPr lang="en-US" sz="1200" b="0"/>
                        <a:t>Order Number / Reference</a:t>
                      </a:r>
                      <a:br>
                        <a:rPr lang="en-US" sz="1200" b="0"/>
                      </a:br>
                      <a:r>
                        <a:rPr lang="en-US" sz="1200" b="0"/>
                        <a:t>Customer ID</a:t>
                      </a:r>
                      <a:br>
                        <a:rPr lang="en-US" sz="1200" b="0"/>
                      </a:br>
                      <a:r>
                        <a:rPr lang="en-US" sz="1200" b="0"/>
                        <a:t>Customer Name</a:t>
                      </a:r>
                      <a:br>
                        <a:rPr lang="en-US" sz="1200" b="0"/>
                      </a:br>
                      <a:r>
                        <a:rPr lang="en-US" sz="1200" b="0"/>
                        <a:t>Subtotal</a:t>
                      </a:r>
                      <a:br>
                        <a:rPr lang="en-US" sz="1200" b="0"/>
                      </a:br>
                      <a:r>
                        <a:rPr lang="en-US" sz="1200" b="0"/>
                        <a:t>Tax</a:t>
                      </a:r>
                      <a:br>
                        <a:rPr lang="en-US" sz="1200" b="0"/>
                      </a:br>
                      <a:r>
                        <a:rPr lang="en-US" sz="1200" b="0"/>
                        <a:t>Total</a:t>
                      </a:r>
                      <a:br>
                        <a:rPr lang="en-US" sz="1200" b="0"/>
                      </a:br>
                      <a:endParaRPr lang="en-US" sz="1200" b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/>
                        <a:t>Order Lines</a:t>
                      </a:r>
                      <a:br>
                        <a:rPr lang="en-US" sz="1200" b="0"/>
                      </a:br>
                      <a:r>
                        <a:rPr lang="en-US" sz="1200" b="0"/>
                        <a:t>Item ID</a:t>
                      </a:r>
                      <a:br>
                        <a:rPr lang="en-US" sz="1200" b="0"/>
                      </a:br>
                      <a:r>
                        <a:rPr lang="en-US" sz="1200" b="0"/>
                        <a:t>Item Name</a:t>
                      </a:r>
                      <a:br>
                        <a:rPr lang="en-US" sz="1200" b="0"/>
                      </a:br>
                      <a:r>
                        <a:rPr lang="en-US" sz="1200" b="0"/>
                        <a:t>Quantity</a:t>
                      </a:r>
                      <a:br>
                        <a:rPr lang="en-US" sz="1200" b="0"/>
                      </a:br>
                      <a:r>
                        <a:rPr lang="en-US" sz="1200" b="0"/>
                        <a:t>Rate Item</a:t>
                      </a:r>
                      <a:br>
                        <a:rPr lang="en-US" sz="1200" b="0"/>
                      </a:br>
                      <a:r>
                        <a:rPr lang="en-US" sz="1200" b="0"/>
                        <a:t>Tax Rate</a:t>
                      </a:r>
                      <a:br>
                        <a:rPr lang="en-US" sz="1200" b="0"/>
                      </a:br>
                      <a:r>
                        <a:rPr lang="en-US" sz="1200" b="0"/>
                        <a:t>Subtotal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Uniqe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String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String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/>
                        <a:t>Money / Double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/>
                        <a:t>Money / Double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Money / Double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String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String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Int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/>
                        <a:t>Money / Double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/>
                        <a:t>Money / Double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Money /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6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5428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6FDED4-2E0A-28B5-7690-AAE26E1A5834}"/>
              </a:ext>
            </a:extLst>
          </p:cNvPr>
          <p:cNvSpPr txBox="1"/>
          <p:nvPr/>
        </p:nvSpPr>
        <p:spPr>
          <a:xfrm>
            <a:off x="425594" y="266700"/>
            <a:ext cx="335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Customer Usage Spesification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ADA1BD-8A35-C0A5-B564-BB51695CD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42691"/>
              </p:ext>
            </p:extLst>
          </p:nvPr>
        </p:nvGraphicFramePr>
        <p:xfrm>
          <a:off x="515590" y="1114425"/>
          <a:ext cx="10833092" cy="475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273">
                  <a:extLst>
                    <a:ext uri="{9D8B030D-6E8A-4147-A177-3AD203B41FA5}">
                      <a16:colId xmlns:a16="http://schemas.microsoft.com/office/drawing/2014/main" val="313106677"/>
                    </a:ext>
                  </a:extLst>
                </a:gridCol>
                <a:gridCol w="2708273">
                  <a:extLst>
                    <a:ext uri="{9D8B030D-6E8A-4147-A177-3AD203B41FA5}">
                      <a16:colId xmlns:a16="http://schemas.microsoft.com/office/drawing/2014/main" val="3188897555"/>
                    </a:ext>
                  </a:extLst>
                </a:gridCol>
                <a:gridCol w="2354614">
                  <a:extLst>
                    <a:ext uri="{9D8B030D-6E8A-4147-A177-3AD203B41FA5}">
                      <a16:colId xmlns:a16="http://schemas.microsoft.com/office/drawing/2014/main" val="557008550"/>
                    </a:ext>
                  </a:extLst>
                </a:gridCol>
                <a:gridCol w="3061932">
                  <a:extLst>
                    <a:ext uri="{9D8B030D-6E8A-4147-A177-3AD203B41FA5}">
                      <a16:colId xmlns:a16="http://schemas.microsoft.com/office/drawing/2014/main" val="2696477873"/>
                    </a:ext>
                  </a:extLst>
                </a:gridCol>
              </a:tblGrid>
              <a:tr h="413129">
                <a:tc>
                  <a:txBody>
                    <a:bodyPr/>
                    <a:lstStyle/>
                    <a:p>
                      <a:r>
                        <a:rPr lang="en-US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Netsuite 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19911"/>
                  </a:ext>
                </a:extLst>
              </a:tr>
              <a:tr h="285748">
                <a:tc>
                  <a:txBody>
                    <a:bodyPr/>
                    <a:lstStyle/>
                    <a:p>
                      <a:r>
                        <a:rPr lang="en-US" sz="1200"/>
                        <a:t>Request Type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777"/>
                  </a:ext>
                </a:extLst>
              </a:tr>
              <a:tr h="826427">
                <a:tc>
                  <a:txBody>
                    <a:bodyPr/>
                    <a:lstStyle/>
                    <a:p>
                      <a:r>
                        <a:rPr lang="en-US" sz="1200" i="1">
                          <a:solidFill>
                            <a:srgbClr val="FF0000"/>
                          </a:solidFill>
                        </a:rPr>
                        <a:t>Request 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>
                          <a:solidFill>
                            <a:srgbClr val="FF0000"/>
                          </a:solidFill>
                        </a:rPr>
                        <a:t>CreateOn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>
                          <a:solidFill>
                            <a:srgbClr val="FF0000"/>
                          </a:solidFill>
                        </a:rPr>
                        <a:t>SortBy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>
                          <a:solidFill>
                            <a:srgbClr val="FF0000"/>
                          </a:solidFill>
                        </a:rPr>
                        <a:t>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>
                          <a:solidFill>
                            <a:srgbClr val="FF0000"/>
                          </a:solidFill>
                        </a:rPr>
                        <a:t>Asc / 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i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73537"/>
                  </a:ext>
                </a:extLst>
              </a:tr>
              <a:tr h="3057779">
                <a:tc>
                  <a:txBody>
                    <a:bodyPr/>
                    <a:lstStyle/>
                    <a:p>
                      <a:r>
                        <a:rPr lang="en-US" sz="120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C</a:t>
                      </a:r>
                      <a:r>
                        <a:rPr lang="en-US" sz="1200" b="0"/>
                        <a:t>ustomer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/>
                        <a:t>Customer 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/>
                        <a:t>Product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/>
                        <a:t>Product 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/>
                        <a:t>Transaction 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/>
                        <a:t>Usage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/>
                        <a:t>Usage Amount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Uniqe ID String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String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String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String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Int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Money / Double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/>
                        <a:t>Not Mapped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0"/>
                        <a:t>custrecord_privy_customer_name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0"/>
                        <a:t>custrecord_privy_id_product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0"/>
                        <a:t>custrecord_privy_product_name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0"/>
                        <a:t>custrecord_privy_transaction_usage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0"/>
                        <a:t>custrecord_privy_quantity_usage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0"/>
                        <a:t>custrecord_privy_amount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0"/>
                        <a:t>Recordtype  -&gt; default value </a:t>
                      </a:r>
                      <a:r>
                        <a:rPr lang="en-US" sz="1200" b="1" i="1"/>
                        <a:t>customrecordprivy_product_list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6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2837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F2BDFFCD-E389-40FF-9334-7D57A42C4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F790279-1976-28FA-66DE-FB7F37ACB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1F538756-0B2B-A07F-2AAB-ABC6F3AB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E927250-E186-55FE-61AB-D4F07CE55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F663B225-8E4F-5D62-E939-CC1710862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0762DF52-AD5C-1EF8-7C5E-843DF9CA9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D06FBE2D-8053-8707-025C-A8CB1C068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99B48466-7C98-D7CA-FEDB-071864818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D3397776-8639-416B-AA02-7FB9E30A5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C08955FA-5E16-DB2B-766F-B23E7D3F2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B482CF97-F436-BBBC-5D62-D04731A85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34ED97E9-53E9-C2AE-359D-1D0D700DD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701874C0-DF39-42B6-D586-BE8CD0507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3F4CE66D-6749-CBFE-EE76-CE22A5766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81BA8368-E696-DC86-8EDD-C1769FAB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9FBB9874-3726-072B-1536-9545DD87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29B911E6-FD40-A926-1FAD-49B898BA3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145FEBB9-E806-8B05-C687-27908057E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02AB9E97-1445-DBAC-BF59-EEC8EAC5E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27BE8D2D-F4B6-78EB-53A8-76AED2C47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7BC2008C-F4CD-D7CF-94CB-4933021E7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4">
              <a:extLst>
                <a:ext uri="{FF2B5EF4-FFF2-40B4-BE49-F238E27FC236}">
                  <a16:creationId xmlns:a16="http://schemas.microsoft.com/office/drawing/2014/main" id="{6136ED00-DDA0-9B43-CDBF-BF3A6996C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5">
              <a:extLst>
                <a:ext uri="{FF2B5EF4-FFF2-40B4-BE49-F238E27FC236}">
                  <a16:creationId xmlns:a16="http://schemas.microsoft.com/office/drawing/2014/main" id="{BEFF0681-8D70-74DB-29EF-8C1F09187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AEEE809-E1F8-4FCA-B2D6-5564AFCB1622}"/>
              </a:ext>
            </a:extLst>
          </p:cNvPr>
          <p:cNvSpPr/>
          <p:nvPr/>
        </p:nvSpPr>
        <p:spPr>
          <a:xfrm>
            <a:off x="9163154" y="2798678"/>
            <a:ext cx="2148114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Processing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B244A65-B017-B28B-FD87-484D5FEEE9E3}"/>
              </a:ext>
            </a:extLst>
          </p:cNvPr>
          <p:cNvSpPr/>
          <p:nvPr/>
        </p:nvSpPr>
        <p:spPr>
          <a:xfrm>
            <a:off x="9155255" y="4806367"/>
            <a:ext cx="2148114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Source  Sytem API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2BFFB88-551E-A5F6-AE0F-ACF3DD36DAC0}"/>
              </a:ext>
            </a:extLst>
          </p:cNvPr>
          <p:cNvSpPr/>
          <p:nvPr/>
        </p:nvSpPr>
        <p:spPr>
          <a:xfrm>
            <a:off x="9155255" y="633023"/>
            <a:ext cx="2148114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</a:p>
        </p:txBody>
      </p:sp>
      <p:pic>
        <p:nvPicPr>
          <p:cNvPr id="121" name="Picture 120" descr="Logo, company name&#10;&#10;Description automatically generated">
            <a:extLst>
              <a:ext uri="{FF2B5EF4-FFF2-40B4-BE49-F238E27FC236}">
                <a16:creationId xmlns:a16="http://schemas.microsoft.com/office/drawing/2014/main" id="{D5DE5705-D7A2-A603-74D2-084969F673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17" t="30449" r="5281" b="30341"/>
          <a:stretch/>
        </p:blipFill>
        <p:spPr>
          <a:xfrm>
            <a:off x="619796" y="5729329"/>
            <a:ext cx="1313110" cy="431200"/>
          </a:xfrm>
          <a:prstGeom prst="rect">
            <a:avLst/>
          </a:prstGeom>
        </p:spPr>
      </p:pic>
      <p:pic>
        <p:nvPicPr>
          <p:cNvPr id="122" name="Picture 121" descr="Logo, company name&#10;&#10;Description automatically generated">
            <a:extLst>
              <a:ext uri="{FF2B5EF4-FFF2-40B4-BE49-F238E27FC236}">
                <a16:creationId xmlns:a16="http://schemas.microsoft.com/office/drawing/2014/main" id="{9EBFE45A-CDC7-8976-AA85-81F368AD3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520" y="5456465"/>
            <a:ext cx="1359789" cy="761482"/>
          </a:xfrm>
          <a:prstGeom prst="rect">
            <a:avLst/>
          </a:prstGeom>
        </p:spPr>
      </p:pic>
      <p:pic>
        <p:nvPicPr>
          <p:cNvPr id="123" name="Picture 122" descr="Logo, company name&#10;&#10;Description automatically generated">
            <a:extLst>
              <a:ext uri="{FF2B5EF4-FFF2-40B4-BE49-F238E27FC236}">
                <a16:creationId xmlns:a16="http://schemas.microsoft.com/office/drawing/2014/main" id="{355F01F2-D545-AD67-BE7D-2CF0FFD08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653" y="5490540"/>
            <a:ext cx="1477637" cy="698025"/>
          </a:xfrm>
          <a:prstGeom prst="rect">
            <a:avLst/>
          </a:prstGeom>
        </p:spPr>
      </p:pic>
      <p:pic>
        <p:nvPicPr>
          <p:cNvPr id="124" name="Picture 123" descr="Logo, company name&#10;&#10;Description automatically generated">
            <a:extLst>
              <a:ext uri="{FF2B5EF4-FFF2-40B4-BE49-F238E27FC236}">
                <a16:creationId xmlns:a16="http://schemas.microsoft.com/office/drawing/2014/main" id="{CDC489FD-BEE3-0678-1F98-0DED4B662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042" y="5393532"/>
            <a:ext cx="906526" cy="906526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FAD45B-3359-8D49-BEC4-A39C25A10E9B}"/>
              </a:ext>
            </a:extLst>
          </p:cNvPr>
          <p:cNvCxnSpPr/>
          <p:nvPr/>
        </p:nvCxnSpPr>
        <p:spPr>
          <a:xfrm>
            <a:off x="540032" y="5314935"/>
            <a:ext cx="7942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17F9363-D685-A320-D007-D6BA470C0328}"/>
              </a:ext>
            </a:extLst>
          </p:cNvPr>
          <p:cNvCxnSpPr/>
          <p:nvPr/>
        </p:nvCxnSpPr>
        <p:spPr>
          <a:xfrm>
            <a:off x="540032" y="4976054"/>
            <a:ext cx="7942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BE8CC6B-75D7-3F73-E0E0-28E5074C952C}"/>
              </a:ext>
            </a:extLst>
          </p:cNvPr>
          <p:cNvSpPr txBox="1"/>
          <p:nvPr/>
        </p:nvSpPr>
        <p:spPr>
          <a:xfrm>
            <a:off x="3572995" y="4945603"/>
            <a:ext cx="1218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Integration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B2E479-A777-9E4B-5447-8DF2A0501531}"/>
              </a:ext>
            </a:extLst>
          </p:cNvPr>
          <p:cNvSpPr txBox="1"/>
          <p:nvPr/>
        </p:nvSpPr>
        <p:spPr>
          <a:xfrm>
            <a:off x="4078302" y="3506638"/>
            <a:ext cx="1069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/>
              <a:t>DB : Query Processing</a:t>
            </a:r>
          </a:p>
        </p:txBody>
      </p:sp>
      <p:pic>
        <p:nvPicPr>
          <p:cNvPr id="137" name="Picture 13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488835-F74B-7789-F4E6-EA86944328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9239" y="355950"/>
            <a:ext cx="1376486" cy="807538"/>
          </a:xfrm>
          <a:prstGeom prst="rect">
            <a:avLst/>
          </a:prstGeom>
        </p:spPr>
      </p:pic>
      <p:pic>
        <p:nvPicPr>
          <p:cNvPr id="140" name="Picture 139" descr="Logo, company name&#10;&#10;Description automatically generated">
            <a:extLst>
              <a:ext uri="{FF2B5EF4-FFF2-40B4-BE49-F238E27FC236}">
                <a16:creationId xmlns:a16="http://schemas.microsoft.com/office/drawing/2014/main" id="{4FDA2BD1-7C11-AD51-48E7-76013EDD397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611" t="26846" r="14974" b="22557"/>
          <a:stretch/>
        </p:blipFill>
        <p:spPr>
          <a:xfrm>
            <a:off x="5288845" y="547578"/>
            <a:ext cx="1124420" cy="474295"/>
          </a:xfrm>
          <a:prstGeom prst="rect">
            <a:avLst/>
          </a:prstGeom>
        </p:spPr>
      </p:pic>
      <p:pic>
        <p:nvPicPr>
          <p:cNvPr id="142" name="Graphic 141">
            <a:extLst>
              <a:ext uri="{FF2B5EF4-FFF2-40B4-BE49-F238E27FC236}">
                <a16:creationId xmlns:a16="http://schemas.microsoft.com/office/drawing/2014/main" id="{8B0A155A-A388-A111-5A70-DA289553AD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38731" y="5467661"/>
            <a:ext cx="698025" cy="698025"/>
          </a:xfrm>
          <a:prstGeom prst="rect">
            <a:avLst/>
          </a:prstGeom>
        </p:spPr>
      </p:pic>
      <p:pic>
        <p:nvPicPr>
          <p:cNvPr id="143" name="Picture 142" descr="Icon&#10;&#10;Description automatically generated">
            <a:extLst>
              <a:ext uri="{FF2B5EF4-FFF2-40B4-BE49-F238E27FC236}">
                <a16:creationId xmlns:a16="http://schemas.microsoft.com/office/drawing/2014/main" id="{8F9A2EAE-34F9-E5B2-FF11-A7191B306B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43546" y="2612112"/>
            <a:ext cx="701741" cy="701741"/>
          </a:xfrm>
          <a:prstGeom prst="rect">
            <a:avLst/>
          </a:prstGeom>
        </p:spPr>
      </p:pic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5D5C1BD9-8C37-B845-6B81-C58984CB7FA5}"/>
              </a:ext>
            </a:extLst>
          </p:cNvPr>
          <p:cNvSpPr/>
          <p:nvPr/>
        </p:nvSpPr>
        <p:spPr>
          <a:xfrm>
            <a:off x="288613" y="2276013"/>
            <a:ext cx="8194049" cy="1660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A57352CF-33E7-EB6D-589E-F018968E2E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64285" y="2732439"/>
            <a:ext cx="1049306" cy="524373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AE97E285-4360-E64B-FC8E-B5904940E225}"/>
              </a:ext>
            </a:extLst>
          </p:cNvPr>
          <p:cNvSpPr txBox="1"/>
          <p:nvPr/>
        </p:nvSpPr>
        <p:spPr>
          <a:xfrm>
            <a:off x="638962" y="6192336"/>
            <a:ext cx="11929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api.clickup.com/api/v2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7BCFA16-BAC3-CBD9-AEB1-C429D70D37EE}"/>
              </a:ext>
            </a:extLst>
          </p:cNvPr>
          <p:cNvSpPr txBox="1"/>
          <p:nvPr/>
        </p:nvSpPr>
        <p:spPr>
          <a:xfrm>
            <a:off x="3687093" y="6217947"/>
            <a:ext cx="13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https://api.github.com/user/repos</a:t>
            </a:r>
            <a:endParaRPr lang="en-US" sz="8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1C62813-4590-3EB8-3CFE-7915CAD4C8BA}"/>
              </a:ext>
            </a:extLst>
          </p:cNvPr>
          <p:cNvSpPr txBox="1"/>
          <p:nvPr/>
        </p:nvSpPr>
        <p:spPr>
          <a:xfrm>
            <a:off x="5539681" y="6188565"/>
            <a:ext cx="13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https://{baseulr}/</a:t>
            </a:r>
            <a:r>
              <a:rPr lang="en-ID" sz="800" b="0" i="0">
                <a:solidFill>
                  <a:srgbClr val="333333"/>
                </a:solidFill>
                <a:effectLst/>
                <a:latin typeface="DSCDefaultFontRegular"/>
              </a:rPr>
              <a:t>services/data/v36.0/</a:t>
            </a:r>
            <a:endParaRPr lang="en-US" sz="8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4850884-FED9-F2DA-B169-86D07A14DA1D}"/>
              </a:ext>
            </a:extLst>
          </p:cNvPr>
          <p:cNvSpPr txBox="1"/>
          <p:nvPr/>
        </p:nvSpPr>
        <p:spPr>
          <a:xfrm>
            <a:off x="4511350" y="1569451"/>
            <a:ext cx="22701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00" b="0" i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https://8113915-sb1.restlets.api.netsuite.com/</a:t>
            </a:r>
            <a:endParaRPr lang="en-US" sz="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11CB473-B725-15C0-D2DE-80A4C766A98B}"/>
              </a:ext>
            </a:extLst>
          </p:cNvPr>
          <p:cNvSpPr txBox="1"/>
          <p:nvPr/>
        </p:nvSpPr>
        <p:spPr>
          <a:xfrm>
            <a:off x="5311683" y="2658524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52.140.199.172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452C44F-78E2-B1EE-27ED-483BDAB340FE}"/>
              </a:ext>
            </a:extLst>
          </p:cNvPr>
          <p:cNvCxnSpPr/>
          <p:nvPr/>
        </p:nvCxnSpPr>
        <p:spPr>
          <a:xfrm flipV="1">
            <a:off x="4265061" y="4224130"/>
            <a:ext cx="0" cy="58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B0338-A812-6AE1-1950-C77516543A83}"/>
              </a:ext>
            </a:extLst>
          </p:cNvPr>
          <p:cNvCxnSpPr>
            <a:cxnSpLocks/>
          </p:cNvCxnSpPr>
          <p:nvPr/>
        </p:nvCxnSpPr>
        <p:spPr>
          <a:xfrm>
            <a:off x="4504705" y="4224130"/>
            <a:ext cx="0" cy="58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46E7A30-F189-216A-D1C4-A874DA94D385}"/>
              </a:ext>
            </a:extLst>
          </p:cNvPr>
          <p:cNvSpPr txBox="1"/>
          <p:nvPr/>
        </p:nvSpPr>
        <p:spPr>
          <a:xfrm>
            <a:off x="5308329" y="2516995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BF1F041-41BB-957E-FA41-4F0B919D1FFD}"/>
              </a:ext>
            </a:extLst>
          </p:cNvPr>
          <p:cNvCxnSpPr>
            <a:cxnSpLocks/>
          </p:cNvCxnSpPr>
          <p:nvPr/>
        </p:nvCxnSpPr>
        <p:spPr>
          <a:xfrm flipV="1">
            <a:off x="4391234" y="1407719"/>
            <a:ext cx="0" cy="49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091995A-6E11-E11C-C0E8-E9586667CC66}"/>
              </a:ext>
            </a:extLst>
          </p:cNvPr>
          <p:cNvSpPr txBox="1"/>
          <p:nvPr/>
        </p:nvSpPr>
        <p:spPr>
          <a:xfrm>
            <a:off x="508429" y="418083"/>
            <a:ext cx="11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Arch Dev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40CA7E4-862A-887D-3E40-86ADBFDC930A}"/>
              </a:ext>
            </a:extLst>
          </p:cNvPr>
          <p:cNvSpPr txBox="1"/>
          <p:nvPr/>
        </p:nvSpPr>
        <p:spPr>
          <a:xfrm>
            <a:off x="7373955" y="6170102"/>
            <a:ext cx="1449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https://api.getbase.com/v2/</a:t>
            </a:r>
            <a:endParaRPr lang="en-US" sz="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BBAD3FE-F930-B66A-BD1A-37E29DD04FF2}"/>
              </a:ext>
            </a:extLst>
          </p:cNvPr>
          <p:cNvSpPr txBox="1"/>
          <p:nvPr/>
        </p:nvSpPr>
        <p:spPr>
          <a:xfrm>
            <a:off x="5281428" y="2998858"/>
            <a:ext cx="1858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800" b="0" i="0">
                <a:solidFill>
                  <a:srgbClr val="64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 </a:t>
            </a:r>
            <a:r>
              <a:rPr lang="en-ID" sz="800" b="0" i="0">
                <a:solidFill>
                  <a:srgbClr val="32313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E2s v3</a:t>
            </a:r>
          </a:p>
          <a:p>
            <a:r>
              <a:rPr lang="en-ID" sz="800" b="0" i="0">
                <a:solidFill>
                  <a:srgbClr val="64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ID" sz="800" b="0" i="0">
                <a:solidFill>
                  <a:srgbClr val="32313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endParaRPr lang="en-ID" sz="800" b="0" i="0">
              <a:solidFill>
                <a:srgbClr val="64646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D" sz="800" b="0" i="0">
                <a:solidFill>
                  <a:srgbClr val="64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vCPUs </a:t>
            </a:r>
            <a:r>
              <a:rPr lang="en-ID" sz="800" b="0" i="0">
                <a:solidFill>
                  <a:srgbClr val="32313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l"/>
            <a:r>
              <a:rPr lang="en-ID" sz="800" b="0" i="0">
                <a:solidFill>
                  <a:srgbClr val="64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RAM </a:t>
            </a:r>
            <a:r>
              <a:rPr lang="en-ID" sz="800" b="0" i="0">
                <a:solidFill>
                  <a:srgbClr val="32313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 GiB</a:t>
            </a:r>
          </a:p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6" name="Picture 175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3B192D30-1796-E136-BE11-3D532AABA4A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2714" b="16090"/>
          <a:stretch/>
        </p:blipFill>
        <p:spPr>
          <a:xfrm>
            <a:off x="7493038" y="2344576"/>
            <a:ext cx="787400" cy="4818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9B3265-7806-B592-7FCF-1059A1FCE4D2}"/>
              </a:ext>
            </a:extLst>
          </p:cNvPr>
          <p:cNvSpPr txBox="1"/>
          <p:nvPr/>
        </p:nvSpPr>
        <p:spPr>
          <a:xfrm>
            <a:off x="3570264" y="1590966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Batch Push </a:t>
            </a:r>
          </a:p>
        </p:txBody>
      </p:sp>
    </p:spTree>
    <p:extLst>
      <p:ext uri="{BB962C8B-B14F-4D97-AF65-F5344CB8AC3E}">
        <p14:creationId xmlns:p14="http://schemas.microsoft.com/office/powerpoint/2010/main" val="49558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F2BDFFCD-E389-40FF-9334-7D57A42C4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F790279-1976-28FA-66DE-FB7F37ACB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1F538756-0B2B-A07F-2AAB-ABC6F3AB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E927250-E186-55FE-61AB-D4F07CE55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F663B225-8E4F-5D62-E939-CC1710862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0762DF52-AD5C-1EF8-7C5E-843DF9CA9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D06FBE2D-8053-8707-025C-A8CB1C068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99B48466-7C98-D7CA-FEDB-071864818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D3397776-8639-416B-AA02-7FB9E30A5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C08955FA-5E16-DB2B-766F-B23E7D3F2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B482CF97-F436-BBBC-5D62-D04731A85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34ED97E9-53E9-C2AE-359D-1D0D700DD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701874C0-DF39-42B6-D586-BE8CD0507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3F4CE66D-6749-CBFE-EE76-CE22A5766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81BA8368-E696-DC86-8EDD-C1769FAB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9FBB9874-3726-072B-1536-9545DD87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29B911E6-FD40-A926-1FAD-49B898BA3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145FEBB9-E806-8B05-C687-27908057E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02AB9E97-1445-DBAC-BF59-EEC8EAC5E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27BE8D2D-F4B6-78EB-53A8-76AED2C47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7BC2008C-F4CD-D7CF-94CB-4933021E7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4">
              <a:extLst>
                <a:ext uri="{FF2B5EF4-FFF2-40B4-BE49-F238E27FC236}">
                  <a16:creationId xmlns:a16="http://schemas.microsoft.com/office/drawing/2014/main" id="{6136ED00-DDA0-9B43-CDBF-BF3A6996C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5">
              <a:extLst>
                <a:ext uri="{FF2B5EF4-FFF2-40B4-BE49-F238E27FC236}">
                  <a16:creationId xmlns:a16="http://schemas.microsoft.com/office/drawing/2014/main" id="{BEFF0681-8D70-74DB-29EF-8C1F09187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AEEE809-E1F8-4FCA-B2D6-5564AFCB1622}"/>
              </a:ext>
            </a:extLst>
          </p:cNvPr>
          <p:cNvSpPr/>
          <p:nvPr/>
        </p:nvSpPr>
        <p:spPr>
          <a:xfrm>
            <a:off x="9161305" y="2703225"/>
            <a:ext cx="2148114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Processing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B244A65-B017-B28B-FD87-484D5FEEE9E3}"/>
              </a:ext>
            </a:extLst>
          </p:cNvPr>
          <p:cNvSpPr/>
          <p:nvPr/>
        </p:nvSpPr>
        <p:spPr>
          <a:xfrm>
            <a:off x="9155255" y="4806367"/>
            <a:ext cx="2148114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Source  Sytem API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2BFFB88-551E-A5F6-AE0F-ACF3DD36DAC0}"/>
              </a:ext>
            </a:extLst>
          </p:cNvPr>
          <p:cNvSpPr/>
          <p:nvPr/>
        </p:nvSpPr>
        <p:spPr>
          <a:xfrm>
            <a:off x="9155255" y="633023"/>
            <a:ext cx="2148114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</a:p>
        </p:txBody>
      </p:sp>
      <p:pic>
        <p:nvPicPr>
          <p:cNvPr id="121" name="Picture 120" descr="Logo, company name&#10;&#10;Description automatically generated">
            <a:extLst>
              <a:ext uri="{FF2B5EF4-FFF2-40B4-BE49-F238E27FC236}">
                <a16:creationId xmlns:a16="http://schemas.microsoft.com/office/drawing/2014/main" id="{D5DE5705-D7A2-A603-74D2-084969F673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17" t="30449" r="5281" b="30341"/>
          <a:stretch/>
        </p:blipFill>
        <p:spPr>
          <a:xfrm>
            <a:off x="619796" y="5729329"/>
            <a:ext cx="1313110" cy="431200"/>
          </a:xfrm>
          <a:prstGeom prst="rect">
            <a:avLst/>
          </a:prstGeom>
        </p:spPr>
      </p:pic>
      <p:pic>
        <p:nvPicPr>
          <p:cNvPr id="122" name="Picture 121" descr="Logo, company name&#10;&#10;Description automatically generated">
            <a:extLst>
              <a:ext uri="{FF2B5EF4-FFF2-40B4-BE49-F238E27FC236}">
                <a16:creationId xmlns:a16="http://schemas.microsoft.com/office/drawing/2014/main" id="{9EBFE45A-CDC7-8976-AA85-81F368AD3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520" y="5456465"/>
            <a:ext cx="1359789" cy="761482"/>
          </a:xfrm>
          <a:prstGeom prst="rect">
            <a:avLst/>
          </a:prstGeom>
        </p:spPr>
      </p:pic>
      <p:pic>
        <p:nvPicPr>
          <p:cNvPr id="123" name="Picture 122" descr="Logo, company name&#10;&#10;Description automatically generated">
            <a:extLst>
              <a:ext uri="{FF2B5EF4-FFF2-40B4-BE49-F238E27FC236}">
                <a16:creationId xmlns:a16="http://schemas.microsoft.com/office/drawing/2014/main" id="{355F01F2-D545-AD67-BE7D-2CF0FFD08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653" y="5490540"/>
            <a:ext cx="1477637" cy="698025"/>
          </a:xfrm>
          <a:prstGeom prst="rect">
            <a:avLst/>
          </a:prstGeom>
        </p:spPr>
      </p:pic>
      <p:pic>
        <p:nvPicPr>
          <p:cNvPr id="124" name="Picture 123" descr="Logo, company name&#10;&#10;Description automatically generated">
            <a:extLst>
              <a:ext uri="{FF2B5EF4-FFF2-40B4-BE49-F238E27FC236}">
                <a16:creationId xmlns:a16="http://schemas.microsoft.com/office/drawing/2014/main" id="{CDC489FD-BEE3-0678-1F98-0DED4B662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3937" y="5456465"/>
            <a:ext cx="906526" cy="906526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FAD45B-3359-8D49-BEC4-A39C25A10E9B}"/>
              </a:ext>
            </a:extLst>
          </p:cNvPr>
          <p:cNvCxnSpPr/>
          <p:nvPr/>
        </p:nvCxnSpPr>
        <p:spPr>
          <a:xfrm>
            <a:off x="540032" y="5314935"/>
            <a:ext cx="7942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17F9363-D685-A320-D007-D6BA470C0328}"/>
              </a:ext>
            </a:extLst>
          </p:cNvPr>
          <p:cNvCxnSpPr/>
          <p:nvPr/>
        </p:nvCxnSpPr>
        <p:spPr>
          <a:xfrm>
            <a:off x="540032" y="4976054"/>
            <a:ext cx="7942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BE8CC6B-75D7-3F73-E0E0-28E5074C952C}"/>
              </a:ext>
            </a:extLst>
          </p:cNvPr>
          <p:cNvSpPr txBox="1"/>
          <p:nvPr/>
        </p:nvSpPr>
        <p:spPr>
          <a:xfrm>
            <a:off x="3572995" y="4945603"/>
            <a:ext cx="1218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Integration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B2E479-A777-9E4B-5447-8DF2A0501531}"/>
              </a:ext>
            </a:extLst>
          </p:cNvPr>
          <p:cNvSpPr txBox="1"/>
          <p:nvPr/>
        </p:nvSpPr>
        <p:spPr>
          <a:xfrm>
            <a:off x="4078302" y="3506638"/>
            <a:ext cx="1069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/>
              <a:t>DB : Query Processing</a:t>
            </a:r>
          </a:p>
        </p:txBody>
      </p:sp>
      <p:pic>
        <p:nvPicPr>
          <p:cNvPr id="137" name="Picture 13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488835-F74B-7789-F4E6-EA86944328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9239" y="355950"/>
            <a:ext cx="1376486" cy="807538"/>
          </a:xfrm>
          <a:prstGeom prst="rect">
            <a:avLst/>
          </a:prstGeom>
        </p:spPr>
      </p:pic>
      <p:pic>
        <p:nvPicPr>
          <p:cNvPr id="140" name="Picture 139" descr="Logo, company name&#10;&#10;Description automatically generated">
            <a:extLst>
              <a:ext uri="{FF2B5EF4-FFF2-40B4-BE49-F238E27FC236}">
                <a16:creationId xmlns:a16="http://schemas.microsoft.com/office/drawing/2014/main" id="{4FDA2BD1-7C11-AD51-48E7-76013EDD397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611" t="26846" r="14974" b="22557"/>
          <a:stretch/>
        </p:blipFill>
        <p:spPr>
          <a:xfrm>
            <a:off x="5288845" y="547578"/>
            <a:ext cx="1124420" cy="474295"/>
          </a:xfrm>
          <a:prstGeom prst="rect">
            <a:avLst/>
          </a:prstGeom>
        </p:spPr>
      </p:pic>
      <p:pic>
        <p:nvPicPr>
          <p:cNvPr id="142" name="Graphic 141">
            <a:extLst>
              <a:ext uri="{FF2B5EF4-FFF2-40B4-BE49-F238E27FC236}">
                <a16:creationId xmlns:a16="http://schemas.microsoft.com/office/drawing/2014/main" id="{8B0A155A-A388-A111-5A70-DA289553AD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38731" y="5467661"/>
            <a:ext cx="698025" cy="698025"/>
          </a:xfrm>
          <a:prstGeom prst="rect">
            <a:avLst/>
          </a:prstGeom>
        </p:spPr>
      </p:pic>
      <p:pic>
        <p:nvPicPr>
          <p:cNvPr id="143" name="Picture 142" descr="Icon&#10;&#10;Description automatically generated">
            <a:extLst>
              <a:ext uri="{FF2B5EF4-FFF2-40B4-BE49-F238E27FC236}">
                <a16:creationId xmlns:a16="http://schemas.microsoft.com/office/drawing/2014/main" id="{8F9A2EAE-34F9-E5B2-FF11-A7191B306B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43546" y="2612112"/>
            <a:ext cx="701741" cy="701741"/>
          </a:xfrm>
          <a:prstGeom prst="rect">
            <a:avLst/>
          </a:prstGeom>
        </p:spPr>
      </p:pic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5D5C1BD9-8C37-B845-6B81-C58984CB7FA5}"/>
              </a:ext>
            </a:extLst>
          </p:cNvPr>
          <p:cNvSpPr/>
          <p:nvPr/>
        </p:nvSpPr>
        <p:spPr>
          <a:xfrm>
            <a:off x="288613" y="2276013"/>
            <a:ext cx="8194049" cy="1660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A57352CF-33E7-EB6D-589E-F018968E2E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99873" y="2728453"/>
            <a:ext cx="1049306" cy="524373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AE97E285-4360-E64B-FC8E-B5904940E225}"/>
              </a:ext>
            </a:extLst>
          </p:cNvPr>
          <p:cNvSpPr txBox="1"/>
          <p:nvPr/>
        </p:nvSpPr>
        <p:spPr>
          <a:xfrm>
            <a:off x="638962" y="6192336"/>
            <a:ext cx="11929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api.clickup.com/api/v2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7BCFA16-BAC3-CBD9-AEB1-C429D70D37EE}"/>
              </a:ext>
            </a:extLst>
          </p:cNvPr>
          <p:cNvSpPr txBox="1"/>
          <p:nvPr/>
        </p:nvSpPr>
        <p:spPr>
          <a:xfrm>
            <a:off x="3687093" y="6217947"/>
            <a:ext cx="13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https://api.github.com/user/repos</a:t>
            </a:r>
            <a:endParaRPr lang="en-US" sz="8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1C62813-4590-3EB8-3CFE-7915CAD4C8BA}"/>
              </a:ext>
            </a:extLst>
          </p:cNvPr>
          <p:cNvSpPr txBox="1"/>
          <p:nvPr/>
        </p:nvSpPr>
        <p:spPr>
          <a:xfrm>
            <a:off x="5539681" y="6188565"/>
            <a:ext cx="13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https://{baseulr}/</a:t>
            </a:r>
            <a:r>
              <a:rPr lang="en-ID" sz="800" b="0" i="0">
                <a:solidFill>
                  <a:srgbClr val="333333"/>
                </a:solidFill>
                <a:effectLst/>
                <a:latin typeface="DSCDefaultFontRegular"/>
              </a:rPr>
              <a:t>services/data/v36.0/</a:t>
            </a:r>
            <a:endParaRPr lang="en-US" sz="8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4850884-FED9-F2DA-B169-86D07A14DA1D}"/>
              </a:ext>
            </a:extLst>
          </p:cNvPr>
          <p:cNvSpPr txBox="1"/>
          <p:nvPr/>
        </p:nvSpPr>
        <p:spPr>
          <a:xfrm>
            <a:off x="4511350" y="1569451"/>
            <a:ext cx="22701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00" b="0" i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https://8113915-sb1.restlets.api.netsuite.com/</a:t>
            </a:r>
            <a:endParaRPr lang="en-US" sz="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452C44F-78E2-B1EE-27ED-483BDAB340FE}"/>
              </a:ext>
            </a:extLst>
          </p:cNvPr>
          <p:cNvCxnSpPr/>
          <p:nvPr/>
        </p:nvCxnSpPr>
        <p:spPr>
          <a:xfrm flipV="1">
            <a:off x="4265061" y="4224130"/>
            <a:ext cx="0" cy="58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B0338-A812-6AE1-1950-C77516543A83}"/>
              </a:ext>
            </a:extLst>
          </p:cNvPr>
          <p:cNvCxnSpPr>
            <a:cxnSpLocks/>
          </p:cNvCxnSpPr>
          <p:nvPr/>
        </p:nvCxnSpPr>
        <p:spPr>
          <a:xfrm>
            <a:off x="4504705" y="4224130"/>
            <a:ext cx="0" cy="58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46E7A30-F189-216A-D1C4-A874DA94D385}"/>
              </a:ext>
            </a:extLst>
          </p:cNvPr>
          <p:cNvSpPr txBox="1"/>
          <p:nvPr/>
        </p:nvSpPr>
        <p:spPr>
          <a:xfrm>
            <a:off x="7647212" y="2396668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VPC 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BF1F041-41BB-957E-FA41-4F0B919D1FFD}"/>
              </a:ext>
            </a:extLst>
          </p:cNvPr>
          <p:cNvCxnSpPr>
            <a:cxnSpLocks/>
          </p:cNvCxnSpPr>
          <p:nvPr/>
        </p:nvCxnSpPr>
        <p:spPr>
          <a:xfrm flipV="1">
            <a:off x="4391234" y="1407719"/>
            <a:ext cx="0" cy="49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091995A-6E11-E11C-C0E8-E9586667CC66}"/>
              </a:ext>
            </a:extLst>
          </p:cNvPr>
          <p:cNvSpPr txBox="1"/>
          <p:nvPr/>
        </p:nvSpPr>
        <p:spPr>
          <a:xfrm>
            <a:off x="508429" y="418083"/>
            <a:ext cx="189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Arch Production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40CA7E4-862A-887D-3E40-86ADBFDC930A}"/>
              </a:ext>
            </a:extLst>
          </p:cNvPr>
          <p:cNvSpPr txBox="1"/>
          <p:nvPr/>
        </p:nvSpPr>
        <p:spPr>
          <a:xfrm>
            <a:off x="7373955" y="6170102"/>
            <a:ext cx="1449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https://api.getbase.com/v2/</a:t>
            </a:r>
            <a:endParaRPr lang="en-US" sz="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BBAD3FE-F930-B66A-BD1A-37E29DD04FF2}"/>
              </a:ext>
            </a:extLst>
          </p:cNvPr>
          <p:cNvSpPr txBox="1"/>
          <p:nvPr/>
        </p:nvSpPr>
        <p:spPr>
          <a:xfrm>
            <a:off x="5281428" y="2998858"/>
            <a:ext cx="1858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800" b="0" i="0">
                <a:solidFill>
                  <a:srgbClr val="64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 </a:t>
            </a:r>
            <a:r>
              <a:rPr lang="en-ID" sz="800" b="0" i="0">
                <a:solidFill>
                  <a:srgbClr val="32313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E2s v3</a:t>
            </a:r>
          </a:p>
          <a:p>
            <a:r>
              <a:rPr lang="en-ID" sz="800" b="0" i="0">
                <a:solidFill>
                  <a:srgbClr val="64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ID" sz="800" b="0" i="0">
                <a:solidFill>
                  <a:srgbClr val="32313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endParaRPr lang="en-ID" sz="800" b="0" i="0">
              <a:solidFill>
                <a:srgbClr val="64646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D" sz="800" b="0" i="0">
                <a:solidFill>
                  <a:srgbClr val="64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vCPUs </a:t>
            </a:r>
            <a:r>
              <a:rPr lang="en-ID" sz="800">
                <a:solidFill>
                  <a:srgbClr val="3231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D" sz="800" b="0" i="0">
              <a:solidFill>
                <a:srgbClr val="32313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D" sz="800" b="0" i="0">
                <a:solidFill>
                  <a:srgbClr val="64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RAM </a:t>
            </a:r>
            <a:r>
              <a:rPr lang="en-ID" sz="800">
                <a:solidFill>
                  <a:srgbClr val="3231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ID" sz="800" b="0" i="0">
                <a:solidFill>
                  <a:srgbClr val="32313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GiB</a:t>
            </a:r>
          </a:p>
          <a:p>
            <a:r>
              <a:rPr lang="en-ID" sz="800" b="0" i="0">
                <a:solidFill>
                  <a:srgbClr val="6464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Webserver </a:t>
            </a:r>
            <a:r>
              <a:rPr lang="en-ID" sz="800">
                <a:solidFill>
                  <a:srgbClr val="3231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Ngin X</a:t>
            </a:r>
            <a:endParaRPr lang="en-ID" sz="800" b="0" i="0">
              <a:solidFill>
                <a:srgbClr val="32313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6070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{A7FC604E-13D5-9A4E-A5CF-881ED8D70222}tf16401369</Template>
  <TotalTime>1456</TotalTime>
  <Words>478</Words>
  <Application>Microsoft Macintosh PowerPoint</Application>
  <PresentationFormat>Widescreen</PresentationFormat>
  <Paragraphs>152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DSCDefaultFontRegular</vt:lpstr>
      <vt:lpstr>Rockwell</vt:lpstr>
      <vt:lpstr>Wingdings</vt:lpstr>
      <vt:lpstr>Atlas</vt:lpstr>
      <vt:lpstr>Privy Integration – Scenario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Privay Reporting</dc:title>
  <dc:creator>Frank Valensco</dc:creator>
  <cp:lastModifiedBy>Frank Valensco</cp:lastModifiedBy>
  <cp:revision>85</cp:revision>
  <dcterms:created xsi:type="dcterms:W3CDTF">2022-06-06T07:40:26Z</dcterms:created>
  <dcterms:modified xsi:type="dcterms:W3CDTF">2023-01-22T12:11:19Z</dcterms:modified>
</cp:coreProperties>
</file>