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12D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5" d="100"/>
          <a:sy n="95" d="100"/>
        </p:scale>
        <p:origin x="-1090"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266511-EAEF-4B3C-A293-73CBC30DFA3F}"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1EFAD-5D61-485B-8099-B0F1E8EC6A8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266511-EAEF-4B3C-A293-73CBC30DFA3F}"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1EFAD-5D61-485B-8099-B0F1E8EC6A8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266511-EAEF-4B3C-A293-73CBC30DFA3F}"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1EFAD-5D61-485B-8099-B0F1E8EC6A8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266511-EAEF-4B3C-A293-73CBC30DFA3F}"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1EFAD-5D61-485B-8099-B0F1E8EC6A8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266511-EAEF-4B3C-A293-73CBC30DFA3F}"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1EFAD-5D61-485B-8099-B0F1E8EC6A8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266511-EAEF-4B3C-A293-73CBC30DFA3F}"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1EFAD-5D61-485B-8099-B0F1E8EC6A8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266511-EAEF-4B3C-A293-73CBC30DFA3F}" type="datetimeFigureOut">
              <a:rPr lang="en-US" smtClean="0"/>
              <a:t>4/29/2023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A1EFAD-5D61-485B-8099-B0F1E8EC6A8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266511-EAEF-4B3C-A293-73CBC30DFA3F}" type="datetimeFigureOut">
              <a:rPr lang="en-US" smtClean="0"/>
              <a:t>4/29/2023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A1EFAD-5D61-485B-8099-B0F1E8EC6A8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66511-EAEF-4B3C-A293-73CBC30DFA3F}" type="datetimeFigureOut">
              <a:rPr lang="en-US" smtClean="0"/>
              <a:t>4/29/2023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A1EFAD-5D61-485B-8099-B0F1E8EC6A8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266511-EAEF-4B3C-A293-73CBC30DFA3F}"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1EFAD-5D61-485B-8099-B0F1E8EC6A8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266511-EAEF-4B3C-A293-73CBC30DFA3F}"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1EFAD-5D61-485B-8099-B0F1E8EC6A8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3">
                <a:lumMod val="60000"/>
                <a:lumOff val="4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66511-EAEF-4B3C-A293-73CBC30DFA3F}" type="datetimeFigureOut">
              <a:rPr lang="en-US" smtClean="0"/>
              <a:t>4/29/2023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1EFAD-5D61-485B-8099-B0F1E8EC6A8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2" name="Picture 8" descr="https://webstockreview.net/images/handwriting-clipart-homework-16.png"/>
          <p:cNvPicPr>
            <a:picLocks noChangeAspect="1" noChangeArrowheads="1"/>
          </p:cNvPicPr>
          <p:nvPr/>
        </p:nvPicPr>
        <p:blipFill>
          <a:blip r:embed="rId2"/>
          <a:srcRect/>
          <a:stretch>
            <a:fillRect/>
          </a:stretch>
        </p:blipFill>
        <p:spPr bwMode="auto">
          <a:xfrm>
            <a:off x="1447800" y="990600"/>
            <a:ext cx="6781800" cy="4495800"/>
          </a:xfrm>
          <a:prstGeom prst="rect">
            <a:avLst/>
          </a:prstGeom>
          <a:noFill/>
        </p:spPr>
      </p:pic>
      <p:sp>
        <p:nvSpPr>
          <p:cNvPr id="2" name="Title 1"/>
          <p:cNvSpPr>
            <a:spLocks noGrp="1"/>
          </p:cNvSpPr>
          <p:nvPr>
            <p:ph type="ctrTitle"/>
          </p:nvPr>
        </p:nvSpPr>
        <p:spPr>
          <a:xfrm>
            <a:off x="533400" y="533400"/>
            <a:ext cx="7772400" cy="1470025"/>
          </a:xfrm>
        </p:spPr>
        <p:txBody>
          <a:bodyPr>
            <a:normAutofit/>
          </a:bodyPr>
          <a:lstStyle/>
          <a:p>
            <a:r>
              <a:rPr lang="en-US" sz="4800" dirty="0" err="1">
                <a:solidFill>
                  <a:srgbClr val="0070C0"/>
                </a:solidFill>
                <a:latin typeface="Arial Rounded MT Bold" pitchFamily="34" charset="0"/>
              </a:rPr>
              <a:t>G</a:t>
            </a:r>
            <a:r>
              <a:rPr lang="en-US" sz="4800" dirty="0" err="1" smtClean="0">
                <a:solidFill>
                  <a:srgbClr val="0070C0"/>
                </a:solidFill>
                <a:latin typeface="Arial Rounded MT Bold" pitchFamily="34" charset="0"/>
              </a:rPr>
              <a:t>it</a:t>
            </a:r>
            <a:r>
              <a:rPr lang="en-US" sz="4800" dirty="0" smtClean="0">
                <a:solidFill>
                  <a:srgbClr val="0070C0"/>
                </a:solidFill>
                <a:latin typeface="Arial Rounded MT Bold" pitchFamily="34" charset="0"/>
              </a:rPr>
              <a:t> Hub Home Work</a:t>
            </a:r>
            <a:endParaRPr lang="en-US" sz="4800" dirty="0">
              <a:solidFill>
                <a:srgbClr val="0070C0"/>
              </a:solidFill>
              <a:latin typeface="Arial Rounded MT Bold" pitchFamily="34" charset="0"/>
            </a:endParaRPr>
          </a:p>
        </p:txBody>
      </p:sp>
      <p:sp>
        <p:nvSpPr>
          <p:cNvPr id="3" name="Subtitle 2"/>
          <p:cNvSpPr>
            <a:spLocks noGrp="1"/>
          </p:cNvSpPr>
          <p:nvPr>
            <p:ph type="subTitle" idx="1"/>
          </p:nvPr>
        </p:nvSpPr>
        <p:spPr>
          <a:xfrm>
            <a:off x="1676400" y="5562600"/>
            <a:ext cx="6400800" cy="838200"/>
          </a:xfrm>
        </p:spPr>
        <p:txBody>
          <a:bodyPr/>
          <a:lstStyle/>
          <a:p>
            <a:r>
              <a:rPr lang="en-US" dirty="0" err="1" smtClean="0">
                <a:solidFill>
                  <a:schemeClr val="accent2">
                    <a:lumMod val="50000"/>
                  </a:schemeClr>
                </a:solidFill>
                <a:latin typeface="Arial Black" pitchFamily="34" charset="0"/>
              </a:rPr>
              <a:t>Quations</a:t>
            </a:r>
            <a:r>
              <a:rPr lang="en-US" dirty="0" smtClean="0">
                <a:solidFill>
                  <a:schemeClr val="accent2">
                    <a:lumMod val="50000"/>
                  </a:schemeClr>
                </a:solidFill>
                <a:latin typeface="Arial Black" pitchFamily="34" charset="0"/>
              </a:rPr>
              <a:t> and Answers </a:t>
            </a:r>
            <a:endParaRPr lang="en-US" dirty="0">
              <a:solidFill>
                <a:schemeClr val="accent2">
                  <a:lumMod val="50000"/>
                </a:schemeClr>
              </a:solidFill>
              <a:latin typeface="Arial Black" pitchFamily="34" charset="0"/>
            </a:endParaRPr>
          </a:p>
        </p:txBody>
      </p:sp>
      <p:sp>
        <p:nvSpPr>
          <p:cNvPr id="11268" name="AutoShape 4" descr="https://static.vecteezy.com/system/resources/previews/000/295/728/original/group-of-children-doing-homework-vector.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s://www.clipartkey.com/mpngs/m/25-252202_thank-you-for-listening.png"/>
          <p:cNvPicPr>
            <a:picLocks noChangeAspect="1" noChangeArrowheads="1"/>
          </p:cNvPicPr>
          <p:nvPr/>
        </p:nvPicPr>
        <p:blipFill>
          <a:blip r:embed="rId2"/>
          <a:srcRect/>
          <a:stretch>
            <a:fillRect/>
          </a:stretch>
        </p:blipFill>
        <p:spPr bwMode="auto">
          <a:xfrm>
            <a:off x="1524000" y="1676400"/>
            <a:ext cx="5257800" cy="299694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dirty="0"/>
              <a:t>How to resolve GIT conflict?</a:t>
            </a:r>
          </a:p>
        </p:txBody>
      </p:sp>
      <p:sp>
        <p:nvSpPr>
          <p:cNvPr id="3" name="Content Placeholder 2"/>
          <p:cNvSpPr>
            <a:spLocks noGrp="1"/>
          </p:cNvSpPr>
          <p:nvPr>
            <p:ph idx="1"/>
          </p:nvPr>
        </p:nvSpPr>
        <p:spPr>
          <a:xfrm>
            <a:off x="3581400" y="2362200"/>
            <a:ext cx="5029200" cy="3124200"/>
          </a:xfrm>
        </p:spPr>
        <p:txBody>
          <a:bodyPr>
            <a:normAutofit fontScale="92500" lnSpcReduction="10000"/>
          </a:bodyPr>
          <a:lstStyle/>
          <a:p>
            <a:r>
              <a:rPr lang="en-US" sz="1800" dirty="0"/>
              <a:t>One of the most challenging yet common activities development teams run into with </a:t>
            </a:r>
            <a:r>
              <a:rPr lang="en-US" sz="1800" dirty="0" err="1"/>
              <a:t>Git</a:t>
            </a:r>
            <a:r>
              <a:rPr lang="en-US" sz="1800" dirty="0"/>
              <a:t> is resolving merge conflicts. This happens when multiple developers are making changes in a repository at the same time. This post provides a walkthrough of how to get through two typical </a:t>
            </a:r>
            <a:r>
              <a:rPr lang="en-US" sz="1800" dirty="0" err="1"/>
              <a:t>Git</a:t>
            </a:r>
            <a:r>
              <a:rPr lang="en-US" sz="1800" dirty="0"/>
              <a:t> conflict scenarios</a:t>
            </a:r>
            <a:r>
              <a:rPr lang="en-US" sz="1800" dirty="0" smtClean="0"/>
              <a:t>.</a:t>
            </a:r>
          </a:p>
          <a:p>
            <a:endParaRPr lang="en-US" sz="1800" dirty="0"/>
          </a:p>
          <a:p>
            <a:r>
              <a:rPr lang="en-US" sz="1800" dirty="0" smtClean="0"/>
              <a:t>How to </a:t>
            </a:r>
            <a:r>
              <a:rPr lang="en-US" sz="1800" dirty="0" err="1" smtClean="0"/>
              <a:t>resove</a:t>
            </a:r>
            <a:r>
              <a:rPr lang="en-US" sz="1800" dirty="0" smtClean="0"/>
              <a:t> :</a:t>
            </a:r>
          </a:p>
          <a:p>
            <a:r>
              <a:rPr lang="en-US" sz="1800" dirty="0" smtClean="0"/>
              <a:t>We can check “status” command.</a:t>
            </a:r>
          </a:p>
          <a:p>
            <a:r>
              <a:rPr lang="en-US" sz="1800" dirty="0" smtClean="0"/>
              <a:t>Give pull and push command again for particular file and merge that file in </a:t>
            </a:r>
            <a:r>
              <a:rPr lang="en-US" sz="1800" dirty="0" err="1" smtClean="0"/>
              <a:t>Git</a:t>
            </a:r>
            <a:r>
              <a:rPr lang="en-US" sz="1800" dirty="0" smtClean="0"/>
              <a:t> </a:t>
            </a:r>
            <a:r>
              <a:rPr lang="en-US" sz="1800" dirty="0" err="1" smtClean="0"/>
              <a:t>repositery</a:t>
            </a:r>
            <a:r>
              <a:rPr lang="en-US" sz="1800" dirty="0" smtClean="0"/>
              <a:t>.</a:t>
            </a:r>
            <a:endParaRPr lang="en-US" sz="1800" dirty="0"/>
          </a:p>
          <a:p>
            <a:endParaRPr lang="en-US" dirty="0"/>
          </a:p>
        </p:txBody>
      </p:sp>
      <p:pic>
        <p:nvPicPr>
          <p:cNvPr id="14338" name="Picture 2" descr="https://wallazee.global.ssl.fastly.net/images/dynamic/items/303-1024.png"/>
          <p:cNvPicPr>
            <a:picLocks noChangeAspect="1" noChangeArrowheads="1"/>
          </p:cNvPicPr>
          <p:nvPr/>
        </p:nvPicPr>
        <p:blipFill>
          <a:blip r:embed="rId2"/>
          <a:srcRect/>
          <a:stretch>
            <a:fillRect/>
          </a:stretch>
        </p:blipFill>
        <p:spPr bwMode="auto">
          <a:xfrm>
            <a:off x="76200" y="2148840"/>
            <a:ext cx="4191000" cy="402336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descr="https://tse1.mm.bing.net/th?id=OIP.VSNsr7QpXYXZf8Mz3iEw0AHaHf&amp;pid=Api&amp;P=0"/>
          <p:cNvPicPr>
            <a:picLocks noChangeAspect="1" noChangeArrowheads="1"/>
          </p:cNvPicPr>
          <p:nvPr/>
        </p:nvPicPr>
        <p:blipFill>
          <a:blip r:embed="rId2"/>
          <a:srcRect/>
          <a:stretch>
            <a:fillRect/>
          </a:stretch>
        </p:blipFill>
        <p:spPr bwMode="auto">
          <a:xfrm>
            <a:off x="2057400" y="1752600"/>
            <a:ext cx="1809710" cy="1828800"/>
          </a:xfrm>
          <a:prstGeom prst="rect">
            <a:avLst/>
          </a:prstGeom>
          <a:noFill/>
        </p:spPr>
      </p:pic>
      <p:sp>
        <p:nvSpPr>
          <p:cNvPr id="2" name="Title 1"/>
          <p:cNvSpPr>
            <a:spLocks noGrp="1"/>
          </p:cNvSpPr>
          <p:nvPr>
            <p:ph type="title"/>
          </p:nvPr>
        </p:nvSpPr>
        <p:spPr>
          <a:xfrm rot="19813355">
            <a:off x="-240984" y="810060"/>
            <a:ext cx="4486708" cy="1143000"/>
          </a:xfrm>
        </p:spPr>
        <p:txBody>
          <a:bodyPr>
            <a:normAutofit fontScale="90000"/>
          </a:bodyPr>
          <a:lstStyle/>
          <a:p>
            <a:r>
              <a:rPr lang="en-US" dirty="0" smtClean="0">
                <a:latin typeface="Arial Rounded MT Bold" pitchFamily="34" charset="0"/>
              </a:rPr>
              <a:t>GIT branches </a:t>
            </a:r>
            <a:br>
              <a:rPr lang="en-US" dirty="0" smtClean="0">
                <a:latin typeface="Arial Rounded MT Bold" pitchFamily="34" charset="0"/>
              </a:rPr>
            </a:br>
            <a:r>
              <a:rPr lang="en-US" dirty="0" smtClean="0">
                <a:latin typeface="Arial Rounded MT Bold" pitchFamily="34" charset="0"/>
              </a:rPr>
              <a:t>needed</a:t>
            </a:r>
            <a:r>
              <a:rPr lang="en-US" dirty="0">
                <a:latin typeface="Arial Rounded MT Bold" pitchFamily="34" charset="0"/>
              </a:rPr>
              <a:t>?</a:t>
            </a:r>
          </a:p>
        </p:txBody>
      </p:sp>
      <p:sp>
        <p:nvSpPr>
          <p:cNvPr id="3" name="Content Placeholder 2"/>
          <p:cNvSpPr>
            <a:spLocks noGrp="1"/>
          </p:cNvSpPr>
          <p:nvPr>
            <p:ph idx="1"/>
          </p:nvPr>
        </p:nvSpPr>
        <p:spPr>
          <a:xfrm>
            <a:off x="3886200" y="1143000"/>
            <a:ext cx="4648200" cy="2057400"/>
          </a:xfrm>
        </p:spPr>
        <p:txBody>
          <a:bodyPr>
            <a:normAutofit fontScale="92500" lnSpcReduction="20000"/>
          </a:bodyPr>
          <a:lstStyle/>
          <a:p>
            <a:pPr>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Git</a:t>
            </a:r>
            <a:r>
              <a:rPr lang="en-US" sz="2000" dirty="0">
                <a:latin typeface="Arial" pitchFamily="34" charset="0"/>
                <a:cs typeface="Arial" pitchFamily="34" charset="0"/>
              </a:rPr>
              <a:t> branches come to the rescue at many different places during the development of a project. As mentioned above, branches create another line of development that is entirely different or isolated from the main stable master branch. There are many advantages to doing so.</a:t>
            </a:r>
          </a:p>
          <a:p>
            <a:endParaRPr lang="en-US" sz="2000" dirty="0">
              <a:latin typeface="Arial" pitchFamily="34" charset="0"/>
              <a:cs typeface="Arial" pitchFamily="34" charset="0"/>
            </a:endParaRPr>
          </a:p>
        </p:txBody>
      </p:sp>
      <p:sp>
        <p:nvSpPr>
          <p:cNvPr id="4" name="Rectangle 3"/>
          <p:cNvSpPr/>
          <p:nvPr/>
        </p:nvSpPr>
        <p:spPr>
          <a:xfrm>
            <a:off x="457200" y="3657600"/>
            <a:ext cx="4953000" cy="2308324"/>
          </a:xfrm>
          <a:prstGeom prst="rect">
            <a:avLst/>
          </a:prstGeom>
        </p:spPr>
        <p:txBody>
          <a:bodyPr wrap="square">
            <a:spAutoFit/>
          </a:bodyPr>
          <a:lstStyle/>
          <a:p>
            <a:pPr fontAlgn="t"/>
            <a:r>
              <a:rPr lang="en-US" dirty="0"/>
              <a:t>One of the biggest advantages of </a:t>
            </a:r>
            <a:r>
              <a:rPr lang="en-US" dirty="0" err="1"/>
              <a:t>Git</a:t>
            </a:r>
            <a:r>
              <a:rPr lang="en-US" dirty="0"/>
              <a:t> is its branching capabilities</a:t>
            </a:r>
            <a:r>
              <a:rPr lang="en-US" dirty="0" smtClean="0"/>
              <a:t>.</a:t>
            </a:r>
          </a:p>
          <a:p>
            <a:pPr fontAlgn="t">
              <a:buFont typeface="Arial" charset="0"/>
              <a:buChar char="•"/>
            </a:pPr>
            <a:r>
              <a:rPr lang="en-US" dirty="0" smtClean="0"/>
              <a:t> Unlike </a:t>
            </a:r>
            <a:r>
              <a:rPr lang="en-US" dirty="0"/>
              <a:t>centralized version </a:t>
            </a:r>
            <a:r>
              <a:rPr lang="en-US" dirty="0" smtClean="0"/>
              <a:t>control systems</a:t>
            </a:r>
            <a:r>
              <a:rPr lang="en-US" dirty="0"/>
              <a:t> </a:t>
            </a:r>
            <a:endParaRPr lang="en-US" dirty="0" smtClean="0"/>
          </a:p>
          <a:p>
            <a:pPr fontAlgn="t">
              <a:buFont typeface="Arial" charset="0"/>
              <a:buChar char="•"/>
            </a:pPr>
            <a:r>
              <a:rPr lang="en-US" dirty="0" smtClean="0"/>
              <a:t> </a:t>
            </a:r>
            <a:r>
              <a:rPr lang="en-US" dirty="0" err="1" smtClean="0"/>
              <a:t>Git</a:t>
            </a:r>
            <a:r>
              <a:rPr lang="en-US" dirty="0" smtClean="0"/>
              <a:t> </a:t>
            </a:r>
            <a:r>
              <a:rPr lang="en-US" dirty="0"/>
              <a:t>branches are cheap and easy to merge. </a:t>
            </a:r>
            <a:r>
              <a:rPr lang="en-US" dirty="0" smtClean="0"/>
              <a:t> </a:t>
            </a:r>
          </a:p>
          <a:p>
            <a:pPr fontAlgn="t">
              <a:buFont typeface="Arial" charset="0"/>
              <a:buChar char="•"/>
            </a:pPr>
            <a:r>
              <a:rPr lang="en-US" dirty="0"/>
              <a:t> </a:t>
            </a:r>
            <a:r>
              <a:rPr lang="en-US" dirty="0" smtClean="0"/>
              <a:t>This </a:t>
            </a:r>
            <a:r>
              <a:rPr lang="en-US" dirty="0"/>
              <a:t>facilitates the feature branch workflow  </a:t>
            </a:r>
            <a:r>
              <a:rPr lang="en-US" dirty="0" smtClean="0"/>
              <a:t>  </a:t>
            </a:r>
          </a:p>
          <a:p>
            <a:pPr fontAlgn="t"/>
            <a:r>
              <a:rPr lang="en-US" dirty="0"/>
              <a:t> </a:t>
            </a:r>
            <a:r>
              <a:rPr lang="en-US" dirty="0" smtClean="0"/>
              <a:t>  popular </a:t>
            </a:r>
            <a:r>
              <a:rPr lang="en-US" dirty="0"/>
              <a:t>with many </a:t>
            </a:r>
            <a:r>
              <a:rPr lang="en-US" dirty="0" err="1"/>
              <a:t>Git</a:t>
            </a:r>
            <a:r>
              <a:rPr lang="en-US" dirty="0"/>
              <a:t> users. </a:t>
            </a:r>
            <a:endParaRPr lang="en-US" dirty="0" smtClean="0"/>
          </a:p>
          <a:p>
            <a:pPr fontAlgn="t">
              <a:buFont typeface="Arial" charset="0"/>
              <a:buChar char="•"/>
            </a:pPr>
            <a:r>
              <a:rPr lang="en-US" dirty="0"/>
              <a:t> </a:t>
            </a:r>
            <a:r>
              <a:rPr lang="en-US" dirty="0" smtClean="0"/>
              <a:t>Feature</a:t>
            </a:r>
            <a:r>
              <a:rPr lang="en-US" dirty="0"/>
              <a:t> branches provide an isolated </a:t>
            </a:r>
            <a:r>
              <a:rPr lang="en-US" dirty="0" smtClean="0"/>
              <a:t> </a:t>
            </a:r>
          </a:p>
          <a:p>
            <a:pPr fontAlgn="t"/>
            <a:r>
              <a:rPr lang="en-US" dirty="0"/>
              <a:t> </a:t>
            </a:r>
            <a:r>
              <a:rPr lang="en-US" dirty="0" smtClean="0"/>
              <a:t>  environment </a:t>
            </a:r>
            <a:r>
              <a:rPr lang="en-US" dirty="0"/>
              <a:t>for every change to </a:t>
            </a:r>
            <a:r>
              <a:rPr lang="en-US" dirty="0" smtClean="0"/>
              <a:t>your codebase</a:t>
            </a:r>
            <a:r>
              <a:rPr lang="en-US" dirty="0"/>
              <a:t>.</a:t>
            </a:r>
          </a:p>
        </p:txBody>
      </p:sp>
      <p:pic>
        <p:nvPicPr>
          <p:cNvPr id="15362" name="Picture 2" descr="https://tse3.mm.bing.net/th?id=OIP.6r3mIW08ArmQ6Uw_U1A-AwAAAA&amp;pid=Api&amp;P=0"/>
          <p:cNvPicPr>
            <a:picLocks noChangeAspect="1" noChangeArrowheads="1"/>
          </p:cNvPicPr>
          <p:nvPr/>
        </p:nvPicPr>
        <p:blipFill>
          <a:blip r:embed="rId3"/>
          <a:srcRect/>
          <a:stretch>
            <a:fillRect/>
          </a:stretch>
        </p:blipFill>
        <p:spPr bwMode="auto">
          <a:xfrm>
            <a:off x="5334000" y="3657600"/>
            <a:ext cx="3219450" cy="257175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542211">
            <a:off x="375102" y="1097434"/>
            <a:ext cx="2895600" cy="1143000"/>
          </a:xfrm>
        </p:spPr>
        <p:txBody>
          <a:bodyPr>
            <a:normAutofit fontScale="90000"/>
          </a:bodyPr>
          <a:lstStyle/>
          <a:p>
            <a:r>
              <a:rPr lang="en-US" dirty="0" smtClean="0">
                <a:latin typeface="Arial Black" pitchFamily="34" charset="0"/>
              </a:rPr>
              <a:t> </a:t>
            </a:r>
            <a:r>
              <a:rPr lang="en-US" dirty="0">
                <a:latin typeface="Arial Black" pitchFamily="34" charset="0"/>
              </a:rPr>
              <a:t>GIT T</a:t>
            </a:r>
            <a:r>
              <a:rPr lang="en-US" dirty="0" smtClean="0">
                <a:latin typeface="Arial Black" pitchFamily="34" charset="0"/>
              </a:rPr>
              <a:t>runk</a:t>
            </a:r>
            <a:endParaRPr lang="en-US" dirty="0">
              <a:latin typeface="Arial Black" pitchFamily="34" charset="0"/>
            </a:endParaRPr>
          </a:p>
        </p:txBody>
      </p:sp>
      <p:sp>
        <p:nvSpPr>
          <p:cNvPr id="3" name="Content Placeholder 2"/>
          <p:cNvSpPr>
            <a:spLocks noGrp="1"/>
          </p:cNvSpPr>
          <p:nvPr>
            <p:ph idx="1"/>
          </p:nvPr>
        </p:nvSpPr>
        <p:spPr>
          <a:xfrm rot="21144938">
            <a:off x="2722355" y="3176160"/>
            <a:ext cx="5562600" cy="2362200"/>
          </a:xfrm>
        </p:spPr>
        <p:txBody>
          <a:bodyPr>
            <a:normAutofit fontScale="70000" lnSpcReduction="20000"/>
          </a:bodyPr>
          <a:lstStyle/>
          <a:p>
            <a:pPr>
              <a:buNone/>
            </a:pPr>
            <a:r>
              <a:rPr lang="en-US" dirty="0" smtClean="0">
                <a:solidFill>
                  <a:schemeClr val="accent2">
                    <a:lumMod val="50000"/>
                  </a:schemeClr>
                </a:solidFill>
              </a:rPr>
              <a:t>	Branch </a:t>
            </a:r>
            <a:r>
              <a:rPr lang="en-US" dirty="0">
                <a:solidFill>
                  <a:schemeClr val="accent2">
                    <a:lumMod val="50000"/>
                  </a:schemeClr>
                </a:solidFill>
              </a:rPr>
              <a:t>of your repository. Trunk is a constant. In trunk based development, you either commit to the trunk branch, or make branches and pull requests against the trunk branch. There are no long lived alternative branches to merge against such as . I’ve seen teams create a new branch and call it the new “trunk” every few weeks.</a:t>
            </a:r>
          </a:p>
          <a:p>
            <a:pPr>
              <a:buNone/>
            </a:pPr>
            <a:endParaRPr lang="en-US" dirty="0"/>
          </a:p>
        </p:txBody>
      </p:sp>
      <p:sp>
        <p:nvSpPr>
          <p:cNvPr id="4" name="Rectangle 3"/>
          <p:cNvSpPr/>
          <p:nvPr/>
        </p:nvSpPr>
        <p:spPr>
          <a:xfrm>
            <a:off x="3048000" y="1295400"/>
            <a:ext cx="4572000" cy="1200329"/>
          </a:xfrm>
          <a:prstGeom prst="rect">
            <a:avLst/>
          </a:prstGeom>
        </p:spPr>
        <p:txBody>
          <a:bodyPr>
            <a:spAutoFit/>
          </a:bodyPr>
          <a:lstStyle/>
          <a:p>
            <a:r>
              <a:rPr lang="en-US" dirty="0"/>
              <a:t>Trunk-based development is a version control management practice where developers merge small, frequent updates to a core “trunk” or main branch. </a:t>
            </a:r>
          </a:p>
        </p:txBody>
      </p:sp>
      <p:pic>
        <p:nvPicPr>
          <p:cNvPr id="16386" name="Picture 2" descr="http://www.pngmart.com/files/12/Tree-Trunk-PNG-HD.png"/>
          <p:cNvPicPr>
            <a:picLocks noChangeAspect="1" noChangeArrowheads="1"/>
          </p:cNvPicPr>
          <p:nvPr/>
        </p:nvPicPr>
        <p:blipFill>
          <a:blip r:embed="rId2" cstate="print"/>
          <a:srcRect/>
          <a:stretch>
            <a:fillRect/>
          </a:stretch>
        </p:blipFill>
        <p:spPr bwMode="auto">
          <a:xfrm>
            <a:off x="228600" y="2590800"/>
            <a:ext cx="3289986" cy="342900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457200" y="3810000"/>
            <a:ext cx="3276600" cy="1143000"/>
          </a:xfrm>
        </p:spPr>
        <p:txBody>
          <a:bodyPr>
            <a:normAutofit/>
          </a:bodyPr>
          <a:lstStyle/>
          <a:p>
            <a:r>
              <a:rPr lang="en-US" sz="4800" dirty="0" smtClean="0">
                <a:latin typeface="Bahnschrift Condensed" pitchFamily="34" charset="0"/>
              </a:rPr>
              <a:t>GIT V/s SVN</a:t>
            </a:r>
            <a:endParaRPr lang="en-US" sz="4800" dirty="0">
              <a:latin typeface="Bahnschrift Condensed" pitchFamily="34" charset="0"/>
            </a:endParaRPr>
          </a:p>
        </p:txBody>
      </p:sp>
      <p:graphicFrame>
        <p:nvGraphicFramePr>
          <p:cNvPr id="4" name="Table 3"/>
          <p:cNvGraphicFramePr>
            <a:graphicFrameLocks noGrp="1"/>
          </p:cNvGraphicFramePr>
          <p:nvPr/>
        </p:nvGraphicFramePr>
        <p:xfrm>
          <a:off x="2667000" y="152400"/>
          <a:ext cx="6324600" cy="6264975"/>
        </p:xfrm>
        <a:graphic>
          <a:graphicData uri="http://schemas.openxmlformats.org/drawingml/2006/table">
            <a:tbl>
              <a:tblPr firstRow="1" bandRow="1">
                <a:tableStyleId>{5C22544A-7EE6-4342-B048-85BDC9FD1C3A}</a:tableStyleId>
              </a:tblPr>
              <a:tblGrid>
                <a:gridCol w="3162300"/>
                <a:gridCol w="3162300"/>
              </a:tblGrid>
              <a:tr h="319673">
                <a:tc>
                  <a:txBody>
                    <a:bodyPr/>
                    <a:lstStyle/>
                    <a:p>
                      <a:r>
                        <a:rPr lang="en-US" sz="1050" dirty="0" err="1" smtClean="0"/>
                        <a:t>Git</a:t>
                      </a:r>
                      <a:endParaRPr lang="en-US" sz="1050" dirty="0"/>
                    </a:p>
                  </a:txBody>
                  <a:tcPr/>
                </a:tc>
                <a:tc>
                  <a:txBody>
                    <a:bodyPr/>
                    <a:lstStyle/>
                    <a:p>
                      <a:r>
                        <a:rPr lang="en-US" sz="1050" dirty="0" smtClean="0"/>
                        <a:t>SVN</a:t>
                      </a:r>
                      <a:endParaRPr lang="en-US" sz="1050" dirty="0"/>
                    </a:p>
                  </a:txBody>
                  <a:tcPr/>
                </a:tc>
              </a:tr>
              <a:tr h="319673">
                <a:tc>
                  <a:txBody>
                    <a:bodyPr/>
                    <a:lstStyle/>
                    <a:p>
                      <a:pPr algn="ctr" fontAlgn="base"/>
                      <a:r>
                        <a:rPr lang="en-US" sz="1050" b="1" dirty="0"/>
                        <a:t>GIT</a:t>
                      </a:r>
                    </a:p>
                  </a:txBody>
                  <a:tcPr marL="38100" marR="38100" marT="76200" marB="76200" anchor="ctr"/>
                </a:tc>
                <a:tc>
                  <a:txBody>
                    <a:bodyPr/>
                    <a:lstStyle/>
                    <a:p>
                      <a:pPr algn="ctr" fontAlgn="base"/>
                      <a:r>
                        <a:rPr lang="en-US" sz="1050" b="1" dirty="0"/>
                        <a:t>SVN</a:t>
                      </a:r>
                    </a:p>
                  </a:txBody>
                  <a:tcPr marL="76200" marR="76200" marT="76200" marB="76200" anchor="ctr"/>
                </a:tc>
              </a:tr>
              <a:tr h="519469">
                <a:tc>
                  <a:txBody>
                    <a:bodyPr/>
                    <a:lstStyle/>
                    <a:p>
                      <a:pPr algn="l" fontAlgn="ctr"/>
                      <a:r>
                        <a:rPr lang="en-US" sz="1050" b="0"/>
                        <a:t>Git is open source distributed vice control system developed by Linus Torvalds in 2005. It emphasis on speed and data integrity</a:t>
                      </a:r>
                    </a:p>
                  </a:txBody>
                  <a:tcPr marL="76200" marR="76200" marT="106680" marB="106680" anchor="ctr"/>
                </a:tc>
                <a:tc>
                  <a:txBody>
                    <a:bodyPr/>
                    <a:lstStyle/>
                    <a:p>
                      <a:pPr algn="l" fontAlgn="ctr"/>
                      <a:r>
                        <a:rPr lang="en-US" sz="1050" b="0"/>
                        <a:t>Apache Subversion is an open source software version and revision control system under Apache license.</a:t>
                      </a:r>
                    </a:p>
                  </a:txBody>
                  <a:tcPr marL="76200" marR="76200" marT="106680" marB="106680" anchor="ctr"/>
                </a:tc>
              </a:tr>
              <a:tr h="352973">
                <a:tc>
                  <a:txBody>
                    <a:bodyPr/>
                    <a:lstStyle/>
                    <a:p>
                      <a:pPr algn="l" fontAlgn="ctr"/>
                      <a:r>
                        <a:rPr lang="en-US" sz="1050" b="0" dirty="0" err="1"/>
                        <a:t>Git</a:t>
                      </a:r>
                      <a:r>
                        <a:rPr lang="en-US" sz="1050" b="0" dirty="0"/>
                        <a:t> has a Distributed Model.</a:t>
                      </a:r>
                    </a:p>
                  </a:txBody>
                  <a:tcPr marL="76200" marR="76200" marT="106680" marB="106680" anchor="ctr"/>
                </a:tc>
                <a:tc>
                  <a:txBody>
                    <a:bodyPr/>
                    <a:lstStyle/>
                    <a:p>
                      <a:pPr algn="l" fontAlgn="ctr"/>
                      <a:r>
                        <a:rPr lang="en-US" sz="1050" b="0"/>
                        <a:t>SVN has a Centralized Model.</a:t>
                      </a:r>
                    </a:p>
                  </a:txBody>
                  <a:tcPr marL="76200" marR="76200" marT="106680" marB="106680" anchor="ctr"/>
                </a:tc>
              </a:tr>
              <a:tr h="519469">
                <a:tc>
                  <a:txBody>
                    <a:bodyPr/>
                    <a:lstStyle/>
                    <a:p>
                      <a:pPr algn="l" fontAlgn="ctr"/>
                      <a:r>
                        <a:rPr lang="en-US" sz="1050" b="0" dirty="0"/>
                        <a:t>In </a:t>
                      </a:r>
                      <a:r>
                        <a:rPr lang="en-US" sz="1050" b="0" dirty="0" err="1"/>
                        <a:t>git</a:t>
                      </a:r>
                      <a:r>
                        <a:rPr lang="en-US" sz="1050" b="0" dirty="0"/>
                        <a:t> every user has their own copy of code on their local like their own branch.</a:t>
                      </a:r>
                    </a:p>
                  </a:txBody>
                  <a:tcPr marL="76200" marR="76200" marT="106680" marB="106680" anchor="ctr"/>
                </a:tc>
                <a:tc>
                  <a:txBody>
                    <a:bodyPr/>
                    <a:lstStyle/>
                    <a:p>
                      <a:pPr algn="l" fontAlgn="ctr"/>
                      <a:r>
                        <a:rPr lang="en-US" sz="1050" b="0"/>
                        <a:t>In SVN there is central repository has working copy that also make changes and committed in central repository.</a:t>
                      </a:r>
                    </a:p>
                  </a:txBody>
                  <a:tcPr marL="76200" marR="76200" marT="106680" marB="106680" anchor="ctr"/>
                </a:tc>
              </a:tr>
              <a:tr h="519469">
                <a:tc>
                  <a:txBody>
                    <a:bodyPr/>
                    <a:lstStyle/>
                    <a:p>
                      <a:pPr algn="l" fontAlgn="ctr"/>
                      <a:r>
                        <a:rPr lang="en-US" sz="1050" b="0" dirty="0"/>
                        <a:t>In </a:t>
                      </a:r>
                      <a:r>
                        <a:rPr lang="en-US" sz="1050" b="0" dirty="0" err="1"/>
                        <a:t>git</a:t>
                      </a:r>
                      <a:r>
                        <a:rPr lang="en-US" sz="1050" b="0" dirty="0"/>
                        <a:t> we do not required any Network to perform </a:t>
                      </a:r>
                      <a:r>
                        <a:rPr lang="en-US" sz="1050" b="0" dirty="0" err="1"/>
                        <a:t>git</a:t>
                      </a:r>
                      <a:r>
                        <a:rPr lang="en-US" sz="1050" b="0" dirty="0"/>
                        <a:t> operation.  </a:t>
                      </a:r>
                    </a:p>
                  </a:txBody>
                  <a:tcPr marL="76200" marR="76200" marT="106680" marB="106680" anchor="ctr"/>
                </a:tc>
                <a:tc>
                  <a:txBody>
                    <a:bodyPr/>
                    <a:lstStyle/>
                    <a:p>
                      <a:pPr algn="l" fontAlgn="ctr"/>
                      <a:r>
                        <a:rPr lang="en-US" sz="1050" b="0"/>
                        <a:t>In SVN we required Network for runs the SVN operation. </a:t>
                      </a:r>
                    </a:p>
                  </a:txBody>
                  <a:tcPr marL="76200" marR="76200" marT="106680" marB="106680" anchor="ctr"/>
                </a:tc>
              </a:tr>
              <a:tr h="519469">
                <a:tc>
                  <a:txBody>
                    <a:bodyPr/>
                    <a:lstStyle/>
                    <a:p>
                      <a:pPr algn="l" fontAlgn="ctr"/>
                      <a:r>
                        <a:rPr lang="en-US" sz="1050" b="0" dirty="0" err="1"/>
                        <a:t>Git</a:t>
                      </a:r>
                      <a:r>
                        <a:rPr lang="en-US" sz="1050" b="0" dirty="0"/>
                        <a:t> is more difficult to learn. It has more concepts and commands. </a:t>
                      </a:r>
                    </a:p>
                  </a:txBody>
                  <a:tcPr marL="76200" marR="76200" marT="106680" marB="106680" anchor="ctr"/>
                </a:tc>
                <a:tc>
                  <a:txBody>
                    <a:bodyPr/>
                    <a:lstStyle/>
                    <a:p>
                      <a:pPr algn="l" fontAlgn="ctr"/>
                      <a:r>
                        <a:rPr lang="en-US" sz="1050" b="0"/>
                        <a:t>SVN is much easier to learn as compared to git.</a:t>
                      </a:r>
                    </a:p>
                  </a:txBody>
                  <a:tcPr marL="76200" marR="76200" marT="106680" marB="106680" anchor="ctr"/>
                </a:tc>
              </a:tr>
              <a:tr h="519469">
                <a:tc>
                  <a:txBody>
                    <a:bodyPr/>
                    <a:lstStyle/>
                    <a:p>
                      <a:pPr algn="l" fontAlgn="ctr"/>
                      <a:r>
                        <a:rPr lang="en-US" sz="1050" b="0" dirty="0" err="1"/>
                        <a:t>Git</a:t>
                      </a:r>
                      <a:r>
                        <a:rPr lang="en-US" sz="1050" b="0" dirty="0"/>
                        <a:t> deals with large number of files like binary files that change quickly that why it become slow.</a:t>
                      </a:r>
                    </a:p>
                  </a:txBody>
                  <a:tcPr marL="76200" marR="76200" marT="106680" marB="106680" anchor="ctr"/>
                </a:tc>
                <a:tc>
                  <a:txBody>
                    <a:bodyPr/>
                    <a:lstStyle/>
                    <a:p>
                      <a:pPr algn="l" fontAlgn="ctr"/>
                      <a:r>
                        <a:rPr lang="en-US" sz="1050" b="0"/>
                        <a:t>SVN control the large number of binary files easily.</a:t>
                      </a:r>
                    </a:p>
                  </a:txBody>
                  <a:tcPr marL="76200" marR="76200" marT="106680" marB="106680" anchor="ctr"/>
                </a:tc>
              </a:tr>
              <a:tr h="352973">
                <a:tc>
                  <a:txBody>
                    <a:bodyPr/>
                    <a:lstStyle/>
                    <a:p>
                      <a:pPr algn="l" fontAlgn="ctr"/>
                      <a:r>
                        <a:rPr lang="en-US" sz="1050" b="0"/>
                        <a:t>In git we create only .git directory.</a:t>
                      </a:r>
                    </a:p>
                  </a:txBody>
                  <a:tcPr marL="76200" marR="76200" marT="106680" marB="106680" anchor="ctr"/>
                </a:tc>
                <a:tc>
                  <a:txBody>
                    <a:bodyPr/>
                    <a:lstStyle/>
                    <a:p>
                      <a:pPr algn="l" fontAlgn="ctr"/>
                      <a:r>
                        <a:rPr lang="en-US" sz="1050" b="0"/>
                        <a:t>In SVN we create .svn directory in each folder.</a:t>
                      </a:r>
                    </a:p>
                  </a:txBody>
                  <a:tcPr marL="76200" marR="76200" marT="106680" marB="106680" anchor="ctr"/>
                </a:tc>
              </a:tr>
              <a:tr h="352973">
                <a:tc>
                  <a:txBody>
                    <a:bodyPr/>
                    <a:lstStyle/>
                    <a:p>
                      <a:pPr algn="l" fontAlgn="ctr"/>
                      <a:r>
                        <a:rPr lang="en-US" sz="1050" b="0"/>
                        <a:t>It does not have good UI as compared to SVN.</a:t>
                      </a:r>
                    </a:p>
                  </a:txBody>
                  <a:tcPr marL="76200" marR="76200" marT="106680" marB="106680" anchor="ctr"/>
                </a:tc>
                <a:tc>
                  <a:txBody>
                    <a:bodyPr/>
                    <a:lstStyle/>
                    <a:p>
                      <a:pPr algn="l" fontAlgn="ctr"/>
                      <a:r>
                        <a:rPr lang="en-US" sz="1050" b="0"/>
                        <a:t>SVN has simple and better user interface .</a:t>
                      </a:r>
                    </a:p>
                  </a:txBody>
                  <a:tcPr marL="76200" marR="76200" marT="106680" marB="106680" anchor="ctr"/>
                </a:tc>
              </a:tr>
              <a:tr h="1518449">
                <a:tc>
                  <a:txBody>
                    <a:bodyPr/>
                    <a:lstStyle/>
                    <a:p>
                      <a:pPr algn="l" fontAlgn="base"/>
                      <a:r>
                        <a:rPr lang="en-US" sz="1050" b="0"/>
                        <a:t>Features of GIT:</a:t>
                      </a:r>
                    </a:p>
                    <a:p>
                      <a:pPr algn="l" fontAlgn="base">
                        <a:buFont typeface="Arial"/>
                        <a:buChar char="•"/>
                      </a:pPr>
                      <a:r>
                        <a:rPr lang="en-US" sz="1050" b="0"/>
                        <a:t>Distributed System.</a:t>
                      </a:r>
                    </a:p>
                    <a:p>
                      <a:pPr algn="l" fontAlgn="base">
                        <a:buFont typeface="Arial"/>
                        <a:buChar char="•"/>
                      </a:pPr>
                      <a:r>
                        <a:rPr lang="en-US" sz="1050" b="0"/>
                        <a:t>Branching.</a:t>
                      </a:r>
                    </a:p>
                    <a:p>
                      <a:pPr algn="l" fontAlgn="base">
                        <a:buFont typeface="Arial"/>
                        <a:buChar char="•"/>
                      </a:pPr>
                      <a:r>
                        <a:rPr lang="en-US" sz="1050" b="0"/>
                        <a:t>Compatibility.</a:t>
                      </a:r>
                    </a:p>
                    <a:p>
                      <a:pPr algn="l" fontAlgn="base">
                        <a:buFont typeface="Arial"/>
                        <a:buChar char="•"/>
                      </a:pPr>
                      <a:r>
                        <a:rPr lang="en-US" sz="1050" b="0"/>
                        <a:t>Non-linear Development.</a:t>
                      </a:r>
                    </a:p>
                    <a:p>
                      <a:pPr algn="l" fontAlgn="base">
                        <a:buFont typeface="Arial"/>
                        <a:buChar char="•"/>
                      </a:pPr>
                      <a:r>
                        <a:rPr lang="en-US" sz="1050" b="0"/>
                        <a:t>Lightweight.</a:t>
                      </a:r>
                    </a:p>
                    <a:p>
                      <a:pPr algn="l" fontAlgn="base">
                        <a:buFont typeface="Arial"/>
                        <a:buChar char="•"/>
                      </a:pPr>
                      <a:r>
                        <a:rPr lang="en-US" sz="1050" b="0"/>
                        <a:t>Open source.</a:t>
                      </a:r>
                    </a:p>
                  </a:txBody>
                  <a:tcPr marL="76200" marR="76200" marT="106680" marB="106680" anchor="ctr"/>
                </a:tc>
                <a:tc>
                  <a:txBody>
                    <a:bodyPr/>
                    <a:lstStyle/>
                    <a:p>
                      <a:pPr algn="l" fontAlgn="base"/>
                      <a:r>
                        <a:rPr lang="en-US" sz="1050" b="0" dirty="0"/>
                        <a:t>Features of SVN:</a:t>
                      </a:r>
                    </a:p>
                    <a:p>
                      <a:pPr algn="l" fontAlgn="base">
                        <a:buFont typeface="Arial"/>
                        <a:buChar char="•"/>
                      </a:pPr>
                      <a:r>
                        <a:rPr lang="en-US" sz="1050" b="0" dirty="0"/>
                        <a:t>Directories are versioned</a:t>
                      </a:r>
                    </a:p>
                    <a:p>
                      <a:pPr algn="l" fontAlgn="base">
                        <a:buFont typeface="Arial"/>
                        <a:buChar char="•"/>
                      </a:pPr>
                      <a:r>
                        <a:rPr lang="en-US" sz="1050" b="0" dirty="0"/>
                        <a:t>Copying, deleting, and renaming.</a:t>
                      </a:r>
                    </a:p>
                    <a:p>
                      <a:pPr algn="l" fontAlgn="base">
                        <a:buFont typeface="Arial"/>
                        <a:buChar char="•"/>
                      </a:pPr>
                      <a:r>
                        <a:rPr lang="en-US" sz="1050" b="0" dirty="0"/>
                        <a:t>Free-form versioned metadata .</a:t>
                      </a:r>
                    </a:p>
                    <a:p>
                      <a:pPr algn="l" fontAlgn="base">
                        <a:buFont typeface="Arial"/>
                        <a:buChar char="•"/>
                      </a:pPr>
                      <a:r>
                        <a:rPr lang="en-US" sz="1050" b="0" dirty="0"/>
                        <a:t>Atomic commits.</a:t>
                      </a:r>
                    </a:p>
                    <a:p>
                      <a:pPr algn="l" fontAlgn="base">
                        <a:buFont typeface="Arial"/>
                        <a:buChar char="•"/>
                      </a:pPr>
                      <a:r>
                        <a:rPr lang="en-US" sz="1050" b="0" dirty="0"/>
                        <a:t>Branching and tagging.</a:t>
                      </a:r>
                    </a:p>
                    <a:p>
                      <a:pPr algn="l" fontAlgn="base">
                        <a:buFont typeface="Arial"/>
                        <a:buChar char="•"/>
                      </a:pPr>
                      <a:r>
                        <a:rPr lang="en-US" sz="1050" b="0" dirty="0"/>
                        <a:t>Merge tracking.</a:t>
                      </a:r>
                    </a:p>
                    <a:p>
                      <a:pPr algn="l" fontAlgn="base">
                        <a:buFont typeface="Arial"/>
                        <a:buChar char="•"/>
                      </a:pPr>
                      <a:r>
                        <a:rPr lang="en-US" sz="1050" b="0" dirty="0"/>
                        <a:t>File locking.</a:t>
                      </a:r>
                    </a:p>
                  </a:txBody>
                  <a:tcPr marL="76200" marR="76200" marT="106680" marB="106680" anchor="ctr"/>
                </a:tc>
              </a:tr>
            </a:tbl>
          </a:graphicData>
        </a:graphic>
      </p:graphicFrame>
      <p:sp>
        <p:nvSpPr>
          <p:cNvPr id="17414" name="AutoShape 6" descr="https://securityonline.info/wp-content/uploads/2017/09/centralized-vs-distributed.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21" name="Picture 13" descr="https://cdn.mindmajix.com/blog/images/git-svn-28092022.png"/>
          <p:cNvPicPr>
            <a:picLocks noChangeAspect="1" noChangeArrowheads="1"/>
          </p:cNvPicPr>
          <p:nvPr/>
        </p:nvPicPr>
        <p:blipFill>
          <a:blip r:embed="rId2"/>
          <a:srcRect/>
          <a:stretch>
            <a:fillRect/>
          </a:stretch>
        </p:blipFill>
        <p:spPr bwMode="auto">
          <a:xfrm>
            <a:off x="138218" y="685800"/>
            <a:ext cx="2530705" cy="21336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6858000" cy="1112838"/>
          </a:xfrm>
        </p:spPr>
        <p:txBody>
          <a:bodyPr>
            <a:normAutofit/>
          </a:bodyPr>
          <a:lstStyle/>
          <a:p>
            <a:r>
              <a:rPr lang="en-US" dirty="0" smtClean="0"/>
              <a:t> </a:t>
            </a:r>
            <a:r>
              <a:rPr lang="en-US" dirty="0">
                <a:latin typeface="Bahnschrift Light Condensed" pitchFamily="34" charset="0"/>
              </a:rPr>
              <a:t>GIT fetch </a:t>
            </a:r>
            <a:r>
              <a:rPr lang="en-US" dirty="0" err="1">
                <a:latin typeface="Bahnschrift Light Condensed" pitchFamily="34" charset="0"/>
              </a:rPr>
              <a:t>vs</a:t>
            </a:r>
            <a:r>
              <a:rPr lang="en-US" dirty="0">
                <a:latin typeface="Bahnschrift Light Condensed" pitchFamily="34" charset="0"/>
              </a:rPr>
              <a:t> </a:t>
            </a:r>
            <a:r>
              <a:rPr lang="en-US" dirty="0" err="1" smtClean="0">
                <a:latin typeface="Bahnschrift Light Condensed" pitchFamily="34" charset="0"/>
              </a:rPr>
              <a:t>Git</a:t>
            </a:r>
            <a:r>
              <a:rPr lang="en-US" dirty="0" smtClean="0">
                <a:latin typeface="Bahnschrift Light Condensed" pitchFamily="34" charset="0"/>
              </a:rPr>
              <a:t> Pull</a:t>
            </a:r>
            <a:endParaRPr lang="en-US" dirty="0">
              <a:latin typeface="Bahnschrift Light Condensed" pitchFamily="34" charset="0"/>
            </a:endParaRPr>
          </a:p>
        </p:txBody>
      </p:sp>
      <p:graphicFrame>
        <p:nvGraphicFramePr>
          <p:cNvPr id="4" name="Table 3"/>
          <p:cNvGraphicFramePr>
            <a:graphicFrameLocks noGrp="1"/>
          </p:cNvGraphicFramePr>
          <p:nvPr/>
        </p:nvGraphicFramePr>
        <p:xfrm>
          <a:off x="1676400" y="1143000"/>
          <a:ext cx="6705600" cy="5029199"/>
        </p:xfrm>
        <a:graphic>
          <a:graphicData uri="http://schemas.openxmlformats.org/drawingml/2006/table">
            <a:tbl>
              <a:tblPr firstRow="1" bandRow="1">
                <a:tableStyleId>{5C22544A-7EE6-4342-B048-85BDC9FD1C3A}</a:tableStyleId>
              </a:tblPr>
              <a:tblGrid>
                <a:gridCol w="3352800"/>
                <a:gridCol w="3352800"/>
              </a:tblGrid>
              <a:tr h="413669">
                <a:tc>
                  <a:txBody>
                    <a:bodyPr/>
                    <a:lstStyle/>
                    <a:p>
                      <a:pPr algn="ctr" fontAlgn="base"/>
                      <a:r>
                        <a:rPr lang="en-US" sz="1400" b="1" dirty="0" err="1"/>
                        <a:t>Git</a:t>
                      </a:r>
                      <a:r>
                        <a:rPr lang="en-US" sz="1400" b="1" dirty="0"/>
                        <a:t> Fetch </a:t>
                      </a:r>
                    </a:p>
                  </a:txBody>
                  <a:tcPr marL="38100" marR="38100" marT="76200" marB="76200" anchor="ctr"/>
                </a:tc>
                <a:tc>
                  <a:txBody>
                    <a:bodyPr/>
                    <a:lstStyle/>
                    <a:p>
                      <a:pPr algn="ctr" fontAlgn="base"/>
                      <a:r>
                        <a:rPr lang="en-US" sz="1400" b="1"/>
                        <a:t>Git Pull</a:t>
                      </a:r>
                    </a:p>
                  </a:txBody>
                  <a:tcPr marL="76200" marR="76200" marT="76200" marB="76200" anchor="ctr"/>
                </a:tc>
              </a:tr>
              <a:tr h="875506">
                <a:tc>
                  <a:txBody>
                    <a:bodyPr/>
                    <a:lstStyle/>
                    <a:p>
                      <a:pPr algn="l" fontAlgn="ctr"/>
                      <a:r>
                        <a:rPr lang="en-US" sz="1250" b="0"/>
                        <a:t>Gives the information of a new change from a remote repository without merging into the current branch</a:t>
                      </a:r>
                    </a:p>
                  </a:txBody>
                  <a:tcPr marL="76200" marR="76200" marT="106680" marB="106680" anchor="ctr"/>
                </a:tc>
                <a:tc>
                  <a:txBody>
                    <a:bodyPr/>
                    <a:lstStyle/>
                    <a:p>
                      <a:pPr algn="l" fontAlgn="ctr"/>
                      <a:r>
                        <a:rPr lang="en-US" sz="1250" b="0"/>
                        <a:t>Brings the copy of all the changes from a remote repository and merges them into the current branch</a:t>
                      </a:r>
                    </a:p>
                  </a:txBody>
                  <a:tcPr marL="76200" marR="76200" marT="106680" marB="106680" anchor="ctr"/>
                </a:tc>
              </a:tr>
              <a:tr h="663004">
                <a:tc>
                  <a:txBody>
                    <a:bodyPr/>
                    <a:lstStyle/>
                    <a:p>
                      <a:pPr algn="l" fontAlgn="ctr"/>
                      <a:r>
                        <a:rPr lang="en-US" sz="1250" b="0"/>
                        <a:t>Repository data is updated in the .git directory</a:t>
                      </a:r>
                    </a:p>
                  </a:txBody>
                  <a:tcPr marL="76200" marR="76200" marT="106680" marB="106680" anchor="ctr"/>
                </a:tc>
                <a:tc>
                  <a:txBody>
                    <a:bodyPr/>
                    <a:lstStyle/>
                    <a:p>
                      <a:pPr algn="l" fontAlgn="ctr"/>
                      <a:r>
                        <a:rPr lang="en-US" sz="1250" b="0" dirty="0"/>
                        <a:t>The local repository is updated directly</a:t>
                      </a:r>
                    </a:p>
                  </a:txBody>
                  <a:tcPr marL="76200" marR="76200" marT="106680" marB="106680" anchor="ctr"/>
                </a:tc>
              </a:tr>
              <a:tr h="663004">
                <a:tc>
                  <a:txBody>
                    <a:bodyPr/>
                    <a:lstStyle/>
                    <a:p>
                      <a:pPr algn="l" fontAlgn="ctr"/>
                      <a:r>
                        <a:rPr lang="en-US" sz="1250" b="0"/>
                        <a:t>Review of commits and changes can be done</a:t>
                      </a:r>
                    </a:p>
                  </a:txBody>
                  <a:tcPr marL="76200" marR="76200" marT="106680" marB="106680" anchor="ctr"/>
                </a:tc>
                <a:tc>
                  <a:txBody>
                    <a:bodyPr/>
                    <a:lstStyle/>
                    <a:p>
                      <a:pPr algn="l" fontAlgn="ctr"/>
                      <a:r>
                        <a:rPr lang="en-US" sz="1250" b="0"/>
                        <a:t>Updates the changes to the local repository immediately.</a:t>
                      </a:r>
                    </a:p>
                  </a:txBody>
                  <a:tcPr marL="76200" marR="76200" marT="106680" marB="106680" anchor="ctr"/>
                </a:tc>
              </a:tr>
              <a:tr h="875506">
                <a:tc>
                  <a:txBody>
                    <a:bodyPr/>
                    <a:lstStyle/>
                    <a:p>
                      <a:pPr algn="l" fontAlgn="ctr"/>
                      <a:r>
                        <a:rPr lang="en-US" sz="1250" b="0"/>
                        <a:t>No possibility of merge conflicts.</a:t>
                      </a:r>
                    </a:p>
                  </a:txBody>
                  <a:tcPr marL="76200" marR="76200" marT="106680" marB="106680" anchor="ctr"/>
                </a:tc>
                <a:tc>
                  <a:txBody>
                    <a:bodyPr/>
                    <a:lstStyle/>
                    <a:p>
                      <a:pPr algn="l" fontAlgn="ctr"/>
                      <a:r>
                        <a:rPr lang="en-US" sz="1250" b="0" dirty="0"/>
                        <a:t>Merge conflicts are possible if the remote and the local repositories have done changes at the same place.</a:t>
                      </a:r>
                    </a:p>
                  </a:txBody>
                  <a:tcPr marL="76200" marR="76200" marT="106680" marB="106680" anchor="ctr"/>
                </a:tc>
              </a:tr>
              <a:tr h="663004">
                <a:tc>
                  <a:txBody>
                    <a:bodyPr/>
                    <a:lstStyle/>
                    <a:p>
                      <a:pPr algn="l" fontAlgn="ctr"/>
                      <a:r>
                        <a:rPr lang="en-US" sz="1250" b="0"/>
                        <a:t>Command for Git fetch is git fetch&lt;remote&gt;</a:t>
                      </a:r>
                    </a:p>
                  </a:txBody>
                  <a:tcPr marL="76200" marR="76200" marT="106680" marB="106680" anchor="ctr"/>
                </a:tc>
                <a:tc>
                  <a:txBody>
                    <a:bodyPr/>
                    <a:lstStyle/>
                    <a:p>
                      <a:pPr algn="l" fontAlgn="ctr"/>
                      <a:r>
                        <a:rPr lang="en-US" sz="1250" b="0"/>
                        <a:t>Command for Git Pull is git pull&lt;remote&gt;&lt;branch&gt;</a:t>
                      </a:r>
                    </a:p>
                  </a:txBody>
                  <a:tcPr marL="76200" marR="76200" marT="106680" marB="106680" anchor="ctr"/>
                </a:tc>
              </a:tr>
              <a:tr h="875506">
                <a:tc>
                  <a:txBody>
                    <a:bodyPr/>
                    <a:lstStyle/>
                    <a:p>
                      <a:pPr algn="l" fontAlgn="ctr"/>
                      <a:r>
                        <a:rPr lang="en-US" sz="1250" b="0"/>
                        <a:t>Git fetch basically imports the commits to local branches so as to keep up-to-date that what everybody is working on.</a:t>
                      </a:r>
                    </a:p>
                  </a:txBody>
                  <a:tcPr marL="76200" marR="76200" marT="106680" marB="106680" anchor="ctr"/>
                </a:tc>
                <a:tc>
                  <a:txBody>
                    <a:bodyPr/>
                    <a:lstStyle/>
                    <a:p>
                      <a:pPr algn="l" fontAlgn="ctr"/>
                      <a:r>
                        <a:rPr lang="en-US" sz="1250" b="0" dirty="0" err="1"/>
                        <a:t>Git</a:t>
                      </a:r>
                      <a:r>
                        <a:rPr lang="en-US" sz="1250" b="0" dirty="0"/>
                        <a:t> Pull basically brings the local branch up-to-date with the remote copy that will also updates the other remote tracking branches.</a:t>
                      </a:r>
                    </a:p>
                  </a:txBody>
                  <a:tcPr marL="76200" marR="76200" marT="106680" marB="10668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6553200" cy="1143000"/>
          </a:xfrm>
        </p:spPr>
        <p:txBody>
          <a:bodyPr>
            <a:normAutofit/>
          </a:bodyPr>
          <a:lstStyle/>
          <a:p>
            <a:r>
              <a:rPr lang="en-US" sz="3600" dirty="0"/>
              <a:t>When GIT commit fails?</a:t>
            </a:r>
          </a:p>
        </p:txBody>
      </p:sp>
      <p:sp>
        <p:nvSpPr>
          <p:cNvPr id="3" name="Content Placeholder 2"/>
          <p:cNvSpPr>
            <a:spLocks noGrp="1"/>
          </p:cNvSpPr>
          <p:nvPr>
            <p:ph idx="1"/>
          </p:nvPr>
        </p:nvSpPr>
        <p:spPr>
          <a:xfrm>
            <a:off x="304800" y="1371600"/>
            <a:ext cx="5943600" cy="1828800"/>
          </a:xfrm>
        </p:spPr>
        <p:txBody>
          <a:bodyPr>
            <a:noAutofit/>
          </a:bodyPr>
          <a:lstStyle/>
          <a:p>
            <a:r>
              <a:rPr lang="en-US" sz="2000" dirty="0" smtClean="0">
                <a:solidFill>
                  <a:schemeClr val="accent2">
                    <a:lumMod val="50000"/>
                  </a:schemeClr>
                </a:solidFill>
                <a:latin typeface="Arial Narrow" pitchFamily="34" charset="0"/>
              </a:rPr>
              <a:t>The usual thing is to use </a:t>
            </a:r>
            <a:r>
              <a:rPr lang="en-US" sz="2000" dirty="0" err="1" smtClean="0">
                <a:solidFill>
                  <a:schemeClr val="accent2">
                    <a:lumMod val="50000"/>
                  </a:schemeClr>
                </a:solidFill>
                <a:latin typeface="Arial Narrow" pitchFamily="34" charset="0"/>
              </a:rPr>
              <a:t>git</a:t>
            </a:r>
            <a:r>
              <a:rPr lang="en-US" sz="2000" dirty="0" smtClean="0">
                <a:solidFill>
                  <a:schemeClr val="accent2">
                    <a:lumMod val="50000"/>
                  </a:schemeClr>
                </a:solidFill>
                <a:latin typeface="Arial Narrow" pitchFamily="34" charset="0"/>
              </a:rPr>
              <a:t> commit --amend to replace the commit, then </a:t>
            </a:r>
            <a:r>
              <a:rPr lang="en-US" sz="2000" dirty="0" err="1" smtClean="0">
                <a:solidFill>
                  <a:schemeClr val="accent2">
                    <a:lumMod val="50000"/>
                  </a:schemeClr>
                </a:solidFill>
                <a:latin typeface="Arial Narrow" pitchFamily="34" charset="0"/>
              </a:rPr>
              <a:t>git</a:t>
            </a:r>
            <a:r>
              <a:rPr lang="en-US" sz="2000" dirty="0" smtClean="0">
                <a:solidFill>
                  <a:schemeClr val="accent2">
                    <a:lumMod val="50000"/>
                  </a:schemeClr>
                </a:solidFill>
                <a:latin typeface="Arial Narrow" pitchFamily="34" charset="0"/>
              </a:rPr>
              <a:t> rebase --continue to let </a:t>
            </a:r>
            <a:r>
              <a:rPr lang="en-US" sz="2000" dirty="0" err="1" smtClean="0">
                <a:solidFill>
                  <a:schemeClr val="accent2">
                    <a:lumMod val="50000"/>
                  </a:schemeClr>
                </a:solidFill>
                <a:latin typeface="Arial Narrow" pitchFamily="34" charset="0"/>
              </a:rPr>
              <a:t>Git</a:t>
            </a:r>
            <a:r>
              <a:rPr lang="en-US" sz="2000" dirty="0" smtClean="0">
                <a:solidFill>
                  <a:schemeClr val="accent2">
                    <a:lumMod val="50000"/>
                  </a:schemeClr>
                </a:solidFill>
                <a:latin typeface="Arial Narrow" pitchFamily="34" charset="0"/>
              </a:rPr>
              <a:t> continue with the rebase operation. However, you could also insert further commits, perhaps splitting the original changes up into several smaller commits.</a:t>
            </a:r>
            <a:endParaRPr lang="en-US" sz="2000" dirty="0">
              <a:solidFill>
                <a:schemeClr val="accent2">
                  <a:lumMod val="50000"/>
                </a:schemeClr>
              </a:solidFill>
              <a:latin typeface="Arial Narrow" pitchFamily="34" charset="0"/>
            </a:endParaRPr>
          </a:p>
        </p:txBody>
      </p:sp>
      <p:sp>
        <p:nvSpPr>
          <p:cNvPr id="4" name="Title 1"/>
          <p:cNvSpPr txBox="1">
            <a:spLocks/>
          </p:cNvSpPr>
          <p:nvPr/>
        </p:nvSpPr>
        <p:spPr>
          <a:xfrm>
            <a:off x="3962400" y="3276600"/>
            <a:ext cx="4648200" cy="1143000"/>
          </a:xfrm>
          <a:prstGeom prst="rect">
            <a:avLst/>
          </a:prstGeom>
        </p:spPr>
        <p:txBody>
          <a:bodyPr vert="horz" lIns="91440" tIns="45720" rIns="91440" bIns="45720" rtlCol="0" anchor="ctr">
            <a:normAutofit lnSpcReduction="10000"/>
          </a:bodyPr>
          <a:lstStyle/>
          <a:p>
            <a:pPr lvl="0" algn="ctr">
              <a:spcBef>
                <a:spcPct val="0"/>
              </a:spcBef>
            </a:pPr>
            <a:r>
              <a:rPr lang="en-US" sz="3600" dirty="0">
                <a:latin typeface="Bahnschrift Condensed" pitchFamily="34" charset="0"/>
              </a:rPr>
              <a:t>How GIT clone command works?</a:t>
            </a:r>
            <a:endParaRPr kumimoji="0" lang="en-US" sz="3600" b="0" i="0" u="none" strike="noStrike" kern="1200" cap="none" spc="0" normalizeH="0" baseline="0" noProof="0" dirty="0" smtClean="0">
              <a:ln>
                <a:noFill/>
              </a:ln>
              <a:solidFill>
                <a:schemeClr val="tx1"/>
              </a:solidFill>
              <a:effectLst/>
              <a:uLnTx/>
              <a:uFillTx/>
              <a:latin typeface="Bahnschrift Condensed" pitchFamily="34" charset="0"/>
              <a:ea typeface="+mj-ea"/>
              <a:cs typeface="+mj-cs"/>
            </a:endParaRPr>
          </a:p>
        </p:txBody>
      </p:sp>
      <p:sp>
        <p:nvSpPr>
          <p:cNvPr id="5" name="Content Placeholder 2"/>
          <p:cNvSpPr txBox="1">
            <a:spLocks/>
          </p:cNvSpPr>
          <p:nvPr/>
        </p:nvSpPr>
        <p:spPr>
          <a:xfrm>
            <a:off x="3505200" y="4419600"/>
            <a:ext cx="5562600" cy="1981200"/>
          </a:xfrm>
          <a:prstGeom prst="rect">
            <a:avLst/>
          </a:prstGeom>
        </p:spPr>
        <p:txBody>
          <a:bodyPr vert="horz" lIns="91440" tIns="45720" rIns="91440" bIns="45720" rtlCol="0">
            <a:noAutofit/>
          </a:bodyPr>
          <a:lstStyle/>
          <a:p>
            <a:r>
              <a:rPr lang="en-US" sz="2000" b="1" dirty="0">
                <a:solidFill>
                  <a:schemeClr val="tx2">
                    <a:lumMod val="75000"/>
                  </a:schemeClr>
                </a:solidFill>
                <a:latin typeface="Agency FB" pitchFamily="34" charset="0"/>
              </a:rPr>
              <a:t>Cloning a repository using the command line</a:t>
            </a:r>
            <a:endParaRPr lang="en-US" sz="2000" dirty="0">
              <a:solidFill>
                <a:schemeClr val="tx2">
                  <a:lumMod val="75000"/>
                </a:schemeClr>
              </a:solidFill>
              <a:latin typeface="Agency FB" pitchFamily="34" charset="0"/>
            </a:endParaRPr>
          </a:p>
          <a:p>
            <a:pPr>
              <a:buFont typeface="Arial" charset="0"/>
              <a:buChar char="•"/>
            </a:pPr>
            <a:r>
              <a:rPr lang="en-US" sz="2000" dirty="0" smtClean="0">
                <a:solidFill>
                  <a:schemeClr val="tx2">
                    <a:lumMod val="75000"/>
                  </a:schemeClr>
                </a:solidFill>
                <a:latin typeface="Agency FB" pitchFamily="34" charset="0"/>
              </a:rPr>
              <a:t>  Open </a:t>
            </a:r>
            <a:r>
              <a:rPr lang="en-US" sz="2000" dirty="0">
                <a:solidFill>
                  <a:schemeClr val="tx2">
                    <a:lumMod val="75000"/>
                  </a:schemeClr>
                </a:solidFill>
                <a:latin typeface="Agency FB" pitchFamily="34" charset="0"/>
              </a:rPr>
              <a:t>“</a:t>
            </a:r>
            <a:r>
              <a:rPr lang="en-US" sz="2000" dirty="0" err="1">
                <a:solidFill>
                  <a:schemeClr val="tx2">
                    <a:lumMod val="75000"/>
                  </a:schemeClr>
                </a:solidFill>
                <a:latin typeface="Agency FB" pitchFamily="34" charset="0"/>
              </a:rPr>
              <a:t>Git</a:t>
            </a:r>
            <a:r>
              <a:rPr lang="en-US" sz="2000" dirty="0">
                <a:solidFill>
                  <a:schemeClr val="tx2">
                    <a:lumMod val="75000"/>
                  </a:schemeClr>
                </a:solidFill>
                <a:latin typeface="Agency FB" pitchFamily="34" charset="0"/>
              </a:rPr>
              <a:t> Bash” and change the current working directory to the </a:t>
            </a:r>
            <a:endParaRPr lang="en-US" sz="2000" dirty="0" smtClean="0">
              <a:solidFill>
                <a:schemeClr val="tx2">
                  <a:lumMod val="75000"/>
                </a:schemeClr>
              </a:solidFill>
              <a:latin typeface="Agency FB" pitchFamily="34" charset="0"/>
            </a:endParaRPr>
          </a:p>
          <a:p>
            <a:r>
              <a:rPr lang="en-US" sz="2000" dirty="0" smtClean="0">
                <a:solidFill>
                  <a:schemeClr val="tx2">
                    <a:lumMod val="75000"/>
                  </a:schemeClr>
                </a:solidFill>
                <a:latin typeface="Agency FB" pitchFamily="34" charset="0"/>
              </a:rPr>
              <a:t>    location </a:t>
            </a:r>
            <a:r>
              <a:rPr lang="en-US" sz="2000" dirty="0">
                <a:solidFill>
                  <a:schemeClr val="tx2">
                    <a:lumMod val="75000"/>
                  </a:schemeClr>
                </a:solidFill>
                <a:latin typeface="Agency FB" pitchFamily="34" charset="0"/>
              </a:rPr>
              <a:t>where you want the cloned directory.</a:t>
            </a:r>
          </a:p>
          <a:p>
            <a:pPr>
              <a:buFont typeface="Arial" charset="0"/>
              <a:buChar char="•"/>
            </a:pPr>
            <a:r>
              <a:rPr lang="en-US" sz="2000" dirty="0" smtClean="0">
                <a:solidFill>
                  <a:schemeClr val="tx2">
                    <a:lumMod val="75000"/>
                  </a:schemeClr>
                </a:solidFill>
                <a:latin typeface="Agency FB" pitchFamily="34" charset="0"/>
              </a:rPr>
              <a:t>  Type </a:t>
            </a:r>
            <a:r>
              <a:rPr lang="en-US" sz="2000" dirty="0" err="1">
                <a:solidFill>
                  <a:schemeClr val="tx2">
                    <a:lumMod val="75000"/>
                  </a:schemeClr>
                </a:solidFill>
                <a:latin typeface="Agency FB" pitchFamily="34" charset="0"/>
              </a:rPr>
              <a:t>git</a:t>
            </a:r>
            <a:r>
              <a:rPr lang="en-US" sz="2000" dirty="0">
                <a:solidFill>
                  <a:schemeClr val="tx2">
                    <a:lumMod val="75000"/>
                  </a:schemeClr>
                </a:solidFill>
                <a:latin typeface="Agency FB" pitchFamily="34" charset="0"/>
              </a:rPr>
              <a:t> clone in the terminal, paste the URL you copied earlier, </a:t>
            </a:r>
            <a:endParaRPr lang="en-US" sz="2000" dirty="0" smtClean="0">
              <a:solidFill>
                <a:schemeClr val="tx2">
                  <a:lumMod val="75000"/>
                </a:schemeClr>
              </a:solidFill>
              <a:latin typeface="Agency FB" pitchFamily="34" charset="0"/>
            </a:endParaRPr>
          </a:p>
          <a:p>
            <a:r>
              <a:rPr lang="en-US" sz="2000" dirty="0">
                <a:solidFill>
                  <a:schemeClr val="tx2">
                    <a:lumMod val="75000"/>
                  </a:schemeClr>
                </a:solidFill>
                <a:latin typeface="Agency FB" pitchFamily="34" charset="0"/>
              </a:rPr>
              <a:t> </a:t>
            </a:r>
            <a:r>
              <a:rPr lang="en-US" sz="2000" dirty="0" smtClean="0">
                <a:solidFill>
                  <a:schemeClr val="tx2">
                    <a:lumMod val="75000"/>
                  </a:schemeClr>
                </a:solidFill>
                <a:latin typeface="Agency FB" pitchFamily="34" charset="0"/>
              </a:rPr>
              <a:t>   and </a:t>
            </a:r>
            <a:r>
              <a:rPr lang="en-US" sz="2000" dirty="0">
                <a:solidFill>
                  <a:schemeClr val="tx2">
                    <a:lumMod val="75000"/>
                  </a:schemeClr>
                </a:solidFill>
                <a:latin typeface="Agency FB" pitchFamily="34" charset="0"/>
              </a:rPr>
              <a:t>press “enter” to create your local clone.</a:t>
            </a:r>
          </a:p>
        </p:txBody>
      </p:sp>
      <p:pic>
        <p:nvPicPr>
          <p:cNvPr id="18434" name="Picture 2" descr="https://maixuanviet.com/wp-content/uploads/2020/05/git-clone.png"/>
          <p:cNvPicPr>
            <a:picLocks noChangeAspect="1" noChangeArrowheads="1"/>
          </p:cNvPicPr>
          <p:nvPr/>
        </p:nvPicPr>
        <p:blipFill>
          <a:blip r:embed="rId2"/>
          <a:srcRect/>
          <a:stretch>
            <a:fillRect/>
          </a:stretch>
        </p:blipFill>
        <p:spPr bwMode="auto">
          <a:xfrm>
            <a:off x="0" y="4495800"/>
            <a:ext cx="3657600" cy="18288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3048000" cy="1295400"/>
          </a:xfrm>
        </p:spPr>
        <p:txBody>
          <a:bodyPr/>
          <a:lstStyle/>
          <a:p>
            <a:r>
              <a:rPr lang="en-US" dirty="0" smtClean="0">
                <a:latin typeface="Bahnschrift Light Condensed" pitchFamily="34" charset="0"/>
              </a:rPr>
              <a:t>GIT </a:t>
            </a:r>
            <a:r>
              <a:rPr lang="en-US" dirty="0">
                <a:latin typeface="Bahnschrift Light Condensed" pitchFamily="34" charset="0"/>
              </a:rPr>
              <a:t>update</a:t>
            </a:r>
          </a:p>
        </p:txBody>
      </p:sp>
      <p:sp>
        <p:nvSpPr>
          <p:cNvPr id="3" name="Subtitle 2"/>
          <p:cNvSpPr>
            <a:spLocks noGrp="1"/>
          </p:cNvSpPr>
          <p:nvPr>
            <p:ph type="subTitle" idx="1"/>
          </p:nvPr>
        </p:nvSpPr>
        <p:spPr>
          <a:xfrm>
            <a:off x="1600200" y="1371600"/>
            <a:ext cx="5334000" cy="1219200"/>
          </a:xfrm>
        </p:spPr>
        <p:txBody>
          <a:bodyPr>
            <a:normAutofit/>
          </a:bodyPr>
          <a:lstStyle/>
          <a:p>
            <a:pPr algn="l"/>
            <a:r>
              <a:rPr lang="en-US" sz="2000" dirty="0" smtClean="0">
                <a:solidFill>
                  <a:schemeClr val="accent5">
                    <a:lumMod val="50000"/>
                  </a:schemeClr>
                </a:solidFill>
              </a:rPr>
              <a:t>*  Open ‘</a:t>
            </a:r>
            <a:r>
              <a:rPr lang="en-US" sz="2000" dirty="0" err="1" smtClean="0">
                <a:solidFill>
                  <a:schemeClr val="accent5">
                    <a:lumMod val="50000"/>
                  </a:schemeClr>
                </a:solidFill>
              </a:rPr>
              <a:t>Git</a:t>
            </a:r>
            <a:r>
              <a:rPr lang="en-US" sz="2000" dirty="0" smtClean="0">
                <a:solidFill>
                  <a:schemeClr val="accent5">
                    <a:lumMod val="50000"/>
                  </a:schemeClr>
                </a:solidFill>
              </a:rPr>
              <a:t> Bash’ command prompt </a:t>
            </a:r>
          </a:p>
          <a:p>
            <a:pPr algn="l"/>
            <a:r>
              <a:rPr lang="en-US" sz="2000" dirty="0" smtClean="0">
                <a:solidFill>
                  <a:schemeClr val="accent5">
                    <a:lumMod val="50000"/>
                  </a:schemeClr>
                </a:solidFill>
              </a:rPr>
              <a:t>*  Write </a:t>
            </a:r>
            <a:r>
              <a:rPr lang="en-US" sz="2000" dirty="0" err="1" smtClean="0">
                <a:solidFill>
                  <a:schemeClr val="accent5">
                    <a:lumMod val="50000"/>
                  </a:schemeClr>
                </a:solidFill>
              </a:rPr>
              <a:t>Git</a:t>
            </a:r>
            <a:r>
              <a:rPr lang="en-US" sz="2000" dirty="0" smtClean="0">
                <a:solidFill>
                  <a:schemeClr val="accent5">
                    <a:lumMod val="50000"/>
                  </a:schemeClr>
                </a:solidFill>
              </a:rPr>
              <a:t> – Version Command and press enter </a:t>
            </a:r>
          </a:p>
          <a:p>
            <a:pPr algn="l"/>
            <a:r>
              <a:rPr lang="en-US" sz="2000" dirty="0" smtClean="0">
                <a:solidFill>
                  <a:schemeClr val="accent5">
                    <a:lumMod val="50000"/>
                  </a:schemeClr>
                </a:solidFill>
              </a:rPr>
              <a:t>*  You can check version of </a:t>
            </a:r>
            <a:r>
              <a:rPr lang="en-US" sz="2000" dirty="0" err="1" smtClean="0">
                <a:solidFill>
                  <a:schemeClr val="accent5">
                    <a:lumMod val="50000"/>
                  </a:schemeClr>
                </a:solidFill>
              </a:rPr>
              <a:t>Git</a:t>
            </a:r>
            <a:r>
              <a:rPr lang="en-US" sz="2000" dirty="0" smtClean="0">
                <a:solidFill>
                  <a:schemeClr val="accent5">
                    <a:lumMod val="50000"/>
                  </a:schemeClr>
                </a:solidFill>
              </a:rPr>
              <a:t> </a:t>
            </a:r>
            <a:endParaRPr lang="en-US" sz="2000" dirty="0">
              <a:solidFill>
                <a:schemeClr val="accent5">
                  <a:lumMod val="50000"/>
                </a:schemeClr>
              </a:solidFill>
            </a:endParaRPr>
          </a:p>
        </p:txBody>
      </p:sp>
      <p:sp>
        <p:nvSpPr>
          <p:cNvPr id="4" name="Title 1"/>
          <p:cNvSpPr txBox="1">
            <a:spLocks/>
          </p:cNvSpPr>
          <p:nvPr/>
        </p:nvSpPr>
        <p:spPr>
          <a:xfrm rot="18841659">
            <a:off x="887" y="3489018"/>
            <a:ext cx="3048000" cy="1295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Bahnschrift Light Condensed" pitchFamily="34" charset="0"/>
                <a:ea typeface="+mj-ea"/>
                <a:cs typeface="+mj-cs"/>
              </a:rPr>
              <a:t>GIT Challenges</a:t>
            </a:r>
          </a:p>
        </p:txBody>
      </p:sp>
      <p:sp>
        <p:nvSpPr>
          <p:cNvPr id="5" name="Subtitle 2"/>
          <p:cNvSpPr txBox="1">
            <a:spLocks/>
          </p:cNvSpPr>
          <p:nvPr/>
        </p:nvSpPr>
        <p:spPr>
          <a:xfrm>
            <a:off x="2057400" y="3581400"/>
            <a:ext cx="3733800" cy="3124200"/>
          </a:xfrm>
          <a:prstGeom prst="rect">
            <a:avLst/>
          </a:prstGeom>
        </p:spPr>
        <p:txBody>
          <a:bodyPr vert="horz" lIns="91440" tIns="45720" rIns="91440" bIns="45720" rtlCol="0">
            <a:noAutofit/>
          </a:bodyPr>
          <a:lstStyle/>
          <a:p>
            <a:endParaRPr lang="en-US" sz="2000" dirty="0"/>
          </a:p>
          <a:p>
            <a:r>
              <a:rPr lang="en-US" sz="2000" dirty="0" smtClean="0"/>
              <a:t>1. Hardcoded </a:t>
            </a:r>
            <a:r>
              <a:rPr lang="en-US" sz="2000" dirty="0"/>
              <a:t>sensitive </a:t>
            </a:r>
            <a:r>
              <a:rPr lang="en-US" sz="2000" dirty="0" smtClean="0"/>
              <a:t>data</a:t>
            </a:r>
            <a:endParaRPr lang="en-US" sz="2000" dirty="0"/>
          </a:p>
          <a:p>
            <a:r>
              <a:rPr lang="en-US" sz="2000" dirty="0" smtClean="0"/>
              <a:t>2. Insecure </a:t>
            </a:r>
            <a:r>
              <a:rPr lang="en-US" sz="2000" dirty="0"/>
              <a:t>Directories </a:t>
            </a:r>
          </a:p>
          <a:p>
            <a:r>
              <a:rPr lang="en-US" sz="2000" dirty="0" smtClean="0"/>
              <a:t>3. Ignored </a:t>
            </a:r>
            <a:endParaRPr lang="en-US" sz="2000" dirty="0"/>
          </a:p>
          <a:p>
            <a:r>
              <a:rPr lang="en-US" sz="2000" dirty="0" smtClean="0"/>
              <a:t>4. Unsigned commits</a:t>
            </a:r>
            <a:endParaRPr lang="en-US" sz="2000" dirty="0"/>
          </a:p>
          <a:p>
            <a:r>
              <a:rPr lang="en-US" sz="2000" dirty="0" smtClean="0"/>
              <a:t>5. Insecure </a:t>
            </a:r>
            <a:r>
              <a:rPr lang="en-US" sz="2000" dirty="0"/>
              <a:t>pipeline </a:t>
            </a:r>
            <a:r>
              <a:rPr lang="en-US" sz="2000" dirty="0" smtClean="0"/>
              <a:t>configuration</a:t>
            </a:r>
            <a:endParaRPr lang="en-US" sz="2000" dirty="0"/>
          </a:p>
          <a:p>
            <a:r>
              <a:rPr lang="en-US" sz="2000" dirty="0" smtClean="0"/>
              <a:t>6. </a:t>
            </a:r>
            <a:r>
              <a:rPr lang="en-US" sz="2000" dirty="0" err="1" smtClean="0"/>
              <a:t>Git</a:t>
            </a:r>
            <a:r>
              <a:rPr lang="en-US" sz="2000" dirty="0" smtClean="0"/>
              <a:t> vulnerabilities</a:t>
            </a:r>
            <a:endParaRPr lang="en-US" sz="2000" dirty="0"/>
          </a:p>
          <a:p>
            <a:r>
              <a:rPr lang="en-US" sz="2000" dirty="0" smtClean="0"/>
              <a:t>7. </a:t>
            </a:r>
            <a:r>
              <a:rPr lang="en-US" sz="2000" dirty="0" err="1" smtClean="0"/>
              <a:t>Unpatched</a:t>
            </a:r>
            <a:r>
              <a:rPr lang="en-US" sz="2000" dirty="0" smtClean="0"/>
              <a:t> software</a:t>
            </a:r>
            <a:endParaRPr lang="en-US" sz="2000" dirty="0"/>
          </a:p>
          <a:p>
            <a:r>
              <a:rPr lang="en-US" sz="2000" dirty="0" smtClean="0"/>
              <a:t>8. Inaccurate </a:t>
            </a:r>
            <a:r>
              <a:rPr lang="en-US" sz="2000" dirty="0"/>
              <a:t>access </a:t>
            </a:r>
            <a:r>
              <a:rPr lang="en-US" sz="2000" dirty="0" smtClean="0"/>
              <a:t>permissions</a:t>
            </a:r>
            <a:endParaRPr lang="en-US" sz="2000" dirty="0"/>
          </a:p>
        </p:txBody>
      </p:sp>
      <p:pic>
        <p:nvPicPr>
          <p:cNvPr id="20482" name="Picture 2" descr="https://i.pinimg.com/originals/93/9a/32/939a321bd4f1aea8b7e3b8a20a68a2a9.png"/>
          <p:cNvPicPr>
            <a:picLocks noChangeAspect="1" noChangeArrowheads="1"/>
          </p:cNvPicPr>
          <p:nvPr/>
        </p:nvPicPr>
        <p:blipFill>
          <a:blip r:embed="rId2" cstate="print">
            <a:lum contrast="40000"/>
          </a:blip>
          <a:srcRect/>
          <a:stretch>
            <a:fillRect/>
          </a:stretch>
        </p:blipFill>
        <p:spPr bwMode="auto">
          <a:xfrm>
            <a:off x="5562600" y="2286000"/>
            <a:ext cx="3048000" cy="439148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0" name="Picture 6" descr="https://www.perforce.com/sites/default/files/image/2021-02/icon-helix-integrations-white.png"/>
          <p:cNvPicPr>
            <a:picLocks noChangeAspect="1" noChangeArrowheads="1"/>
          </p:cNvPicPr>
          <p:nvPr/>
        </p:nvPicPr>
        <p:blipFill>
          <a:blip r:embed="rId2"/>
          <a:srcRect/>
          <a:stretch>
            <a:fillRect/>
          </a:stretch>
        </p:blipFill>
        <p:spPr bwMode="auto">
          <a:xfrm>
            <a:off x="5562600" y="3581400"/>
            <a:ext cx="1828800" cy="2072641"/>
          </a:xfrm>
          <a:prstGeom prst="rect">
            <a:avLst/>
          </a:prstGeom>
          <a:noFill/>
        </p:spPr>
      </p:pic>
      <p:sp>
        <p:nvSpPr>
          <p:cNvPr id="2" name="Title 1"/>
          <p:cNvSpPr>
            <a:spLocks noGrp="1"/>
          </p:cNvSpPr>
          <p:nvPr>
            <p:ph type="title"/>
          </p:nvPr>
        </p:nvSpPr>
        <p:spPr>
          <a:xfrm>
            <a:off x="1828800" y="381000"/>
            <a:ext cx="6019800" cy="1143000"/>
          </a:xfrm>
        </p:spPr>
        <p:txBody>
          <a:bodyPr/>
          <a:lstStyle/>
          <a:p>
            <a:r>
              <a:rPr lang="en-US" dirty="0" err="1" smtClean="0">
                <a:solidFill>
                  <a:schemeClr val="accent6">
                    <a:lumMod val="50000"/>
                  </a:schemeClr>
                </a:solidFill>
                <a:latin typeface="Bahnschrift Condensed" pitchFamily="34" charset="0"/>
              </a:rPr>
              <a:t>Git</a:t>
            </a:r>
            <a:r>
              <a:rPr lang="en-US" dirty="0" smtClean="0">
                <a:solidFill>
                  <a:schemeClr val="accent6">
                    <a:lumMod val="50000"/>
                  </a:schemeClr>
                </a:solidFill>
                <a:latin typeface="Bahnschrift Condensed" pitchFamily="34" charset="0"/>
              </a:rPr>
              <a:t> Market </a:t>
            </a:r>
            <a:r>
              <a:rPr lang="en-US" dirty="0" err="1" smtClean="0">
                <a:solidFill>
                  <a:schemeClr val="accent6">
                    <a:lumMod val="50000"/>
                  </a:schemeClr>
                </a:solidFill>
                <a:latin typeface="Bahnschrift Condensed" pitchFamily="34" charset="0"/>
              </a:rPr>
              <a:t>Competiter</a:t>
            </a:r>
            <a:r>
              <a:rPr lang="en-US" dirty="0" smtClean="0">
                <a:solidFill>
                  <a:schemeClr val="accent6">
                    <a:lumMod val="50000"/>
                  </a:schemeClr>
                </a:solidFill>
                <a:latin typeface="Bahnschrift Condensed" pitchFamily="34" charset="0"/>
              </a:rPr>
              <a:t> Tools</a:t>
            </a:r>
            <a:endParaRPr lang="en-US" dirty="0">
              <a:solidFill>
                <a:schemeClr val="accent6">
                  <a:lumMod val="50000"/>
                </a:schemeClr>
              </a:solidFill>
              <a:latin typeface="Bahnschrift Condensed" pitchFamily="34" charset="0"/>
            </a:endParaRPr>
          </a:p>
        </p:txBody>
      </p:sp>
      <p:sp>
        <p:nvSpPr>
          <p:cNvPr id="3" name="Content Placeholder 2"/>
          <p:cNvSpPr>
            <a:spLocks noGrp="1"/>
          </p:cNvSpPr>
          <p:nvPr>
            <p:ph idx="1"/>
          </p:nvPr>
        </p:nvSpPr>
        <p:spPr>
          <a:xfrm>
            <a:off x="609600" y="1981200"/>
            <a:ext cx="4572000" cy="4525963"/>
          </a:xfrm>
        </p:spPr>
        <p:txBody>
          <a:bodyPr>
            <a:normAutofit lnSpcReduction="10000"/>
          </a:bodyPr>
          <a:lstStyle/>
          <a:p>
            <a:r>
              <a:rPr lang="en-US" dirty="0">
                <a:solidFill>
                  <a:srgbClr val="002060"/>
                </a:solidFill>
                <a:latin typeface="Arial Narrow" pitchFamily="34" charset="0"/>
              </a:rPr>
              <a:t>Azure </a:t>
            </a:r>
            <a:r>
              <a:rPr lang="en-US" dirty="0" err="1">
                <a:solidFill>
                  <a:srgbClr val="002060"/>
                </a:solidFill>
                <a:latin typeface="Arial Narrow" pitchFamily="34" charset="0"/>
              </a:rPr>
              <a:t>DevOps</a:t>
            </a:r>
            <a:r>
              <a:rPr lang="en-US" dirty="0">
                <a:solidFill>
                  <a:srgbClr val="002060"/>
                </a:solidFill>
                <a:latin typeface="Arial Narrow" pitchFamily="34" charset="0"/>
              </a:rPr>
              <a:t> Server. </a:t>
            </a:r>
          </a:p>
          <a:p>
            <a:r>
              <a:rPr lang="en-US" dirty="0">
                <a:solidFill>
                  <a:srgbClr val="002060"/>
                </a:solidFill>
                <a:latin typeface="Arial Narrow" pitchFamily="34" charset="0"/>
              </a:rPr>
              <a:t>Helix Core. </a:t>
            </a:r>
          </a:p>
          <a:p>
            <a:r>
              <a:rPr lang="en-US" dirty="0">
                <a:solidFill>
                  <a:srgbClr val="002060"/>
                </a:solidFill>
                <a:latin typeface="Arial Narrow" pitchFamily="34" charset="0"/>
              </a:rPr>
              <a:t>AWS </a:t>
            </a:r>
            <a:r>
              <a:rPr lang="en-US" dirty="0" err="1">
                <a:solidFill>
                  <a:srgbClr val="002060"/>
                </a:solidFill>
                <a:latin typeface="Arial Narrow" pitchFamily="34" charset="0"/>
              </a:rPr>
              <a:t>CodeCommit</a:t>
            </a:r>
            <a:r>
              <a:rPr lang="en-US" dirty="0">
                <a:solidFill>
                  <a:srgbClr val="002060"/>
                </a:solidFill>
                <a:latin typeface="Arial Narrow" pitchFamily="34" charset="0"/>
              </a:rPr>
              <a:t>. </a:t>
            </a:r>
          </a:p>
          <a:p>
            <a:r>
              <a:rPr lang="en-US" dirty="0">
                <a:solidFill>
                  <a:srgbClr val="002060"/>
                </a:solidFill>
                <a:latin typeface="Arial Narrow" pitchFamily="34" charset="0"/>
              </a:rPr>
              <a:t>Subversion. </a:t>
            </a:r>
          </a:p>
          <a:p>
            <a:r>
              <a:rPr lang="en-US" dirty="0">
                <a:solidFill>
                  <a:srgbClr val="002060"/>
                </a:solidFill>
                <a:latin typeface="Arial Narrow" pitchFamily="34" charset="0"/>
              </a:rPr>
              <a:t>Rational </a:t>
            </a:r>
            <a:r>
              <a:rPr lang="en-US" dirty="0" err="1">
                <a:solidFill>
                  <a:srgbClr val="002060"/>
                </a:solidFill>
                <a:latin typeface="Arial Narrow" pitchFamily="34" charset="0"/>
              </a:rPr>
              <a:t>ClearCase</a:t>
            </a:r>
            <a:r>
              <a:rPr lang="en-US" dirty="0">
                <a:solidFill>
                  <a:srgbClr val="002060"/>
                </a:solidFill>
                <a:latin typeface="Arial Narrow" pitchFamily="34" charset="0"/>
              </a:rPr>
              <a:t>. </a:t>
            </a:r>
          </a:p>
          <a:p>
            <a:r>
              <a:rPr lang="en-US" dirty="0">
                <a:solidFill>
                  <a:srgbClr val="002060"/>
                </a:solidFill>
                <a:latin typeface="Arial Narrow" pitchFamily="34" charset="0"/>
              </a:rPr>
              <a:t>Plastic SCM</a:t>
            </a:r>
            <a:r>
              <a:rPr lang="en-US" dirty="0" smtClean="0">
                <a:solidFill>
                  <a:srgbClr val="002060"/>
                </a:solidFill>
                <a:latin typeface="Arial Narrow" pitchFamily="34" charset="0"/>
              </a:rPr>
              <a:t>.</a:t>
            </a:r>
            <a:endParaRPr lang="en-US" dirty="0">
              <a:solidFill>
                <a:srgbClr val="002060"/>
              </a:solidFill>
              <a:latin typeface="Arial Narrow" pitchFamily="34" charset="0"/>
            </a:endParaRPr>
          </a:p>
          <a:p>
            <a:r>
              <a:rPr lang="en-US" dirty="0">
                <a:solidFill>
                  <a:srgbClr val="002060"/>
                </a:solidFill>
                <a:latin typeface="Arial Narrow" pitchFamily="34" charset="0"/>
              </a:rPr>
              <a:t>Mercurial. </a:t>
            </a:r>
          </a:p>
          <a:p>
            <a:r>
              <a:rPr lang="en-US" dirty="0">
                <a:solidFill>
                  <a:srgbClr val="002060"/>
                </a:solidFill>
                <a:latin typeface="Arial Narrow" pitchFamily="34" charset="0"/>
              </a:rPr>
              <a:t>Micro Focus </a:t>
            </a:r>
            <a:r>
              <a:rPr lang="en-US" dirty="0" err="1">
                <a:solidFill>
                  <a:srgbClr val="002060"/>
                </a:solidFill>
                <a:latin typeface="Arial Narrow" pitchFamily="34" charset="0"/>
              </a:rPr>
              <a:t>AccuRev</a:t>
            </a:r>
            <a:r>
              <a:rPr lang="en-US" dirty="0">
                <a:solidFill>
                  <a:srgbClr val="002060"/>
                </a:solidFill>
                <a:latin typeface="Arial Narrow" pitchFamily="34" charset="0"/>
              </a:rPr>
              <a:t>. </a:t>
            </a:r>
          </a:p>
          <a:p>
            <a:endParaRPr lang="en-US" dirty="0">
              <a:solidFill>
                <a:srgbClr val="2E12D4"/>
              </a:solidFill>
              <a:latin typeface="Arial Narrow" pitchFamily="34" charset="0"/>
            </a:endParaRPr>
          </a:p>
        </p:txBody>
      </p:sp>
      <p:pic>
        <p:nvPicPr>
          <p:cNvPr id="21506" name="Picture 2" descr="http://pngimg.com/uploads/github/github_PNG20.png"/>
          <p:cNvPicPr>
            <a:picLocks noChangeAspect="1" noChangeArrowheads="1"/>
          </p:cNvPicPr>
          <p:nvPr/>
        </p:nvPicPr>
        <p:blipFill>
          <a:blip r:embed="rId3" cstate="print"/>
          <a:srcRect/>
          <a:stretch>
            <a:fillRect/>
          </a:stretch>
        </p:blipFill>
        <p:spPr bwMode="auto">
          <a:xfrm>
            <a:off x="457200" y="304800"/>
            <a:ext cx="1676751" cy="1514316"/>
          </a:xfrm>
          <a:prstGeom prst="rect">
            <a:avLst/>
          </a:prstGeom>
          <a:noFill/>
        </p:spPr>
      </p:pic>
      <p:pic>
        <p:nvPicPr>
          <p:cNvPr id="21508" name="Picture 4" descr="http://www.techsoup.org/SiteCollectionImages/Product/prod-ms-azure-devops-server_Big.png"/>
          <p:cNvPicPr>
            <a:picLocks noChangeAspect="1" noChangeArrowheads="1"/>
          </p:cNvPicPr>
          <p:nvPr/>
        </p:nvPicPr>
        <p:blipFill>
          <a:blip r:embed="rId4"/>
          <a:srcRect/>
          <a:stretch>
            <a:fillRect/>
          </a:stretch>
        </p:blipFill>
        <p:spPr bwMode="auto">
          <a:xfrm>
            <a:off x="4267200" y="2362200"/>
            <a:ext cx="1238250" cy="1238250"/>
          </a:xfrm>
          <a:prstGeom prst="rect">
            <a:avLst/>
          </a:prstGeom>
          <a:noFill/>
        </p:spPr>
      </p:pic>
      <p:pic>
        <p:nvPicPr>
          <p:cNvPr id="21512" name="Picture 8" descr="https://cdn.freebiesupply.com/logos/large/2x/aws-codedeploy-logo-png-transparent.png"/>
          <p:cNvPicPr>
            <a:picLocks noChangeAspect="1" noChangeArrowheads="1"/>
          </p:cNvPicPr>
          <p:nvPr/>
        </p:nvPicPr>
        <p:blipFill>
          <a:blip r:embed="rId5" cstate="print"/>
          <a:srcRect/>
          <a:stretch>
            <a:fillRect/>
          </a:stretch>
        </p:blipFill>
        <p:spPr bwMode="auto">
          <a:xfrm>
            <a:off x="6781800" y="2819400"/>
            <a:ext cx="1083242" cy="1311625"/>
          </a:xfrm>
          <a:prstGeom prst="rect">
            <a:avLst/>
          </a:prstGeom>
          <a:noFill/>
        </p:spPr>
      </p:pic>
      <p:pic>
        <p:nvPicPr>
          <p:cNvPr id="21514" name="Picture 10" descr="http://www.daxiongmao.eu/wiki/images/3/36/Icon_svn.png"/>
          <p:cNvPicPr>
            <a:picLocks noChangeAspect="1" noChangeArrowheads="1"/>
          </p:cNvPicPr>
          <p:nvPr/>
        </p:nvPicPr>
        <p:blipFill>
          <a:blip r:embed="rId6"/>
          <a:srcRect/>
          <a:stretch>
            <a:fillRect/>
          </a:stretch>
        </p:blipFill>
        <p:spPr bwMode="auto">
          <a:xfrm>
            <a:off x="6400800" y="1524000"/>
            <a:ext cx="1066800" cy="1011238"/>
          </a:xfrm>
          <a:prstGeom prst="rect">
            <a:avLst/>
          </a:prstGeom>
          <a:noFill/>
        </p:spPr>
      </p:pic>
      <p:pic>
        <p:nvPicPr>
          <p:cNvPr id="21516" name="Picture 12" descr="http://www.kovair.com/wp-content/uploads/2014/08/IBM-ClearCase-Adapter.png"/>
          <p:cNvPicPr>
            <a:picLocks noChangeAspect="1" noChangeArrowheads="1"/>
          </p:cNvPicPr>
          <p:nvPr/>
        </p:nvPicPr>
        <p:blipFill>
          <a:blip r:embed="rId7"/>
          <a:srcRect/>
          <a:stretch>
            <a:fillRect/>
          </a:stretch>
        </p:blipFill>
        <p:spPr bwMode="auto">
          <a:xfrm>
            <a:off x="4267200" y="4191000"/>
            <a:ext cx="1219200" cy="1219201"/>
          </a:xfrm>
          <a:prstGeom prst="rect">
            <a:avLst/>
          </a:prstGeom>
          <a:noFill/>
        </p:spPr>
      </p:pic>
      <p:pic>
        <p:nvPicPr>
          <p:cNvPr id="21518" name="Picture 14" descr="https://seeklogo.com/images/M/mercurial-logo-3284E72799-seeklogo.com.png"/>
          <p:cNvPicPr>
            <a:picLocks noChangeAspect="1" noChangeArrowheads="1"/>
          </p:cNvPicPr>
          <p:nvPr/>
        </p:nvPicPr>
        <p:blipFill>
          <a:blip r:embed="rId8"/>
          <a:srcRect/>
          <a:stretch>
            <a:fillRect/>
          </a:stretch>
        </p:blipFill>
        <p:spPr bwMode="auto">
          <a:xfrm>
            <a:off x="7848600" y="4572000"/>
            <a:ext cx="861822" cy="1104900"/>
          </a:xfrm>
          <a:prstGeom prst="rect">
            <a:avLst/>
          </a:prstGeom>
          <a:noFill/>
        </p:spPr>
      </p:pic>
      <p:pic>
        <p:nvPicPr>
          <p:cNvPr id="21520" name="Picture 16" descr="https://www.mk-ict.nl/media/1099/microfocuslogo.png"/>
          <p:cNvPicPr>
            <a:picLocks noChangeAspect="1" noChangeArrowheads="1"/>
          </p:cNvPicPr>
          <p:nvPr/>
        </p:nvPicPr>
        <p:blipFill>
          <a:blip r:embed="rId9"/>
          <a:srcRect/>
          <a:stretch>
            <a:fillRect/>
          </a:stretch>
        </p:blipFill>
        <p:spPr bwMode="auto">
          <a:xfrm>
            <a:off x="4648200" y="5714999"/>
            <a:ext cx="3048000" cy="732693"/>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164</TotalTime>
  <Words>626</Words>
  <Application>Microsoft Office PowerPoint</Application>
  <PresentationFormat>On-screen Show (4:3)</PresentationFormat>
  <Paragraphs>102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Git Hub Home Work</vt:lpstr>
      <vt:lpstr>How to resolve GIT conflict?</vt:lpstr>
      <vt:lpstr>GIT branches  needed?</vt:lpstr>
      <vt:lpstr> GIT Trunk</vt:lpstr>
      <vt:lpstr>GIT V/s SVN</vt:lpstr>
      <vt:lpstr> GIT fetch vs Git Pull</vt:lpstr>
      <vt:lpstr>When GIT commit fails?</vt:lpstr>
      <vt:lpstr>GIT update</vt:lpstr>
      <vt:lpstr>Git Market Competiter Tools</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Hub Home Work</dc:title>
  <dc:creator>12244</dc:creator>
  <cp:lastModifiedBy>12244</cp:lastModifiedBy>
  <cp:revision>4</cp:revision>
  <dcterms:created xsi:type="dcterms:W3CDTF">2023-04-29T08:50:35Z</dcterms:created>
  <dcterms:modified xsi:type="dcterms:W3CDTF">2023-04-29T11:34:51Z</dcterms:modified>
</cp:coreProperties>
</file>