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311" r:id="rId3"/>
    <p:sldId id="312" r:id="rId4"/>
    <p:sldId id="315" r:id="rId5"/>
    <p:sldId id="313" r:id="rId6"/>
    <p:sldId id="314" r:id="rId7"/>
  </p:sldIdLst>
  <p:sldSz cx="12192000" cy="6858000"/>
  <p:notesSz cx="6858000" cy="9144000"/>
  <p:embeddedFontLst>
    <p:embeddedFont>
      <p:font typeface="Montserrat" panose="020B0604020202020204" charset="-52"/>
      <p:regular r:id="rId9"/>
      <p:bold r:id="rId10"/>
      <p:italic r:id="rId11"/>
      <p:boldItalic r:id="rId12"/>
    </p:embeddedFont>
    <p:embeddedFont>
      <p:font typeface="Palatino Linotype" panose="02040502050505030304" pitchFamily="18" charset="0"/>
      <p:regular r:id="rId13"/>
      <p:bold r:id="rId14"/>
      <p:italic r:id="rId15"/>
      <p:boldItalic r:id="rId16"/>
    </p:embeddedFont>
    <p:embeddedFont>
      <p:font typeface="Manrope" panose="020B0604020202020204" charset="0"/>
      <p:regular r:id="rId17"/>
      <p:bold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</p:embeddedFontLst>
  <p:custDataLst>
    <p:tags r:id="rId23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7" roundtripDataSignature="AMtx7mg3IUt0guw3VVRsBOKbyKhF9Jpo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5526"/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F8DF96F-43F6-4148-9AE4-4585EBA35294}">
  <a:tblStyle styleId="{8F8DF96F-43F6-4148-9AE4-4585EBA3529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464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67" Type="http://customschemas.google.com/relationships/presentationmetadata" Target="metadata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ags" Target="tags/tag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6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1"/>
          <p:cNvSpPr txBox="1">
            <a:spLocks noGrp="1"/>
          </p:cNvSpPr>
          <p:nvPr>
            <p:ph type="title"/>
          </p:nvPr>
        </p:nvSpPr>
        <p:spPr>
          <a:xfrm>
            <a:off x="304800" y="669925"/>
            <a:ext cx="9204960" cy="503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anrope"/>
              <a:buNone/>
              <a:defRPr sz="32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6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6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 type="obj">
  <p:cSld name="OBJEC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5"/>
          <p:cNvSpPr txBox="1">
            <a:spLocks noGrp="1"/>
          </p:cNvSpPr>
          <p:nvPr>
            <p:ph type="title"/>
          </p:nvPr>
        </p:nvSpPr>
        <p:spPr>
          <a:xfrm>
            <a:off x="753855" y="690750"/>
            <a:ext cx="10684292" cy="1012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80"/>
              <a:buFont typeface="Palatino Linotype"/>
              <a:buNone/>
              <a:defRPr sz="6580" b="1" i="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6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0" i="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6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>
  <p:cSld name="Title, Conten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6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66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 type="tx">
  <p:cSld name="TITLE_AND_BODY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7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67"/>
          <p:cNvSpPr txBox="1">
            <a:spLocks noGrp="1"/>
          </p:cNvSpPr>
          <p:nvPr>
            <p:ph type="subTitle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5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5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5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5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6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6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6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6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6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6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7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/>
          <p:cNvGraphicFramePr>
            <a:graphicFrameLocks noChangeAspect="1"/>
          </p:cNvGraphicFramePr>
          <p:nvPr userDrawn="1">
            <p:custDataLst>
              <p:tags r:id="rId16"/>
            </p:custDataLst>
            <p:extLst>
              <p:ext uri="{D42A27DB-BD31-4B8C-83A1-F6EECF244321}">
                <p14:modId xmlns:p14="http://schemas.microsoft.com/office/powerpoint/2010/main" val="426446780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Слайд think-cell" r:id="rId18" imgW="270" imgH="270" progId="TCLayout.ActiveDocument.1">
                  <p:embed/>
                </p:oleObj>
              </mc:Choice>
              <mc:Fallback>
                <p:oleObj name="Слайд think-cell" r:id="rId1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Google Shape;10;p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.emf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jp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432940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Слайд think-cell" r:id="rId6" imgW="270" imgH="270" progId="TCLayout.ActiveDocument.1">
                  <p:embed/>
                </p:oleObj>
              </mc:Choice>
              <mc:Fallback>
                <p:oleObj name="Слайд think-cell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Google Shape;97;p15">
            <a:extLst>
              <a:ext uri="{FF2B5EF4-FFF2-40B4-BE49-F238E27FC236}">
                <a16:creationId xmlns:a16="http://schemas.microsoft.com/office/drawing/2014/main" id="{C03CEE60-D468-466F-B524-537EA65EB0E9}"/>
              </a:ext>
            </a:extLst>
          </p:cNvPr>
          <p:cNvSpPr txBox="1">
            <a:spLocks/>
          </p:cNvSpPr>
          <p:nvPr/>
        </p:nvSpPr>
        <p:spPr>
          <a:xfrm>
            <a:off x="718039" y="1098041"/>
            <a:ext cx="5410200" cy="22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anrope"/>
              <a:buNone/>
              <a:defRPr sz="3200" b="0" i="0" u="none" strike="noStrike" cap="none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buSzPts val="2400"/>
            </a:pPr>
            <a:r>
              <a:rPr lang="ru-RU" sz="2400" b="1" dirty="0">
                <a:solidFill>
                  <a:srgbClr val="EB5526"/>
                </a:solidFill>
                <a:latin typeface="Manrope" panose="00000506000000000000" pitchFamily="2" charset="0"/>
                <a:ea typeface="Montserrat SemiBold"/>
                <a:cs typeface="Montserrat SemiBold"/>
              </a:rPr>
              <a:t>Чек-ап </a:t>
            </a:r>
            <a:r>
              <a:rPr lang="ru-RU" sz="2400" b="1" dirty="0">
                <a:solidFill>
                  <a:srgbClr val="EB5526"/>
                </a:solidFill>
                <a:latin typeface="Manrope" panose="00000506000000000000" pitchFamily="2" charset="0"/>
                <a:ea typeface="Montserrat SemiBold"/>
                <a:cs typeface="Montserrat SemiBold"/>
              </a:rPr>
              <a:t>вагона </a:t>
            </a:r>
            <a:r>
              <a:rPr lang="ru-RU" sz="2400" dirty="0"/>
              <a:t>/ Прогнозирование отправления вагонов в </a:t>
            </a:r>
            <a:r>
              <a:rPr lang="ru-RU" sz="2400" dirty="0" smtClean="0"/>
              <a:t>ремонт</a:t>
            </a:r>
            <a:r>
              <a:rPr lang="ru-RU" sz="2400" dirty="0" smtClean="0">
                <a:latin typeface="Manrope" panose="00000506000000000000" pitchFamily="2" charset="0"/>
                <a:ea typeface="Montserrat"/>
                <a:cs typeface="Montserrat"/>
                <a:sym typeface="Montserrat"/>
              </a:rPr>
              <a:t> </a:t>
            </a:r>
            <a:r>
              <a:rPr lang="ru-RU" sz="2400" dirty="0">
                <a:latin typeface="Manrope" panose="00000506000000000000" pitchFamily="2" charset="0"/>
                <a:ea typeface="Montserrat"/>
                <a:cs typeface="Montserrat"/>
                <a:sym typeface="Montserrat"/>
              </a:rPr>
              <a:t>презентация</a:t>
            </a:r>
          </a:p>
          <a:p>
            <a:pPr>
              <a:lnSpc>
                <a:spcPct val="100000"/>
              </a:lnSpc>
              <a:buSzPts val="2400"/>
              <a:buFont typeface="Helvetica Neue"/>
              <a:buNone/>
            </a:pPr>
            <a:endParaRPr lang="ru-RU" sz="2000" dirty="0">
              <a:latin typeface="Manrope" panose="00000506000000000000" pitchFamily="2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Google Shape;97;p15">
            <a:extLst>
              <a:ext uri="{FF2B5EF4-FFF2-40B4-BE49-F238E27FC236}">
                <a16:creationId xmlns:a16="http://schemas.microsoft.com/office/drawing/2014/main" id="{C03CEE60-D468-466F-B524-537EA65EB0E9}"/>
              </a:ext>
            </a:extLst>
          </p:cNvPr>
          <p:cNvSpPr txBox="1">
            <a:spLocks/>
          </p:cNvSpPr>
          <p:nvPr/>
        </p:nvSpPr>
        <p:spPr>
          <a:xfrm>
            <a:off x="6781800" y="3343541"/>
            <a:ext cx="5410200" cy="22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anrope"/>
              <a:buNone/>
              <a:defRPr sz="3200" b="0" i="0" u="none" strike="noStrike" cap="none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buSzPts val="2400"/>
            </a:pPr>
            <a:r>
              <a:rPr lang="ru-RU" sz="2400" b="1" dirty="0" smtClean="0">
                <a:solidFill>
                  <a:srgbClr val="EB5526"/>
                </a:solidFill>
                <a:latin typeface="Manrope" panose="00000506000000000000" pitchFamily="2" charset="0"/>
                <a:ea typeface="Montserrat SemiBold"/>
                <a:cs typeface="Montserrat SemiBold"/>
              </a:rPr>
              <a:t>Команда</a:t>
            </a:r>
            <a:r>
              <a:rPr lang="en-US" sz="2400" b="1" dirty="0" smtClean="0">
                <a:solidFill>
                  <a:srgbClr val="EB5526"/>
                </a:solidFill>
                <a:latin typeface="Manrope" panose="00000506000000000000" pitchFamily="2" charset="0"/>
                <a:ea typeface="Montserrat SemiBold"/>
                <a:cs typeface="Montserrat SemiBold"/>
              </a:rPr>
              <a:t>:</a:t>
            </a:r>
            <a:br>
              <a:rPr lang="en-US" sz="2400" b="1" dirty="0" smtClean="0">
                <a:solidFill>
                  <a:srgbClr val="EB5526"/>
                </a:solidFill>
                <a:latin typeface="Manrope" panose="00000506000000000000" pitchFamily="2" charset="0"/>
                <a:ea typeface="Montserrat SemiBold"/>
                <a:cs typeface="Montserrat SemiBold"/>
              </a:rPr>
            </a:br>
            <a:endParaRPr lang="en-US" sz="2400" b="1" dirty="0" smtClean="0">
              <a:solidFill>
                <a:srgbClr val="EB5526"/>
              </a:solidFill>
              <a:latin typeface="Manrope" panose="00000506000000000000" pitchFamily="2" charset="0"/>
              <a:ea typeface="Montserrat SemiBold"/>
              <a:cs typeface="Montserrat SemiBold"/>
            </a:endParaRPr>
          </a:p>
          <a:p>
            <a:pPr>
              <a:lnSpc>
                <a:spcPct val="100000"/>
              </a:lnSpc>
              <a:buSzPts val="2400"/>
            </a:pPr>
            <a:r>
              <a:rPr lang="ru-RU" sz="2400" dirty="0">
                <a:sym typeface="Montserrat"/>
              </a:rPr>
              <a:t>Майоров Илья – </a:t>
            </a:r>
            <a:r>
              <a:rPr lang="en-US" sz="2400" dirty="0">
                <a:sym typeface="Montserrat"/>
              </a:rPr>
              <a:t>DS</a:t>
            </a:r>
          </a:p>
          <a:p>
            <a:pPr>
              <a:lnSpc>
                <a:spcPct val="100000"/>
              </a:lnSpc>
              <a:buSzPts val="2400"/>
            </a:pPr>
            <a:r>
              <a:rPr lang="ru-RU" sz="2400" dirty="0">
                <a:sym typeface="Montserrat"/>
              </a:rPr>
              <a:t>Петько Артемий - </a:t>
            </a:r>
            <a:r>
              <a:rPr lang="en-US" sz="2400" dirty="0">
                <a:sym typeface="Montserrat"/>
              </a:rPr>
              <a:t>DS</a:t>
            </a:r>
            <a:endParaRPr lang="ru-RU" sz="2400" dirty="0">
              <a:sym typeface="Montserra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93162" y="3810871"/>
            <a:ext cx="1310840" cy="13108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061822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Слайд think-cell" r:id="rId4" imgW="270" imgH="270" progId="TCLayout.ActiveDocument.1">
                  <p:embed/>
                </p:oleObj>
              </mc:Choice>
              <mc:Fallback>
                <p:oleObj name="Слайд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Овал 3"/>
          <p:cNvSpPr/>
          <p:nvPr/>
        </p:nvSpPr>
        <p:spPr>
          <a:xfrm>
            <a:off x="6764583" y="1437276"/>
            <a:ext cx="2321171" cy="2148253"/>
          </a:xfrm>
          <a:prstGeom prst="ellipse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Google Shape;97;p15">
            <a:extLst>
              <a:ext uri="{FF2B5EF4-FFF2-40B4-BE49-F238E27FC236}">
                <a16:creationId xmlns:a16="http://schemas.microsoft.com/office/drawing/2014/main" id="{C03CEE60-D468-466F-B524-537EA65EB0E9}"/>
              </a:ext>
            </a:extLst>
          </p:cNvPr>
          <p:cNvSpPr txBox="1">
            <a:spLocks/>
          </p:cNvSpPr>
          <p:nvPr/>
        </p:nvSpPr>
        <p:spPr>
          <a:xfrm>
            <a:off x="575167" y="654662"/>
            <a:ext cx="5410200" cy="22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anrope"/>
              <a:buNone/>
              <a:defRPr sz="3200" b="0" i="0" u="none" strike="noStrike" cap="none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buSzPts val="2400"/>
            </a:pPr>
            <a:r>
              <a:rPr lang="ru-RU" sz="2400" b="1" dirty="0" smtClean="0">
                <a:solidFill>
                  <a:srgbClr val="EB5526"/>
                </a:solidFill>
                <a:latin typeface="Manrope" panose="00000506000000000000" pitchFamily="2" charset="0"/>
                <a:ea typeface="Montserrat SemiBold"/>
                <a:cs typeface="Montserrat SemiBold"/>
              </a:rPr>
              <a:t>Наше решение </a:t>
            </a:r>
            <a:r>
              <a:rPr lang="ru-RU" sz="2400" dirty="0" smtClean="0"/>
              <a:t>позволяет предсказать 75</a:t>
            </a:r>
            <a:r>
              <a:rPr lang="en-US" sz="2400" dirty="0" smtClean="0"/>
              <a:t>% </a:t>
            </a:r>
            <a:r>
              <a:rPr lang="ru-RU" sz="2400" dirty="0" smtClean="0"/>
              <a:t>вагонов, которые потребуют ремонта</a:t>
            </a:r>
            <a:endParaRPr lang="ru-RU" sz="2400" dirty="0">
              <a:sym typeface="Montserrat"/>
            </a:endParaRPr>
          </a:p>
          <a:p>
            <a:pPr>
              <a:lnSpc>
                <a:spcPct val="100000"/>
              </a:lnSpc>
              <a:buSzPts val="2400"/>
              <a:buFont typeface="Helvetica Neue"/>
              <a:buNone/>
            </a:pPr>
            <a:endParaRPr lang="ru-RU" sz="2000" dirty="0">
              <a:latin typeface="Manrope" panose="00000506000000000000" pitchFamily="2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Google Shape;97;p15">
            <a:extLst>
              <a:ext uri="{FF2B5EF4-FFF2-40B4-BE49-F238E27FC236}">
                <a16:creationId xmlns:a16="http://schemas.microsoft.com/office/drawing/2014/main" id="{C03CEE60-D468-466F-B524-537EA65EB0E9}"/>
              </a:ext>
            </a:extLst>
          </p:cNvPr>
          <p:cNvSpPr txBox="1">
            <a:spLocks/>
          </p:cNvSpPr>
          <p:nvPr/>
        </p:nvSpPr>
        <p:spPr>
          <a:xfrm>
            <a:off x="7686297" y="788012"/>
            <a:ext cx="1145933" cy="211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anrope"/>
              <a:buNone/>
              <a:defRPr sz="3200" b="0" i="0" u="none" strike="noStrike" cap="none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buSzPts val="2400"/>
            </a:pPr>
            <a:r>
              <a:rPr lang="en-US" sz="2000" dirty="0" smtClean="0"/>
              <a:t>TP</a:t>
            </a:r>
            <a:endParaRPr lang="ru-RU" sz="2400" dirty="0">
              <a:sym typeface="Montserrat"/>
            </a:endParaRPr>
          </a:p>
          <a:p>
            <a:pPr>
              <a:lnSpc>
                <a:spcPct val="100000"/>
              </a:lnSpc>
              <a:buSzPts val="2400"/>
              <a:buFont typeface="Helvetica Neue"/>
              <a:buNone/>
            </a:pPr>
            <a:endParaRPr lang="ru-RU" sz="2000" dirty="0">
              <a:latin typeface="Manrope" panose="00000506000000000000" pitchFamily="2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6764582" y="1919653"/>
            <a:ext cx="2321171" cy="2148253"/>
          </a:xfrm>
          <a:prstGeom prst="ellipse">
            <a:avLst/>
          </a:prstGeom>
          <a:solidFill>
            <a:srgbClr val="EB5526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9864969" y="2121877"/>
            <a:ext cx="246185" cy="190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9864969" y="2406162"/>
            <a:ext cx="246185" cy="190500"/>
          </a:xfrm>
          <a:prstGeom prst="rect">
            <a:avLst/>
          </a:prstGeom>
          <a:solidFill>
            <a:srgbClr val="EB5526"/>
          </a:solidFill>
          <a:ln>
            <a:solidFill>
              <a:srgbClr val="EB55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Google Shape;97;p15">
            <a:extLst>
              <a:ext uri="{FF2B5EF4-FFF2-40B4-BE49-F238E27FC236}">
                <a16:creationId xmlns:a16="http://schemas.microsoft.com/office/drawing/2014/main" id="{C03CEE60-D468-466F-B524-537EA65EB0E9}"/>
              </a:ext>
            </a:extLst>
          </p:cNvPr>
          <p:cNvSpPr txBox="1">
            <a:spLocks/>
          </p:cNvSpPr>
          <p:nvPr/>
        </p:nvSpPr>
        <p:spPr>
          <a:xfrm>
            <a:off x="10222524" y="2406162"/>
            <a:ext cx="1292467" cy="4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anrope"/>
              <a:buNone/>
              <a:defRPr sz="3200" b="0" i="0" u="none" strike="noStrike" cap="none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buSzPts val="2400"/>
            </a:pPr>
            <a:r>
              <a:rPr lang="en-US" sz="1400" dirty="0" smtClean="0"/>
              <a:t>- Predicted</a:t>
            </a:r>
            <a:endParaRPr lang="ru-RU" sz="2000" dirty="0">
              <a:sym typeface="Montserrat"/>
            </a:endParaRPr>
          </a:p>
          <a:p>
            <a:pPr>
              <a:lnSpc>
                <a:spcPct val="100000"/>
              </a:lnSpc>
              <a:buSzPts val="2400"/>
              <a:buFont typeface="Helvetica Neue"/>
              <a:buNone/>
            </a:pPr>
            <a:endParaRPr lang="ru-RU" sz="2000" dirty="0">
              <a:latin typeface="Manrope" panose="00000506000000000000" pitchFamily="2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13" name="Google Shape;97;p15">
            <a:extLst>
              <a:ext uri="{FF2B5EF4-FFF2-40B4-BE49-F238E27FC236}">
                <a16:creationId xmlns:a16="http://schemas.microsoft.com/office/drawing/2014/main" id="{C03CEE60-D468-466F-B524-537EA65EB0E9}"/>
              </a:ext>
            </a:extLst>
          </p:cNvPr>
          <p:cNvSpPr txBox="1">
            <a:spLocks/>
          </p:cNvSpPr>
          <p:nvPr/>
        </p:nvSpPr>
        <p:spPr>
          <a:xfrm>
            <a:off x="10222525" y="2102662"/>
            <a:ext cx="1292467" cy="4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anrope"/>
              <a:buNone/>
              <a:defRPr sz="3200" b="0" i="0" u="none" strike="noStrike" cap="none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buSzPts val="2400"/>
            </a:pPr>
            <a:r>
              <a:rPr lang="en-US" sz="1400" dirty="0" smtClean="0"/>
              <a:t>- Actual</a:t>
            </a:r>
            <a:endParaRPr lang="ru-RU" sz="2000" dirty="0">
              <a:sym typeface="Montserrat"/>
            </a:endParaRPr>
          </a:p>
          <a:p>
            <a:pPr>
              <a:lnSpc>
                <a:spcPct val="100000"/>
              </a:lnSpc>
              <a:buSzPts val="2400"/>
              <a:buFont typeface="Helvetica Neue"/>
              <a:buNone/>
            </a:pPr>
            <a:endParaRPr lang="ru-RU" sz="2000" dirty="0">
              <a:latin typeface="Manrope" panose="00000506000000000000" pitchFamily="2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14" name="Google Shape;97;p15">
            <a:extLst>
              <a:ext uri="{FF2B5EF4-FFF2-40B4-BE49-F238E27FC236}">
                <a16:creationId xmlns:a16="http://schemas.microsoft.com/office/drawing/2014/main" id="{C03CEE60-D468-466F-B524-537EA65EB0E9}"/>
              </a:ext>
            </a:extLst>
          </p:cNvPr>
          <p:cNvSpPr txBox="1">
            <a:spLocks/>
          </p:cNvSpPr>
          <p:nvPr/>
        </p:nvSpPr>
        <p:spPr>
          <a:xfrm>
            <a:off x="7620380" y="2219028"/>
            <a:ext cx="892408" cy="1607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anrope"/>
              <a:buNone/>
              <a:defRPr sz="3200" b="0" i="0" u="none" strike="noStrike" cap="none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buSzPts val="2400"/>
            </a:pPr>
            <a:r>
              <a:rPr lang="en-US" sz="2800" dirty="0" smtClean="0"/>
              <a:t>TP</a:t>
            </a:r>
            <a:endParaRPr lang="ru-RU" sz="2400" dirty="0">
              <a:sym typeface="Montserrat"/>
            </a:endParaRPr>
          </a:p>
          <a:p>
            <a:pPr>
              <a:lnSpc>
                <a:spcPct val="100000"/>
              </a:lnSpc>
              <a:buSzPts val="2400"/>
              <a:buFont typeface="Helvetica Neue"/>
              <a:buNone/>
            </a:pPr>
            <a:endParaRPr lang="ru-RU" sz="2000" dirty="0">
              <a:latin typeface="Manrope" panose="00000506000000000000" pitchFamily="2" charset="0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49754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061822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Слайд think-cell" r:id="rId4" imgW="270" imgH="270" progId="TCLayout.ActiveDocument.1">
                  <p:embed/>
                </p:oleObj>
              </mc:Choice>
              <mc:Fallback>
                <p:oleObj name="Слайд think-cell" r:id="rId4" imgW="270" imgH="270" progId="TCLayout.ActiveDocument.1">
                  <p:embed/>
                  <p:pic>
                    <p:nvPicPr>
                      <p:cNvPr id="6" name="think-cell data - do not delete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Google Shape;97;p15">
            <a:extLst>
              <a:ext uri="{FF2B5EF4-FFF2-40B4-BE49-F238E27FC236}">
                <a16:creationId xmlns:a16="http://schemas.microsoft.com/office/drawing/2014/main" id="{C03CEE60-D468-466F-B524-537EA65EB0E9}"/>
              </a:ext>
            </a:extLst>
          </p:cNvPr>
          <p:cNvSpPr txBox="1">
            <a:spLocks/>
          </p:cNvSpPr>
          <p:nvPr/>
        </p:nvSpPr>
        <p:spPr>
          <a:xfrm>
            <a:off x="679942" y="245087"/>
            <a:ext cx="5410200" cy="22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anrope"/>
              <a:buNone/>
              <a:defRPr sz="3200" b="0" i="0" u="none" strike="noStrike" cap="none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buSzPts val="2400"/>
            </a:pPr>
            <a:r>
              <a:rPr lang="ru-RU" sz="2400" b="1" dirty="0" smtClean="0">
                <a:solidFill>
                  <a:srgbClr val="EB5526"/>
                </a:solidFill>
                <a:latin typeface="Manrope" panose="00000506000000000000" pitchFamily="2" charset="0"/>
                <a:ea typeface="Montserrat"/>
                <a:cs typeface="Montserrat"/>
              </a:rPr>
              <a:t>Технологии</a:t>
            </a:r>
            <a:endParaRPr lang="ru-RU" sz="2000" dirty="0">
              <a:latin typeface="Manrope" panose="00000506000000000000" pitchFamily="2" charset="0"/>
              <a:ea typeface="Montserrat"/>
              <a:cs typeface="Montserrat"/>
              <a:sym typeface="Montserrat"/>
            </a:endParaRPr>
          </a:p>
        </p:txBody>
      </p:sp>
      <p:pic>
        <p:nvPicPr>
          <p:cNvPr id="4098" name="Picture 2" descr="GitHub - catboost/catboost: A fast, scalable, high performance Gradient  Boosting on Decision Trees library, used for ranking, classification,  regression and other machine learning tasks for Python, R, Java, C++.  Supports computation 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0700" y="-1926614"/>
            <a:ext cx="5324475" cy="2238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0" name="Picture 4" descr="CatBoost · GitHub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1979165"/>
            <a:ext cx="1022842" cy="102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Google Shape;97;p15">
            <a:extLst>
              <a:ext uri="{FF2B5EF4-FFF2-40B4-BE49-F238E27FC236}">
                <a16:creationId xmlns:a16="http://schemas.microsoft.com/office/drawing/2014/main" id="{C03CEE60-D468-466F-B524-537EA65EB0E9}"/>
              </a:ext>
            </a:extLst>
          </p:cNvPr>
          <p:cNvSpPr txBox="1">
            <a:spLocks/>
          </p:cNvSpPr>
          <p:nvPr/>
        </p:nvSpPr>
        <p:spPr>
          <a:xfrm>
            <a:off x="1943100" y="1367837"/>
            <a:ext cx="5410200" cy="22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anrope"/>
              <a:buNone/>
              <a:defRPr sz="3200" b="0" i="0" u="none" strike="noStrike" cap="none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buSzPts val="2400"/>
            </a:pPr>
            <a:r>
              <a:rPr lang="en-US" sz="2400" dirty="0" err="1" smtClean="0"/>
              <a:t>Yandex</a:t>
            </a:r>
            <a:r>
              <a:rPr lang="en-US" sz="2400" dirty="0" smtClean="0"/>
              <a:t> </a:t>
            </a:r>
            <a:r>
              <a:rPr lang="en-US" sz="2400" dirty="0" err="1" smtClean="0"/>
              <a:t>CatBoost</a:t>
            </a:r>
            <a:endParaRPr lang="ru-RU" sz="2400" dirty="0">
              <a:latin typeface="Manrope" panose="00000506000000000000" pitchFamily="2" charset="0"/>
              <a:ea typeface="Montserrat"/>
              <a:cs typeface="Montserrat"/>
              <a:sym typeface="Montserrat"/>
            </a:endParaRPr>
          </a:p>
          <a:p>
            <a:pPr>
              <a:lnSpc>
                <a:spcPct val="100000"/>
              </a:lnSpc>
              <a:buSzPts val="2400"/>
              <a:buFont typeface="Helvetica Neue"/>
              <a:buNone/>
            </a:pPr>
            <a:endParaRPr lang="ru-RU" sz="2000" dirty="0">
              <a:latin typeface="Manrope" panose="00000506000000000000" pitchFamily="2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16" name="Google Shape;97;p15">
            <a:extLst>
              <a:ext uri="{FF2B5EF4-FFF2-40B4-BE49-F238E27FC236}">
                <a16:creationId xmlns:a16="http://schemas.microsoft.com/office/drawing/2014/main" id="{C03CEE60-D468-466F-B524-537EA65EB0E9}"/>
              </a:ext>
            </a:extLst>
          </p:cNvPr>
          <p:cNvSpPr txBox="1">
            <a:spLocks/>
          </p:cNvSpPr>
          <p:nvPr/>
        </p:nvSpPr>
        <p:spPr>
          <a:xfrm>
            <a:off x="6090142" y="1453561"/>
            <a:ext cx="5410200" cy="22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anrope"/>
              <a:buNone/>
              <a:defRPr sz="3200" b="0" i="0" u="none" strike="noStrike" cap="none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buSzPts val="2400"/>
            </a:pPr>
            <a:r>
              <a:rPr lang="ru-RU" sz="2400" dirty="0" smtClean="0"/>
              <a:t>Классификатор </a:t>
            </a:r>
            <a:r>
              <a:rPr lang="ru-RU" sz="2400" dirty="0" err="1" smtClean="0"/>
              <a:t>кэтбуст</a:t>
            </a:r>
            <a:r>
              <a:rPr lang="ru-RU" sz="2400" dirty="0" smtClean="0"/>
              <a:t> является основой решения</a:t>
            </a:r>
            <a:endParaRPr lang="ru-RU" sz="2400" dirty="0">
              <a:latin typeface="Manrope" panose="00000506000000000000" pitchFamily="2" charset="0"/>
              <a:ea typeface="Montserrat"/>
              <a:cs typeface="Montserrat"/>
              <a:sym typeface="Montserrat"/>
            </a:endParaRPr>
          </a:p>
          <a:p>
            <a:pPr>
              <a:lnSpc>
                <a:spcPct val="100000"/>
              </a:lnSpc>
              <a:buSzPts val="2400"/>
              <a:buFont typeface="Helvetica Neue"/>
              <a:buNone/>
            </a:pPr>
            <a:endParaRPr lang="ru-RU" sz="2000" dirty="0">
              <a:latin typeface="Manrope" panose="00000506000000000000" pitchFamily="2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756150" y="381000"/>
            <a:ext cx="47625" cy="5845175"/>
          </a:xfrm>
          <a:prstGeom prst="rect">
            <a:avLst/>
          </a:prstGeom>
          <a:solidFill>
            <a:srgbClr val="EB55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Google Shape;97;p15">
            <a:extLst>
              <a:ext uri="{FF2B5EF4-FFF2-40B4-BE49-F238E27FC236}">
                <a16:creationId xmlns:a16="http://schemas.microsoft.com/office/drawing/2014/main" id="{C03CEE60-D468-466F-B524-537EA65EB0E9}"/>
              </a:ext>
            </a:extLst>
          </p:cNvPr>
          <p:cNvSpPr txBox="1">
            <a:spLocks/>
          </p:cNvSpPr>
          <p:nvPr/>
        </p:nvSpPr>
        <p:spPr>
          <a:xfrm>
            <a:off x="1822942" y="3514962"/>
            <a:ext cx="3775529" cy="2071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anrope"/>
              <a:buNone/>
              <a:defRPr sz="3200" b="0" i="0" u="none" strike="noStrike" cap="none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buSzPts val="2400"/>
            </a:pPr>
            <a:r>
              <a:rPr lang="ru-RU" sz="2400" dirty="0" smtClean="0"/>
              <a:t>Линейная</a:t>
            </a:r>
          </a:p>
          <a:p>
            <a:pPr>
              <a:lnSpc>
                <a:spcPct val="100000"/>
              </a:lnSpc>
              <a:buSzPts val="2400"/>
            </a:pPr>
            <a:r>
              <a:rPr lang="ru-RU" sz="2400" dirty="0" smtClean="0"/>
              <a:t> регрессия</a:t>
            </a:r>
            <a:endParaRPr lang="ru-RU" sz="2400" dirty="0">
              <a:latin typeface="Manrope" panose="00000506000000000000" pitchFamily="2" charset="0"/>
              <a:ea typeface="Montserrat"/>
              <a:cs typeface="Montserrat"/>
              <a:sym typeface="Montserrat"/>
            </a:endParaRPr>
          </a:p>
          <a:p>
            <a:pPr>
              <a:lnSpc>
                <a:spcPct val="100000"/>
              </a:lnSpc>
              <a:buSzPts val="2400"/>
              <a:buFont typeface="Helvetica Neue"/>
              <a:buNone/>
            </a:pPr>
            <a:endParaRPr lang="ru-RU" sz="2000" dirty="0">
              <a:latin typeface="Manrope" panose="00000506000000000000" pitchFamily="2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23" name="Google Shape;97;p15">
            <a:extLst>
              <a:ext uri="{FF2B5EF4-FFF2-40B4-BE49-F238E27FC236}">
                <a16:creationId xmlns:a16="http://schemas.microsoft.com/office/drawing/2014/main" id="{C03CEE60-D468-466F-B524-537EA65EB0E9}"/>
              </a:ext>
            </a:extLst>
          </p:cNvPr>
          <p:cNvSpPr txBox="1">
            <a:spLocks/>
          </p:cNvSpPr>
          <p:nvPr/>
        </p:nvSpPr>
        <p:spPr>
          <a:xfrm>
            <a:off x="6090142" y="3706543"/>
            <a:ext cx="5410200" cy="22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anrope"/>
              <a:buNone/>
              <a:defRPr sz="3200" b="0" i="0" u="none" strike="noStrike" cap="none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buSzPts val="2400"/>
            </a:pPr>
            <a:r>
              <a:rPr lang="ru-RU" sz="2400" dirty="0" smtClean="0"/>
              <a:t>Вспомогательный метод, который позволяет прогнозировать остаточный пробег на месяц вперед</a:t>
            </a:r>
            <a:endParaRPr lang="ru-RU" sz="2400" dirty="0">
              <a:latin typeface="Manrope" panose="00000506000000000000" pitchFamily="2" charset="0"/>
              <a:ea typeface="Montserrat"/>
              <a:cs typeface="Montserrat"/>
              <a:sym typeface="Montserrat"/>
            </a:endParaRPr>
          </a:p>
          <a:p>
            <a:pPr>
              <a:lnSpc>
                <a:spcPct val="100000"/>
              </a:lnSpc>
              <a:buSzPts val="2400"/>
              <a:buFont typeface="Helvetica Neue"/>
              <a:buNone/>
            </a:pPr>
            <a:endParaRPr lang="ru-RU" sz="2000" dirty="0">
              <a:latin typeface="Manrope" panose="00000506000000000000" pitchFamily="2" charset="0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64074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670688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Слайд think-cell" r:id="rId4" imgW="270" imgH="270" progId="TCLayout.ActiveDocument.1">
                  <p:embed/>
                </p:oleObj>
              </mc:Choice>
              <mc:Fallback>
                <p:oleObj name="Слайд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97;p15">
            <a:extLst>
              <a:ext uri="{FF2B5EF4-FFF2-40B4-BE49-F238E27FC236}">
                <a16:creationId xmlns:a16="http://schemas.microsoft.com/office/drawing/2014/main" id="{C03CEE60-D468-466F-B524-537EA65EB0E9}"/>
              </a:ext>
            </a:extLst>
          </p:cNvPr>
          <p:cNvSpPr txBox="1">
            <a:spLocks/>
          </p:cNvSpPr>
          <p:nvPr/>
        </p:nvSpPr>
        <p:spPr>
          <a:xfrm>
            <a:off x="694456" y="172515"/>
            <a:ext cx="5410200" cy="22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anrope"/>
              <a:buNone/>
              <a:defRPr sz="3200" b="0" i="0" u="none" strike="noStrike" cap="none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buSzPts val="2400"/>
            </a:pPr>
            <a:r>
              <a:rPr lang="ru-RU" b="1" dirty="0" smtClean="0">
                <a:solidFill>
                  <a:srgbClr val="EB5526"/>
                </a:solidFill>
                <a:latin typeface="Manrope" panose="00000506000000000000" pitchFamily="2" charset="0"/>
                <a:ea typeface="Montserrat"/>
                <a:cs typeface="Montserrat"/>
              </a:rPr>
              <a:t>Наблюдения</a:t>
            </a:r>
            <a:endParaRPr lang="ru-RU" sz="2000" dirty="0">
              <a:latin typeface="Manrope" panose="00000506000000000000" pitchFamily="2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Google Shape;97;p15">
            <a:extLst>
              <a:ext uri="{FF2B5EF4-FFF2-40B4-BE49-F238E27FC236}">
                <a16:creationId xmlns:a16="http://schemas.microsoft.com/office/drawing/2014/main" id="{C03CEE60-D468-466F-B524-537EA65EB0E9}"/>
              </a:ext>
            </a:extLst>
          </p:cNvPr>
          <p:cNvSpPr txBox="1">
            <a:spLocks/>
          </p:cNvSpPr>
          <p:nvPr/>
        </p:nvSpPr>
        <p:spPr>
          <a:xfrm>
            <a:off x="694456" y="1631000"/>
            <a:ext cx="5410200" cy="22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anrope"/>
              <a:buNone/>
              <a:defRPr sz="3200" b="0" i="0" u="none" strike="noStrike" cap="none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buSzPts val="2400"/>
              <a:buFont typeface="Helvetica Neue"/>
              <a:buNone/>
            </a:pPr>
            <a:r>
              <a:rPr lang="ru-RU" sz="2000" dirty="0" smtClean="0">
                <a:latin typeface="Manrope" panose="00000506000000000000" pitchFamily="2" charset="0"/>
                <a:ea typeface="Montserrat"/>
                <a:cs typeface="Montserrat"/>
                <a:sym typeface="Montserrat"/>
              </a:rPr>
              <a:t>Наиболее значимые признаки связаны с пробегом вагона</a:t>
            </a:r>
            <a:endParaRPr lang="ru-RU" sz="2000" dirty="0">
              <a:latin typeface="Manrope" panose="00000506000000000000" pitchFamily="2" charset="0"/>
              <a:ea typeface="Montserrat"/>
              <a:cs typeface="Montserrat"/>
              <a:sym typeface="Montserrat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8426" y="1892257"/>
            <a:ext cx="5016887" cy="4257425"/>
          </a:xfrm>
          <a:prstGeom prst="rect">
            <a:avLst/>
          </a:prstGeom>
        </p:spPr>
      </p:pic>
      <p:sp>
        <p:nvSpPr>
          <p:cNvPr id="8" name="Google Shape;97;p15">
            <a:extLst>
              <a:ext uri="{FF2B5EF4-FFF2-40B4-BE49-F238E27FC236}">
                <a16:creationId xmlns:a16="http://schemas.microsoft.com/office/drawing/2014/main" id="{C03CEE60-D468-466F-B524-537EA65EB0E9}"/>
              </a:ext>
            </a:extLst>
          </p:cNvPr>
          <p:cNvSpPr txBox="1">
            <a:spLocks/>
          </p:cNvSpPr>
          <p:nvPr/>
        </p:nvSpPr>
        <p:spPr>
          <a:xfrm>
            <a:off x="694456" y="3089485"/>
            <a:ext cx="5410200" cy="22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anrope"/>
              <a:buNone/>
              <a:defRPr sz="3200" b="0" i="0" u="none" strike="noStrike" cap="none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buSzPts val="2400"/>
              <a:buFont typeface="Helvetica Neue"/>
              <a:buNone/>
            </a:pPr>
            <a:r>
              <a:rPr lang="ru-RU" sz="2000" dirty="0" smtClean="0">
                <a:latin typeface="Manrope" panose="00000506000000000000" pitchFamily="2" charset="0"/>
                <a:ea typeface="Montserrat"/>
                <a:cs typeface="Montserrat"/>
                <a:sym typeface="Montserrat"/>
              </a:rPr>
              <a:t>Это объяснимо, ведь пройденное расстояние является основным фактором износа вагоны. </a:t>
            </a:r>
            <a:endParaRPr lang="ru-RU" sz="2000" dirty="0">
              <a:latin typeface="Manrope" panose="00000506000000000000" pitchFamily="2" charset="0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881746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061822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Слайд think-cell" r:id="rId4" imgW="270" imgH="270" progId="TCLayout.ActiveDocument.1">
                  <p:embed/>
                </p:oleObj>
              </mc:Choice>
              <mc:Fallback>
                <p:oleObj name="Слайд think-cell" r:id="rId4" imgW="270" imgH="270" progId="TCLayout.ActiveDocument.1">
                  <p:embed/>
                  <p:pic>
                    <p:nvPicPr>
                      <p:cNvPr id="6" name="think-cell data - do not delete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Google Shape;97;p15">
            <a:extLst>
              <a:ext uri="{FF2B5EF4-FFF2-40B4-BE49-F238E27FC236}">
                <a16:creationId xmlns:a16="http://schemas.microsoft.com/office/drawing/2014/main" id="{C03CEE60-D468-466F-B524-537EA65EB0E9}"/>
              </a:ext>
            </a:extLst>
          </p:cNvPr>
          <p:cNvSpPr txBox="1">
            <a:spLocks/>
          </p:cNvSpPr>
          <p:nvPr/>
        </p:nvSpPr>
        <p:spPr>
          <a:xfrm>
            <a:off x="679942" y="245087"/>
            <a:ext cx="5410200" cy="22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anrope"/>
              <a:buNone/>
              <a:defRPr sz="3200" b="0" i="0" u="none" strike="noStrike" cap="none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buSzPts val="2400"/>
            </a:pPr>
            <a:r>
              <a:rPr lang="ru-RU" b="1" dirty="0" smtClean="0">
                <a:solidFill>
                  <a:srgbClr val="EB5526"/>
                </a:solidFill>
                <a:latin typeface="Manrope" panose="00000506000000000000" pitchFamily="2" charset="0"/>
                <a:ea typeface="Montserrat"/>
                <a:cs typeface="Montserrat"/>
              </a:rPr>
              <a:t>Масштабируемость</a:t>
            </a:r>
            <a:endParaRPr lang="ru-RU" sz="2000" dirty="0">
              <a:latin typeface="Manrope" panose="00000506000000000000" pitchFamily="2" charset="0"/>
              <a:ea typeface="Montserrat"/>
              <a:cs typeface="Montserrat"/>
              <a:sym typeface="Montserrat"/>
            </a:endParaRPr>
          </a:p>
        </p:txBody>
      </p:sp>
      <p:pic>
        <p:nvPicPr>
          <p:cNvPr id="4098" name="Picture 2" descr="GitHub - catboost/catboost: A fast, scalable, high performance Gradient  Boosting on Decision Trees library, used for ranking, classification,  regression and other machine learning tasks for Python, R, Java, C++.  Supports computation 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0700" y="-1926614"/>
            <a:ext cx="5324475" cy="2238376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97;p15">
            <a:extLst>
              <a:ext uri="{FF2B5EF4-FFF2-40B4-BE49-F238E27FC236}">
                <a16:creationId xmlns:a16="http://schemas.microsoft.com/office/drawing/2014/main" id="{C03CEE60-D468-466F-B524-537EA65EB0E9}"/>
              </a:ext>
            </a:extLst>
          </p:cNvPr>
          <p:cNvSpPr txBox="1">
            <a:spLocks/>
          </p:cNvSpPr>
          <p:nvPr/>
        </p:nvSpPr>
        <p:spPr>
          <a:xfrm>
            <a:off x="1158914" y="2922772"/>
            <a:ext cx="5410200" cy="22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anrope"/>
              <a:buNone/>
              <a:defRPr sz="3200" b="0" i="0" u="none" strike="noStrike" cap="none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buSzPts val="2400"/>
            </a:pPr>
            <a:r>
              <a:rPr lang="ru-RU" sz="2400" dirty="0"/>
              <a:t> </a:t>
            </a:r>
            <a:r>
              <a:rPr lang="ru-RU" sz="2400" dirty="0" smtClean="0"/>
              <a:t>  Решение предполагает возможность увеличить количество входящих данных. </a:t>
            </a:r>
          </a:p>
          <a:p>
            <a:pPr>
              <a:lnSpc>
                <a:spcPct val="100000"/>
              </a:lnSpc>
              <a:buSzPts val="2400"/>
            </a:pPr>
            <a:endParaRPr lang="ru-RU" sz="2400" dirty="0"/>
          </a:p>
          <a:p>
            <a:pPr>
              <a:lnSpc>
                <a:spcPct val="100000"/>
              </a:lnSpc>
              <a:buSzPts val="2400"/>
            </a:pPr>
            <a:r>
              <a:rPr lang="ru-RU" sz="2400" dirty="0" smtClean="0"/>
              <a:t>   Кратное увеличение количества вагонов или записей по ним не должно негативно сказать на производительности модели</a:t>
            </a:r>
            <a:endParaRPr lang="ru-RU" sz="2400" dirty="0">
              <a:latin typeface="Manrope" panose="00000506000000000000" pitchFamily="2" charset="0"/>
              <a:ea typeface="Montserrat"/>
              <a:cs typeface="Montserrat"/>
              <a:sym typeface="Montserrat"/>
            </a:endParaRPr>
          </a:p>
          <a:p>
            <a:pPr>
              <a:lnSpc>
                <a:spcPct val="100000"/>
              </a:lnSpc>
              <a:buSzPts val="2400"/>
              <a:buFont typeface="Helvetica Neue"/>
              <a:buNone/>
            </a:pPr>
            <a:endParaRPr lang="ru-RU" sz="2000" dirty="0">
              <a:latin typeface="Manrope" panose="00000506000000000000" pitchFamily="2" charset="0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67410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061822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Слайд think-cell" r:id="rId4" imgW="270" imgH="270" progId="TCLayout.ActiveDocument.1">
                  <p:embed/>
                </p:oleObj>
              </mc:Choice>
              <mc:Fallback>
                <p:oleObj name="Слайд think-cell" r:id="rId4" imgW="270" imgH="270" progId="TCLayout.ActiveDocument.1">
                  <p:embed/>
                  <p:pic>
                    <p:nvPicPr>
                      <p:cNvPr id="6" name="think-cell data - do not delete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Google Shape;97;p15">
            <a:extLst>
              <a:ext uri="{FF2B5EF4-FFF2-40B4-BE49-F238E27FC236}">
                <a16:creationId xmlns:a16="http://schemas.microsoft.com/office/drawing/2014/main" id="{C03CEE60-D468-466F-B524-537EA65EB0E9}"/>
              </a:ext>
            </a:extLst>
          </p:cNvPr>
          <p:cNvSpPr txBox="1">
            <a:spLocks/>
          </p:cNvSpPr>
          <p:nvPr/>
        </p:nvSpPr>
        <p:spPr>
          <a:xfrm>
            <a:off x="679942" y="245087"/>
            <a:ext cx="5410200" cy="22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anrope"/>
              <a:buNone/>
              <a:defRPr sz="3200" b="0" i="0" u="none" strike="noStrike" cap="none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buSzPts val="2400"/>
            </a:pPr>
            <a:r>
              <a:rPr lang="ru-RU" b="1" dirty="0" smtClean="0">
                <a:solidFill>
                  <a:srgbClr val="EB5526"/>
                </a:solidFill>
                <a:latin typeface="Manrope" panose="00000506000000000000" pitchFamily="2" charset="0"/>
                <a:ea typeface="Montserrat"/>
                <a:cs typeface="Montserrat"/>
              </a:rPr>
              <a:t>Пути улучшения</a:t>
            </a:r>
            <a:endParaRPr lang="ru-RU" sz="2800" dirty="0">
              <a:latin typeface="Manrope" panose="00000506000000000000" pitchFamily="2" charset="0"/>
              <a:ea typeface="Montserrat"/>
              <a:cs typeface="Montserrat"/>
              <a:sym typeface="Montserrat"/>
            </a:endParaRPr>
          </a:p>
        </p:txBody>
      </p:sp>
      <p:pic>
        <p:nvPicPr>
          <p:cNvPr id="4098" name="Picture 2" descr="GitHub - catboost/catboost: A fast, scalable, high performance Gradient  Boosting on Decision Trees library, used for ranking, classification,  regression and other machine learning tasks for Python, R, Java, C++.  Supports computation 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0700" y="-1926614"/>
            <a:ext cx="5324475" cy="223837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97;p15">
            <a:extLst>
              <a:ext uri="{FF2B5EF4-FFF2-40B4-BE49-F238E27FC236}">
                <a16:creationId xmlns:a16="http://schemas.microsoft.com/office/drawing/2014/main" id="{C03CEE60-D468-466F-B524-537EA65EB0E9}"/>
              </a:ext>
            </a:extLst>
          </p:cNvPr>
          <p:cNvSpPr txBox="1">
            <a:spLocks/>
          </p:cNvSpPr>
          <p:nvPr/>
        </p:nvSpPr>
        <p:spPr>
          <a:xfrm>
            <a:off x="810570" y="1863228"/>
            <a:ext cx="4937087" cy="3826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anrope"/>
              <a:buNone/>
              <a:defRPr sz="3200" b="0" i="0" u="none" strike="noStrike" cap="none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buSzPts val="2400"/>
            </a:pPr>
            <a:r>
              <a:rPr lang="ru-RU" sz="2400" dirty="0" smtClean="0">
                <a:latin typeface="Manrope" panose="00000506000000000000" pitchFamily="2" charset="0"/>
                <a:ea typeface="Montserrat"/>
                <a:cs typeface="Montserrat"/>
                <a:sym typeface="Montserrat"/>
              </a:rPr>
              <a:t>   Основной путь улучшения качества модели – углубления в предсказание </a:t>
            </a:r>
            <a:r>
              <a:rPr lang="en-US" sz="2400" dirty="0" smtClean="0">
                <a:latin typeface="Manrope" panose="00000506000000000000" pitchFamily="2" charset="0"/>
                <a:ea typeface="Montserrat"/>
                <a:cs typeface="Montserrat"/>
                <a:sym typeface="Montserrat"/>
              </a:rPr>
              <a:t>“</a:t>
            </a:r>
            <a:r>
              <a:rPr lang="ru-RU" sz="2400" dirty="0" smtClean="0">
                <a:latin typeface="Manrope" panose="00000506000000000000" pitchFamily="2" charset="0"/>
                <a:ea typeface="Montserrat"/>
                <a:cs typeface="Montserrat"/>
                <a:sym typeface="Montserrat"/>
              </a:rPr>
              <a:t>вагону потребуется ремонт в течение 10 дней</a:t>
            </a:r>
            <a:r>
              <a:rPr lang="en-US" sz="2400" dirty="0" smtClean="0">
                <a:latin typeface="Manrope" panose="00000506000000000000" pitchFamily="2" charset="0"/>
                <a:ea typeface="Montserrat"/>
                <a:cs typeface="Montserrat"/>
                <a:sym typeface="Montserrat"/>
              </a:rPr>
              <a:t>”: </a:t>
            </a:r>
            <a:r>
              <a:rPr lang="ru-RU" sz="2400" dirty="0" smtClean="0">
                <a:latin typeface="Manrope" panose="00000506000000000000" pitchFamily="2" charset="0"/>
                <a:ea typeface="Montserrat"/>
                <a:cs typeface="Montserrat"/>
                <a:sym typeface="Montserrat"/>
              </a:rPr>
              <a:t>разработка специальных </a:t>
            </a:r>
            <a:r>
              <a:rPr lang="ru-RU" sz="2400" dirty="0" err="1" smtClean="0">
                <a:latin typeface="Manrope" panose="00000506000000000000" pitchFamily="2" charset="0"/>
                <a:ea typeface="Montserrat"/>
                <a:cs typeface="Montserrat"/>
                <a:sym typeface="Montserrat"/>
              </a:rPr>
              <a:t>фичей</a:t>
            </a:r>
            <a:r>
              <a:rPr lang="ru-RU" sz="2400" dirty="0" smtClean="0">
                <a:latin typeface="Manrope" panose="00000506000000000000" pitchFamily="2" charset="0"/>
                <a:ea typeface="Montserrat"/>
                <a:cs typeface="Montserrat"/>
                <a:sym typeface="Montserrat"/>
              </a:rPr>
              <a:t> и т.д.</a:t>
            </a:r>
            <a:endParaRPr lang="ru-RU" sz="2400" dirty="0">
              <a:latin typeface="Manrope" panose="00000506000000000000" pitchFamily="2" charset="0"/>
              <a:ea typeface="Montserrat"/>
              <a:cs typeface="Montserrat"/>
              <a:sym typeface="Montserrat"/>
            </a:endParaRPr>
          </a:p>
          <a:p>
            <a:pPr>
              <a:lnSpc>
                <a:spcPct val="100000"/>
              </a:lnSpc>
              <a:buSzPts val="2400"/>
              <a:buFont typeface="Helvetica Neue"/>
              <a:buNone/>
            </a:pPr>
            <a:endParaRPr lang="ru-RU" sz="2000" dirty="0">
              <a:latin typeface="Manrope" panose="00000506000000000000" pitchFamily="2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Google Shape;97;p15">
            <a:extLst>
              <a:ext uri="{FF2B5EF4-FFF2-40B4-BE49-F238E27FC236}">
                <a16:creationId xmlns:a16="http://schemas.microsoft.com/office/drawing/2014/main" id="{C03CEE60-D468-466F-B524-537EA65EB0E9}"/>
              </a:ext>
            </a:extLst>
          </p:cNvPr>
          <p:cNvSpPr txBox="1">
            <a:spLocks/>
          </p:cNvSpPr>
          <p:nvPr/>
        </p:nvSpPr>
        <p:spPr>
          <a:xfrm>
            <a:off x="6220770" y="2490587"/>
            <a:ext cx="5474115" cy="2244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anrope"/>
              <a:buNone/>
              <a:defRPr sz="3200" b="0" i="0" u="none" strike="noStrike" cap="none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buSzPts val="2400"/>
            </a:pPr>
            <a:r>
              <a:rPr lang="ru-RU" sz="2400" dirty="0" smtClean="0">
                <a:latin typeface="Manrope" panose="00000506000000000000" pitchFamily="2" charset="0"/>
                <a:ea typeface="Montserrat"/>
                <a:cs typeface="Montserrat"/>
                <a:sym typeface="Montserrat"/>
              </a:rPr>
              <a:t>   Вторым основным путем улучшения модели является улучшения качества предсказания пробега вагона на </a:t>
            </a:r>
            <a:r>
              <a:rPr lang="en-US" sz="2400" dirty="0" smtClean="0">
                <a:latin typeface="Manrope" panose="00000506000000000000" pitchFamily="2" charset="0"/>
                <a:ea typeface="Montserrat"/>
                <a:cs typeface="Montserrat"/>
                <a:sym typeface="Montserrat"/>
              </a:rPr>
              <a:t>n </a:t>
            </a:r>
            <a:r>
              <a:rPr lang="ru-RU" sz="2400" dirty="0" smtClean="0">
                <a:latin typeface="Manrope" panose="00000506000000000000" pitchFamily="2" charset="0"/>
                <a:ea typeface="Montserrat"/>
                <a:cs typeface="Montserrat"/>
                <a:sym typeface="Montserrat"/>
              </a:rPr>
              <a:t>дней</a:t>
            </a:r>
            <a:endParaRPr lang="ru-RU" sz="2400" dirty="0">
              <a:latin typeface="Manrope" panose="00000506000000000000" pitchFamily="2" charset="0"/>
              <a:ea typeface="Montserrat"/>
              <a:cs typeface="Montserrat"/>
              <a:sym typeface="Montserrat"/>
            </a:endParaRPr>
          </a:p>
          <a:p>
            <a:pPr>
              <a:lnSpc>
                <a:spcPct val="100000"/>
              </a:lnSpc>
              <a:buSzPts val="2400"/>
              <a:buFont typeface="Helvetica Neue"/>
              <a:buNone/>
            </a:pPr>
            <a:endParaRPr lang="ru-RU" sz="2000" dirty="0">
              <a:latin typeface="Manrope" panose="00000506000000000000" pitchFamily="2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789158" y="468086"/>
            <a:ext cx="47625" cy="5845175"/>
          </a:xfrm>
          <a:prstGeom prst="rect">
            <a:avLst/>
          </a:prstGeom>
          <a:solidFill>
            <a:srgbClr val="EB55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310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138</Words>
  <Application>Microsoft Office PowerPoint</Application>
  <PresentationFormat>Широкоэкранный</PresentationFormat>
  <Paragraphs>25</Paragraphs>
  <Slides>6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5" baseType="lpstr">
      <vt:lpstr>Montserrat</vt:lpstr>
      <vt:lpstr>Palatino Linotype</vt:lpstr>
      <vt:lpstr>Helvetica Neue</vt:lpstr>
      <vt:lpstr>Manrope</vt:lpstr>
      <vt:lpstr>Calibri</vt:lpstr>
      <vt:lpstr>Montserrat SemiBold</vt:lpstr>
      <vt:lpstr>Arial</vt:lpstr>
      <vt:lpstr>Office Theme</vt:lpstr>
      <vt:lpstr>Слайд think-cell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Артем</cp:lastModifiedBy>
  <cp:revision>17</cp:revision>
  <dcterms:created xsi:type="dcterms:W3CDTF">2023-09-27T10:24:56Z</dcterms:created>
  <dcterms:modified xsi:type="dcterms:W3CDTF">2023-11-12T01:12:19Z</dcterms:modified>
</cp:coreProperties>
</file>