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A81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2904350" y="1333499"/>
            <a:ext cx="5358901" cy="2415602"/>
          </a:xfrm>
          <a:prstGeom prst="rect">
            <a:avLst/>
          </a:prstGeom>
        </p:spPr>
        <p:txBody>
          <a:bodyPr anchor="ctr"/>
          <a:lstStyle>
            <a:lvl1pPr algn="l"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Regression: Chris Paul </a:t>
            </a:r>
          </a:p>
        </p:txBody>
      </p:sp>
      <p:pic>
        <p:nvPicPr>
          <p:cNvPr id="110" name="Google Shape;55;p13" descr="Google Shape;5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674" y="1140486"/>
            <a:ext cx="1312851" cy="2100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56;p13"/>
          <p:cNvSpPr/>
          <p:nvPr/>
        </p:nvSpPr>
        <p:spPr>
          <a:xfrm>
            <a:off x="2856050" y="3926799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2" name="Google Shape;57;p13"/>
          <p:cNvSpPr/>
          <p:nvPr/>
        </p:nvSpPr>
        <p:spPr>
          <a:xfrm>
            <a:off x="2856050" y="1064274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3" name="Google Shape;58;p13"/>
          <p:cNvSpPr txBox="1"/>
          <p:nvPr/>
        </p:nvSpPr>
        <p:spPr>
          <a:xfrm>
            <a:off x="2860075" y="4166800"/>
            <a:ext cx="546630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By Avery Peterson   April 20th,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29;p22" descr="Google Shape;129;p22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9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Google Shape;130;p22"/>
          <p:cNvSpPr txBox="1"/>
          <p:nvPr>
            <p:ph type="title"/>
          </p:nvPr>
        </p:nvSpPr>
        <p:spPr>
          <a:xfrm>
            <a:off x="1213949" y="1437975"/>
            <a:ext cx="6716102" cy="954001"/>
          </a:xfrm>
          <a:prstGeom prst="rect">
            <a:avLst/>
          </a:prstGeom>
        </p:spPr>
        <p:txBody>
          <a:bodyPr/>
          <a:lstStyle>
            <a:lvl1pPr algn="ctr" defTabSz="813816">
              <a:defRPr b="1" sz="4984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59" name="Google Shape;131;p22"/>
          <p:cNvSpPr/>
          <p:nvPr/>
        </p:nvSpPr>
        <p:spPr>
          <a:xfrm>
            <a:off x="1181999" y="3275550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60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37;p23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63" name="Google Shape;138;p23" descr="Google Shape;138;p23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Google Shape;139;p23"/>
          <p:cNvSpPr txBox="1"/>
          <p:nvPr/>
        </p:nvSpPr>
        <p:spPr>
          <a:xfrm>
            <a:off x="246725" y="144849"/>
            <a:ext cx="80295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Key Takeaways</a:t>
            </a:r>
          </a:p>
        </p:txBody>
      </p:sp>
      <p:sp>
        <p:nvSpPr>
          <p:cNvPr id="165" name="Google Shape;140;p23"/>
          <p:cNvSpPr txBox="1"/>
          <p:nvPr/>
        </p:nvSpPr>
        <p:spPr>
          <a:xfrm>
            <a:off x="246724" y="1183999"/>
            <a:ext cx="8592602" cy="323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2000"/>
              <a:buAutoNum type="arabicPeriod" startAt="1"/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Take more shots</a:t>
            </a:r>
            <a:r>
              <a:rPr b="0"/>
              <a:t>, specifically mid-range, layups, and free throws (not surprisingly).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 startAt="1"/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Leave offensive rebounding to your forwards. </a:t>
            </a:r>
            <a:r>
              <a:rPr b="0"/>
              <a:t>Don’t crash the boards on offense (CP is a smaller, true point guard).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 startAt="1"/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Keep positioning to perimeter / top of the key.</a:t>
            </a:r>
            <a:r>
              <a:rPr b="0"/>
              <a:t> CP is known for his mid range, and as a smaller guard, it’s harder to create shots starting under the basket.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45;p24" descr="Google Shape;145;p24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9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146;p24"/>
          <p:cNvSpPr txBox="1"/>
          <p:nvPr>
            <p:ph type="title"/>
          </p:nvPr>
        </p:nvSpPr>
        <p:spPr>
          <a:xfrm>
            <a:off x="1213949" y="1437975"/>
            <a:ext cx="6716102" cy="954001"/>
          </a:xfrm>
          <a:prstGeom prst="rect">
            <a:avLst/>
          </a:prstGeom>
        </p:spPr>
        <p:txBody>
          <a:bodyPr/>
          <a:lstStyle>
            <a:lvl1pPr algn="ctr" defTabSz="813816">
              <a:defRPr b="1" sz="4984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169" name="Google Shape;147;p24"/>
          <p:cNvSpPr/>
          <p:nvPr/>
        </p:nvSpPr>
        <p:spPr>
          <a:xfrm>
            <a:off x="1181999" y="3275550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70" name="Google Shape;148;p24" descr="Google Shape;148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53;p25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73" name="Google Shape;154;p25" descr="Google Shape;154;p25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Google Shape;155;p25"/>
          <p:cNvSpPr txBox="1"/>
          <p:nvPr/>
        </p:nvSpPr>
        <p:spPr>
          <a:xfrm>
            <a:off x="246725" y="144849"/>
            <a:ext cx="80295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175" name="Google Shape;156;p25"/>
          <p:cNvSpPr txBox="1"/>
          <p:nvPr/>
        </p:nvSpPr>
        <p:spPr>
          <a:xfrm>
            <a:off x="246724" y="1183999"/>
            <a:ext cx="4297202" cy="323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2000"/>
              <a:buFont typeface="Helvetica"/>
              <a:buChar char="●"/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Opponent data</a:t>
            </a:r>
            <a:r>
              <a:rPr b="0"/>
              <a:t> to determine to determine best/worst performance teams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Font typeface="Helvetica"/>
              <a:buChar char="●"/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Stats as a time series</a:t>
            </a:r>
            <a:r>
              <a:rPr b="0"/>
              <a:t> for data trends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Font typeface="Helvetica"/>
              <a:buChar char="●"/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Incorporate team per-game </a:t>
            </a:r>
            <a:r>
              <a:rPr b="0"/>
              <a:t>stats and individual stats</a:t>
            </a:r>
          </a:p>
        </p:txBody>
      </p:sp>
      <p:pic>
        <p:nvPicPr>
          <p:cNvPr id="176" name="Google Shape;157;p25" descr="Google Shape;157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3649" y="1283950"/>
            <a:ext cx="3602852" cy="3602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62;p26" descr="Google Shape;162;p26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9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Google Shape;163;p26"/>
          <p:cNvSpPr txBox="1"/>
          <p:nvPr>
            <p:ph type="title"/>
          </p:nvPr>
        </p:nvSpPr>
        <p:spPr>
          <a:xfrm>
            <a:off x="1213949" y="1437975"/>
            <a:ext cx="6716102" cy="954001"/>
          </a:xfrm>
          <a:prstGeom prst="rect">
            <a:avLst/>
          </a:prstGeom>
        </p:spPr>
        <p:txBody>
          <a:bodyPr/>
          <a:lstStyle>
            <a:lvl1pPr algn="ctr" defTabSz="813816">
              <a:defRPr b="1" sz="4984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Questions?</a:t>
            </a:r>
          </a:p>
        </p:txBody>
      </p:sp>
      <p:sp>
        <p:nvSpPr>
          <p:cNvPr id="180" name="Google Shape;164;p26"/>
          <p:cNvSpPr/>
          <p:nvPr/>
        </p:nvSpPr>
        <p:spPr>
          <a:xfrm>
            <a:off x="1181999" y="3275550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81" name="Google Shape;165;p26" descr="Google Shape;165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70;p27" descr="Google Shape;170;p27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9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171;p27"/>
          <p:cNvSpPr txBox="1"/>
          <p:nvPr>
            <p:ph type="title"/>
          </p:nvPr>
        </p:nvSpPr>
        <p:spPr>
          <a:xfrm>
            <a:off x="1213949" y="1437975"/>
            <a:ext cx="6716102" cy="954001"/>
          </a:xfrm>
          <a:prstGeom prst="rect">
            <a:avLst/>
          </a:prstGeom>
        </p:spPr>
        <p:txBody>
          <a:bodyPr/>
          <a:lstStyle>
            <a:lvl1pPr algn="ctr" defTabSz="813816">
              <a:defRPr b="1" sz="4984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185" name="Google Shape;172;p27"/>
          <p:cNvSpPr/>
          <p:nvPr/>
        </p:nvSpPr>
        <p:spPr>
          <a:xfrm>
            <a:off x="1181999" y="3275550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86" name="Google Shape;173;p27" descr="Google Shape;173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78;p28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89" name="Google Shape;179;p28" descr="Google Shape;179;p28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Google Shape;180;p28"/>
          <p:cNvSpPr txBox="1"/>
          <p:nvPr/>
        </p:nvSpPr>
        <p:spPr>
          <a:xfrm>
            <a:off x="246725" y="144849"/>
            <a:ext cx="80295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Regression Results</a:t>
            </a:r>
          </a:p>
        </p:txBody>
      </p:sp>
      <p:pic>
        <p:nvPicPr>
          <p:cNvPr id="191" name="Google Shape;181;p28" descr="Google Shape;181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8050" y="1102424"/>
            <a:ext cx="2446844" cy="3873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86;p29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94" name="Google Shape;187;p29" descr="Google Shape;187;p29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Google Shape;188;p29"/>
          <p:cNvSpPr txBox="1"/>
          <p:nvPr/>
        </p:nvSpPr>
        <p:spPr>
          <a:xfrm>
            <a:off x="246725" y="144849"/>
            <a:ext cx="80295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Residual Graph</a:t>
            </a:r>
          </a:p>
        </p:txBody>
      </p:sp>
      <p:pic>
        <p:nvPicPr>
          <p:cNvPr id="196" name="Google Shape;189;p29" descr="Google Shape;189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4462" y="1380048"/>
            <a:ext cx="4954027" cy="3345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4;p30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99" name="Google Shape;195;p30" descr="Google Shape;195;p30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02" name="Google Shape;202;p31" descr="Google Shape;202;p31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63;p14" descr="Google Shape;63;p14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9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64;p14"/>
          <p:cNvSpPr txBox="1"/>
          <p:nvPr>
            <p:ph type="title"/>
          </p:nvPr>
        </p:nvSpPr>
        <p:spPr>
          <a:xfrm>
            <a:off x="1213949" y="1437975"/>
            <a:ext cx="6716102" cy="954001"/>
          </a:xfrm>
          <a:prstGeom prst="rect">
            <a:avLst/>
          </a:prstGeom>
        </p:spPr>
        <p:txBody>
          <a:bodyPr/>
          <a:lstStyle>
            <a:lvl1pPr algn="ctr" defTabSz="813816">
              <a:defRPr b="1" sz="4984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Objective</a:t>
            </a:r>
          </a:p>
        </p:txBody>
      </p:sp>
      <p:sp>
        <p:nvSpPr>
          <p:cNvPr id="117" name="Google Shape;65;p14"/>
          <p:cNvSpPr/>
          <p:nvPr/>
        </p:nvSpPr>
        <p:spPr>
          <a:xfrm>
            <a:off x="1181999" y="3275550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18" name="Google Shape;66;p14" descr="Google Shape;66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1;p15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1" name="Google Shape;72;p15" descr="Google Shape;72;p15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73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Motivation:</a:t>
            </a:r>
            <a:r>
              <a:rPr b="0"/>
              <a:t> Chris Paul wants to improve his </a:t>
            </a:r>
            <a:r>
              <a:rPr b="0" i="1"/>
              <a:t>offensive potential during the regular season</a:t>
            </a:r>
            <a:endParaRPr i="1"/>
          </a:p>
          <a:p>
            <a:pPr marL="0" indent="0">
              <a:lnSpc>
                <a:spcPct val="100000"/>
              </a:lnSpc>
              <a:spcBef>
                <a:spcPts val="600"/>
              </a:spcBef>
              <a:buSzTx/>
              <a:buNone/>
            </a:pP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Objective: </a:t>
            </a:r>
            <a:r>
              <a:rPr b="0"/>
              <a:t>Create an simple, interpretable set of recommendations to improve his points scored per game</a:t>
            </a:r>
          </a:p>
        </p:txBody>
      </p:sp>
      <p:sp>
        <p:nvSpPr>
          <p:cNvPr id="123" name="Google Shape;74;p15"/>
          <p:cNvSpPr txBox="1"/>
          <p:nvPr/>
        </p:nvSpPr>
        <p:spPr>
          <a:xfrm>
            <a:off x="246725" y="144849"/>
            <a:ext cx="80295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Objective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79;p16" descr="Google Shape;79;p16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9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Google Shape;80;p16"/>
          <p:cNvSpPr txBox="1"/>
          <p:nvPr>
            <p:ph type="title"/>
          </p:nvPr>
        </p:nvSpPr>
        <p:spPr>
          <a:xfrm>
            <a:off x="1213949" y="1437975"/>
            <a:ext cx="6716102" cy="954001"/>
          </a:xfrm>
          <a:prstGeom prst="rect">
            <a:avLst/>
          </a:prstGeom>
        </p:spPr>
        <p:txBody>
          <a:bodyPr/>
          <a:lstStyle>
            <a:lvl1pPr algn="ctr" defTabSz="813816">
              <a:defRPr b="1" sz="4984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27" name="Google Shape;81;p16"/>
          <p:cNvSpPr/>
          <p:nvPr/>
        </p:nvSpPr>
        <p:spPr>
          <a:xfrm>
            <a:off x="1181999" y="3275550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28" name="Google Shape;82;p16" descr="Google Shape;82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87;p1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31" name="Google Shape;88;p17" descr="Google Shape;88;p17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89;p17"/>
          <p:cNvSpPr txBox="1"/>
          <p:nvPr/>
        </p:nvSpPr>
        <p:spPr>
          <a:xfrm>
            <a:off x="246725" y="144849"/>
            <a:ext cx="80295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Set</a:t>
            </a:r>
          </a:p>
        </p:txBody>
      </p:sp>
      <p:pic>
        <p:nvPicPr>
          <p:cNvPr id="133" name="Google Shape;90;p17" descr="Google Shape;90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3675" y="2201449"/>
            <a:ext cx="4355524" cy="152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Google Shape;91;p17"/>
          <p:cNvSpPr txBox="1"/>
          <p:nvPr/>
        </p:nvSpPr>
        <p:spPr>
          <a:xfrm>
            <a:off x="246725" y="1007149"/>
            <a:ext cx="4166400" cy="4069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spcBef>
                <a:spcPts val="600"/>
              </a:spcBef>
              <a:defRPr b="1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End of game statistics</a:t>
            </a:r>
            <a:r>
              <a:rPr b="0"/>
              <a:t> for entire career</a:t>
            </a:r>
          </a:p>
          <a:p>
            <a:pPr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>
              <a:spcBef>
                <a:spcPts val="600"/>
              </a:spcBef>
              <a:defRPr b="1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Omitted redundant/null data points</a:t>
            </a:r>
            <a:r>
              <a:rPr b="0"/>
              <a:t> (ex: FG%, FTA%, inactive)</a:t>
            </a:r>
          </a:p>
          <a:p>
            <a:pPr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>
              <a:spcBef>
                <a:spcPts val="600"/>
              </a:spcBef>
              <a:defRPr b="1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Omitted statistically insignificant data</a:t>
            </a:r>
            <a:r>
              <a:rPr b="0"/>
              <a:t> (Def Reb, STL, TOV)</a:t>
            </a:r>
          </a:p>
          <a:p>
            <a:pPr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>
              <a:spcBef>
                <a:spcPts val="600"/>
              </a:spcBef>
              <a:defRPr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Focused on </a:t>
            </a:r>
            <a:r>
              <a:rPr b="1"/>
              <a:t>in-game statistics</a:t>
            </a:r>
            <a:endParaRPr b="1"/>
          </a:p>
          <a:p>
            <a:pPr marL="457200" indent="-342900">
              <a:spcBef>
                <a:spcPts val="600"/>
              </a:spcBef>
              <a:buClr>
                <a:srgbClr val="000000"/>
              </a:buClr>
              <a:buSzPts val="1800"/>
              <a:buFont typeface="Helvetica"/>
              <a:buChar char="●"/>
              <a:defRPr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Most actionable</a:t>
            </a: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●"/>
              <a:defRPr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Independent variables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6;p18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37" name="Google Shape;97;p18" descr="Google Shape;97;p18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Google Shape;98;p18"/>
          <p:cNvSpPr txBox="1"/>
          <p:nvPr>
            <p:ph type="body" sz="half" idx="1"/>
          </p:nvPr>
        </p:nvSpPr>
        <p:spPr>
          <a:xfrm>
            <a:off x="3845999" y="1206275"/>
            <a:ext cx="4993202" cy="3416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SzTx/>
              <a:buNone/>
              <a:defRPr sz="2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Used a </a:t>
            </a:r>
            <a:r>
              <a:rPr b="1"/>
              <a:t>Linear Regression Model</a:t>
            </a:r>
            <a:endParaRPr b="1"/>
          </a:p>
          <a:p>
            <a:pPr marL="0" indent="914400">
              <a:lnSpc>
                <a:spcPct val="150000"/>
              </a:lnSpc>
              <a:spcBef>
                <a:spcPts val="600"/>
              </a:spcBef>
              <a:buSzTx/>
              <a:buNone/>
              <a:defRPr sz="2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✅ Simple</a:t>
            </a:r>
          </a:p>
          <a:p>
            <a:pPr marL="0" indent="914400">
              <a:lnSpc>
                <a:spcPct val="150000"/>
              </a:lnSpc>
              <a:spcBef>
                <a:spcPts val="600"/>
              </a:spcBef>
              <a:buSzTx/>
              <a:buNone/>
              <a:defRPr sz="2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✅ Interpretable Coefficients 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SzTx/>
              <a:buNone/>
              <a:defRPr sz="2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	✅ Good Predictability</a:t>
            </a:r>
          </a:p>
        </p:txBody>
      </p:sp>
      <p:sp>
        <p:nvSpPr>
          <p:cNvPr id="139" name="Google Shape;99;p18"/>
          <p:cNvSpPr txBox="1"/>
          <p:nvPr/>
        </p:nvSpPr>
        <p:spPr>
          <a:xfrm>
            <a:off x="246725" y="144849"/>
            <a:ext cx="80295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Model</a:t>
            </a:r>
          </a:p>
        </p:txBody>
      </p:sp>
      <p:pic>
        <p:nvPicPr>
          <p:cNvPr id="140" name="Google Shape;100;p18" descr="Google Shape;100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2087963"/>
            <a:ext cx="3541201" cy="2391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05;p19" descr="Google Shape;105;p19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9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Google Shape;106;p19"/>
          <p:cNvSpPr txBox="1"/>
          <p:nvPr>
            <p:ph type="title"/>
          </p:nvPr>
        </p:nvSpPr>
        <p:spPr>
          <a:xfrm>
            <a:off x="1213949" y="1437975"/>
            <a:ext cx="6716102" cy="954001"/>
          </a:xfrm>
          <a:prstGeom prst="rect">
            <a:avLst/>
          </a:prstGeom>
        </p:spPr>
        <p:txBody>
          <a:bodyPr/>
          <a:lstStyle>
            <a:lvl1pPr algn="ctr" defTabSz="813816">
              <a:defRPr b="1" sz="4984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44" name="Google Shape;107;p19"/>
          <p:cNvSpPr/>
          <p:nvPr/>
        </p:nvSpPr>
        <p:spPr>
          <a:xfrm>
            <a:off x="1181999" y="3275550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45" name="Google Shape;108;p19" descr="Google Shape;108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3;p20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48" name="Google Shape;114;p20" descr="Google Shape;114;p20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Google Shape;115;p20"/>
          <p:cNvSpPr txBox="1"/>
          <p:nvPr/>
        </p:nvSpPr>
        <p:spPr>
          <a:xfrm>
            <a:off x="246725" y="144849"/>
            <a:ext cx="80295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Model Results</a:t>
            </a:r>
          </a:p>
        </p:txBody>
      </p:sp>
      <p:sp>
        <p:nvSpPr>
          <p:cNvPr id="150" name="Google Shape;116;p20"/>
          <p:cNvSpPr txBox="1"/>
          <p:nvPr/>
        </p:nvSpPr>
        <p:spPr>
          <a:xfrm>
            <a:off x="246724" y="1045625"/>
            <a:ext cx="8592602" cy="391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R^2 = 0.699 (Model Accuracy)</a:t>
            </a:r>
          </a:p>
          <a:p>
            <a:pPr marL="914400" indent="-3556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2000"/>
              <a:buFont typeface="Helvetica"/>
              <a:buChar char="●"/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Model accounts for 70% of the variance</a:t>
            </a:r>
            <a:r>
              <a:rPr b="0"/>
              <a:t> between the dependent and independent variables </a:t>
            </a:r>
          </a:p>
          <a:p>
            <a:pPr marL="914400" indent="-355600">
              <a:lnSpc>
                <a:spcPct val="150000"/>
              </a:lnSpc>
              <a:buClr>
                <a:srgbClr val="000000"/>
              </a:buClr>
              <a:buSzPts val="2000"/>
              <a:buFont typeface="Helvetica"/>
              <a:buChar char="●"/>
              <a:defRPr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Score of 1 → perfect explanation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1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RMSE = 9.087     MAE = 7.362 (Error Mitigation)</a:t>
            </a:r>
          </a:p>
          <a:p>
            <a:pPr marL="914400" indent="-3556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2000"/>
              <a:buFont typeface="Helvetica"/>
              <a:buChar char="●"/>
              <a:defRPr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This model </a:t>
            </a:r>
            <a:r>
              <a:rPr b="1"/>
              <a:t>accurately predicts Points Per Game give-or-take 7-9 points</a:t>
            </a:r>
            <a:r>
              <a:t> depending on the metric you use</a:t>
            </a:r>
          </a:p>
          <a:p>
            <a:pPr marL="914400" indent="-355600">
              <a:lnSpc>
                <a:spcPct val="150000"/>
              </a:lnSpc>
              <a:buClr>
                <a:srgbClr val="000000"/>
              </a:buClr>
              <a:buSzPts val="2000"/>
              <a:buFont typeface="Helvetica"/>
              <a:buChar char="●"/>
              <a:defRPr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Lower Score → less errors in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21;p21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3A81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53" name="Google Shape;122;p21" descr="Google Shape;122;p21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6" cy="3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123;p21"/>
          <p:cNvSpPr txBox="1"/>
          <p:nvPr/>
        </p:nvSpPr>
        <p:spPr>
          <a:xfrm>
            <a:off x="246725" y="144849"/>
            <a:ext cx="80295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000">
                <a:latin typeface="Montserrat"/>
                <a:ea typeface="Montserrat"/>
                <a:cs typeface="Montserrat"/>
                <a:sym typeface="Montserrat"/>
              </a:defRPr>
            </a:pPr>
            <a:r>
              <a:t>Top Stats              </a:t>
            </a:r>
            <a:r>
              <a:rPr sz="2500"/>
              <a:t>( * are significant stats)</a:t>
            </a:r>
          </a:p>
        </p:txBody>
      </p:sp>
      <p:graphicFrame>
        <p:nvGraphicFramePr>
          <p:cNvPr id="155" name="Google Shape;124;p21"/>
          <p:cNvGraphicFramePr/>
          <p:nvPr/>
        </p:nvGraphicFramePr>
        <p:xfrm>
          <a:off x="257375" y="1228070"/>
          <a:ext cx="8629251" cy="36068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80825"/>
                <a:gridCol w="1449975"/>
                <a:gridCol w="4898450"/>
              </a:tblGrid>
              <a:tr h="4267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Game Statistic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Coefficient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Interpretation Relative to Points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CCCCC"/>
                    </a:solidFill>
                  </a:tcPr>
                </a:tc>
              </a:tr>
              <a:tr h="3955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Field Goal Attempts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1.12 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400"/>
                      </a:pPr>
                      <a:r>
                        <a:t>Increase</a:t>
                      </a:r>
                      <a:r>
                        <a:rPr b="0"/>
                        <a:t> points </a:t>
                      </a:r>
                      <a:r>
                        <a:t>by 1.12</a:t>
                      </a:r>
                      <a:r>
                        <a:rPr b="0"/>
                        <a:t> for every shot 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07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Three Point Attempts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0.394*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400"/>
                      </a:pPr>
                      <a:r>
                        <a:t>Increase</a:t>
                      </a:r>
                      <a:r>
                        <a:rPr b="0"/>
                        <a:t> points </a:t>
                      </a:r>
                      <a:r>
                        <a:t>by 0.394</a:t>
                      </a:r>
                      <a:r>
                        <a:rPr b="0"/>
                        <a:t> for every three point shot 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Free Throw Attempts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0.81*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400"/>
                      </a:pPr>
                      <a:r>
                        <a:t>Increase</a:t>
                      </a:r>
                      <a:r>
                        <a:rPr b="0"/>
                        <a:t> points </a:t>
                      </a:r>
                      <a:r>
                        <a:t>by 0.81</a:t>
                      </a:r>
                      <a:r>
                        <a:rPr b="0"/>
                        <a:t> for every free throw 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Offensive Rebounds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-0.915*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400"/>
                      </a:pPr>
                      <a:r>
                        <a:t>Decrease</a:t>
                      </a:r>
                      <a:r>
                        <a:rPr b="0"/>
                        <a:t> points </a:t>
                      </a:r>
                      <a:r>
                        <a:t>by 0.915</a:t>
                      </a:r>
                      <a:r>
                        <a:rPr b="0"/>
                        <a:t> for every offensive rebound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Assists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0.039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400"/>
                      </a:pPr>
                      <a:r>
                        <a:t>Increase</a:t>
                      </a:r>
                      <a:r>
                        <a:rPr b="0"/>
                        <a:t> points </a:t>
                      </a:r>
                      <a:r>
                        <a:t>by 0.039</a:t>
                      </a:r>
                      <a:r>
                        <a:rPr b="0"/>
                        <a:t> for every assist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Blocks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0.572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400"/>
                      </a:pPr>
                      <a:r>
                        <a:t>Increase</a:t>
                      </a:r>
                      <a:r>
                        <a:rPr b="0"/>
                        <a:t> points </a:t>
                      </a:r>
                      <a:r>
                        <a:t>by 0.572</a:t>
                      </a:r>
                      <a:r>
                        <a:rPr b="0"/>
                        <a:t> for every block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Turnovers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0.098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400"/>
                      </a:pPr>
                      <a:r>
                        <a:t>Increase</a:t>
                      </a:r>
                      <a:r>
                        <a:rPr b="0"/>
                        <a:t> points </a:t>
                      </a:r>
                      <a:r>
                        <a:t>by 0.098</a:t>
                      </a:r>
                      <a:r>
                        <a:rPr b="0"/>
                        <a:t> for every turnover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Personal Fouls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-0.169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400"/>
                      </a:pPr>
                      <a:r>
                        <a:t>Decrease</a:t>
                      </a:r>
                      <a:r>
                        <a:rPr b="0"/>
                        <a:t> points </a:t>
                      </a:r>
                      <a:r>
                        <a:t>by 0.169</a:t>
                      </a:r>
                      <a:r>
                        <a:rPr b="0"/>
                        <a:t> for every personal foul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