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A6DE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very Peterson       July 12, 202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Avery Peterson       July 12, 2022</a:t>
            </a:r>
          </a:p>
        </p:txBody>
      </p:sp>
      <p:sp>
        <p:nvSpPr>
          <p:cNvPr id="152" name="Twitter Recommendation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Twitter Recommendations</a:t>
            </a:r>
          </a:p>
        </p:txBody>
      </p:sp>
      <p:sp>
        <p:nvSpPr>
          <p:cNvPr id="153" name="Finding New Followers Through NLP and Unsupervised Learning"/>
          <p:cNvSpPr txBox="1"/>
          <p:nvPr>
            <p:ph type="subTitle" sz="quarter" idx="1"/>
          </p:nvPr>
        </p:nvSpPr>
        <p:spPr>
          <a:xfrm>
            <a:off x="1201342" y="7223190"/>
            <a:ext cx="21981315" cy="1905001"/>
          </a:xfrm>
          <a:prstGeom prst="rect">
            <a:avLst/>
          </a:prstGeom>
        </p:spPr>
        <p:txBody>
          <a:bodyPr/>
          <a:lstStyle/>
          <a:p>
            <a:pPr/>
            <a:r>
              <a:t>Finding New Followers Through NLP and Unsupervised Learning</a:t>
            </a: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32999" y="1634018"/>
            <a:ext cx="2857501" cy="285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opic Mode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 Modeling</a:t>
            </a:r>
          </a:p>
        </p:txBody>
      </p:sp>
      <p:sp>
        <p:nvSpPr>
          <p:cNvPr id="207" name="Crypto Top Terms…"/>
          <p:cNvSpPr txBox="1"/>
          <p:nvPr>
            <p:ph type="body" sz="half" idx="1"/>
          </p:nvPr>
        </p:nvSpPr>
        <p:spPr>
          <a:xfrm>
            <a:off x="14295890" y="2665560"/>
            <a:ext cx="8881611" cy="983895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u="sng"/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Crypto</a:t>
            </a:r>
            <a:r>
              <a:t> Top Terms</a:t>
            </a:r>
          </a:p>
          <a:p>
            <a:pPr lvl="1"/>
            <a:r>
              <a:t>Bitcoin</a:t>
            </a:r>
          </a:p>
          <a:p>
            <a:pPr lvl="1"/>
            <a:r>
              <a:t>DeFi</a:t>
            </a:r>
          </a:p>
          <a:p>
            <a:pPr lvl="1"/>
            <a:r>
              <a:t>Web</a:t>
            </a:r>
          </a:p>
          <a:p>
            <a:pPr lvl="1"/>
            <a:r>
              <a:t>BTC</a:t>
            </a:r>
          </a:p>
          <a:p>
            <a:pPr lvl="1"/>
            <a:r>
              <a:t>NFT</a:t>
            </a:r>
          </a:p>
        </p:txBody>
      </p:sp>
      <p:sp>
        <p:nvSpPr>
          <p:cNvPr id="208" name="gm…"/>
          <p:cNvSpPr txBox="1"/>
          <p:nvPr/>
        </p:nvSpPr>
        <p:spPr>
          <a:xfrm>
            <a:off x="17683737" y="3921964"/>
            <a:ext cx="4139579" cy="587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gm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Market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NFTs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Amp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ETH</a:t>
            </a:r>
          </a:p>
        </p:txBody>
      </p:sp>
      <p:pic>
        <p:nvPicPr>
          <p:cNvPr id="209" name="Screen Shot 2022-07-12 at 3.08.06 PM.png" descr="Screen Shot 2022-07-12 at 3.08.0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1066" y="2661883"/>
            <a:ext cx="12559195" cy="10351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ommendations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Recommendations System</a:t>
            </a:r>
          </a:p>
        </p:txBody>
      </p:sp>
      <p:sp>
        <p:nvSpPr>
          <p:cNvPr id="212" name="Using Cosine Similarit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i="1"/>
            </a:lvl1pPr>
          </a:lstStyle>
          <a:p>
            <a:pPr/>
            <a:r>
              <a:t>Using Cosine Similarity</a:t>
            </a:r>
          </a:p>
        </p:txBody>
      </p:sp>
      <p:sp>
        <p:nvSpPr>
          <p:cNvPr id="213" name="For each user, their topic values represent a 3-dimensional point…"/>
          <p:cNvSpPr txBox="1"/>
          <p:nvPr>
            <p:ph type="body" sz="half" idx="1"/>
          </p:nvPr>
        </p:nvSpPr>
        <p:spPr>
          <a:xfrm>
            <a:off x="1206500" y="4248504"/>
            <a:ext cx="11207897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For each user, </a:t>
            </a:r>
            <a:r>
              <a:rPr b="1"/>
              <a:t>their topic values represent a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3-dimensional point</a:t>
            </a:r>
          </a:p>
          <a:p>
            <a:pPr lvl="1">
              <a:defRPr i="1"/>
            </a:pPr>
            <a:r>
              <a:t>EX: (General, Sneaker, Crypto)</a:t>
            </a:r>
          </a:p>
          <a:p>
            <a:pPr marL="0" indent="0">
              <a:buSzTx/>
              <a:buNone/>
            </a:pPr>
            <a:r>
              <a:t>For each user, </a:t>
            </a:r>
            <a:r>
              <a:rPr b="1"/>
              <a:t>I calculated the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cosine similarity</a:t>
            </a:r>
            <a:r>
              <a:rPr b="1"/>
              <a:t> with my account’s topic score</a:t>
            </a:r>
            <a:endParaRPr b="1"/>
          </a:p>
          <a:p>
            <a:pPr lvl="1">
              <a:defRPr i="1"/>
            </a:pPr>
            <a:r>
              <a:t>My Score: (0.181, 0.102, 0.117)</a:t>
            </a:r>
          </a:p>
        </p:txBody>
      </p:sp>
      <p:pic>
        <p:nvPicPr>
          <p:cNvPr id="214" name="Screen Shot 2022-07-13 at 2.16.59 PM.png" descr="Screen Shot 2022-07-13 at 2.16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88544" y="2647432"/>
            <a:ext cx="10806185" cy="10526811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Oval"/>
          <p:cNvSpPr/>
          <p:nvPr/>
        </p:nvSpPr>
        <p:spPr>
          <a:xfrm>
            <a:off x="14253847" y="9519147"/>
            <a:ext cx="2404003" cy="1270001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6" name="Recommended…"/>
          <p:cNvSpPr txBox="1"/>
          <p:nvPr/>
        </p:nvSpPr>
        <p:spPr>
          <a:xfrm>
            <a:off x="18662332" y="8640384"/>
            <a:ext cx="2229105" cy="85506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Recommended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Users</a:t>
            </a:r>
          </a:p>
        </p:txBody>
      </p:sp>
      <p:sp>
        <p:nvSpPr>
          <p:cNvPr id="217" name="Line"/>
          <p:cNvSpPr/>
          <p:nvPr/>
        </p:nvSpPr>
        <p:spPr>
          <a:xfrm flipV="1">
            <a:off x="16613589" y="9372614"/>
            <a:ext cx="2054044" cy="57376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Final Recommend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Final Recommendations</a:t>
            </a:r>
          </a:p>
        </p:txBody>
      </p:sp>
      <p:sp>
        <p:nvSpPr>
          <p:cNvPr id="220" name="Andrew Badr…"/>
          <p:cNvSpPr txBox="1"/>
          <p:nvPr>
            <p:ph type="body" sz="half" idx="1"/>
          </p:nvPr>
        </p:nvSpPr>
        <p:spPr>
          <a:xfrm>
            <a:off x="12821431" y="4248504"/>
            <a:ext cx="10356069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Andrew Badr</a:t>
            </a:r>
          </a:p>
          <a:p>
            <a:pPr lvl="1"/>
            <a:r>
              <a:rPr b="1">
                <a:solidFill>
                  <a:schemeClr val="accent1">
                    <a:lumOff val="-13575"/>
                  </a:schemeClr>
                </a:solidFill>
              </a:rPr>
              <a:t>Writer</a:t>
            </a:r>
            <a:r>
              <a:t> and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programmer</a:t>
            </a:r>
          </a:p>
          <a:p>
            <a:pPr lvl="1"/>
            <a:r>
              <a:t>Blogs about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NFT’s</a:t>
            </a:r>
            <a:r>
              <a:t>,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digital art</a:t>
            </a:r>
            <a:r>
              <a:t>, and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Web3</a:t>
            </a:r>
          </a:p>
          <a:p>
            <a:pPr lvl="1"/>
            <a:r>
              <a:t>Tweets about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programming</a:t>
            </a:r>
            <a:r>
              <a:t> and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art</a:t>
            </a:r>
            <a:r>
              <a:t> within the NFT space</a:t>
            </a:r>
          </a:p>
        </p:txBody>
      </p:sp>
      <p:pic>
        <p:nvPicPr>
          <p:cNvPr id="221" name="Screen Shot 2022-07-13 at 3.03.24 PM.png" descr="Screen Shot 2022-07-13 at 3.03.2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9197" y="4149138"/>
            <a:ext cx="10533201" cy="8454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Final Recommend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Final Recommendations</a:t>
            </a:r>
          </a:p>
        </p:txBody>
      </p:sp>
      <p:sp>
        <p:nvSpPr>
          <p:cNvPr id="224" name="Greg Egan…"/>
          <p:cNvSpPr txBox="1"/>
          <p:nvPr>
            <p:ph type="body" sz="half" idx="1"/>
          </p:nvPr>
        </p:nvSpPr>
        <p:spPr>
          <a:xfrm>
            <a:off x="12821431" y="4248504"/>
            <a:ext cx="10356069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Greg Egan</a:t>
            </a:r>
          </a:p>
          <a:p>
            <a:pPr lvl="1"/>
            <a:r>
              <a:rPr b="1">
                <a:solidFill>
                  <a:schemeClr val="accent1">
                    <a:lumOff val="-13575"/>
                  </a:schemeClr>
                </a:solidFill>
              </a:rPr>
              <a:t>Science fiction writer</a:t>
            </a:r>
            <a:r>
              <a:t> and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computer programmer</a:t>
            </a:r>
          </a:p>
          <a:p>
            <a:pPr lvl="1"/>
            <a:r>
              <a:t>Tweets about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cryptocurrency</a:t>
            </a:r>
            <a:r>
              <a:t> and</a:t>
            </a:r>
            <a:r>
              <a:rPr b="1"/>
              <a:t>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philosophy </a:t>
            </a:r>
            <a:endParaRPr b="1">
              <a:solidFill>
                <a:schemeClr val="accent1">
                  <a:lumOff val="-13575"/>
                </a:schemeClr>
              </a:solidFill>
            </a:endParaRPr>
          </a:p>
          <a:p>
            <a:pPr lvl="1"/>
            <a:r>
              <a:t>Also tweets about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science</a:t>
            </a:r>
            <a:r>
              <a:t> and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physics</a:t>
            </a:r>
            <a:r>
              <a:t> </a:t>
            </a:r>
          </a:p>
        </p:txBody>
      </p:sp>
      <p:pic>
        <p:nvPicPr>
          <p:cNvPr id="225" name="Screen Shot 2022-07-13 at 3.15.58 PM.png" descr="Screen Shot 2022-07-13 at 3.15.5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9073" y="3804599"/>
            <a:ext cx="10356070" cy="91438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Final Recommend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Final Recommendations</a:t>
            </a:r>
          </a:p>
        </p:txBody>
      </p:sp>
      <p:sp>
        <p:nvSpPr>
          <p:cNvPr id="228" name="Gentry Humphrey…"/>
          <p:cNvSpPr txBox="1"/>
          <p:nvPr>
            <p:ph type="body" sz="half" idx="1"/>
          </p:nvPr>
        </p:nvSpPr>
        <p:spPr>
          <a:xfrm>
            <a:off x="12821431" y="4248504"/>
            <a:ext cx="10356069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Gentry Humphrey</a:t>
            </a:r>
          </a:p>
          <a:p>
            <a:pPr lvl="1"/>
            <a:r>
              <a:t>A former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VP of Nike Footwear</a:t>
            </a:r>
            <a:r>
              <a:t> who worked there for 20+ years</a:t>
            </a:r>
          </a:p>
          <a:p>
            <a:pPr lvl="1"/>
            <a:r>
              <a:t>Was essential to the prolonged popularity of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Jordan Brand</a:t>
            </a:r>
            <a:endParaRPr>
              <a:solidFill>
                <a:schemeClr val="accent1">
                  <a:lumOff val="-13575"/>
                </a:schemeClr>
              </a:solidFill>
            </a:endParaRPr>
          </a:p>
          <a:p>
            <a:pPr lvl="1"/>
            <a:r>
              <a:t>Tweets about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sneaker culture</a:t>
            </a:r>
            <a:r>
              <a:t>,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basketball</a:t>
            </a:r>
            <a:r>
              <a:t>, and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style</a:t>
            </a:r>
          </a:p>
        </p:txBody>
      </p:sp>
      <p:pic>
        <p:nvPicPr>
          <p:cNvPr id="229" name="Screen Shot 2022-07-13 at 3.19.31 PM.png" descr="Screen Shot 2022-07-13 at 3.19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9482" y="4317347"/>
            <a:ext cx="10356070" cy="81183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Future of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of Work</a:t>
            </a:r>
          </a:p>
        </p:txBody>
      </p:sp>
      <p:sp>
        <p:nvSpPr>
          <p:cNvPr id="232" name="More tweets and more us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More tweets</a:t>
            </a:r>
            <a:r>
              <a:t> and </a:t>
            </a:r>
            <a:r>
              <a:rPr b="1"/>
              <a:t>more users</a:t>
            </a:r>
          </a:p>
          <a:p>
            <a:pPr/>
            <a:r>
              <a:t>Apply recommendation model to </a:t>
            </a:r>
            <a:r>
              <a:rPr b="1"/>
              <a:t>other users</a:t>
            </a:r>
            <a:endParaRPr b="1"/>
          </a:p>
          <a:p>
            <a:pPr/>
            <a:r>
              <a:rPr b="1"/>
              <a:t>Randomly select</a:t>
            </a:r>
            <a:r>
              <a:t> 2nd degree followers (vs. the 100 most recently followed)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Questions?"/>
          <p:cNvSpPr txBox="1"/>
          <p:nvPr>
            <p:ph type="body" sz="half" idx="1"/>
          </p:nvPr>
        </p:nvSpPr>
        <p:spPr>
          <a:xfrm>
            <a:off x="1206500" y="4920843"/>
            <a:ext cx="18057794" cy="3874314"/>
          </a:xfrm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  <p:pic>
        <p:nvPicPr>
          <p:cNvPr id="2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67268" y="5429250"/>
            <a:ext cx="2857501" cy="285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Obj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Objectives</a:t>
            </a:r>
          </a:p>
        </p:txBody>
      </p:sp>
      <p:sp>
        <p:nvSpPr>
          <p:cNvPr id="157" name="Key Objective…"/>
          <p:cNvSpPr txBox="1"/>
          <p:nvPr>
            <p:ph type="body" idx="1"/>
          </p:nvPr>
        </p:nvSpPr>
        <p:spPr>
          <a:xfrm>
            <a:off x="1206500" y="2859749"/>
            <a:ext cx="21971000" cy="9644767"/>
          </a:xfrm>
          <a:prstGeom prst="rect">
            <a:avLst/>
          </a:prstGeom>
        </p:spPr>
        <p:txBody>
          <a:bodyPr/>
          <a:lstStyle/>
          <a:p>
            <a:pPr lvl="1" marL="0" indent="443484" defTabSz="2365188">
              <a:spcBef>
                <a:spcPts val="4300"/>
              </a:spcBef>
              <a:buSzTx/>
              <a:buNone/>
              <a:defRPr b="1" i="1" sz="4656"/>
            </a:pPr>
          </a:p>
          <a:p>
            <a:pPr lvl="1" marL="0" indent="443484" defTabSz="2365188">
              <a:spcBef>
                <a:spcPts val="4300"/>
              </a:spcBef>
              <a:buSzTx/>
              <a:buNone/>
              <a:defRPr b="1" i="1" sz="4656"/>
            </a:pPr>
            <a:r>
              <a:t>Key Objective</a:t>
            </a:r>
          </a:p>
          <a:p>
            <a:pPr lvl="1" marL="1182624" indent="-591312" defTabSz="2365188">
              <a:spcBef>
                <a:spcPts val="4300"/>
              </a:spcBef>
              <a:defRPr sz="4656"/>
            </a:pPr>
            <a:r>
              <a:t>Build a Twitter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follower recommendation system</a:t>
            </a:r>
            <a:r>
              <a:t> </a:t>
            </a:r>
          </a:p>
          <a:p>
            <a:pPr lvl="1" marL="1182624" indent="-591312" defTabSz="2365188">
              <a:lnSpc>
                <a:spcPct val="160000"/>
              </a:lnSpc>
              <a:spcBef>
                <a:spcPts val="4300"/>
              </a:spcBef>
              <a:defRPr sz="4656"/>
            </a:pPr>
            <a:r>
              <a:t>Recommends new users to follow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based on Twitter activity</a:t>
            </a:r>
            <a:endParaRPr b="1">
              <a:solidFill>
                <a:schemeClr val="accent1">
                  <a:lumOff val="-13575"/>
                </a:schemeClr>
              </a:solidFill>
            </a:endParaRPr>
          </a:p>
          <a:p>
            <a:pPr lvl="1" marL="0" indent="443484" defTabSz="2365188">
              <a:spcBef>
                <a:spcPts val="4300"/>
              </a:spcBef>
              <a:buSzTx/>
              <a:buNone/>
              <a:defRPr i="1" sz="4656"/>
            </a:pPr>
            <a:r>
              <a:rPr b="1"/>
              <a:t>Why It Matters</a:t>
            </a:r>
            <a:endParaRPr b="1"/>
          </a:p>
          <a:p>
            <a:pPr lvl="1" marL="1182624" indent="-591312" defTabSz="2365188">
              <a:spcBef>
                <a:spcPts val="4300"/>
              </a:spcBef>
              <a:defRPr sz="4656"/>
            </a:pPr>
            <a:r>
              <a:rPr b="1">
                <a:solidFill>
                  <a:schemeClr val="accent1">
                    <a:lumOff val="-13575"/>
                  </a:schemeClr>
                </a:solidFill>
              </a:rPr>
              <a:t>Improves user experience &amp; engagement</a:t>
            </a:r>
            <a:r>
              <a:t> through Twitter account discovery</a:t>
            </a:r>
          </a:p>
          <a:p>
            <a:pPr lvl="1" marL="1182624" indent="-591312" defTabSz="2365188">
              <a:spcBef>
                <a:spcPts val="4300"/>
              </a:spcBef>
              <a:defRPr sz="4656"/>
            </a:pPr>
            <a:r>
              <a:t>Allows new users to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find online communities centered around their interests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argeting 2nd Degree Us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Targeting 2nd Degree Users</a:t>
            </a:r>
          </a:p>
        </p:txBody>
      </p:sp>
      <p:sp>
        <p:nvSpPr>
          <p:cNvPr id="160" name="Avery"/>
          <p:cNvSpPr/>
          <p:nvPr/>
        </p:nvSpPr>
        <p:spPr>
          <a:xfrm>
            <a:off x="7522254" y="3760530"/>
            <a:ext cx="2822280" cy="1566455"/>
          </a:xfrm>
          <a:prstGeom prst="rect">
            <a:avLst/>
          </a:prstGeom>
          <a:solidFill>
            <a:srgbClr val="9ED6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Avery</a:t>
            </a:r>
          </a:p>
        </p:txBody>
      </p:sp>
      <p:sp>
        <p:nvSpPr>
          <p:cNvPr id="161" name="Alex"/>
          <p:cNvSpPr/>
          <p:nvPr/>
        </p:nvSpPr>
        <p:spPr>
          <a:xfrm>
            <a:off x="11127181" y="6722791"/>
            <a:ext cx="2822279" cy="1566455"/>
          </a:xfrm>
          <a:prstGeom prst="rect">
            <a:avLst/>
          </a:prstGeom>
          <a:solidFill>
            <a:srgbClr val="9ED6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Alex</a:t>
            </a:r>
          </a:p>
        </p:txBody>
      </p:sp>
      <p:sp>
        <p:nvSpPr>
          <p:cNvPr id="162" name="Henry"/>
          <p:cNvSpPr/>
          <p:nvPr/>
        </p:nvSpPr>
        <p:spPr>
          <a:xfrm>
            <a:off x="7522254" y="6722791"/>
            <a:ext cx="2822280" cy="1566455"/>
          </a:xfrm>
          <a:prstGeom prst="rect">
            <a:avLst/>
          </a:prstGeom>
          <a:solidFill>
            <a:srgbClr val="9ED6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Henry</a:t>
            </a:r>
          </a:p>
        </p:txBody>
      </p:sp>
      <p:sp>
        <p:nvSpPr>
          <p:cNvPr id="163" name="John"/>
          <p:cNvSpPr/>
          <p:nvPr/>
        </p:nvSpPr>
        <p:spPr>
          <a:xfrm>
            <a:off x="3917328" y="6722791"/>
            <a:ext cx="2822279" cy="1566455"/>
          </a:xfrm>
          <a:prstGeom prst="rect">
            <a:avLst/>
          </a:prstGeom>
          <a:solidFill>
            <a:srgbClr val="9ED6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John</a:t>
            </a:r>
          </a:p>
        </p:txBody>
      </p:sp>
      <p:sp>
        <p:nvSpPr>
          <p:cNvPr id="164" name="Joshua"/>
          <p:cNvSpPr/>
          <p:nvPr/>
        </p:nvSpPr>
        <p:spPr>
          <a:xfrm>
            <a:off x="14019432" y="9685051"/>
            <a:ext cx="2822280" cy="1566455"/>
          </a:xfrm>
          <a:prstGeom prst="rect">
            <a:avLst/>
          </a:prstGeom>
          <a:solidFill>
            <a:srgbClr val="9ED6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Joshua</a:t>
            </a:r>
          </a:p>
        </p:txBody>
      </p:sp>
      <p:sp>
        <p:nvSpPr>
          <p:cNvPr id="165" name="Balajis"/>
          <p:cNvSpPr/>
          <p:nvPr/>
        </p:nvSpPr>
        <p:spPr>
          <a:xfrm>
            <a:off x="10770844" y="9685051"/>
            <a:ext cx="2822279" cy="1566455"/>
          </a:xfrm>
          <a:prstGeom prst="rect">
            <a:avLst/>
          </a:prstGeom>
          <a:solidFill>
            <a:srgbClr val="9ED6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Balajis</a:t>
            </a:r>
          </a:p>
        </p:txBody>
      </p:sp>
      <p:sp>
        <p:nvSpPr>
          <p:cNvPr id="166" name="Jeffery"/>
          <p:cNvSpPr/>
          <p:nvPr/>
        </p:nvSpPr>
        <p:spPr>
          <a:xfrm>
            <a:off x="7522254" y="9685051"/>
            <a:ext cx="2822280" cy="1566455"/>
          </a:xfrm>
          <a:prstGeom prst="rect">
            <a:avLst/>
          </a:prstGeom>
          <a:solidFill>
            <a:srgbClr val="9ED6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Jeffery </a:t>
            </a:r>
          </a:p>
        </p:txBody>
      </p:sp>
      <p:sp>
        <p:nvSpPr>
          <p:cNvPr id="167" name="Satoshi"/>
          <p:cNvSpPr/>
          <p:nvPr/>
        </p:nvSpPr>
        <p:spPr>
          <a:xfrm>
            <a:off x="4273665" y="9685051"/>
            <a:ext cx="2822280" cy="1566455"/>
          </a:xfrm>
          <a:prstGeom prst="rect">
            <a:avLst/>
          </a:prstGeom>
          <a:solidFill>
            <a:srgbClr val="9ED6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Satoshi</a:t>
            </a:r>
          </a:p>
        </p:txBody>
      </p:sp>
      <p:sp>
        <p:nvSpPr>
          <p:cNvPr id="168" name="Kathy"/>
          <p:cNvSpPr/>
          <p:nvPr/>
        </p:nvSpPr>
        <p:spPr>
          <a:xfrm>
            <a:off x="1025076" y="9685051"/>
            <a:ext cx="2822280" cy="1566455"/>
          </a:xfrm>
          <a:prstGeom prst="rect">
            <a:avLst/>
          </a:prstGeom>
          <a:solidFill>
            <a:srgbClr val="9ED6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Kathy</a:t>
            </a:r>
          </a:p>
        </p:txBody>
      </p:sp>
      <p:sp>
        <p:nvSpPr>
          <p:cNvPr id="169" name="Line"/>
          <p:cNvSpPr/>
          <p:nvPr/>
        </p:nvSpPr>
        <p:spPr>
          <a:xfrm>
            <a:off x="10533550" y="4543757"/>
            <a:ext cx="2439217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0" name="Primary User"/>
          <p:cNvSpPr txBox="1"/>
          <p:nvPr/>
        </p:nvSpPr>
        <p:spPr>
          <a:xfrm>
            <a:off x="13224713" y="4251201"/>
            <a:ext cx="2642516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Primary User</a:t>
            </a:r>
          </a:p>
        </p:txBody>
      </p:sp>
      <p:sp>
        <p:nvSpPr>
          <p:cNvPr id="171" name="Line"/>
          <p:cNvSpPr/>
          <p:nvPr/>
        </p:nvSpPr>
        <p:spPr>
          <a:xfrm>
            <a:off x="14289453" y="7506018"/>
            <a:ext cx="148455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2" name="1st Degree Following…"/>
          <p:cNvSpPr txBox="1"/>
          <p:nvPr/>
        </p:nvSpPr>
        <p:spPr>
          <a:xfrm>
            <a:off x="16070938" y="6965812"/>
            <a:ext cx="4312820" cy="1080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b="1">
                <a:latin typeface="+mn-lt"/>
                <a:ea typeface="+mn-ea"/>
                <a:cs typeface="+mn-cs"/>
                <a:sym typeface="Helvetica Neue"/>
              </a:rPr>
              <a:t>1st Degree Following</a:t>
            </a:r>
            <a:r>
              <a:t>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(accounts I follow)</a:t>
            </a:r>
          </a:p>
        </p:txBody>
      </p:sp>
      <p:sp>
        <p:nvSpPr>
          <p:cNvPr id="173" name="Line"/>
          <p:cNvSpPr/>
          <p:nvPr/>
        </p:nvSpPr>
        <p:spPr>
          <a:xfrm>
            <a:off x="17268021" y="10468278"/>
            <a:ext cx="106372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4" name="2nd Degree Following…"/>
          <p:cNvSpPr txBox="1"/>
          <p:nvPr/>
        </p:nvSpPr>
        <p:spPr>
          <a:xfrm>
            <a:off x="18406269" y="9978320"/>
            <a:ext cx="5450600" cy="979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2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b="1">
                <a:latin typeface="+mn-lt"/>
                <a:ea typeface="+mn-ea"/>
                <a:cs typeface="+mn-cs"/>
                <a:sym typeface="Helvetica Neue"/>
              </a:rPr>
              <a:t>2nd Degree Following</a:t>
            </a:r>
            <a:r>
              <a:t> </a:t>
            </a:r>
          </a:p>
          <a:p>
            <a:pPr defTabSz="825500">
              <a:defRPr sz="2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(accounts my following follows)</a:t>
            </a:r>
          </a:p>
        </p:txBody>
      </p:sp>
      <p:sp>
        <p:nvSpPr>
          <p:cNvPr id="175" name="Line"/>
          <p:cNvSpPr/>
          <p:nvPr/>
        </p:nvSpPr>
        <p:spPr>
          <a:xfrm flipV="1">
            <a:off x="560666" y="10893762"/>
            <a:ext cx="1" cy="74655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6" name="Line"/>
          <p:cNvSpPr/>
          <p:nvPr/>
        </p:nvSpPr>
        <p:spPr>
          <a:xfrm flipV="1">
            <a:off x="17306121" y="10893762"/>
            <a:ext cx="1" cy="74655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7" name="Line"/>
          <p:cNvSpPr/>
          <p:nvPr/>
        </p:nvSpPr>
        <p:spPr>
          <a:xfrm flipH="1" flipV="1">
            <a:off x="495573" y="11664005"/>
            <a:ext cx="1687564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8" name="Line"/>
          <p:cNvSpPr/>
          <p:nvPr/>
        </p:nvSpPr>
        <p:spPr>
          <a:xfrm flipV="1">
            <a:off x="8933394" y="11705810"/>
            <a:ext cx="1" cy="74655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9" name="Target for Recommendation System"/>
          <p:cNvSpPr txBox="1"/>
          <p:nvPr/>
        </p:nvSpPr>
        <p:spPr>
          <a:xfrm>
            <a:off x="5394412" y="12647312"/>
            <a:ext cx="7077965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Target for Recommendation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Data Statist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Statistics </a:t>
            </a:r>
          </a:p>
        </p:txBody>
      </p:sp>
      <p:sp>
        <p:nvSpPr>
          <p:cNvPr id="182" name="Used Twitter’s Developer API Tweep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Used Twitter’s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Developer API Tweepy</a:t>
            </a:r>
            <a:r>
              <a:t> </a:t>
            </a:r>
          </a:p>
          <a:p>
            <a:pPr/>
            <a:r>
              <a:rPr b="1">
                <a:solidFill>
                  <a:schemeClr val="accent1">
                    <a:lumOff val="-13575"/>
                  </a:schemeClr>
                </a:solidFill>
              </a:rPr>
              <a:t>19,759 Tweets</a:t>
            </a:r>
            <a:r>
              <a:t> from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106 Twitter Accounts</a:t>
            </a:r>
            <a:endParaRPr b="1">
              <a:solidFill>
                <a:schemeClr val="accent1">
                  <a:lumOff val="-13575"/>
                </a:schemeClr>
              </a:solidFill>
            </a:endParaRPr>
          </a:p>
          <a:p>
            <a:pPr/>
            <a:r>
              <a:rPr b="1">
                <a:solidFill>
                  <a:schemeClr val="accent1">
                    <a:lumOff val="-13575"/>
                  </a:schemeClr>
                </a:solidFill>
              </a:rPr>
              <a:t>Tweets, Retweets, </a:t>
            </a:r>
            <a:r>
              <a:t>and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 Likes</a:t>
            </a:r>
            <a:endParaRPr b="1">
              <a:solidFill>
                <a:schemeClr val="accent1">
                  <a:lumOff val="-13575"/>
                </a:schemeClr>
              </a:solidFill>
            </a:endParaRPr>
          </a:p>
          <a:p>
            <a:pPr/>
            <a:r>
              <a:t>API Limitations</a:t>
            </a:r>
            <a:endParaRPr b="1"/>
          </a:p>
          <a:p>
            <a:pPr lvl="2"/>
            <a:r>
              <a:rPr b="1">
                <a:solidFill>
                  <a:schemeClr val="accent1">
                    <a:lumOff val="-13575"/>
                  </a:schemeClr>
                </a:solidFill>
              </a:rPr>
              <a:t>Scraping limits</a:t>
            </a:r>
            <a:r>
              <a:t> — took 2 days to download 20k tweets</a:t>
            </a:r>
          </a:p>
          <a:p>
            <a:pPr lvl="2"/>
            <a:r>
              <a:rPr b="1">
                <a:solidFill>
                  <a:schemeClr val="accent1">
                    <a:lumOff val="-13575"/>
                  </a:schemeClr>
                </a:solidFill>
              </a:rPr>
              <a:t>Maximum 7 days</a:t>
            </a:r>
            <a:r>
              <a:t> worth of Twitter history per user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opic Mode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 Modeling</a:t>
            </a:r>
          </a:p>
        </p:txBody>
      </p:sp>
      <p:sp>
        <p:nvSpPr>
          <p:cNvPr id="185" name="Used NLTK for text preprocessing, cleaning, and parts-of-speech tagging (to eliminate stop word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Used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NLTK</a:t>
            </a:r>
            <a:r>
              <a:t> for </a:t>
            </a:r>
            <a:r>
              <a:rPr b="1"/>
              <a:t>text preprocessing</a:t>
            </a:r>
            <a:r>
              <a:t>, </a:t>
            </a:r>
            <a:r>
              <a:rPr b="1"/>
              <a:t>cleaning</a:t>
            </a:r>
            <a:r>
              <a:t>, and </a:t>
            </a:r>
            <a:r>
              <a:rPr b="1"/>
              <a:t>parts-of-speech tagging</a:t>
            </a:r>
            <a:r>
              <a:t> (</a:t>
            </a:r>
            <a:r>
              <a:rPr i="1"/>
              <a:t>to eliminate stop words</a:t>
            </a:r>
            <a:r>
              <a:t>)</a:t>
            </a:r>
          </a:p>
          <a:p>
            <a:pPr/>
            <a:r>
              <a:t>Used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Scikit Learn</a:t>
            </a:r>
            <a:r>
              <a:t> for </a:t>
            </a:r>
            <a:r>
              <a:rPr b="1"/>
              <a:t>term vectorization</a:t>
            </a:r>
            <a:r>
              <a:t> and </a:t>
            </a:r>
            <a:r>
              <a:rPr b="1"/>
              <a:t>topic modeling</a:t>
            </a:r>
            <a:r>
              <a:t>                    </a:t>
            </a:r>
            <a:r>
              <a:rPr i="1"/>
              <a:t>(for dimensionality reduction)</a:t>
            </a:r>
          </a:p>
          <a:p>
            <a:pPr lvl="2"/>
            <a:r>
              <a:t>CountVectorizer and TF-IDF for term vectorization</a:t>
            </a:r>
          </a:p>
          <a:p>
            <a:pPr lvl="2"/>
            <a:r>
              <a:t>LSA, NMF, and LDA for topic modeling algorithms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opic Mode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 Modeling</a:t>
            </a:r>
          </a:p>
        </p:txBody>
      </p:sp>
      <p:sp>
        <p:nvSpPr>
          <p:cNvPr id="188" name="Personal Accoun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i="1"/>
            </a:lvl1pPr>
          </a:lstStyle>
          <a:p>
            <a:pPr/>
            <a:r>
              <a:t>Personal Account</a:t>
            </a:r>
          </a:p>
        </p:txBody>
      </p:sp>
      <p:sp>
        <p:nvSpPr>
          <p:cNvPr id="189" name="Used LSA with CountVectorizer for topic modeling of my personal accou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b="1"/>
              <a:t>Used LSA with CountVectorizer for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 topic modeling of my personal account </a:t>
            </a:r>
            <a:endParaRPr b="1">
              <a:solidFill>
                <a:schemeClr val="accent1">
                  <a:lumOff val="-13575"/>
                </a:schemeClr>
              </a:solidFill>
            </a:endParaRPr>
          </a:p>
          <a:p>
            <a:pPr lvl="2">
              <a:defRPr sz="4500"/>
            </a:pPr>
            <a:r>
              <a:rPr i="1"/>
              <a:t>Used to find the best overall topic model for the rest of my data set</a:t>
            </a:r>
            <a:endParaRPr i="1"/>
          </a:p>
          <a:p>
            <a:pPr marL="0" indent="0">
              <a:buSzTx/>
              <a:buNone/>
              <a:defRPr b="1" sz="4500"/>
            </a:pPr>
            <a:r>
              <a:t>My Top 3 Twitter Topics for </a:t>
            </a:r>
            <a:r>
              <a:rPr u="sng"/>
              <a:t>Personal Account</a:t>
            </a:r>
            <a:endParaRPr i="1"/>
          </a:p>
          <a:p>
            <a:pPr lvl="1" marL="1722437" indent="-833437">
              <a:buSzPct val="100000"/>
              <a:buAutoNum type="arabicPeriod" startAt="1"/>
              <a:defRPr b="1" sz="4500"/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Crypto / Economics</a:t>
            </a:r>
            <a:r>
              <a:t> </a:t>
            </a:r>
            <a:r>
              <a:rPr b="0"/>
              <a:t>(</a:t>
            </a:r>
            <a:r>
              <a:rPr b="0" i="1"/>
              <a:t>world, digital, physical, money, ethereum</a:t>
            </a:r>
            <a:r>
              <a:rPr b="0"/>
              <a:t>)</a:t>
            </a:r>
            <a:endParaRPr b="0"/>
          </a:p>
          <a:p>
            <a:pPr lvl="1" marL="1722437" indent="-833437">
              <a:buSzPct val="100000"/>
              <a:buAutoNum type="arabicPeriod" startAt="1"/>
              <a:defRPr b="1" sz="4500"/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Morality</a:t>
            </a:r>
            <a:r>
              <a:t> </a:t>
            </a:r>
            <a:r>
              <a:rPr b="0"/>
              <a:t>(</a:t>
            </a:r>
            <a:r>
              <a:rPr b="0" i="1"/>
              <a:t>age, yrs, life, total, human</a:t>
            </a:r>
            <a:r>
              <a:rPr b="0"/>
              <a:t>)</a:t>
            </a:r>
          </a:p>
          <a:p>
            <a:pPr lvl="1" marL="1722437" indent="-833437">
              <a:buSzPct val="100000"/>
              <a:buAutoNum type="arabicPeriod" startAt="1"/>
              <a:defRPr b="1" sz="4500"/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Philosophy</a:t>
            </a:r>
            <a:r>
              <a:t> </a:t>
            </a:r>
            <a:r>
              <a:rPr b="0"/>
              <a:t>(</a:t>
            </a:r>
            <a:r>
              <a:rPr b="0" i="1"/>
              <a:t>total, denial, good, evil, freedom</a:t>
            </a:r>
            <a:r>
              <a:rPr b="0"/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opic Mode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 Modeling</a:t>
            </a:r>
          </a:p>
        </p:txBody>
      </p:sp>
      <p:sp>
        <p:nvSpPr>
          <p:cNvPr id="192" name="2nd Degree Account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i="1"/>
            </a:lvl1pPr>
          </a:lstStyle>
          <a:p>
            <a:pPr/>
            <a:r>
              <a:t>2nd Degree Accounts</a:t>
            </a:r>
          </a:p>
        </p:txBody>
      </p:sp>
      <p:sp>
        <p:nvSpPr>
          <p:cNvPr id="193" name="Chose Non-Negative Matrix Factorization (NMF) with TF-IDF vectorizer for final analys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Chose </a:t>
            </a:r>
            <a:r>
              <a:rPr b="1"/>
              <a:t>Non-Negative Matrix Factorization (NMF) </a:t>
            </a:r>
            <a:r>
              <a:t>with</a:t>
            </a:r>
            <a:r>
              <a:rPr b="1"/>
              <a:t> TF-IDF vectorizer</a:t>
            </a:r>
            <a:r>
              <a:t> for final analysis</a:t>
            </a:r>
          </a:p>
          <a:p>
            <a:pPr lvl="3" marL="0" indent="1371600">
              <a:buSzTx/>
              <a:buNone/>
              <a:defRPr b="1" sz="4500"/>
            </a:pPr>
            <a:r>
              <a:t>       </a:t>
            </a:r>
            <a:r>
              <a:rPr sz="4800"/>
              <a:t>Top 3 Twitter Topics</a:t>
            </a:r>
            <a:endParaRPr i="1" sz="5600"/>
          </a:p>
          <a:p>
            <a:pPr lvl="3" marL="3500437" indent="-833437">
              <a:buSzPct val="100000"/>
              <a:buAutoNum type="arabicPeriod" startAt="1"/>
              <a:defRPr b="1" sz="4500"/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General</a:t>
            </a:r>
            <a:endParaRPr b="0"/>
          </a:p>
          <a:p>
            <a:pPr lvl="3" marL="3500437" indent="-833437">
              <a:buSzPct val="100000"/>
              <a:buAutoNum type="arabicPeriod" startAt="1"/>
              <a:defRPr b="1" sz="4500"/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Crypto</a:t>
            </a:r>
          </a:p>
          <a:p>
            <a:pPr lvl="3" marL="3500437" indent="-833437">
              <a:buSzPct val="100000"/>
              <a:buAutoNum type="arabicPeriod" startAt="1"/>
              <a:defRPr b="1" sz="4500"/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Sneakers</a:t>
            </a:r>
            <a:endParaRPr>
              <a:solidFill>
                <a:schemeClr val="accent1">
                  <a:lumOff val="-13575"/>
                </a:schemeClr>
              </a:solidFill>
            </a:endParaRPr>
          </a:p>
          <a:p>
            <a:pPr lvl="3" marL="3500437" indent="-833437">
              <a:buSzPct val="100000"/>
              <a:buAutoNum type="arabicPeriod" startAt="1"/>
              <a:defRPr b="1" sz="4500"/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Russia / Ukraine *</a:t>
            </a:r>
          </a:p>
        </p:txBody>
      </p:sp>
      <p:sp>
        <p:nvSpPr>
          <p:cNvPr id="194" name="* Excluded models with this topic…"/>
          <p:cNvSpPr txBox="1"/>
          <p:nvPr/>
        </p:nvSpPr>
        <p:spPr>
          <a:xfrm>
            <a:off x="15125311" y="10159567"/>
            <a:ext cx="7389979" cy="1802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3800">
                <a:solidFill>
                  <a:srgbClr val="000000"/>
                </a:solidFill>
              </a:defRPr>
            </a:pPr>
            <a:r>
              <a:t>* Excluded models with this topic </a:t>
            </a:r>
          </a:p>
          <a:p>
            <a:pPr>
              <a:defRPr i="1" sz="3800">
                <a:solidFill>
                  <a:srgbClr val="000000"/>
                </a:solidFill>
              </a:defRPr>
            </a:pPr>
            <a:r>
              <a:t>as this did not match personal </a:t>
            </a:r>
          </a:p>
          <a:p>
            <a:pPr>
              <a:defRPr i="1" sz="3800">
                <a:solidFill>
                  <a:srgbClr val="000000"/>
                </a:solidFill>
              </a:defRPr>
            </a:pPr>
            <a:r>
              <a:t>accounts topics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opic Mode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 Modeling</a:t>
            </a:r>
          </a:p>
        </p:txBody>
      </p:sp>
      <p:pic>
        <p:nvPicPr>
          <p:cNvPr id="197" name="Screen Shot 2022-07-12 at 3.07.26 PM.png" descr="Screen Shot 2022-07-12 at 3.07.2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2547" y="2587321"/>
            <a:ext cx="12735825" cy="1068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General Top Terms…"/>
          <p:cNvSpPr txBox="1"/>
          <p:nvPr>
            <p:ph type="body" sz="half" idx="1"/>
          </p:nvPr>
        </p:nvSpPr>
        <p:spPr>
          <a:xfrm>
            <a:off x="14295889" y="2665560"/>
            <a:ext cx="8881612" cy="983895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u="sng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General</a:t>
            </a:r>
            <a:r>
              <a:t> Top Terms</a:t>
            </a:r>
          </a:p>
          <a:p>
            <a:pPr lvl="1"/>
            <a:r>
              <a:t>I’m</a:t>
            </a:r>
          </a:p>
          <a:p>
            <a:pPr lvl="1"/>
            <a:r>
              <a:t>Don’t</a:t>
            </a:r>
          </a:p>
          <a:p>
            <a:pPr lvl="1"/>
            <a:r>
              <a:t>Time</a:t>
            </a:r>
          </a:p>
          <a:p>
            <a:pPr lvl="1"/>
            <a:r>
              <a:t>Love</a:t>
            </a:r>
          </a:p>
          <a:p>
            <a:pPr lvl="1"/>
            <a:r>
              <a:t>New</a:t>
            </a:r>
          </a:p>
        </p:txBody>
      </p:sp>
      <p:sp>
        <p:nvSpPr>
          <p:cNvPr id="199" name="Life…"/>
          <p:cNvSpPr txBox="1"/>
          <p:nvPr/>
        </p:nvSpPr>
        <p:spPr>
          <a:xfrm>
            <a:off x="17683738" y="3921964"/>
            <a:ext cx="4139579" cy="587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Life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Day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Amp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Thank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Good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opic Mode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 Modeling</a:t>
            </a:r>
          </a:p>
        </p:txBody>
      </p:sp>
      <p:sp>
        <p:nvSpPr>
          <p:cNvPr id="202" name="Sneakers Top Terms…"/>
          <p:cNvSpPr txBox="1"/>
          <p:nvPr>
            <p:ph type="body" sz="half" idx="1"/>
          </p:nvPr>
        </p:nvSpPr>
        <p:spPr>
          <a:xfrm>
            <a:off x="14295890" y="2665560"/>
            <a:ext cx="8881611" cy="983895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u="sng"/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Sneakers</a:t>
            </a:r>
            <a:r>
              <a:t> Top Terms</a:t>
            </a:r>
          </a:p>
          <a:p>
            <a:pPr lvl="1"/>
            <a:r>
              <a:t>Air</a:t>
            </a:r>
          </a:p>
          <a:p>
            <a:pPr lvl="1"/>
            <a:r>
              <a:t>Dunk</a:t>
            </a:r>
          </a:p>
          <a:p>
            <a:pPr lvl="1"/>
            <a:r>
              <a:t>Nike</a:t>
            </a:r>
          </a:p>
          <a:p>
            <a:pPr lvl="1"/>
            <a:r>
              <a:t>Release</a:t>
            </a:r>
          </a:p>
          <a:p>
            <a:pPr lvl="1"/>
            <a:r>
              <a:t>Gt</a:t>
            </a:r>
          </a:p>
        </p:txBody>
      </p:sp>
      <p:sp>
        <p:nvSpPr>
          <p:cNvPr id="203" name="Upcoming…"/>
          <p:cNvSpPr txBox="1"/>
          <p:nvPr/>
        </p:nvSpPr>
        <p:spPr>
          <a:xfrm>
            <a:off x="17683737" y="3921964"/>
            <a:ext cx="4139579" cy="587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marL="1207008" indent="-603504" algn="l" defTabSz="2413955">
              <a:lnSpc>
                <a:spcPct val="90000"/>
              </a:lnSpc>
              <a:spcBef>
                <a:spcPts val="4400"/>
              </a:spcBef>
              <a:buSzPct val="123000"/>
              <a:buChar char="•"/>
              <a:defRPr sz="4752">
                <a:solidFill>
                  <a:srgbClr val="000000"/>
                </a:solidFill>
              </a:defRPr>
            </a:pPr>
            <a:r>
              <a:t>Upcoming</a:t>
            </a:r>
          </a:p>
          <a:p>
            <a:pPr lvl="1" marL="1207008" indent="-603504" algn="l" defTabSz="2413955">
              <a:lnSpc>
                <a:spcPct val="90000"/>
              </a:lnSpc>
              <a:spcBef>
                <a:spcPts val="4400"/>
              </a:spcBef>
              <a:buSzPct val="123000"/>
              <a:buChar char="•"/>
              <a:defRPr sz="4752">
                <a:solidFill>
                  <a:srgbClr val="000000"/>
                </a:solidFill>
              </a:defRPr>
            </a:pPr>
            <a:r>
              <a:t>Sneakers</a:t>
            </a:r>
          </a:p>
          <a:p>
            <a:pPr lvl="1" marL="1207008" indent="-603504" algn="l" defTabSz="2413955">
              <a:lnSpc>
                <a:spcPct val="90000"/>
              </a:lnSpc>
              <a:spcBef>
                <a:spcPts val="4400"/>
              </a:spcBef>
              <a:buSzPct val="123000"/>
              <a:buChar char="•"/>
              <a:defRPr sz="4752">
                <a:solidFill>
                  <a:srgbClr val="000000"/>
                </a:solidFill>
              </a:defRPr>
            </a:pPr>
            <a:r>
              <a:t>Adidas</a:t>
            </a:r>
          </a:p>
          <a:p>
            <a:pPr lvl="1" marL="1207008" indent="-603504" algn="l" defTabSz="2413955">
              <a:lnSpc>
                <a:spcPct val="90000"/>
              </a:lnSpc>
              <a:spcBef>
                <a:spcPts val="4400"/>
              </a:spcBef>
              <a:buSzPct val="123000"/>
              <a:buChar char="•"/>
              <a:defRPr sz="4752">
                <a:solidFill>
                  <a:srgbClr val="000000"/>
                </a:solidFill>
              </a:defRPr>
            </a:pPr>
            <a:r>
              <a:t>Sneaker</a:t>
            </a:r>
          </a:p>
          <a:p>
            <a:pPr lvl="1" marL="1207008" indent="-603504" algn="l" defTabSz="2413955">
              <a:lnSpc>
                <a:spcPct val="90000"/>
              </a:lnSpc>
              <a:spcBef>
                <a:spcPts val="4400"/>
              </a:spcBef>
              <a:buSzPct val="123000"/>
              <a:buChar char="•"/>
              <a:defRPr sz="4752">
                <a:solidFill>
                  <a:srgbClr val="000000"/>
                </a:solidFill>
              </a:defRPr>
            </a:pPr>
            <a:r>
              <a:t>Mid</a:t>
            </a:r>
          </a:p>
        </p:txBody>
      </p:sp>
      <p:pic>
        <p:nvPicPr>
          <p:cNvPr id="204" name="Screen Shot 2022-07-12 at 3.07.52 PM.png" descr="Screen Shot 2022-07-12 at 3.07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8540" y="2677509"/>
            <a:ext cx="13049386" cy="106590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