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8"/>
  </p:notesMasterIdLst>
  <p:handoutMasterIdLst>
    <p:handoutMasterId r:id="rId19"/>
  </p:handoutMasterIdLst>
  <p:sldIdLst>
    <p:sldId id="257" r:id="rId5"/>
    <p:sldId id="264" r:id="rId6"/>
    <p:sldId id="262" r:id="rId7"/>
    <p:sldId id="270" r:id="rId8"/>
    <p:sldId id="271" r:id="rId9"/>
    <p:sldId id="490" r:id="rId10"/>
    <p:sldId id="491" r:id="rId11"/>
    <p:sldId id="492" r:id="rId12"/>
    <p:sldId id="493" r:id="rId13"/>
    <p:sldId id="489" r:id="rId14"/>
    <p:sldId id="486" r:id="rId15"/>
    <p:sldId id="487" r:id="rId16"/>
    <p:sldId id="4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091"/>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E0A671-6986-4BF8-919D-8D8B7ED39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CA16E53B-77E1-4769-BA09-D0A426B731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E516B2-C096-46B8-BF82-53365F257CA4}" type="datetimeFigureOut">
              <a:rPr lang="en-CA" smtClean="0"/>
              <a:t>2024-02-15</a:t>
            </a:fld>
            <a:endParaRPr lang="en-CA"/>
          </a:p>
        </p:txBody>
      </p:sp>
      <p:sp>
        <p:nvSpPr>
          <p:cNvPr id="4" name="Footer Placeholder 3">
            <a:extLst>
              <a:ext uri="{FF2B5EF4-FFF2-40B4-BE49-F238E27FC236}">
                <a16:creationId xmlns:a16="http://schemas.microsoft.com/office/drawing/2014/main" id="{236BADB8-E4E9-44F5-A060-E1DBEBA229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2995C297-DBF6-4256-9D47-4A518DF32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34ADE-6CBE-4A1F-B363-8137D7D58A7D}" type="slidenum">
              <a:rPr lang="en-CA" smtClean="0"/>
              <a:t>‹#›</a:t>
            </a:fld>
            <a:endParaRPr lang="en-CA"/>
          </a:p>
        </p:txBody>
      </p:sp>
    </p:spTree>
    <p:extLst>
      <p:ext uri="{BB962C8B-B14F-4D97-AF65-F5344CB8AC3E}">
        <p14:creationId xmlns:p14="http://schemas.microsoft.com/office/powerpoint/2010/main" val="3178715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92766-6D16-4BDE-A3D4-3C8E7677E7B5}" type="datetimeFigureOut">
              <a:rPr lang="en-CA" smtClean="0"/>
              <a:t>2024-02-15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23DF-F4DF-4D5E-96AA-57651CCB72AB}" type="slidenum">
              <a:rPr lang="en-CA" smtClean="0"/>
              <a:t>‹#›</a:t>
            </a:fld>
            <a:endParaRPr lang="en-CA"/>
          </a:p>
        </p:txBody>
      </p:sp>
    </p:spTree>
    <p:extLst>
      <p:ext uri="{BB962C8B-B14F-4D97-AF65-F5344CB8AC3E}">
        <p14:creationId xmlns:p14="http://schemas.microsoft.com/office/powerpoint/2010/main" val="31124837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are we talking about cloud in a Hadoop course?</a:t>
            </a:r>
          </a:p>
          <a:p>
            <a:r>
              <a:rPr lang="en-US"/>
              <a:t>- Because without cloud, distributed computing would be a niche topic</a:t>
            </a:r>
          </a:p>
        </p:txBody>
      </p:sp>
      <p:sp>
        <p:nvSpPr>
          <p:cNvPr id="4" name="Footer Placeholder 3"/>
          <p:cNvSpPr>
            <a:spLocks noGrp="1"/>
          </p:cNvSpPr>
          <p:nvPr>
            <p:ph type="ftr" sz="quarter" idx="4"/>
          </p:nvPr>
        </p:nvSpPr>
        <p:spPr/>
        <p:txBody>
          <a:bodyPr/>
          <a:lstStyle/>
          <a:p>
            <a:endParaRPr lang="en-CA"/>
          </a:p>
        </p:txBody>
      </p:sp>
      <p:sp>
        <p:nvSpPr>
          <p:cNvPr id="5" name="Slide Number Placeholder 4"/>
          <p:cNvSpPr>
            <a:spLocks noGrp="1"/>
          </p:cNvSpPr>
          <p:nvPr>
            <p:ph type="sldNum" sz="quarter" idx="5"/>
          </p:nvPr>
        </p:nvSpPr>
        <p:spPr/>
        <p:txBody>
          <a:bodyPr/>
          <a:lstStyle/>
          <a:p>
            <a:fld id="{6B9123DF-F4DF-4D5E-96AA-57651CCB72AB}" type="slidenum">
              <a:rPr lang="en-CA" smtClean="0"/>
              <a:t>2</a:t>
            </a:fld>
            <a:endParaRPr lang="en-CA"/>
          </a:p>
        </p:txBody>
      </p:sp>
    </p:spTree>
    <p:extLst>
      <p:ext uri="{BB962C8B-B14F-4D97-AF65-F5344CB8AC3E}">
        <p14:creationId xmlns:p14="http://schemas.microsoft.com/office/powerpoint/2010/main" val="17241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2/15/24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2/15/24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2/15/24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2/15/24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2/15/24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2/15/24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2/15/24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MLOps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Adrian Petrescu</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3375E-EB34-3EDA-E006-5839B92AF9CB}"/>
              </a:ext>
            </a:extLst>
          </p:cNvPr>
          <p:cNvSpPr>
            <a:spLocks noGrp="1"/>
          </p:cNvSpPr>
          <p:nvPr>
            <p:ph type="title"/>
          </p:nvPr>
        </p:nvSpPr>
        <p:spPr>
          <a:xfrm>
            <a:off x="8477250" y="603504"/>
            <a:ext cx="3144774" cy="549155"/>
          </a:xfrm>
        </p:spPr>
        <p:txBody>
          <a:bodyPr/>
          <a:lstStyle/>
          <a:p>
            <a:r>
              <a:rPr lang="en-CA"/>
              <a:t>ML Pipelines </a:t>
            </a:r>
          </a:p>
        </p:txBody>
      </p:sp>
      <p:sp>
        <p:nvSpPr>
          <p:cNvPr id="4" name="Text Placeholder 3">
            <a:extLst>
              <a:ext uri="{FF2B5EF4-FFF2-40B4-BE49-F238E27FC236}">
                <a16:creationId xmlns:a16="http://schemas.microsoft.com/office/drawing/2014/main" id="{CF738055-F1B2-21E0-49D2-EB8C466E9C05}"/>
              </a:ext>
            </a:extLst>
          </p:cNvPr>
          <p:cNvSpPr>
            <a:spLocks noGrp="1"/>
          </p:cNvSpPr>
          <p:nvPr>
            <p:ph type="body" sz="half" idx="2"/>
          </p:nvPr>
        </p:nvSpPr>
        <p:spPr>
          <a:xfrm>
            <a:off x="8287555" y="1152659"/>
            <a:ext cx="3438659" cy="5286778"/>
          </a:xfrm>
        </p:spPr>
        <p:txBody>
          <a:bodyPr>
            <a:normAutofit/>
          </a:bodyPr>
          <a:lstStyle/>
          <a:p>
            <a:pPr marL="285750" indent="-285750">
              <a:buFont typeface="Arial" panose="020B0604020202020204" pitchFamily="34" charset="0"/>
              <a:buChar char="•"/>
            </a:pPr>
            <a:r>
              <a:rPr lang="en-CA" sz="1500"/>
              <a:t>Every stage in an ML pipeline produces some sort of </a:t>
            </a:r>
            <a:r>
              <a:rPr lang="en-CA" sz="1500" b="1"/>
              <a:t>artifact</a:t>
            </a:r>
            <a:r>
              <a:rPr lang="en-CA" sz="1500"/>
              <a:t>, whether that artifact is data/metadata, a model, a forecast, etc.</a:t>
            </a:r>
          </a:p>
          <a:p>
            <a:pPr marL="285750" indent="-285750">
              <a:buFont typeface="Arial" panose="020B0604020202020204" pitchFamily="34" charset="0"/>
              <a:buChar char="•"/>
            </a:pPr>
            <a:r>
              <a:rPr lang="en-CA" sz="1500"/>
              <a:t>Ideally, these artifacts should have some combination of the following properties:</a:t>
            </a:r>
          </a:p>
          <a:p>
            <a:pPr marL="742950" lvl="1" indent="-285750">
              <a:buFont typeface="Arial" panose="020B0604020202020204" pitchFamily="34" charset="0"/>
              <a:buChar char="•"/>
            </a:pPr>
            <a:r>
              <a:rPr lang="en-CA" b="1"/>
              <a:t>Immutable:</a:t>
            </a:r>
            <a:r>
              <a:rPr lang="en-CA"/>
              <a:t> An artifact cannot be modified once it has been written. This requires careful namespacing to prevent conflicts.</a:t>
            </a:r>
          </a:p>
          <a:p>
            <a:pPr marL="742950" lvl="1" indent="-285750">
              <a:buFont typeface="Arial" panose="020B0604020202020204" pitchFamily="34" charset="0"/>
              <a:buChar char="•"/>
            </a:pPr>
            <a:r>
              <a:rPr lang="en-CA" b="1"/>
              <a:t>Reproducible:</a:t>
            </a:r>
            <a:r>
              <a:rPr lang="en-CA"/>
              <a:t> To the extent possible, artifacts should be a pure function of their inputs.</a:t>
            </a:r>
          </a:p>
          <a:p>
            <a:pPr marL="742950" lvl="1" indent="-285750">
              <a:buFont typeface="Arial" panose="020B0604020202020204" pitchFamily="34" charset="0"/>
              <a:buChar char="•"/>
            </a:pPr>
            <a:r>
              <a:rPr lang="en-CA" b="1"/>
              <a:t>Durable:</a:t>
            </a:r>
            <a:r>
              <a:rPr lang="en-CA"/>
              <a:t> Artifacts, and the metadata which produced them, should remain available for as long as any dependent/dependency continues to exist.</a:t>
            </a:r>
            <a:endParaRPr lang="en-CA" b="1"/>
          </a:p>
        </p:txBody>
      </p:sp>
      <p:pic>
        <p:nvPicPr>
          <p:cNvPr id="1026" name="Picture 2" descr="example of a training pipeline on Vertex AI Pipelines using Kubeflow">
            <a:extLst>
              <a:ext uri="{FF2B5EF4-FFF2-40B4-BE49-F238E27FC236}">
                <a16:creationId xmlns:a16="http://schemas.microsoft.com/office/drawing/2014/main" id="{7A9CBE5D-0ACE-EE69-D40F-1E4247C0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99" y="257175"/>
            <a:ext cx="4057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6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E0BB-52CE-4652-8F0A-0D5DF7773AF2}"/>
              </a:ext>
            </a:extLst>
          </p:cNvPr>
          <p:cNvSpPr>
            <a:spLocks noGrp="1"/>
          </p:cNvSpPr>
          <p:nvPr>
            <p:ph type="title"/>
          </p:nvPr>
        </p:nvSpPr>
        <p:spPr/>
        <p:txBody>
          <a:bodyPr/>
          <a:lstStyle/>
          <a:p>
            <a:r>
              <a:rPr lang="en-US"/>
              <a:t>Vertex Ai</a:t>
            </a:r>
            <a:endParaRPr lang="en-US" dirty="0"/>
          </a:p>
        </p:txBody>
      </p:sp>
      <p:sp>
        <p:nvSpPr>
          <p:cNvPr id="3" name="Text Placeholder 2">
            <a:extLst>
              <a:ext uri="{FF2B5EF4-FFF2-40B4-BE49-F238E27FC236}">
                <a16:creationId xmlns:a16="http://schemas.microsoft.com/office/drawing/2014/main" id="{4288697C-36CA-4301-AF82-974D9E51273D}"/>
              </a:ext>
            </a:extLst>
          </p:cNvPr>
          <p:cNvSpPr>
            <a:spLocks noGrp="1"/>
          </p:cNvSpPr>
          <p:nvPr>
            <p:ph type="body" idx="1"/>
          </p:nvPr>
        </p:nvSpPr>
        <p:spPr/>
        <p:txBody>
          <a:bodyPr/>
          <a:lstStyle/>
          <a:p>
            <a:r>
              <a:rPr lang="en-CA"/>
              <a:t>Hopefully Google doesn’t get bored of this one anytime soon</a:t>
            </a:r>
            <a:endParaRPr lang="en-US" dirty="0"/>
          </a:p>
        </p:txBody>
      </p:sp>
    </p:spTree>
    <p:extLst>
      <p:ext uri="{BB962C8B-B14F-4D97-AF65-F5344CB8AC3E}">
        <p14:creationId xmlns:p14="http://schemas.microsoft.com/office/powerpoint/2010/main" val="268752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What is Vertex AI?</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385244" y="1495425"/>
            <a:ext cx="3322506" cy="3970318"/>
          </a:xfrm>
          <a:prstGeom prst="rect">
            <a:avLst/>
          </a:prstGeom>
          <a:noFill/>
        </p:spPr>
        <p:txBody>
          <a:bodyPr wrap="square" rtlCol="0">
            <a:spAutoFit/>
          </a:bodyPr>
          <a:lstStyle/>
          <a:p>
            <a:pPr marL="285750" indent="-285750">
              <a:buFont typeface="Arial" panose="020B0604020202020204" pitchFamily="34" charset="0"/>
              <a:buChar char="•"/>
            </a:pPr>
            <a:r>
              <a:rPr lang="en-US" sz="1400"/>
              <a:t>Vertex AI is simply an umbrella marketing term for a variety of independent Data/AI-focused GCP services, some new and some old.</a:t>
            </a:r>
          </a:p>
          <a:p>
            <a:pPr marL="742950" lvl="1" indent="-285750">
              <a:buFont typeface="Arial" panose="020B0604020202020204" pitchFamily="34" charset="0"/>
              <a:buChar char="•"/>
            </a:pPr>
            <a:r>
              <a:rPr lang="en-US" sz="1400"/>
              <a:t>The term “Vertex” doesn’t actually appear in any of the Google Cloud APIs, SDK commands, or Terraform modules, except in docstrings!</a:t>
            </a:r>
          </a:p>
          <a:p>
            <a:pPr marL="285750" indent="-285750">
              <a:buFont typeface="Arial" panose="020B0604020202020204" pitchFamily="34" charset="0"/>
              <a:buChar char="•"/>
            </a:pPr>
            <a:r>
              <a:rPr lang="en-US" sz="1400"/>
              <a:t>The goal is clearly to unify and highlight synergies between GCP services on the entire “Data⇒Value” journey, to incentivize developers away from more easily-portable “Kubeflow-on-GKE” designs.</a:t>
            </a:r>
            <a:endParaRPr lang="en-US" sz="1400" dirty="0"/>
          </a:p>
        </p:txBody>
      </p:sp>
      <p:pic>
        <p:nvPicPr>
          <p:cNvPr id="2" name="Picture 1" descr="Graphical user interface&#10;&#10;Description automatically generated">
            <a:extLst>
              <a:ext uri="{FF2B5EF4-FFF2-40B4-BE49-F238E27FC236}">
                <a16:creationId xmlns:a16="http://schemas.microsoft.com/office/drawing/2014/main" id="{09B0CEB7-1772-A7A5-C63B-825DE241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8" y="1884532"/>
            <a:ext cx="7198377" cy="3329494"/>
          </a:xfrm>
          <a:prstGeom prst="rect">
            <a:avLst/>
          </a:prstGeom>
        </p:spPr>
      </p:pic>
    </p:spTree>
    <p:extLst>
      <p:ext uri="{BB962C8B-B14F-4D97-AF65-F5344CB8AC3E}">
        <p14:creationId xmlns:p14="http://schemas.microsoft.com/office/powerpoint/2010/main" val="427438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Circular 14">
            <a:extLst>
              <a:ext uri="{FF2B5EF4-FFF2-40B4-BE49-F238E27FC236}">
                <a16:creationId xmlns:a16="http://schemas.microsoft.com/office/drawing/2014/main" id="{45DEA589-C81D-703A-B683-859BE2C8AEAC}"/>
              </a:ext>
            </a:extLst>
          </p:cNvPr>
          <p:cNvSpPr/>
          <p:nvPr/>
        </p:nvSpPr>
        <p:spPr>
          <a:xfrm>
            <a:off x="340468" y="1506330"/>
            <a:ext cx="7684851" cy="4310809"/>
          </a:xfrm>
          <a:prstGeom prst="circularArrow">
            <a:avLst>
              <a:gd name="adj1" fmla="val 6445"/>
              <a:gd name="adj2" fmla="val 704844"/>
              <a:gd name="adj3" fmla="val 20095681"/>
              <a:gd name="adj4" fmla="val 814020"/>
              <a:gd name="adj5" fmla="val 10269"/>
            </a:avLst>
          </a:prstGeom>
          <a:solidFill>
            <a:schemeClr val="accent2">
              <a:lumMod val="40000"/>
              <a:lumOff val="60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a:solidFill>
                <a:schemeClr val="tx1"/>
              </a:solidFill>
            </a:endParaRPr>
          </a:p>
        </p:txBody>
      </p:sp>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Machine Learning Lifecycle</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562975" y="1495425"/>
            <a:ext cx="3144774" cy="2031325"/>
          </a:xfrm>
          <a:prstGeom prst="rect">
            <a:avLst/>
          </a:prstGeom>
          <a:noFill/>
        </p:spPr>
        <p:txBody>
          <a:bodyPr wrap="square" rtlCol="0">
            <a:spAutoFit/>
          </a:bodyPr>
          <a:lstStyle/>
          <a:p>
            <a:r>
              <a:rPr lang="en-US"/>
              <a:t>Unlike traditional software systems that operate deterministically according to requirements and algorithms that are determined </a:t>
            </a:r>
            <a:endParaRPr lang="en-CA"/>
          </a:p>
        </p:txBody>
      </p:sp>
      <p:sp>
        <p:nvSpPr>
          <p:cNvPr id="19" name="TextBox 18">
            <a:extLst>
              <a:ext uri="{FF2B5EF4-FFF2-40B4-BE49-F238E27FC236}">
                <a16:creationId xmlns:a16="http://schemas.microsoft.com/office/drawing/2014/main" id="{653D03A6-9A32-052E-30DC-DE8EB5C71DEF}"/>
              </a:ext>
            </a:extLst>
          </p:cNvPr>
          <p:cNvSpPr txBox="1"/>
          <p:nvPr/>
        </p:nvSpPr>
        <p:spPr>
          <a:xfrm>
            <a:off x="5777418" y="5281077"/>
            <a:ext cx="2247900" cy="369332"/>
          </a:xfrm>
          <a:prstGeom prst="rect">
            <a:avLst/>
          </a:prstGeom>
          <a:noFill/>
        </p:spPr>
        <p:txBody>
          <a:bodyPr wrap="square" rtlCol="0">
            <a:spAutoFit/>
          </a:bodyPr>
          <a:lstStyle/>
          <a:p>
            <a:pPr algn="r"/>
            <a:r>
              <a:rPr lang="en-US"/>
              <a:t>Feature Extraction</a:t>
            </a:r>
            <a:endParaRPr lang="en-CA"/>
          </a:p>
        </p:txBody>
      </p:sp>
      <p:sp>
        <p:nvSpPr>
          <p:cNvPr id="20" name="TextBox 19">
            <a:extLst>
              <a:ext uri="{FF2B5EF4-FFF2-40B4-BE49-F238E27FC236}">
                <a16:creationId xmlns:a16="http://schemas.microsoft.com/office/drawing/2014/main" id="{1AA3310C-2580-E03B-B074-B51AA6D93A83}"/>
              </a:ext>
            </a:extLst>
          </p:cNvPr>
          <p:cNvSpPr txBox="1"/>
          <p:nvPr/>
        </p:nvSpPr>
        <p:spPr>
          <a:xfrm>
            <a:off x="212791" y="5270171"/>
            <a:ext cx="2247900" cy="369332"/>
          </a:xfrm>
          <a:prstGeom prst="rect">
            <a:avLst/>
          </a:prstGeom>
          <a:noFill/>
        </p:spPr>
        <p:txBody>
          <a:bodyPr wrap="square" rtlCol="0">
            <a:spAutoFit/>
          </a:bodyPr>
          <a:lstStyle/>
          <a:p>
            <a:pPr algn="ctr"/>
            <a:r>
              <a:rPr lang="en-US"/>
              <a:t>Training</a:t>
            </a:r>
            <a:endParaRPr lang="en-CA"/>
          </a:p>
        </p:txBody>
      </p:sp>
      <p:sp>
        <p:nvSpPr>
          <p:cNvPr id="21" name="TextBox 20">
            <a:extLst>
              <a:ext uri="{FF2B5EF4-FFF2-40B4-BE49-F238E27FC236}">
                <a16:creationId xmlns:a16="http://schemas.microsoft.com/office/drawing/2014/main" id="{2B327E6D-FB04-0B20-D2B9-D2D5C5C3B8EB}"/>
              </a:ext>
            </a:extLst>
          </p:cNvPr>
          <p:cNvSpPr txBox="1"/>
          <p:nvPr/>
        </p:nvSpPr>
        <p:spPr>
          <a:xfrm>
            <a:off x="910345" y="1506330"/>
            <a:ext cx="2247900" cy="369332"/>
          </a:xfrm>
          <a:prstGeom prst="rect">
            <a:avLst/>
          </a:prstGeom>
          <a:noFill/>
        </p:spPr>
        <p:txBody>
          <a:bodyPr wrap="square" rtlCol="0">
            <a:spAutoFit/>
          </a:bodyPr>
          <a:lstStyle/>
          <a:p>
            <a:pPr algn="ctr"/>
            <a:r>
              <a:rPr lang="en-US"/>
              <a:t>Inference</a:t>
            </a:r>
            <a:endParaRPr lang="en-CA"/>
          </a:p>
        </p:txBody>
      </p:sp>
      <p:sp>
        <p:nvSpPr>
          <p:cNvPr id="22" name="TextBox 21">
            <a:extLst>
              <a:ext uri="{FF2B5EF4-FFF2-40B4-BE49-F238E27FC236}">
                <a16:creationId xmlns:a16="http://schemas.microsoft.com/office/drawing/2014/main" id="{4B129865-3C69-96A0-92F6-AAA72780AA01}"/>
              </a:ext>
            </a:extLst>
          </p:cNvPr>
          <p:cNvSpPr txBox="1"/>
          <p:nvPr/>
        </p:nvSpPr>
        <p:spPr>
          <a:xfrm>
            <a:off x="5320827" y="1589334"/>
            <a:ext cx="2247900" cy="369332"/>
          </a:xfrm>
          <a:prstGeom prst="rect">
            <a:avLst/>
          </a:prstGeom>
          <a:noFill/>
        </p:spPr>
        <p:txBody>
          <a:bodyPr wrap="square" rtlCol="0">
            <a:spAutoFit/>
          </a:bodyPr>
          <a:lstStyle/>
          <a:p>
            <a:pPr algn="ctr"/>
            <a:r>
              <a:rPr lang="en-US"/>
              <a:t>Monitoring</a:t>
            </a:r>
            <a:endParaRPr lang="en-CA"/>
          </a:p>
        </p:txBody>
      </p:sp>
      <p:pic>
        <p:nvPicPr>
          <p:cNvPr id="13" name="Graphic 12">
            <a:extLst>
              <a:ext uri="{FF2B5EF4-FFF2-40B4-BE49-F238E27FC236}">
                <a16:creationId xmlns:a16="http://schemas.microsoft.com/office/drawing/2014/main" id="{777B50D0-C8A6-3017-D2F9-5E119B9684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8524" y="3005117"/>
            <a:ext cx="1313234" cy="1313234"/>
          </a:xfrm>
          <a:prstGeom prst="rect">
            <a:avLst/>
          </a:prstGeom>
        </p:spPr>
      </p:pic>
      <p:pic>
        <p:nvPicPr>
          <p:cNvPr id="1032" name="Picture 8" descr="Google Cloud AutoML">
            <a:extLst>
              <a:ext uri="{FF2B5EF4-FFF2-40B4-BE49-F238E27FC236}">
                <a16:creationId xmlns:a16="http://schemas.microsoft.com/office/drawing/2014/main" id="{91709BD1-52B8-94C1-CFB4-AD642321E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245" y="4157399"/>
            <a:ext cx="1194271" cy="11942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Logo transparent PNG - StickPNG">
            <a:extLst>
              <a:ext uri="{FF2B5EF4-FFF2-40B4-BE49-F238E27FC236}">
                <a16:creationId xmlns:a16="http://schemas.microsoft.com/office/drawing/2014/main" id="{482A3B94-1E53-6AD4-3A3B-21A725979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7303" y="5281077"/>
            <a:ext cx="1203524" cy="119884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085C738-CED9-D6D6-5CFA-1ACC5D524633}"/>
              </a:ext>
            </a:extLst>
          </p:cNvPr>
          <p:cNvSpPr/>
          <p:nvPr/>
        </p:nvSpPr>
        <p:spPr>
          <a:xfrm rot="20293634">
            <a:off x="2825487" y="5223348"/>
            <a:ext cx="2860776" cy="199098"/>
          </a:xfrm>
          <a:prstGeom prst="rect">
            <a:avLst/>
          </a:prstGeom>
          <a:scene3d>
            <a:camera prst="isometricOffAxis1Top"/>
            <a:lightRig rig="threePt" dir="t"/>
          </a:scene3d>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pic>
        <p:nvPicPr>
          <p:cNvPr id="1038" name="Picture 14" descr="Imaginary Cloud: Web, Mobile, UI/UX Design &amp; AI Development">
            <a:extLst>
              <a:ext uri="{FF2B5EF4-FFF2-40B4-BE49-F238E27FC236}">
                <a16:creationId xmlns:a16="http://schemas.microsoft.com/office/drawing/2014/main" id="{D91DC787-BFD6-39F6-84F8-E6044471A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14" y="2831864"/>
            <a:ext cx="1052527" cy="1194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FF4432E-0572-355C-EB7A-83E275390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927" y="705812"/>
            <a:ext cx="2247900" cy="116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0B40-4BFA-4525-895E-49ADB1844E11}"/>
              </a:ext>
            </a:extLst>
          </p:cNvPr>
          <p:cNvSpPr>
            <a:spLocks noGrp="1"/>
          </p:cNvSpPr>
          <p:nvPr>
            <p:ph type="title"/>
          </p:nvPr>
        </p:nvSpPr>
        <p:spPr/>
        <p:txBody>
          <a:bodyPr/>
          <a:lstStyle/>
          <a:p>
            <a:r>
              <a:rPr lang="en-US" dirty="0"/>
              <a:t>Schedule</a:t>
            </a:r>
            <a:endParaRPr lang="en-CA" dirty="0"/>
          </a:p>
        </p:txBody>
      </p:sp>
      <p:sp>
        <p:nvSpPr>
          <p:cNvPr id="4" name="Rectangle 3">
            <a:extLst>
              <a:ext uri="{FF2B5EF4-FFF2-40B4-BE49-F238E27FC236}">
                <a16:creationId xmlns:a16="http://schemas.microsoft.com/office/drawing/2014/main" id="{8AA37021-5BC2-403A-BFCF-4BA3C577AE98}"/>
              </a:ext>
            </a:extLst>
          </p:cNvPr>
          <p:cNvSpPr/>
          <p:nvPr/>
        </p:nvSpPr>
        <p:spPr>
          <a:xfrm>
            <a:off x="784391" y="1894758"/>
            <a:ext cx="2374839" cy="43206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5C1EB92-24AA-4DBC-A497-A835E1CCAD9D}"/>
              </a:ext>
            </a:extLst>
          </p:cNvPr>
          <p:cNvSpPr/>
          <p:nvPr/>
        </p:nvSpPr>
        <p:spPr>
          <a:xfrm>
            <a:off x="3506284" y="1894758"/>
            <a:ext cx="2374839" cy="43206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8975771-EB7E-4B60-BC05-C229D21A9760}"/>
              </a:ext>
            </a:extLst>
          </p:cNvPr>
          <p:cNvSpPr/>
          <p:nvPr/>
        </p:nvSpPr>
        <p:spPr>
          <a:xfrm>
            <a:off x="6228177" y="1894758"/>
            <a:ext cx="2374839" cy="4320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CAB5488-F949-43D7-90EF-918A2900094F}"/>
              </a:ext>
            </a:extLst>
          </p:cNvPr>
          <p:cNvSpPr/>
          <p:nvPr/>
        </p:nvSpPr>
        <p:spPr>
          <a:xfrm>
            <a:off x="8950070" y="1894758"/>
            <a:ext cx="2374839" cy="432064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id="{62C7FE41-CCD3-4525-8810-3A0BB95DFDD1}"/>
              </a:ext>
            </a:extLst>
          </p:cNvPr>
          <p:cNvGrpSpPr/>
          <p:nvPr/>
        </p:nvGrpSpPr>
        <p:grpSpPr>
          <a:xfrm>
            <a:off x="784390" y="2128598"/>
            <a:ext cx="2374839" cy="720000"/>
            <a:chOff x="0" y="2452622"/>
            <a:chExt cx="2981250" cy="720000"/>
          </a:xfrm>
        </p:grpSpPr>
        <p:sp>
          <p:nvSpPr>
            <p:cNvPr id="12" name="Rectangle 11">
              <a:extLst>
                <a:ext uri="{FF2B5EF4-FFF2-40B4-BE49-F238E27FC236}">
                  <a16:creationId xmlns:a16="http://schemas.microsoft.com/office/drawing/2014/main" id="{14322E49-21F9-4384-B0FE-E07173B03CDF}"/>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248E45F9-4319-4396-B3B5-970B9B602B7A}"/>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1 – Public cloud</a:t>
              </a:r>
              <a:endParaRPr lang="en-US" sz="1500" b="1" kern="1200" dirty="0"/>
            </a:p>
          </p:txBody>
        </p:sp>
      </p:grpSp>
      <p:grpSp>
        <p:nvGrpSpPr>
          <p:cNvPr id="14" name="Group 13">
            <a:extLst>
              <a:ext uri="{FF2B5EF4-FFF2-40B4-BE49-F238E27FC236}">
                <a16:creationId xmlns:a16="http://schemas.microsoft.com/office/drawing/2014/main" id="{B46833BD-81BE-4A81-9B93-02A81481A771}"/>
              </a:ext>
            </a:extLst>
          </p:cNvPr>
          <p:cNvGrpSpPr/>
          <p:nvPr/>
        </p:nvGrpSpPr>
        <p:grpSpPr>
          <a:xfrm>
            <a:off x="3506284" y="2128598"/>
            <a:ext cx="2374839" cy="720000"/>
            <a:chOff x="0" y="2452622"/>
            <a:chExt cx="2981250" cy="720000"/>
          </a:xfrm>
        </p:grpSpPr>
        <p:sp>
          <p:nvSpPr>
            <p:cNvPr id="15" name="Rectangle 14">
              <a:extLst>
                <a:ext uri="{FF2B5EF4-FFF2-40B4-BE49-F238E27FC236}">
                  <a16:creationId xmlns:a16="http://schemas.microsoft.com/office/drawing/2014/main" id="{1D337B04-60CE-40B7-BE85-3B4EE25C4248}"/>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D397D120-0BB8-469D-8384-3D572196C6D5}"/>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2 – Distributed Computing</a:t>
              </a:r>
              <a:endParaRPr lang="en-US" sz="1500" b="1" kern="1200" dirty="0"/>
            </a:p>
          </p:txBody>
        </p:sp>
      </p:grpSp>
      <p:grpSp>
        <p:nvGrpSpPr>
          <p:cNvPr id="17" name="Group 16">
            <a:extLst>
              <a:ext uri="{FF2B5EF4-FFF2-40B4-BE49-F238E27FC236}">
                <a16:creationId xmlns:a16="http://schemas.microsoft.com/office/drawing/2014/main" id="{170F1D48-4151-4626-8989-9B8A6D2E6A13}"/>
              </a:ext>
            </a:extLst>
          </p:cNvPr>
          <p:cNvGrpSpPr/>
          <p:nvPr/>
        </p:nvGrpSpPr>
        <p:grpSpPr>
          <a:xfrm>
            <a:off x="6228177" y="2128598"/>
            <a:ext cx="2374839" cy="720000"/>
            <a:chOff x="0" y="2452622"/>
            <a:chExt cx="2981250" cy="720000"/>
          </a:xfrm>
        </p:grpSpPr>
        <p:sp>
          <p:nvSpPr>
            <p:cNvPr id="18" name="Rectangle 17">
              <a:extLst>
                <a:ext uri="{FF2B5EF4-FFF2-40B4-BE49-F238E27FC236}">
                  <a16:creationId xmlns:a16="http://schemas.microsoft.com/office/drawing/2014/main" id="{80CDF64B-22FB-4ED8-BE90-D8F4E84C785D}"/>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755CC5C2-E0E6-4739-ADF2-EA8C6D588D9C}"/>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3 – AI/ML Lifecycle</a:t>
              </a:r>
              <a:endParaRPr lang="en-US" sz="1500" b="1" kern="1200" dirty="0"/>
            </a:p>
          </p:txBody>
        </p:sp>
      </p:grpSp>
      <p:grpSp>
        <p:nvGrpSpPr>
          <p:cNvPr id="20" name="Group 19">
            <a:extLst>
              <a:ext uri="{FF2B5EF4-FFF2-40B4-BE49-F238E27FC236}">
                <a16:creationId xmlns:a16="http://schemas.microsoft.com/office/drawing/2014/main" id="{34FB5B8D-7D66-4C24-B1C7-7E4FD89FA277}"/>
              </a:ext>
            </a:extLst>
          </p:cNvPr>
          <p:cNvGrpSpPr/>
          <p:nvPr/>
        </p:nvGrpSpPr>
        <p:grpSpPr>
          <a:xfrm>
            <a:off x="8950070" y="2128598"/>
            <a:ext cx="2374839" cy="720000"/>
            <a:chOff x="0" y="2452622"/>
            <a:chExt cx="2981250" cy="720000"/>
          </a:xfrm>
        </p:grpSpPr>
        <p:sp>
          <p:nvSpPr>
            <p:cNvPr id="21" name="Rectangle 20">
              <a:extLst>
                <a:ext uri="{FF2B5EF4-FFF2-40B4-BE49-F238E27FC236}">
                  <a16:creationId xmlns:a16="http://schemas.microsoft.com/office/drawing/2014/main" id="{20AB5E2A-2741-4B5A-930A-671989E766D3}"/>
                </a:ext>
              </a:extLst>
            </p:cNvPr>
            <p:cNvSpPr/>
            <p:nvPr/>
          </p:nvSpPr>
          <p:spPr>
            <a:xfrm>
              <a:off x="0" y="2452622"/>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0F54F70E-2C20-4CE0-A88A-588312D18FCF}"/>
                </a:ext>
              </a:extLst>
            </p:cNvPr>
            <p:cNvSpPr txBox="1"/>
            <p:nvPr/>
          </p:nvSpPr>
          <p:spPr>
            <a:xfrm>
              <a:off x="0" y="2452622"/>
              <a:ext cx="29812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dirty="0"/>
                <a:t>Day 4 – ML Ops</a:t>
              </a:r>
            </a:p>
          </p:txBody>
        </p:sp>
      </p:grpSp>
      <p:sp>
        <p:nvSpPr>
          <p:cNvPr id="23" name="Text Placeholder 3">
            <a:extLst>
              <a:ext uri="{FF2B5EF4-FFF2-40B4-BE49-F238E27FC236}">
                <a16:creationId xmlns:a16="http://schemas.microsoft.com/office/drawing/2014/main" id="{C73495A4-8833-4809-A75B-81F7A6087467}"/>
              </a:ext>
            </a:extLst>
          </p:cNvPr>
          <p:cNvSpPr txBox="1">
            <a:spLocks/>
          </p:cNvSpPr>
          <p:nvPr/>
        </p:nvSpPr>
        <p:spPr>
          <a:xfrm>
            <a:off x="784389" y="2488598"/>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 brief history of the cloud, and its current state</a:t>
            </a:r>
          </a:p>
          <a:p>
            <a:pPr marL="285750" indent="-285750">
              <a:buFont typeface="Arial" panose="020B0604020202020204" pitchFamily="34" charset="0"/>
              <a:buChar char="•"/>
            </a:pPr>
            <a:r>
              <a:rPr lang="en-US" dirty="0"/>
              <a:t>AWS platform services overview</a:t>
            </a:r>
          </a:p>
          <a:p>
            <a:pPr marL="285750" indent="-285750">
              <a:buFont typeface="Arial" panose="020B0604020202020204" pitchFamily="34" charset="0"/>
              <a:buChar char="•"/>
            </a:pPr>
            <a:r>
              <a:rPr lang="en-US" dirty="0"/>
              <a:t>Pricing models</a:t>
            </a:r>
          </a:p>
          <a:p>
            <a:pPr marL="285750" indent="-285750">
              <a:buFont typeface="Arial" panose="020B0604020202020204" pitchFamily="34" charset="0"/>
              <a:buChar char="•"/>
            </a:pPr>
            <a:r>
              <a:rPr lang="en-US" dirty="0"/>
              <a:t>Live demo</a:t>
            </a:r>
          </a:p>
          <a:p>
            <a:pPr marL="285750" indent="-285750">
              <a:buFont typeface="Arial" panose="020B0604020202020204" pitchFamily="34" charset="0"/>
              <a:buChar char="•"/>
            </a:pPr>
            <a:r>
              <a:rPr lang="en-US" dirty="0"/>
              <a:t>Cloud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
        <p:nvSpPr>
          <p:cNvPr id="24" name="Text Placeholder 3">
            <a:extLst>
              <a:ext uri="{FF2B5EF4-FFF2-40B4-BE49-F238E27FC236}">
                <a16:creationId xmlns:a16="http://schemas.microsoft.com/office/drawing/2014/main" id="{4E8A2B46-BDDC-40BE-88BD-95DABBA28F0F}"/>
              </a:ext>
            </a:extLst>
          </p:cNvPr>
          <p:cNvSpPr txBox="1">
            <a:spLocks/>
          </p:cNvSpPr>
          <p:nvPr/>
        </p:nvSpPr>
        <p:spPr>
          <a:xfrm>
            <a:off x="3506282" y="2642716"/>
            <a:ext cx="2374841" cy="3570162"/>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Scaling horizontally and vertically</a:t>
            </a:r>
          </a:p>
          <a:p>
            <a:pPr marL="285750" indent="-285750">
              <a:buFont typeface="Arial" panose="020B0604020202020204" pitchFamily="34" charset="0"/>
              <a:buChar char="•"/>
            </a:pPr>
            <a:r>
              <a:rPr lang="en-US" dirty="0"/>
              <a:t>MapReduce, Hadoop, and the history of commercially-available distributed systems</a:t>
            </a:r>
          </a:p>
          <a:p>
            <a:pPr marL="285750" indent="-285750">
              <a:buFont typeface="Arial" panose="020B0604020202020204" pitchFamily="34" charset="0"/>
              <a:buChar char="•"/>
            </a:pPr>
            <a:r>
              <a:rPr lang="en-US" dirty="0"/>
              <a:t>Introducing Kubernetes</a:t>
            </a:r>
          </a:p>
        </p:txBody>
      </p:sp>
      <p:sp>
        <p:nvSpPr>
          <p:cNvPr id="25" name="Text Placeholder 3">
            <a:extLst>
              <a:ext uri="{FF2B5EF4-FFF2-40B4-BE49-F238E27FC236}">
                <a16:creationId xmlns:a16="http://schemas.microsoft.com/office/drawing/2014/main" id="{C7CA8D18-2694-4FEE-97A5-EC8CA834F360}"/>
              </a:ext>
            </a:extLst>
          </p:cNvPr>
          <p:cNvSpPr txBox="1">
            <a:spLocks/>
          </p:cNvSpPr>
          <p:nvPr/>
        </p:nvSpPr>
        <p:spPr>
          <a:xfrm>
            <a:off x="6228175" y="2486070"/>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Define the AI/ML Lifecycle:</a:t>
            </a:r>
          </a:p>
          <a:p>
            <a:pPr marL="560070" lvl="1" indent="-285750">
              <a:buFont typeface="Arial" panose="020B0604020202020204" pitchFamily="34" charset="0"/>
              <a:buChar char="•"/>
            </a:pPr>
            <a:r>
              <a:rPr lang="en-US" dirty="0"/>
              <a:t>Data Processing</a:t>
            </a:r>
          </a:p>
          <a:p>
            <a:pPr marL="560070" lvl="1" indent="-285750">
              <a:buFont typeface="Arial" panose="020B0604020202020204" pitchFamily="34" charset="0"/>
              <a:buChar char="•"/>
            </a:pPr>
            <a:r>
              <a:rPr lang="en-US" dirty="0"/>
              <a:t>Feature Generation</a:t>
            </a:r>
          </a:p>
          <a:p>
            <a:pPr marL="560070" lvl="1" indent="-285750">
              <a:buFont typeface="Arial" panose="020B0604020202020204" pitchFamily="34" charset="0"/>
              <a:buChar char="•"/>
            </a:pPr>
            <a:r>
              <a:rPr lang="en-US" dirty="0"/>
              <a:t>Training</a:t>
            </a:r>
          </a:p>
          <a:p>
            <a:pPr marL="560070" lvl="1" indent="-285750">
              <a:buFont typeface="Arial" panose="020B0604020202020204" pitchFamily="34" charset="0"/>
              <a:buChar char="•"/>
            </a:pPr>
            <a:r>
              <a:rPr lang="en-US" dirty="0"/>
              <a:t>Inference</a:t>
            </a:r>
          </a:p>
          <a:p>
            <a:pPr marL="285750" indent="-285750">
              <a:buFont typeface="Arial" panose="020B0604020202020204" pitchFamily="34" charset="0"/>
              <a:buChar char="•"/>
            </a:pPr>
            <a:r>
              <a:rPr lang="en-US" dirty="0"/>
              <a:t>Upcoming AI use cases</a:t>
            </a:r>
          </a:p>
          <a:p>
            <a:pPr marL="285750" indent="-285750">
              <a:buFont typeface="Arial" panose="020B0604020202020204" pitchFamily="34" charset="0"/>
              <a:buChar char="•"/>
            </a:pPr>
            <a:r>
              <a:rPr lang="en-US" dirty="0"/>
              <a:t>Demos of </a:t>
            </a:r>
            <a:r>
              <a:rPr lang="en-US" dirty="0" err="1"/>
              <a:t>VertexAI</a:t>
            </a:r>
            <a:r>
              <a:rPr lang="en-US"/>
              <a:t>, AutoML</a:t>
            </a:r>
            <a:endParaRPr lang="en-US" dirty="0"/>
          </a:p>
        </p:txBody>
      </p:sp>
      <p:sp>
        <p:nvSpPr>
          <p:cNvPr id="26" name="Text Placeholder 3">
            <a:extLst>
              <a:ext uri="{FF2B5EF4-FFF2-40B4-BE49-F238E27FC236}">
                <a16:creationId xmlns:a16="http://schemas.microsoft.com/office/drawing/2014/main" id="{1AC7A6E2-1B3E-44CF-8643-81A27A9CE747}"/>
              </a:ext>
            </a:extLst>
          </p:cNvPr>
          <p:cNvSpPr txBox="1">
            <a:spLocks/>
          </p:cNvSpPr>
          <p:nvPr/>
        </p:nvSpPr>
        <p:spPr>
          <a:xfrm>
            <a:off x="8950068" y="2486070"/>
            <a:ext cx="2374841" cy="3726808"/>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Overrun from the previous 3 weeks first</a:t>
            </a:r>
          </a:p>
          <a:p>
            <a:pPr marL="285750" indent="-285750">
              <a:buFont typeface="Arial" panose="020B0604020202020204" pitchFamily="34" charset="0"/>
              <a:buChar char="•"/>
            </a:pPr>
            <a:r>
              <a:rPr lang="en-US"/>
              <a:t>Kubeflow Pipelines</a:t>
            </a:r>
          </a:p>
          <a:p>
            <a:pPr marL="285750" indent="-285750">
              <a:buFont typeface="Arial" panose="020B0604020202020204" pitchFamily="34" charset="0"/>
              <a:buChar char="•"/>
            </a:pPr>
            <a:r>
              <a:rPr lang="en-US"/>
              <a:t>Some </a:t>
            </a:r>
            <a:r>
              <a:rPr lang="en-US" dirty="0"/>
              <a:t>case studies of big data architectures</a:t>
            </a:r>
          </a:p>
          <a:p>
            <a:pPr marL="285750" indent="-285750">
              <a:buFont typeface="Arial" panose="020B0604020202020204" pitchFamily="34" charset="0"/>
              <a:buChar char="•"/>
            </a:pPr>
            <a:r>
              <a:rPr lang="en-US" dirty="0"/>
              <a:t>Programming assignment and logistics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94047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E0BB-52CE-4652-8F0A-0D5DF7773AF2}"/>
              </a:ext>
            </a:extLst>
          </p:cNvPr>
          <p:cNvSpPr>
            <a:spLocks noGrp="1"/>
          </p:cNvSpPr>
          <p:nvPr>
            <p:ph type="title"/>
          </p:nvPr>
        </p:nvSpPr>
        <p:spPr/>
        <p:txBody>
          <a:bodyPr/>
          <a:lstStyle/>
          <a:p>
            <a:r>
              <a:rPr lang="en-US" dirty="0"/>
              <a:t>AI Use Cases</a:t>
            </a:r>
          </a:p>
        </p:txBody>
      </p:sp>
      <p:sp>
        <p:nvSpPr>
          <p:cNvPr id="3" name="Text Placeholder 2">
            <a:extLst>
              <a:ext uri="{FF2B5EF4-FFF2-40B4-BE49-F238E27FC236}">
                <a16:creationId xmlns:a16="http://schemas.microsoft.com/office/drawing/2014/main" id="{4288697C-36CA-4301-AF82-974D9E51273D}"/>
              </a:ext>
            </a:extLst>
          </p:cNvPr>
          <p:cNvSpPr>
            <a:spLocks noGrp="1"/>
          </p:cNvSpPr>
          <p:nvPr>
            <p:ph type="body" idx="1"/>
          </p:nvPr>
        </p:nvSpPr>
        <p:spPr/>
        <p:txBody>
          <a:bodyPr/>
          <a:lstStyle/>
          <a:p>
            <a:r>
              <a:rPr lang="en-CA"/>
              <a:t>AI Is Anything You Can’t Do In Excel </a:t>
            </a:r>
            <a:endParaRPr lang="en-US" dirty="0"/>
          </a:p>
        </p:txBody>
      </p:sp>
    </p:spTree>
    <p:extLst>
      <p:ext uri="{BB962C8B-B14F-4D97-AF65-F5344CB8AC3E}">
        <p14:creationId xmlns:p14="http://schemas.microsoft.com/office/powerpoint/2010/main" val="41258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2F2148E5-FA60-9211-78C1-F43F82D963C8}"/>
              </a:ext>
            </a:extLst>
          </p:cNvPr>
          <p:cNvPicPr>
            <a:picLocks noChangeAspect="1"/>
          </p:cNvPicPr>
          <p:nvPr/>
        </p:nvPicPr>
        <p:blipFill>
          <a:blip r:embed="rId2"/>
          <a:stretch>
            <a:fillRect/>
          </a:stretch>
        </p:blipFill>
        <p:spPr>
          <a:xfrm>
            <a:off x="77909" y="603504"/>
            <a:ext cx="8771124" cy="5389123"/>
          </a:xfrm>
          <a:prstGeom prst="rect">
            <a:avLst/>
          </a:prstGeom>
        </p:spPr>
      </p:pic>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a:t>AI vs ML</a:t>
            </a:r>
            <a:endParaRPr lang="en-US"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562975" y="1495425"/>
            <a:ext cx="3144774" cy="3970318"/>
          </a:xfrm>
          <a:prstGeom prst="rect">
            <a:avLst/>
          </a:prstGeom>
          <a:noFill/>
        </p:spPr>
        <p:txBody>
          <a:bodyPr wrap="square" rtlCol="0">
            <a:spAutoFit/>
          </a:bodyPr>
          <a:lstStyle/>
          <a:p>
            <a:r>
              <a:rPr lang="en-US"/>
              <a:t>Although often used interchangeably, Machine Learning is a particular subset of Artificial Intelligence; specifically the one that benefits from large volumes of labeled or unlabeled data.</a:t>
            </a:r>
          </a:p>
          <a:p>
            <a:endParaRPr lang="en-US"/>
          </a:p>
          <a:p>
            <a:r>
              <a:rPr lang="en-US"/>
              <a:t>Most of the excitement around AI these days is being generated by the even more specific subset of Deep Learning.</a:t>
            </a:r>
            <a:endParaRPr lang="en-CA"/>
          </a:p>
        </p:txBody>
      </p:sp>
    </p:spTree>
    <p:extLst>
      <p:ext uri="{BB962C8B-B14F-4D97-AF65-F5344CB8AC3E}">
        <p14:creationId xmlns:p14="http://schemas.microsoft.com/office/powerpoint/2010/main" val="3939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Circular 14">
            <a:extLst>
              <a:ext uri="{FF2B5EF4-FFF2-40B4-BE49-F238E27FC236}">
                <a16:creationId xmlns:a16="http://schemas.microsoft.com/office/drawing/2014/main" id="{45DEA589-C81D-703A-B683-859BE2C8AEAC}"/>
              </a:ext>
            </a:extLst>
          </p:cNvPr>
          <p:cNvSpPr/>
          <p:nvPr/>
        </p:nvSpPr>
        <p:spPr>
          <a:xfrm>
            <a:off x="340468" y="1506330"/>
            <a:ext cx="7684851" cy="4310809"/>
          </a:xfrm>
          <a:prstGeom prst="circularArrow">
            <a:avLst>
              <a:gd name="adj1" fmla="val 6445"/>
              <a:gd name="adj2" fmla="val 704844"/>
              <a:gd name="adj3" fmla="val 20095681"/>
              <a:gd name="adj4" fmla="val 814020"/>
              <a:gd name="adj5" fmla="val 10269"/>
            </a:avLst>
          </a:prstGeom>
          <a:solidFill>
            <a:schemeClr val="accent2">
              <a:lumMod val="40000"/>
              <a:lumOff val="60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a:solidFill>
                <a:schemeClr val="tx1"/>
              </a:solidFill>
            </a:endParaRPr>
          </a:p>
        </p:txBody>
      </p:sp>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524905"/>
          </a:xfrm>
        </p:spPr>
        <p:txBody>
          <a:bodyPr/>
          <a:lstStyle/>
          <a:p>
            <a:r>
              <a:rPr lang="en-US" sz="2400"/>
              <a:t>Machine Learning Lifecycle</a:t>
            </a:r>
            <a:endParaRPr lang="en-US" sz="2400" dirty="0"/>
          </a:p>
        </p:txBody>
      </p:sp>
      <p:sp>
        <p:nvSpPr>
          <p:cNvPr id="12" name="TextBox 11">
            <a:extLst>
              <a:ext uri="{FF2B5EF4-FFF2-40B4-BE49-F238E27FC236}">
                <a16:creationId xmlns:a16="http://schemas.microsoft.com/office/drawing/2014/main" id="{3507AAD7-6C14-7076-9044-4801CCD4C7EF}"/>
              </a:ext>
            </a:extLst>
          </p:cNvPr>
          <p:cNvSpPr txBox="1"/>
          <p:nvPr/>
        </p:nvSpPr>
        <p:spPr>
          <a:xfrm>
            <a:off x="8477250" y="1495425"/>
            <a:ext cx="3230499" cy="4801314"/>
          </a:xfrm>
          <a:prstGeom prst="rect">
            <a:avLst/>
          </a:prstGeom>
          <a:noFill/>
        </p:spPr>
        <p:txBody>
          <a:bodyPr wrap="square" rtlCol="0">
            <a:spAutoFit/>
          </a:bodyPr>
          <a:lstStyle/>
          <a:p>
            <a:r>
              <a:rPr lang="en-US"/>
              <a:t>Unlike traditional software systems that operate deterministically according to requirements and algorithms that are determined at development time, ML systems learn at runtime from data, and their behaviour is inherently unstable and unpredictable.</a:t>
            </a:r>
          </a:p>
          <a:p>
            <a:endParaRPr lang="en-US"/>
          </a:p>
          <a:p>
            <a:r>
              <a:rPr lang="en-US"/>
              <a:t>Care must be taken at every step of the lifecycle to ensure data is clean, models are accurate, etc.</a:t>
            </a:r>
            <a:endParaRPr lang="en-CA"/>
          </a:p>
        </p:txBody>
      </p:sp>
      <p:sp>
        <p:nvSpPr>
          <p:cNvPr id="2" name="Cylinder 1">
            <a:extLst>
              <a:ext uri="{FF2B5EF4-FFF2-40B4-BE49-F238E27FC236}">
                <a16:creationId xmlns:a16="http://schemas.microsoft.com/office/drawing/2014/main" id="{F455A415-0CD8-24E6-0441-2622E914FAB2}"/>
              </a:ext>
            </a:extLst>
          </p:cNvPr>
          <p:cNvSpPr/>
          <p:nvPr/>
        </p:nvSpPr>
        <p:spPr>
          <a:xfrm>
            <a:off x="6776127" y="3306235"/>
            <a:ext cx="976364" cy="1198841"/>
          </a:xfrm>
          <a:prstGeom prst="ca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Datasets</a:t>
            </a:r>
            <a:endParaRPr lang="en-CA" sz="1400"/>
          </a:p>
        </p:txBody>
      </p:sp>
      <p:sp>
        <p:nvSpPr>
          <p:cNvPr id="5" name="Rectangle 4">
            <a:extLst>
              <a:ext uri="{FF2B5EF4-FFF2-40B4-BE49-F238E27FC236}">
                <a16:creationId xmlns:a16="http://schemas.microsoft.com/office/drawing/2014/main" id="{FE93CC93-9D00-29FC-167D-B05AAEB53DEF}"/>
              </a:ext>
            </a:extLst>
          </p:cNvPr>
          <p:cNvSpPr/>
          <p:nvPr/>
        </p:nvSpPr>
        <p:spPr>
          <a:xfrm>
            <a:off x="3404275" y="4949105"/>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Feature Bundle</a:t>
            </a:r>
            <a:endParaRPr lang="en-CA"/>
          </a:p>
        </p:txBody>
      </p:sp>
      <p:sp>
        <p:nvSpPr>
          <p:cNvPr id="16" name="Rectangle 15">
            <a:extLst>
              <a:ext uri="{FF2B5EF4-FFF2-40B4-BE49-F238E27FC236}">
                <a16:creationId xmlns:a16="http://schemas.microsoft.com/office/drawing/2014/main" id="{ECFBE384-A672-E2E4-81C4-9B276A443C17}"/>
              </a:ext>
            </a:extLst>
          </p:cNvPr>
          <p:cNvSpPr/>
          <p:nvPr/>
        </p:nvSpPr>
        <p:spPr>
          <a:xfrm>
            <a:off x="340468" y="2881163"/>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endParaRPr lang="en-CA"/>
          </a:p>
        </p:txBody>
      </p:sp>
      <p:sp>
        <p:nvSpPr>
          <p:cNvPr id="17" name="Rectangle 16">
            <a:extLst>
              <a:ext uri="{FF2B5EF4-FFF2-40B4-BE49-F238E27FC236}">
                <a16:creationId xmlns:a16="http://schemas.microsoft.com/office/drawing/2014/main" id="{9DB19316-7DB5-7710-2EF9-F2BAA5FFA223}"/>
              </a:ext>
            </a:extLst>
          </p:cNvPr>
          <p:cNvSpPr/>
          <p:nvPr/>
        </p:nvSpPr>
        <p:spPr>
          <a:xfrm>
            <a:off x="3306999" y="651686"/>
            <a:ext cx="1557236" cy="119884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Forecasts</a:t>
            </a:r>
            <a:endParaRPr lang="en-CA"/>
          </a:p>
        </p:txBody>
      </p:sp>
      <p:sp>
        <p:nvSpPr>
          <p:cNvPr id="19" name="TextBox 18">
            <a:extLst>
              <a:ext uri="{FF2B5EF4-FFF2-40B4-BE49-F238E27FC236}">
                <a16:creationId xmlns:a16="http://schemas.microsoft.com/office/drawing/2014/main" id="{653D03A6-9A32-052E-30DC-DE8EB5C71DEF}"/>
              </a:ext>
            </a:extLst>
          </p:cNvPr>
          <p:cNvSpPr txBox="1"/>
          <p:nvPr/>
        </p:nvSpPr>
        <p:spPr>
          <a:xfrm>
            <a:off x="5198616" y="5268666"/>
            <a:ext cx="2854189" cy="646331"/>
          </a:xfrm>
          <a:prstGeom prst="rect">
            <a:avLst/>
          </a:prstGeom>
          <a:noFill/>
        </p:spPr>
        <p:txBody>
          <a:bodyPr wrap="square" rtlCol="0">
            <a:spAutoFit/>
          </a:bodyPr>
          <a:lstStyle/>
          <a:p>
            <a:pPr algn="r"/>
            <a:r>
              <a:rPr lang="en-US" dirty="0"/>
              <a:t>Data Transformation/</a:t>
            </a:r>
          </a:p>
          <a:p>
            <a:pPr algn="r"/>
            <a:r>
              <a:rPr lang="en-US" dirty="0"/>
              <a:t>Feature Extraction</a:t>
            </a:r>
            <a:endParaRPr lang="en-CA" dirty="0"/>
          </a:p>
        </p:txBody>
      </p:sp>
      <p:sp>
        <p:nvSpPr>
          <p:cNvPr id="20" name="TextBox 19">
            <a:extLst>
              <a:ext uri="{FF2B5EF4-FFF2-40B4-BE49-F238E27FC236}">
                <a16:creationId xmlns:a16="http://schemas.microsoft.com/office/drawing/2014/main" id="{1AA3310C-2580-E03B-B074-B51AA6D93A83}"/>
              </a:ext>
            </a:extLst>
          </p:cNvPr>
          <p:cNvSpPr txBox="1"/>
          <p:nvPr/>
        </p:nvSpPr>
        <p:spPr>
          <a:xfrm>
            <a:off x="212791" y="5270171"/>
            <a:ext cx="2247900" cy="369332"/>
          </a:xfrm>
          <a:prstGeom prst="rect">
            <a:avLst/>
          </a:prstGeom>
          <a:noFill/>
        </p:spPr>
        <p:txBody>
          <a:bodyPr wrap="square" rtlCol="0">
            <a:spAutoFit/>
          </a:bodyPr>
          <a:lstStyle/>
          <a:p>
            <a:pPr algn="ctr"/>
            <a:r>
              <a:rPr lang="en-US"/>
              <a:t>Training</a:t>
            </a:r>
            <a:endParaRPr lang="en-CA"/>
          </a:p>
        </p:txBody>
      </p:sp>
      <p:sp>
        <p:nvSpPr>
          <p:cNvPr id="21" name="TextBox 20">
            <a:extLst>
              <a:ext uri="{FF2B5EF4-FFF2-40B4-BE49-F238E27FC236}">
                <a16:creationId xmlns:a16="http://schemas.microsoft.com/office/drawing/2014/main" id="{2B327E6D-FB04-0B20-D2B9-D2D5C5C3B8EB}"/>
              </a:ext>
            </a:extLst>
          </p:cNvPr>
          <p:cNvSpPr txBox="1"/>
          <p:nvPr/>
        </p:nvSpPr>
        <p:spPr>
          <a:xfrm>
            <a:off x="910345" y="1506330"/>
            <a:ext cx="2247900" cy="369332"/>
          </a:xfrm>
          <a:prstGeom prst="rect">
            <a:avLst/>
          </a:prstGeom>
          <a:noFill/>
        </p:spPr>
        <p:txBody>
          <a:bodyPr wrap="square" rtlCol="0">
            <a:spAutoFit/>
          </a:bodyPr>
          <a:lstStyle/>
          <a:p>
            <a:pPr algn="ctr"/>
            <a:r>
              <a:rPr lang="en-US"/>
              <a:t>Inference</a:t>
            </a:r>
            <a:endParaRPr lang="en-CA"/>
          </a:p>
        </p:txBody>
      </p:sp>
      <p:sp>
        <p:nvSpPr>
          <p:cNvPr id="22" name="TextBox 21">
            <a:extLst>
              <a:ext uri="{FF2B5EF4-FFF2-40B4-BE49-F238E27FC236}">
                <a16:creationId xmlns:a16="http://schemas.microsoft.com/office/drawing/2014/main" id="{4B129865-3C69-96A0-92F6-AAA72780AA01}"/>
              </a:ext>
            </a:extLst>
          </p:cNvPr>
          <p:cNvSpPr txBox="1"/>
          <p:nvPr/>
        </p:nvSpPr>
        <p:spPr>
          <a:xfrm>
            <a:off x="5320827" y="1589334"/>
            <a:ext cx="2247900" cy="369332"/>
          </a:xfrm>
          <a:prstGeom prst="rect">
            <a:avLst/>
          </a:prstGeom>
          <a:noFill/>
        </p:spPr>
        <p:txBody>
          <a:bodyPr wrap="square" rtlCol="0">
            <a:spAutoFit/>
          </a:bodyPr>
          <a:lstStyle/>
          <a:p>
            <a:pPr algn="ctr"/>
            <a:r>
              <a:rPr lang="en-US"/>
              <a:t>Monitoring</a:t>
            </a:r>
            <a:endParaRPr lang="en-CA"/>
          </a:p>
        </p:txBody>
      </p:sp>
    </p:spTree>
    <p:extLst>
      <p:ext uri="{BB962C8B-B14F-4D97-AF65-F5344CB8AC3E}">
        <p14:creationId xmlns:p14="http://schemas.microsoft.com/office/powerpoint/2010/main" val="142392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836549"/>
          </a:xfrm>
        </p:spPr>
        <p:txBody>
          <a:bodyPr/>
          <a:lstStyle/>
          <a:p>
            <a:r>
              <a:rPr lang="en-US" sz="2400" dirty="0"/>
              <a:t>Data Transformation</a:t>
            </a:r>
          </a:p>
        </p:txBody>
      </p:sp>
      <p:sp>
        <p:nvSpPr>
          <p:cNvPr id="12" name="TextBox 11">
            <a:extLst>
              <a:ext uri="{FF2B5EF4-FFF2-40B4-BE49-F238E27FC236}">
                <a16:creationId xmlns:a16="http://schemas.microsoft.com/office/drawing/2014/main" id="{3507AAD7-6C14-7076-9044-4801CCD4C7EF}"/>
              </a:ext>
            </a:extLst>
          </p:cNvPr>
          <p:cNvSpPr txBox="1"/>
          <p:nvPr/>
        </p:nvSpPr>
        <p:spPr>
          <a:xfrm>
            <a:off x="8477250" y="1724628"/>
            <a:ext cx="3230499" cy="3693319"/>
          </a:xfrm>
          <a:prstGeom prst="rect">
            <a:avLst/>
          </a:prstGeom>
          <a:noFill/>
        </p:spPr>
        <p:txBody>
          <a:bodyPr wrap="square" rtlCol="0">
            <a:spAutoFit/>
          </a:bodyPr>
          <a:lstStyle/>
          <a:p>
            <a:pPr marL="285750" indent="-285750">
              <a:buFont typeface="Arial" panose="020B0604020202020204" pitchFamily="34" charset="0"/>
              <a:buChar char="•"/>
            </a:pPr>
            <a:r>
              <a:rPr lang="en-CA" dirty="0"/>
              <a:t>This stage has a lot in common with traditional ETL pipelines, and long predates AI/ML.</a:t>
            </a:r>
          </a:p>
          <a:p>
            <a:pPr marL="285750" indent="-285750">
              <a:buFont typeface="Arial" panose="020B0604020202020204" pitchFamily="34" charset="0"/>
              <a:buChar char="•"/>
            </a:pPr>
            <a:r>
              <a:rPr lang="en-CA" dirty="0"/>
              <a:t>Data sets for ML are often unusually large and unstructured, making them a particularly good fit for distributed algorithms.</a:t>
            </a:r>
          </a:p>
          <a:p>
            <a:pPr marL="285750" indent="-285750">
              <a:buFont typeface="Arial" panose="020B0604020202020204" pitchFamily="34" charset="0"/>
              <a:buChar char="•"/>
            </a:pPr>
            <a:r>
              <a:rPr lang="en-CA" dirty="0"/>
              <a:t>Often accomplished with a Spark-based stack</a:t>
            </a:r>
          </a:p>
        </p:txBody>
      </p:sp>
      <p:pic>
        <p:nvPicPr>
          <p:cNvPr id="1026" name="Picture 2" descr="MLOps stages">
            <a:extLst>
              <a:ext uri="{FF2B5EF4-FFF2-40B4-BE49-F238E27FC236}">
                <a16:creationId xmlns:a16="http://schemas.microsoft.com/office/drawing/2014/main" id="{BF2FF55D-EE78-5010-04EB-C46A2F1CC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4628"/>
            <a:ext cx="7826352" cy="340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11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4"/>
            <a:ext cx="3144774" cy="836549"/>
          </a:xfrm>
        </p:spPr>
        <p:txBody>
          <a:bodyPr/>
          <a:lstStyle/>
          <a:p>
            <a:r>
              <a:rPr lang="en-US" sz="2400" dirty="0"/>
              <a:t>Data Transformation</a:t>
            </a:r>
          </a:p>
        </p:txBody>
      </p:sp>
      <p:sp>
        <p:nvSpPr>
          <p:cNvPr id="12" name="TextBox 11">
            <a:extLst>
              <a:ext uri="{FF2B5EF4-FFF2-40B4-BE49-F238E27FC236}">
                <a16:creationId xmlns:a16="http://schemas.microsoft.com/office/drawing/2014/main" id="{3507AAD7-6C14-7076-9044-4801CCD4C7EF}"/>
              </a:ext>
            </a:extLst>
          </p:cNvPr>
          <p:cNvSpPr txBox="1"/>
          <p:nvPr/>
        </p:nvSpPr>
        <p:spPr>
          <a:xfrm>
            <a:off x="8351520" y="1724628"/>
            <a:ext cx="3356229" cy="4247317"/>
          </a:xfrm>
          <a:prstGeom prst="rect">
            <a:avLst/>
          </a:prstGeom>
          <a:noFill/>
        </p:spPr>
        <p:txBody>
          <a:bodyPr wrap="square" rtlCol="0">
            <a:spAutoFit/>
          </a:bodyPr>
          <a:lstStyle/>
          <a:p>
            <a:r>
              <a:rPr lang="en-CA" b="1" dirty="0"/>
              <a:t>Key Techniques:</a:t>
            </a:r>
            <a:r>
              <a:rPr lang="en-CA" dirty="0"/>
              <a:t> </a:t>
            </a:r>
          </a:p>
          <a:p>
            <a:endParaRPr lang="en-CA" b="1" dirty="0"/>
          </a:p>
          <a:p>
            <a:r>
              <a:rPr lang="en-CA" b="1" dirty="0"/>
              <a:t>Cleaning:</a:t>
            </a:r>
            <a:r>
              <a:rPr lang="en-CA" dirty="0"/>
              <a:t> Handling missing values, outliers, and inconsistencies.</a:t>
            </a:r>
          </a:p>
          <a:p>
            <a:r>
              <a:rPr lang="en-CA" b="1" dirty="0"/>
              <a:t>Scaling/Normalization:</a:t>
            </a:r>
            <a:r>
              <a:rPr lang="en-CA" dirty="0"/>
              <a:t> Ensures features have a similar range.</a:t>
            </a:r>
          </a:p>
          <a:p>
            <a:r>
              <a:rPr lang="en-CA" b="1" dirty="0"/>
              <a:t>Feature Encoding:</a:t>
            </a:r>
            <a:r>
              <a:rPr lang="en-CA" dirty="0"/>
              <a:t> Converting categorical features to numeric ones.</a:t>
            </a:r>
          </a:p>
          <a:p>
            <a:r>
              <a:rPr lang="en-CA" b="1" dirty="0"/>
              <a:t>Creation of New Features:</a:t>
            </a:r>
            <a:r>
              <a:rPr lang="en-CA" dirty="0"/>
              <a:t> Combining or calculating features to increase model understanding.</a:t>
            </a:r>
          </a:p>
        </p:txBody>
      </p:sp>
      <p:pic>
        <p:nvPicPr>
          <p:cNvPr id="1026" name="Picture 2" descr="MLOps stages">
            <a:extLst>
              <a:ext uri="{FF2B5EF4-FFF2-40B4-BE49-F238E27FC236}">
                <a16:creationId xmlns:a16="http://schemas.microsoft.com/office/drawing/2014/main" id="{BF2FF55D-EE78-5010-04EB-C46A2F1CC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4628"/>
            <a:ext cx="7826352" cy="340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5"/>
            <a:ext cx="3144774" cy="493776"/>
          </a:xfrm>
        </p:spPr>
        <p:txBody>
          <a:bodyPr/>
          <a:lstStyle/>
          <a:p>
            <a:r>
              <a:rPr lang="en-US" sz="2400" dirty="0"/>
              <a:t>Model Training</a:t>
            </a:r>
          </a:p>
        </p:txBody>
      </p:sp>
      <p:sp>
        <p:nvSpPr>
          <p:cNvPr id="12" name="TextBox 11">
            <a:extLst>
              <a:ext uri="{FF2B5EF4-FFF2-40B4-BE49-F238E27FC236}">
                <a16:creationId xmlns:a16="http://schemas.microsoft.com/office/drawing/2014/main" id="{3507AAD7-6C14-7076-9044-4801CCD4C7EF}"/>
              </a:ext>
            </a:extLst>
          </p:cNvPr>
          <p:cNvSpPr txBox="1"/>
          <p:nvPr/>
        </p:nvSpPr>
        <p:spPr>
          <a:xfrm>
            <a:off x="8265795" y="1360848"/>
            <a:ext cx="3356229" cy="4893647"/>
          </a:xfrm>
          <a:prstGeom prst="rect">
            <a:avLst/>
          </a:prstGeom>
          <a:noFill/>
        </p:spPr>
        <p:txBody>
          <a:bodyPr wrap="square" rtlCol="0">
            <a:spAutoFit/>
          </a:bodyPr>
          <a:lstStyle/>
          <a:p>
            <a:pPr marL="285750" indent="-285750">
              <a:buFont typeface="Arial" panose="020B0604020202020204" pitchFamily="34" charset="0"/>
              <a:buChar char="•"/>
            </a:pPr>
            <a:r>
              <a:rPr lang="en-CA" sz="1200" dirty="0"/>
              <a:t>We divide our dataset into training and testing sets. A model learns patterns from the training set, but performance on the held-out test set gives us a true assessment of how well it generalizes to unseen data.</a:t>
            </a:r>
          </a:p>
          <a:p>
            <a:pPr marL="285750" indent="-285750">
              <a:buFont typeface="Arial" panose="020B0604020202020204" pitchFamily="34" charset="0"/>
              <a:buChar char="•"/>
            </a:pPr>
            <a:r>
              <a:rPr lang="en-CA" sz="1200" dirty="0"/>
              <a:t>Metrics calculated on the test set (e.g., accuracy, F1-score) tell us how good our model is, helping us decide if we're satisfied or need to make adjustments.</a:t>
            </a:r>
          </a:p>
          <a:p>
            <a:pPr marL="285750" indent="-285750">
              <a:buFont typeface="Arial" panose="020B0604020202020204" pitchFamily="34" charset="0"/>
              <a:buChar char="•"/>
            </a:pPr>
            <a:r>
              <a:rPr lang="en-CA" sz="1200" dirty="0"/>
              <a:t>Before training, we often don't know the ideal settings (hyperparameters) for our model. These control the learning process itself. We might perform many training runs using different combinations of hyperparameters, comparing results on the test set.</a:t>
            </a:r>
          </a:p>
          <a:p>
            <a:pPr marL="285750" indent="-285750">
              <a:buFont typeface="Arial" panose="020B0604020202020204" pitchFamily="34" charset="0"/>
              <a:buChar char="•"/>
            </a:pPr>
            <a:r>
              <a:rPr lang="en-CA" sz="1200" dirty="0"/>
              <a:t>This is actually a cyclic process–evaluation metrics guide us to try again with different model specifications or hyperparameters. The goal is to find the combination leading to the best possible performance on the test set</a:t>
            </a:r>
          </a:p>
        </p:txBody>
      </p:sp>
      <p:pic>
        <p:nvPicPr>
          <p:cNvPr id="5122" name="Picture 2">
            <a:extLst>
              <a:ext uri="{FF2B5EF4-FFF2-40B4-BE49-F238E27FC236}">
                <a16:creationId xmlns:a16="http://schemas.microsoft.com/office/drawing/2014/main" id="{2473BFB6-BA82-87C5-7DC1-358895A80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 y="2110748"/>
            <a:ext cx="7594866" cy="26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7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6ECF17-AC73-A854-6E16-98A083AFB5CB}"/>
              </a:ext>
            </a:extLst>
          </p:cNvPr>
          <p:cNvSpPr>
            <a:spLocks noGrp="1"/>
          </p:cNvSpPr>
          <p:nvPr>
            <p:ph type="title"/>
          </p:nvPr>
        </p:nvSpPr>
        <p:spPr>
          <a:xfrm>
            <a:off x="8477250" y="603505"/>
            <a:ext cx="3144774" cy="493776"/>
          </a:xfrm>
        </p:spPr>
        <p:txBody>
          <a:bodyPr/>
          <a:lstStyle/>
          <a:p>
            <a:r>
              <a:rPr lang="en-US" sz="2400" dirty="0"/>
              <a:t>Model Serving</a:t>
            </a:r>
          </a:p>
        </p:txBody>
      </p:sp>
      <p:sp>
        <p:nvSpPr>
          <p:cNvPr id="12" name="TextBox 11">
            <a:extLst>
              <a:ext uri="{FF2B5EF4-FFF2-40B4-BE49-F238E27FC236}">
                <a16:creationId xmlns:a16="http://schemas.microsoft.com/office/drawing/2014/main" id="{3507AAD7-6C14-7076-9044-4801CCD4C7EF}"/>
              </a:ext>
            </a:extLst>
          </p:cNvPr>
          <p:cNvSpPr txBox="1"/>
          <p:nvPr/>
        </p:nvSpPr>
        <p:spPr>
          <a:xfrm>
            <a:off x="8265795" y="1360848"/>
            <a:ext cx="3356229" cy="5078313"/>
          </a:xfrm>
          <a:prstGeom prst="rect">
            <a:avLst/>
          </a:prstGeom>
          <a:noFill/>
        </p:spPr>
        <p:txBody>
          <a:bodyPr wrap="square" rtlCol="0">
            <a:spAutoFit/>
          </a:bodyPr>
          <a:lstStyle/>
          <a:p>
            <a:pPr marL="285750" indent="-285750">
              <a:buFont typeface="Arial" panose="020B0604020202020204" pitchFamily="34" charset="0"/>
              <a:buChar char="•"/>
            </a:pPr>
            <a:r>
              <a:rPr lang="en-CA" sz="1200" dirty="0"/>
              <a:t>At the end of the day, a model is just a bunch of weights – </a:t>
            </a:r>
            <a:r>
              <a:rPr lang="en-CA" sz="1200" dirty="0" err="1"/>
              <a:t>i.e</a:t>
            </a:r>
            <a:r>
              <a:rPr lang="en-CA" sz="1200" dirty="0"/>
              <a:t>, a block of numbers in a file.</a:t>
            </a:r>
          </a:p>
          <a:p>
            <a:pPr marL="285750" indent="-285750">
              <a:buFont typeface="Arial" panose="020B0604020202020204" pitchFamily="34" charset="0"/>
              <a:buChar char="•"/>
            </a:pPr>
            <a:r>
              <a:rPr lang="en-CA" sz="1200" dirty="0"/>
              <a:t>It’s up to some sort of routine to load these numbers into an architecture that can use them to make predictions; this stage is often called “inference”</a:t>
            </a:r>
          </a:p>
          <a:p>
            <a:pPr marL="285750" indent="-285750">
              <a:buFont typeface="Arial" panose="020B0604020202020204" pitchFamily="34" charset="0"/>
              <a:buChar char="•"/>
            </a:pPr>
            <a:r>
              <a:rPr lang="en-CA" sz="1200" dirty="0"/>
              <a:t>Deployment options can vary:</a:t>
            </a:r>
          </a:p>
          <a:p>
            <a:pPr marL="742950" lvl="1" indent="-285750">
              <a:buFont typeface="Arial" panose="020B0604020202020204" pitchFamily="34" charset="0"/>
              <a:buChar char="•"/>
            </a:pPr>
            <a:r>
              <a:rPr lang="en-CA" sz="1200" b="1" dirty="0"/>
              <a:t>REST APIs</a:t>
            </a:r>
            <a:r>
              <a:rPr lang="en-CA" sz="1200" dirty="0"/>
              <a:t>: A common way to interact with models – apps send data, get a prediction in response.</a:t>
            </a:r>
          </a:p>
          <a:p>
            <a:pPr marL="742950" lvl="1" indent="-285750">
              <a:buFont typeface="Arial" panose="020B0604020202020204" pitchFamily="34" charset="0"/>
              <a:buChar char="•"/>
            </a:pPr>
            <a:r>
              <a:rPr lang="en-CA" sz="1200" b="1" dirty="0"/>
              <a:t>Batch-mode Inference</a:t>
            </a:r>
            <a:r>
              <a:rPr lang="en-CA" sz="1200" dirty="0"/>
              <a:t>: Predicting on larger datasets less frequently, perhaps on a schedule.</a:t>
            </a:r>
          </a:p>
          <a:p>
            <a:pPr marL="742950" lvl="1" indent="-285750">
              <a:buFont typeface="Arial" panose="020B0604020202020204" pitchFamily="34" charset="0"/>
              <a:buChar char="•"/>
            </a:pPr>
            <a:r>
              <a:rPr lang="en-CA" sz="1200" b="1" dirty="0"/>
              <a:t>Edge Deployment</a:t>
            </a:r>
            <a:r>
              <a:rPr lang="en-CA" sz="1200" dirty="0"/>
              <a:t>: Placing models on specialized devices directly where data is generated (e.g., self-driving car models).</a:t>
            </a:r>
          </a:p>
          <a:p>
            <a:pPr marL="285750" indent="-285750">
              <a:buFont typeface="Arial" panose="020B0604020202020204" pitchFamily="34" charset="0"/>
              <a:buChar char="•"/>
            </a:pPr>
            <a:r>
              <a:rPr lang="en-CA" sz="1200" dirty="0"/>
              <a:t>No matter which deployment option you’re in, you almost certainly want to have some way to continuously monitor the quality of the generated inferences.</a:t>
            </a:r>
          </a:p>
        </p:txBody>
      </p:sp>
      <p:pic>
        <p:nvPicPr>
          <p:cNvPr id="6146" name="Picture 2" descr="Databricks MLflow architecture highlighting Model Serving, giving data teams end-to-end control of the real-time machine learning model development and deployment lifecycle.">
            <a:extLst>
              <a:ext uri="{FF2B5EF4-FFF2-40B4-BE49-F238E27FC236}">
                <a16:creationId xmlns:a16="http://schemas.microsoft.com/office/drawing/2014/main" id="{8E6A083C-23ED-ABB6-80BB-A98FC429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 y="1803781"/>
            <a:ext cx="7813263" cy="353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2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{48DD37FA-00C5-43FB-98FE-D840B18CAFD5}tf78438558_win32</Template>
  <TotalTime>38375</TotalTime>
  <Words>907</Words>
  <Application>Microsoft Macintosh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Garamond</vt:lpstr>
      <vt:lpstr>SavonVTI</vt:lpstr>
      <vt:lpstr>MLOps</vt:lpstr>
      <vt:lpstr>Schedule</vt:lpstr>
      <vt:lpstr>AI Use Cases</vt:lpstr>
      <vt:lpstr>AI vs ML</vt:lpstr>
      <vt:lpstr>Machine Learning Lifecycle</vt:lpstr>
      <vt:lpstr>Data Transformation</vt:lpstr>
      <vt:lpstr>Data Transformation</vt:lpstr>
      <vt:lpstr>Model Training</vt:lpstr>
      <vt:lpstr>Model Serving</vt:lpstr>
      <vt:lpstr>ML Pipelines </vt:lpstr>
      <vt:lpstr>Vertex Ai</vt:lpstr>
      <vt:lpstr>What is Vertex AI?</vt:lpstr>
      <vt:lpstr>Machine Learning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Adrian Petrescu</dc:creator>
  <cp:lastModifiedBy>Adrian Petrescu</cp:lastModifiedBy>
  <cp:revision>19</cp:revision>
  <dcterms:created xsi:type="dcterms:W3CDTF">2020-11-16T04:27:22Z</dcterms:created>
  <dcterms:modified xsi:type="dcterms:W3CDTF">2024-02-16T08:08:54Z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ada7a49-f11a-4f7d-9f0f-9d353b68a4b5_Enabled">
    <vt:lpwstr>true</vt:lpwstr>
  </property>
  <property fmtid="{D5CDD505-2E9C-101B-9397-08002B2CF9AE}" pid="4" name="MSIP_Label_8ada7a49-f11a-4f7d-9f0f-9d353b68a4b5_SetDate">
    <vt:lpwstr>2023-02-02T22:10:44Z</vt:lpwstr>
  </property>
  <property fmtid="{D5CDD505-2E9C-101B-9397-08002B2CF9AE}" pid="5" name="MSIP_Label_8ada7a49-f11a-4f7d-9f0f-9d353b68a4b5_Method">
    <vt:lpwstr>Standard</vt:lpwstr>
  </property>
  <property fmtid="{D5CDD505-2E9C-101B-9397-08002B2CF9AE}" pid="6" name="MSIP_Label_8ada7a49-f11a-4f7d-9f0f-9d353b68a4b5_Name">
    <vt:lpwstr>Confidential</vt:lpwstr>
  </property>
  <property fmtid="{D5CDD505-2E9C-101B-9397-08002B2CF9AE}" pid="7" name="MSIP_Label_8ada7a49-f11a-4f7d-9f0f-9d353b68a4b5_SiteId">
    <vt:lpwstr>412b6b7e-2fe4-4a5f-98a1-2b3ad03af1f8</vt:lpwstr>
  </property>
  <property fmtid="{D5CDD505-2E9C-101B-9397-08002B2CF9AE}" pid="8" name="MSIP_Label_8ada7a49-f11a-4f7d-9f0f-9d353b68a4b5_ActionId">
    <vt:lpwstr>a4bdc347-066d-485d-ad2b-89b80a42976c</vt:lpwstr>
  </property>
  <property fmtid="{D5CDD505-2E9C-101B-9397-08002B2CF9AE}" pid="9" name="MSIP_Label_8ada7a49-f11a-4f7d-9f0f-9d353b68a4b5_ContentBits">
    <vt:lpwstr>0</vt:lpwstr>
  </property>
</Properties>
</file>