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9" autoAdjust="0"/>
    <p:restoredTop sz="86382" autoAdjust="0"/>
  </p:normalViewPr>
  <p:slideViewPr>
    <p:cSldViewPr>
      <p:cViewPr varScale="1">
        <p:scale>
          <a:sx n="67" d="100"/>
          <a:sy n="67" d="100"/>
        </p:scale>
        <p:origin x="6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D9D04-18EE-4201-9DDA-D094939D2C7F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7C537-4C7F-4522-9DF4-565BA3B5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1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3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00" name="Picture 4" descr="A:\minispi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E41C9A31-8822-4536-BEC1-E2EFB971AD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B245B-3DAC-4573-BB9C-83E2338277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2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86803-B5B6-44B5-813B-86C5EA01E3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1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6F32E-577D-4FF1-AF5D-8FE69C7D8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01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A94A2-A5EF-4AA8-9EBC-9C63130B8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7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3715E-9A05-404E-93E2-D09D7CB5B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38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DA4BE-7E0F-4D4F-8297-5191186DF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89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38BE8-7718-4AEC-B46D-D99E236376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68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875511-A5D6-46E7-BB19-D8D0736080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64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96177-71B0-4DCE-9C27-9A3EDD8061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52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0D599-99DC-4711-A7D1-CCD3084CB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7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6" name="Picture 4" descr="A:\minispir.GIF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C2EEFD5E-83A3-44B2-8FB3-1CF24CB485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Geometry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AF8163BB-E385-4014-8097-AC6F607D1F89}" type="slidenum">
              <a:rPr lang="es-ES"/>
              <a:pPr lvl="1"/>
              <a:t>10</a:t>
            </a:fld>
            <a:endParaRPr lang="es-E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in space</a:t>
            </a:r>
          </a:p>
          <a:p>
            <a:r>
              <a:rPr lang="en-US" dirty="0"/>
              <a:t>Operations allowed between points and vectors</a:t>
            </a:r>
          </a:p>
          <a:p>
            <a:pPr lvl="1"/>
            <a:r>
              <a:rPr lang="en-US" dirty="0"/>
              <a:t>Point-point subtraction yields a vector</a:t>
            </a:r>
          </a:p>
          <a:p>
            <a:pPr lvl="1"/>
            <a:r>
              <a:rPr lang="en-US" dirty="0"/>
              <a:t>Equivalent to point-vector addition </a:t>
            </a:r>
          </a:p>
        </p:txBody>
      </p:sp>
      <p:pic>
        <p:nvPicPr>
          <p:cNvPr id="202759" name="Picture 7" descr="AN04F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076700"/>
            <a:ext cx="3276600" cy="2297113"/>
          </a:xfrm>
          <a:prstGeom prst="rect">
            <a:avLst/>
          </a:prstGeom>
          <a:noFill/>
        </p:spPr>
      </p:pic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5338763" y="5130800"/>
            <a:ext cx="11969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800"/>
              <a:t>P=</a:t>
            </a:r>
            <a:r>
              <a:rPr lang="en-US" sz="2800" i="1"/>
              <a:t>v</a:t>
            </a:r>
            <a:r>
              <a:rPr lang="en-US" sz="2800"/>
              <a:t>+Q</a:t>
            </a:r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5343525" y="4292600"/>
            <a:ext cx="11160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800" i="1"/>
              <a:t>v</a:t>
            </a:r>
            <a:r>
              <a:rPr lang="en-US" sz="2800"/>
              <a:t>=P-Q</a:t>
            </a:r>
          </a:p>
        </p:txBody>
      </p:sp>
    </p:spTree>
    <p:extLst>
      <p:ext uri="{BB962C8B-B14F-4D97-AF65-F5344CB8AC3E}">
        <p14:creationId xmlns:p14="http://schemas.microsoft.com/office/powerpoint/2010/main" val="5176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C612A3DD-E284-43AC-A754-FF9C9FD50CB4}" type="slidenum">
              <a:rPr lang="es-ES"/>
              <a:pPr lvl="1"/>
              <a:t>11</a:t>
            </a:fld>
            <a:endParaRPr lang="es-E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Spaces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+ a vector space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Vector-vector addition</a:t>
            </a:r>
          </a:p>
          <a:p>
            <a:pPr lvl="1"/>
            <a:r>
              <a:rPr lang="en-US" dirty="0"/>
              <a:t>Scalar-vector multiplication</a:t>
            </a:r>
          </a:p>
          <a:p>
            <a:pPr lvl="1"/>
            <a:r>
              <a:rPr lang="en-US" dirty="0"/>
              <a:t>Point-vector addition</a:t>
            </a:r>
          </a:p>
          <a:p>
            <a:pPr lvl="1"/>
            <a:r>
              <a:rPr lang="en-US" dirty="0"/>
              <a:t>Scalar-scalar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3CB1650B-004F-47E9-90D3-2C6D912B2713}" type="slidenum">
              <a:rPr lang="es-ES"/>
              <a:pPr lvl="1"/>
              <a:t>12</a:t>
            </a:fld>
            <a:endParaRPr lang="es-ES"/>
          </a:p>
        </p:txBody>
      </p:sp>
      <p:pic>
        <p:nvPicPr>
          <p:cNvPr id="209927" name="Picture 7" descr="AN04F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733800"/>
            <a:ext cx="2482850" cy="2590800"/>
          </a:xfrm>
          <a:prstGeom prst="rect">
            <a:avLst/>
          </a:prstGeom>
          <a:noFill/>
        </p:spPr>
      </p:pic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all points of the form</a:t>
            </a:r>
          </a:p>
          <a:p>
            <a:pPr lvl="1"/>
            <a:r>
              <a:rPr lang="en-US" dirty="0">
                <a:latin typeface="Times New Roman" pitchFamily="18" charset="0"/>
              </a:rPr>
              <a:t>P(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)=P</a:t>
            </a:r>
            <a:r>
              <a:rPr lang="en-US" baseline="-25000" dirty="0"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</a:rPr>
              <a:t> + 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</a:rPr>
              <a:t>d</a:t>
            </a:r>
          </a:p>
          <a:p>
            <a:pPr lvl="1"/>
            <a:r>
              <a:rPr lang="en-US" dirty="0"/>
              <a:t>Set of all points that pass through P</a:t>
            </a:r>
            <a:r>
              <a:rPr lang="en-US" baseline="-25000" dirty="0">
                <a:latin typeface="Times New Roman" pitchFamily="18" charset="0"/>
              </a:rPr>
              <a:t>0</a:t>
            </a:r>
            <a:r>
              <a:rPr lang="en-US" dirty="0"/>
              <a:t> in the direction of the vector </a:t>
            </a:r>
            <a:r>
              <a:rPr lang="en-US" b="1" dirty="0">
                <a:latin typeface="Times New Roman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518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16335E81-6849-48C2-B4A2-16E03727A40A}" type="slidenum">
              <a:rPr lang="es-ES"/>
              <a:pPr lvl="1"/>
              <a:t>13</a:t>
            </a:fld>
            <a:endParaRPr lang="es-E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Form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form is known as the parametric form of the 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More robust and general than other forms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Extends to curves and surfaces</a:t>
            </a:r>
          </a:p>
          <a:p>
            <a:pPr>
              <a:lnSpc>
                <a:spcPct val="90000"/>
              </a:lnSpc>
            </a:pPr>
            <a:r>
              <a:rPr lang="en-US" dirty="0"/>
              <a:t>Two-dimensional forms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Explicit: </a:t>
            </a:r>
            <a:r>
              <a:rPr lang="en-US" dirty="0">
                <a:latin typeface="Times New Roman" pitchFamily="18" charset="0"/>
              </a:rPr>
              <a:t>y = mx +h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Implicit: </a:t>
            </a:r>
            <a:r>
              <a:rPr lang="en-US" dirty="0">
                <a:latin typeface="Times New Roman" pitchFamily="18" charset="0"/>
              </a:rPr>
              <a:t>ax + by +c =0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Parametric: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        x(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) = 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</a:rPr>
              <a:t> + (1-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)x</a:t>
            </a:r>
            <a:r>
              <a:rPr lang="en-US" baseline="-25000" dirty="0">
                <a:latin typeface="Times New Roman" pitchFamily="18" charset="0"/>
              </a:rPr>
              <a:t>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        y(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) = 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y</a:t>
            </a:r>
            <a:r>
              <a:rPr lang="en-US" baseline="-25000" dirty="0">
                <a:latin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</a:rPr>
              <a:t> + (1-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)y</a:t>
            </a:r>
            <a:r>
              <a:rPr lang="en-US" baseline="-25000" dirty="0">
                <a:latin typeface="Times New Roman" pitchFamily="18" charset="0"/>
              </a:rPr>
              <a:t>1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3AC26954-97B3-4C5A-9278-0D6A8AAEC627}" type="slidenum">
              <a:rPr lang="es-ES"/>
              <a:pPr lvl="1"/>
              <a:t>14</a:t>
            </a:fld>
            <a:endParaRPr lang="es-E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Rays and Line Segments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/>
              <a:t> &gt;= 0, then </a:t>
            </a:r>
            <a:r>
              <a:rPr lang="en-US" dirty="0">
                <a:latin typeface="Times New Roman" pitchFamily="18" charset="0"/>
              </a:rPr>
              <a:t>P(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dirty="0"/>
              <a:t> is the </a:t>
            </a:r>
            <a:r>
              <a:rPr lang="en-US" i="1" dirty="0"/>
              <a:t>ray</a:t>
            </a:r>
            <a:r>
              <a:rPr lang="en-US" dirty="0"/>
              <a:t> leaving P</a:t>
            </a:r>
            <a:r>
              <a:rPr lang="en-US" baseline="-25000" dirty="0"/>
              <a:t>0</a:t>
            </a:r>
            <a:r>
              <a:rPr lang="en-US" dirty="0"/>
              <a:t> in the direction </a:t>
            </a:r>
            <a:r>
              <a:rPr lang="en-US" b="1" dirty="0">
                <a:latin typeface="Times New Roman" pitchFamily="18" charset="0"/>
              </a:rPr>
              <a:t>d</a:t>
            </a:r>
          </a:p>
          <a:p>
            <a:pPr>
              <a:buFontTx/>
              <a:buNone/>
            </a:pPr>
            <a:r>
              <a:rPr lang="en-US" dirty="0"/>
              <a:t> If we use two points to define </a:t>
            </a:r>
            <a:r>
              <a:rPr lang="en-US" dirty="0">
                <a:latin typeface="Times New Roman" pitchFamily="18" charset="0"/>
              </a:rPr>
              <a:t>v</a:t>
            </a:r>
            <a:r>
              <a:rPr lang="en-US" dirty="0"/>
              <a:t>, then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</a:rPr>
              <a:t>P( 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) = Q + 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 (R-Q)=</a:t>
            </a:r>
            <a:r>
              <a:rPr lang="en-US" dirty="0" err="1">
                <a:latin typeface="Times New Roman" pitchFamily="18" charset="0"/>
              </a:rPr>
              <a:t>Q+</a:t>
            </a:r>
            <a:r>
              <a:rPr lang="en-US" dirty="0" err="1">
                <a:latin typeface="Symbol" pitchFamily="82" charset="2"/>
              </a:rPr>
              <a:t>a</a:t>
            </a:r>
            <a:r>
              <a:rPr lang="en-US" dirty="0" err="1">
                <a:latin typeface="Times New Roman" pitchFamily="18" charset="0"/>
              </a:rPr>
              <a:t>v</a:t>
            </a:r>
            <a:endParaRPr lang="en-US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</a:rPr>
              <a:t>=</a:t>
            </a:r>
            <a:r>
              <a:rPr lang="en-US" dirty="0" err="1">
                <a:latin typeface="Symbol" pitchFamily="82" charset="2"/>
              </a:rPr>
              <a:t>a</a:t>
            </a:r>
            <a:r>
              <a:rPr lang="en-US" dirty="0" err="1">
                <a:latin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</a:rPr>
              <a:t> + (1-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)Q</a:t>
            </a:r>
          </a:p>
          <a:p>
            <a:pPr>
              <a:buFontTx/>
              <a:buNone/>
            </a:pPr>
            <a:r>
              <a:rPr lang="en-US" dirty="0"/>
              <a:t>For </a:t>
            </a:r>
            <a:r>
              <a:rPr lang="en-US" dirty="0">
                <a:latin typeface="Times New Roman" pitchFamily="18" charset="0"/>
              </a:rPr>
              <a:t>0&lt;=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&lt;=1</a:t>
            </a:r>
            <a:r>
              <a:rPr lang="en-US" dirty="0"/>
              <a:t> we get all the</a:t>
            </a:r>
          </a:p>
          <a:p>
            <a:pPr>
              <a:buFontTx/>
              <a:buNone/>
            </a:pPr>
            <a:r>
              <a:rPr lang="en-US" dirty="0"/>
              <a:t>points on the </a:t>
            </a:r>
            <a:r>
              <a:rPr lang="en-US" i="1" dirty="0"/>
              <a:t>line segment</a:t>
            </a:r>
          </a:p>
          <a:p>
            <a:pPr>
              <a:buFontTx/>
              <a:buNone/>
            </a:pPr>
            <a:r>
              <a:rPr lang="en-US" dirty="0"/>
              <a:t>joining </a:t>
            </a:r>
            <a:r>
              <a:rPr lang="en-US" dirty="0">
                <a:latin typeface="Times New Roman" pitchFamily="18" charset="0"/>
              </a:rPr>
              <a:t>R</a:t>
            </a:r>
            <a:r>
              <a:rPr lang="en-US" dirty="0"/>
              <a:t> and </a:t>
            </a:r>
            <a:r>
              <a:rPr lang="en-US" dirty="0">
                <a:latin typeface="Times New Roman" pitchFamily="18" charset="0"/>
              </a:rPr>
              <a:t>Q</a:t>
            </a:r>
          </a:p>
        </p:txBody>
      </p:sp>
      <p:pic>
        <p:nvPicPr>
          <p:cNvPr id="214021" name="Picture 5" descr="AN04F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352800"/>
            <a:ext cx="3048000" cy="2693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7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FB990DED-C6FF-40E0-BFF8-E17C820C28CE}" type="slidenum">
              <a:rPr lang="es-ES"/>
              <a:pPr lvl="1"/>
              <a:t>15</a:t>
            </a:fld>
            <a:endParaRPr lang="es-E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Convexity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object is </a:t>
            </a:r>
            <a:r>
              <a:rPr lang="en-US" i="1" dirty="0"/>
              <a:t>convex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for any two points in the object all points on the line segment between these points are also in the object</a:t>
            </a:r>
          </a:p>
        </p:txBody>
      </p:sp>
      <p:sp>
        <p:nvSpPr>
          <p:cNvPr id="216068" name="Freeform 4"/>
          <p:cNvSpPr>
            <a:spLocks/>
          </p:cNvSpPr>
          <p:nvPr/>
        </p:nvSpPr>
        <p:spPr bwMode="auto">
          <a:xfrm>
            <a:off x="1828800" y="3429000"/>
            <a:ext cx="1981200" cy="22098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432" y="0"/>
              </a:cxn>
              <a:cxn ang="0">
                <a:pos x="912" y="576"/>
              </a:cxn>
              <a:cxn ang="0">
                <a:pos x="768" y="1056"/>
              </a:cxn>
              <a:cxn ang="0">
                <a:pos x="96" y="1152"/>
              </a:cxn>
              <a:cxn ang="0">
                <a:pos x="0" y="480"/>
              </a:cxn>
            </a:cxnLst>
            <a:rect l="0" t="0" r="r" b="b"/>
            <a:pathLst>
              <a:path w="912" h="1152">
                <a:moveTo>
                  <a:pt x="0" y="480"/>
                </a:moveTo>
                <a:lnTo>
                  <a:pt x="432" y="0"/>
                </a:lnTo>
                <a:lnTo>
                  <a:pt x="912" y="576"/>
                </a:lnTo>
                <a:lnTo>
                  <a:pt x="768" y="1056"/>
                </a:lnTo>
                <a:lnTo>
                  <a:pt x="96" y="1152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16069" name="Freeform 5"/>
          <p:cNvSpPr>
            <a:spLocks/>
          </p:cNvSpPr>
          <p:nvPr/>
        </p:nvSpPr>
        <p:spPr bwMode="auto">
          <a:xfrm>
            <a:off x="4876800" y="3352800"/>
            <a:ext cx="2133600" cy="27432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144" y="0"/>
              </a:cxn>
              <a:cxn ang="0">
                <a:pos x="1296" y="96"/>
              </a:cxn>
              <a:cxn ang="0">
                <a:pos x="384" y="336"/>
              </a:cxn>
              <a:cxn ang="0">
                <a:pos x="1344" y="960"/>
              </a:cxn>
              <a:cxn ang="0">
                <a:pos x="432" y="1728"/>
              </a:cxn>
              <a:cxn ang="0">
                <a:pos x="0" y="720"/>
              </a:cxn>
            </a:cxnLst>
            <a:rect l="0" t="0" r="r" b="b"/>
            <a:pathLst>
              <a:path w="1344" h="1728">
                <a:moveTo>
                  <a:pt x="0" y="720"/>
                </a:moveTo>
                <a:lnTo>
                  <a:pt x="144" y="0"/>
                </a:lnTo>
                <a:lnTo>
                  <a:pt x="1296" y="96"/>
                </a:lnTo>
                <a:lnTo>
                  <a:pt x="384" y="336"/>
                </a:lnTo>
                <a:lnTo>
                  <a:pt x="1344" y="960"/>
                </a:lnTo>
                <a:lnTo>
                  <a:pt x="432" y="1728"/>
                </a:lnTo>
                <a:lnTo>
                  <a:pt x="0" y="72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 flipV="1">
            <a:off x="2438400" y="4114800"/>
            <a:ext cx="609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 flipH="1">
            <a:off x="5562600" y="3581400"/>
            <a:ext cx="3048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2590800" y="3810000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2057400" y="4876800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5715000" y="4800600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5410200" y="3352800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1981200" y="5867400"/>
            <a:ext cx="1063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convex</a:t>
            </a: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6172200" y="5715000"/>
            <a:ext cx="1528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not convex</a:t>
            </a:r>
          </a:p>
        </p:txBody>
      </p:sp>
    </p:spTree>
    <p:extLst>
      <p:ext uri="{BB962C8B-B14F-4D97-AF65-F5344CB8AC3E}">
        <p14:creationId xmlns:p14="http://schemas.microsoft.com/office/powerpoint/2010/main" val="9661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3C70F053-1598-4896-8215-1FF2D7D67525}" type="slidenum">
              <a:rPr lang="es-ES"/>
              <a:pPr lvl="1"/>
              <a:t>16</a:t>
            </a:fld>
            <a:endParaRPr lang="es-E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Sums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“sum”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pitchFamily="18" charset="0"/>
              </a:rPr>
              <a:t>P=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+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+…..+</a:t>
            </a:r>
            <a:r>
              <a:rPr lang="en-US" dirty="0" err="1">
                <a:latin typeface="Symbol" pitchFamily="82" charset="2"/>
              </a:rPr>
              <a:t>a</a:t>
            </a:r>
            <a:r>
              <a:rPr lang="en-US" baseline="-25000" dirty="0" err="1">
                <a:latin typeface="Times New Roman" pitchFamily="18" charset="0"/>
              </a:rPr>
              <a:t>n</a:t>
            </a:r>
            <a:r>
              <a:rPr lang="en-US" dirty="0" err="1">
                <a:latin typeface="Times New Roman" pitchFamily="18" charset="0"/>
              </a:rPr>
              <a:t>P</a:t>
            </a:r>
            <a:r>
              <a:rPr lang="en-US" baseline="-25000" dirty="0" err="1">
                <a:latin typeface="Times New Roman" pitchFamily="18" charset="0"/>
              </a:rPr>
              <a:t>n</a:t>
            </a:r>
            <a:endParaRPr lang="en-US" baseline="-25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show by induction that this sum makes sense </a:t>
            </a:r>
            <a:r>
              <a:rPr lang="en-US" dirty="0" err="1"/>
              <a:t>iff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Symbol" pitchFamily="82" charset="2"/>
              </a:rPr>
              <a:t>a</a:t>
            </a:r>
            <a:r>
              <a:rPr lang="en-US" baseline="-25000" dirty="0"/>
              <a:t>1</a:t>
            </a:r>
            <a:r>
              <a:rPr lang="en-US" dirty="0"/>
              <a:t>+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baseline="-25000" dirty="0"/>
              <a:t>2</a:t>
            </a:r>
            <a:r>
              <a:rPr lang="en-US" dirty="0"/>
              <a:t>+…..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baseline="-25000" dirty="0"/>
              <a:t>n</a:t>
            </a:r>
            <a:r>
              <a:rPr lang="en-US" dirty="0"/>
              <a:t>=1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in which case we have the </a:t>
            </a:r>
            <a:r>
              <a:rPr lang="en-US" i="1" dirty="0"/>
              <a:t>affine sum </a:t>
            </a:r>
            <a:r>
              <a:rPr lang="en-US" dirty="0"/>
              <a:t>of the points </a:t>
            </a:r>
            <a:r>
              <a:rPr lang="en-US" dirty="0">
                <a:latin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Symbol" pitchFamily="82" charset="2"/>
              </a:rPr>
              <a:t>,</a:t>
            </a:r>
            <a:r>
              <a:rPr lang="en-US" dirty="0">
                <a:latin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,…..</a:t>
            </a:r>
            <a:r>
              <a:rPr lang="en-US" dirty="0" err="1">
                <a:latin typeface="Times New Roman" pitchFamily="18" charset="0"/>
              </a:rPr>
              <a:t>P</a:t>
            </a:r>
            <a:r>
              <a:rPr lang="en-US" baseline="-25000" dirty="0" err="1">
                <a:latin typeface="Times New Roman" pitchFamily="18" charset="0"/>
              </a:rPr>
              <a:t>n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5486400"/>
            <a:ext cx="58674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If, in addition, </a:t>
            </a:r>
            <a:r>
              <a:rPr lang="en-US" dirty="0" err="1">
                <a:latin typeface="Symbol" pitchFamily="82" charset="2"/>
              </a:rPr>
              <a:t>a</a:t>
            </a:r>
            <a:r>
              <a:rPr lang="en-US" baseline="-25000" dirty="0" err="1"/>
              <a:t>i</a:t>
            </a:r>
            <a:r>
              <a:rPr lang="en-US" dirty="0"/>
              <a:t>&gt;=0, we have the </a:t>
            </a:r>
            <a:r>
              <a:rPr lang="en-US" i="1" dirty="0"/>
              <a:t>convex hull</a:t>
            </a:r>
            <a:r>
              <a:rPr lang="en-US" dirty="0"/>
              <a:t> of P</a:t>
            </a:r>
            <a:r>
              <a:rPr lang="en-US" baseline="-25000" dirty="0"/>
              <a:t>1</a:t>
            </a:r>
            <a:r>
              <a:rPr lang="en-US" dirty="0">
                <a:latin typeface="Symbol" pitchFamily="82" charset="2"/>
              </a:rPr>
              <a:t>,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,…..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660C3960-63D3-400C-88C7-1A445FBBB1E4}" type="slidenum">
              <a:rPr lang="es-ES"/>
              <a:pPr lvl="1"/>
              <a:t>17</a:t>
            </a:fld>
            <a:endParaRPr lang="es-E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Hull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724400"/>
          </a:xfrm>
        </p:spPr>
        <p:txBody>
          <a:bodyPr/>
          <a:lstStyle/>
          <a:p>
            <a:r>
              <a:rPr lang="en-US" dirty="0"/>
              <a:t>Smallest convex object containing </a:t>
            </a:r>
            <a:r>
              <a:rPr lang="en-US" dirty="0">
                <a:latin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Symbol" pitchFamily="82" charset="2"/>
              </a:rPr>
              <a:t>,</a:t>
            </a:r>
            <a:r>
              <a:rPr lang="en-US" dirty="0">
                <a:latin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,…..</a:t>
            </a:r>
            <a:r>
              <a:rPr lang="en-US" dirty="0" err="1">
                <a:latin typeface="Times New Roman" pitchFamily="18" charset="0"/>
              </a:rPr>
              <a:t>P</a:t>
            </a:r>
            <a:r>
              <a:rPr lang="en-US" baseline="-25000" dirty="0" err="1">
                <a:latin typeface="Times New Roman" pitchFamily="18" charset="0"/>
              </a:rPr>
              <a:t>n</a:t>
            </a:r>
            <a:endParaRPr lang="en-US" baseline="-25000" dirty="0">
              <a:latin typeface="Times New Roman" pitchFamily="18" charset="0"/>
            </a:endParaRPr>
          </a:p>
          <a:p>
            <a:r>
              <a:rPr lang="en-US" dirty="0"/>
              <a:t>Formed by “shrink wrapping” points</a:t>
            </a:r>
          </a:p>
        </p:txBody>
      </p:sp>
      <p:pic>
        <p:nvPicPr>
          <p:cNvPr id="219141" name="Picture 5" descr="AN04F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743200"/>
            <a:ext cx="5105400" cy="3560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36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248B3458-30BD-4BD0-BC71-0D51A169521D}" type="slidenum">
              <a:rPr lang="es-ES"/>
              <a:pPr lvl="1"/>
              <a:t>18</a:t>
            </a:fld>
            <a:endParaRPr lang="es-E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Curves and Surfaces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Curves are one parameter entities of the form </a:t>
            </a:r>
            <a:r>
              <a:rPr lang="en-US" dirty="0">
                <a:latin typeface="Times New Roman" pitchFamily="18" charset="0"/>
              </a:rPr>
              <a:t>P(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dirty="0"/>
              <a:t> where the function is nonlinear</a:t>
            </a:r>
          </a:p>
          <a:p>
            <a:r>
              <a:rPr lang="en-US" dirty="0"/>
              <a:t>Surfaces are formed from two-parameter functions </a:t>
            </a:r>
            <a:r>
              <a:rPr lang="en-US" dirty="0">
                <a:latin typeface="Times New Roman" pitchFamily="18" charset="0"/>
              </a:rPr>
              <a:t>P(</a:t>
            </a:r>
            <a:r>
              <a:rPr lang="en-US" dirty="0">
                <a:latin typeface="Symbol" pitchFamily="82" charset="2"/>
              </a:rPr>
              <a:t>a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dirty="0">
                <a:latin typeface="Symbol" pitchFamily="82" charset="2"/>
              </a:rPr>
              <a:t>b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lvl="1"/>
            <a:r>
              <a:rPr lang="en-US" dirty="0"/>
              <a:t>Linear functions give planes and polygons</a:t>
            </a:r>
          </a:p>
        </p:txBody>
      </p:sp>
      <p:sp>
        <p:nvSpPr>
          <p:cNvPr id="221188" name="Freeform 4"/>
          <p:cNvSpPr>
            <a:spLocks/>
          </p:cNvSpPr>
          <p:nvPr/>
        </p:nvSpPr>
        <p:spPr bwMode="auto">
          <a:xfrm>
            <a:off x="1066800" y="4572000"/>
            <a:ext cx="2362200" cy="838200"/>
          </a:xfrm>
          <a:custGeom>
            <a:avLst/>
            <a:gdLst/>
            <a:ahLst/>
            <a:cxnLst>
              <a:cxn ang="0">
                <a:pos x="0" y="440"/>
              </a:cxn>
              <a:cxn ang="0">
                <a:pos x="864" y="8"/>
              </a:cxn>
              <a:cxn ang="0">
                <a:pos x="864" y="488"/>
              </a:cxn>
              <a:cxn ang="0">
                <a:pos x="1488" y="248"/>
              </a:cxn>
            </a:cxnLst>
            <a:rect l="0" t="0" r="r" b="b"/>
            <a:pathLst>
              <a:path w="1488" h="528">
                <a:moveTo>
                  <a:pt x="0" y="440"/>
                </a:moveTo>
                <a:cubicBezTo>
                  <a:pt x="360" y="220"/>
                  <a:pt x="720" y="0"/>
                  <a:pt x="864" y="8"/>
                </a:cubicBezTo>
                <a:cubicBezTo>
                  <a:pt x="1008" y="16"/>
                  <a:pt x="760" y="448"/>
                  <a:pt x="864" y="488"/>
                </a:cubicBezTo>
                <a:cubicBezTo>
                  <a:pt x="968" y="528"/>
                  <a:pt x="1376" y="288"/>
                  <a:pt x="1488" y="248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1828800" y="5486400"/>
            <a:ext cx="914400" cy="565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3100"/>
              <a:t>P(</a:t>
            </a:r>
            <a:r>
              <a:rPr lang="en-US" sz="3100">
                <a:latin typeface="Symbol" pitchFamily="82" charset="2"/>
              </a:rPr>
              <a:t>a</a:t>
            </a:r>
            <a:r>
              <a:rPr lang="en-US" sz="3100"/>
              <a:t>)</a:t>
            </a:r>
          </a:p>
        </p:txBody>
      </p:sp>
      <p:sp>
        <p:nvSpPr>
          <p:cNvPr id="221191" name="Freeform 7"/>
          <p:cNvSpPr>
            <a:spLocks/>
          </p:cNvSpPr>
          <p:nvPr/>
        </p:nvSpPr>
        <p:spPr bwMode="auto">
          <a:xfrm>
            <a:off x="4343400" y="4419600"/>
            <a:ext cx="2743200" cy="16002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432" y="0"/>
              </a:cxn>
              <a:cxn ang="0">
                <a:pos x="1728" y="0"/>
              </a:cxn>
              <a:cxn ang="0">
                <a:pos x="1008" y="384"/>
              </a:cxn>
              <a:cxn ang="0">
                <a:pos x="1584" y="528"/>
              </a:cxn>
              <a:cxn ang="0">
                <a:pos x="768" y="1008"/>
              </a:cxn>
              <a:cxn ang="0">
                <a:pos x="0" y="528"/>
              </a:cxn>
            </a:cxnLst>
            <a:rect l="0" t="0" r="r" b="b"/>
            <a:pathLst>
              <a:path w="1728" h="1008">
                <a:moveTo>
                  <a:pt x="0" y="528"/>
                </a:moveTo>
                <a:lnTo>
                  <a:pt x="432" y="0"/>
                </a:lnTo>
                <a:lnTo>
                  <a:pt x="1728" y="0"/>
                </a:lnTo>
                <a:lnTo>
                  <a:pt x="1008" y="384"/>
                </a:lnTo>
                <a:lnTo>
                  <a:pt x="1584" y="528"/>
                </a:lnTo>
                <a:lnTo>
                  <a:pt x="768" y="1008"/>
                </a:lnTo>
                <a:lnTo>
                  <a:pt x="0" y="528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6629400" y="5562600"/>
            <a:ext cx="1327150" cy="565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3100"/>
              <a:t>P(</a:t>
            </a:r>
            <a:r>
              <a:rPr lang="en-US" sz="3100">
                <a:latin typeface="Symbol" pitchFamily="82" charset="2"/>
              </a:rPr>
              <a:t>a</a:t>
            </a:r>
            <a:r>
              <a:rPr lang="en-US" sz="3100"/>
              <a:t>, </a:t>
            </a:r>
            <a:r>
              <a:rPr lang="en-US" sz="3100">
                <a:latin typeface="Symbol" pitchFamily="82" charset="2"/>
              </a:rPr>
              <a:t>b</a:t>
            </a:r>
            <a:r>
              <a:rPr lang="en-US" sz="3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32239D27-CF2E-4C5B-B929-E1F1AEBD6076}" type="slidenum">
              <a:rPr lang="es-ES"/>
              <a:pPr lvl="1"/>
              <a:t>19</a:t>
            </a:fld>
            <a:endParaRPr lang="es-E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plane can be defined by a point and two vectors or by three points</a:t>
            </a: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838200" y="5486400"/>
            <a:ext cx="23733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P(</a:t>
            </a:r>
            <a:r>
              <a:rPr lang="en-US">
                <a:latin typeface="Symbol" pitchFamily="82" charset="2"/>
              </a:rPr>
              <a:t>a</a:t>
            </a:r>
            <a:r>
              <a:rPr lang="en-US"/>
              <a:t>,</a:t>
            </a:r>
            <a:r>
              <a:rPr lang="en-US">
                <a:latin typeface="Symbol" pitchFamily="82" charset="2"/>
              </a:rPr>
              <a:t>b</a:t>
            </a:r>
            <a:r>
              <a:rPr lang="en-US"/>
              <a:t>)=R+</a:t>
            </a:r>
            <a:r>
              <a:rPr lang="en-US">
                <a:latin typeface="Symbol" pitchFamily="82" charset="2"/>
              </a:rPr>
              <a:t>a</a:t>
            </a:r>
            <a:r>
              <a:rPr lang="en-US"/>
              <a:t>u+</a:t>
            </a:r>
            <a:r>
              <a:rPr lang="en-US">
                <a:latin typeface="Symbol" pitchFamily="82" charset="2"/>
              </a:rPr>
              <a:t>b</a:t>
            </a:r>
            <a:r>
              <a:rPr lang="en-US"/>
              <a:t>v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4038600" y="5410200"/>
            <a:ext cx="3492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P(</a:t>
            </a:r>
            <a:r>
              <a:rPr lang="en-US">
                <a:latin typeface="Symbol" pitchFamily="82" charset="2"/>
              </a:rPr>
              <a:t>a</a:t>
            </a:r>
            <a:r>
              <a:rPr lang="en-US"/>
              <a:t>,</a:t>
            </a:r>
            <a:r>
              <a:rPr lang="en-US">
                <a:latin typeface="Symbol" pitchFamily="82" charset="2"/>
              </a:rPr>
              <a:t>b</a:t>
            </a:r>
            <a:r>
              <a:rPr lang="en-US"/>
              <a:t>)=R+</a:t>
            </a:r>
            <a:r>
              <a:rPr lang="en-US">
                <a:latin typeface="Symbol" pitchFamily="82" charset="2"/>
              </a:rPr>
              <a:t>a</a:t>
            </a:r>
            <a:r>
              <a:rPr lang="en-US"/>
              <a:t>(Q-R)+</a:t>
            </a:r>
            <a:r>
              <a:rPr lang="en-US">
                <a:latin typeface="Symbol" pitchFamily="82" charset="2"/>
              </a:rPr>
              <a:t>b</a:t>
            </a:r>
            <a:r>
              <a:rPr lang="en-US"/>
              <a:t>(P-Q)</a:t>
            </a:r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auto">
          <a:xfrm flipV="1">
            <a:off x="1600200" y="2819400"/>
            <a:ext cx="1828800" cy="2286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10953" name="Line 9"/>
          <p:cNvSpPr>
            <a:spLocks noChangeShapeType="1"/>
          </p:cNvSpPr>
          <p:nvPr/>
        </p:nvSpPr>
        <p:spPr bwMode="auto">
          <a:xfrm flipV="1">
            <a:off x="1600200" y="4495800"/>
            <a:ext cx="1752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10954" name="Line 10"/>
          <p:cNvSpPr>
            <a:spLocks noChangeShapeType="1"/>
          </p:cNvSpPr>
          <p:nvPr/>
        </p:nvSpPr>
        <p:spPr bwMode="auto">
          <a:xfrm flipV="1">
            <a:off x="3352800" y="2895600"/>
            <a:ext cx="762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2498725" y="48418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10956" name="Text Box 12"/>
          <p:cNvSpPr txBox="1">
            <a:spLocks noChangeArrowheads="1"/>
          </p:cNvSpPr>
          <p:nvPr/>
        </p:nvSpPr>
        <p:spPr bwMode="auto">
          <a:xfrm>
            <a:off x="1965325" y="32416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990600" y="4800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210959" name="Line 15"/>
          <p:cNvSpPr>
            <a:spLocks noChangeShapeType="1"/>
          </p:cNvSpPr>
          <p:nvPr/>
        </p:nvSpPr>
        <p:spPr bwMode="auto">
          <a:xfrm flipV="1">
            <a:off x="4892675" y="2701925"/>
            <a:ext cx="1828800" cy="2286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10960" name="Line 16"/>
          <p:cNvSpPr>
            <a:spLocks noChangeShapeType="1"/>
          </p:cNvSpPr>
          <p:nvPr/>
        </p:nvSpPr>
        <p:spPr bwMode="auto">
          <a:xfrm flipV="1">
            <a:off x="4892675" y="4378325"/>
            <a:ext cx="17526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10961" name="Line 17"/>
          <p:cNvSpPr>
            <a:spLocks noChangeShapeType="1"/>
          </p:cNvSpPr>
          <p:nvPr/>
        </p:nvSpPr>
        <p:spPr bwMode="auto">
          <a:xfrm flipV="1">
            <a:off x="6645275" y="2778125"/>
            <a:ext cx="7620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10962" name="Text Box 18"/>
          <p:cNvSpPr txBox="1">
            <a:spLocks noChangeArrowheads="1"/>
          </p:cNvSpPr>
          <p:nvPr/>
        </p:nvSpPr>
        <p:spPr bwMode="auto">
          <a:xfrm>
            <a:off x="6781800" y="2286000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210964" name="Oval 20"/>
          <p:cNvSpPr>
            <a:spLocks noChangeArrowheads="1"/>
          </p:cNvSpPr>
          <p:nvPr/>
        </p:nvSpPr>
        <p:spPr bwMode="auto">
          <a:xfrm>
            <a:off x="4800600" y="4953000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65" name="Text Box 21"/>
          <p:cNvSpPr txBox="1">
            <a:spLocks noChangeArrowheads="1"/>
          </p:cNvSpPr>
          <p:nvPr/>
        </p:nvSpPr>
        <p:spPr bwMode="auto">
          <a:xfrm>
            <a:off x="4267200" y="4724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210966" name="Text Box 22"/>
          <p:cNvSpPr txBox="1">
            <a:spLocks noChangeArrowheads="1"/>
          </p:cNvSpPr>
          <p:nvPr/>
        </p:nvSpPr>
        <p:spPr bwMode="auto">
          <a:xfrm>
            <a:off x="6656388" y="4232275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10967" name="Oval 23"/>
          <p:cNvSpPr>
            <a:spLocks noChangeArrowheads="1"/>
          </p:cNvSpPr>
          <p:nvPr/>
        </p:nvSpPr>
        <p:spPr bwMode="auto">
          <a:xfrm>
            <a:off x="1600200" y="5029200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68" name="Oval 24"/>
          <p:cNvSpPr>
            <a:spLocks noChangeArrowheads="1"/>
          </p:cNvSpPr>
          <p:nvPr/>
        </p:nvSpPr>
        <p:spPr bwMode="auto">
          <a:xfrm>
            <a:off x="6629400" y="4343400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969" name="Oval 25"/>
          <p:cNvSpPr>
            <a:spLocks noChangeArrowheads="1"/>
          </p:cNvSpPr>
          <p:nvPr/>
        </p:nvSpPr>
        <p:spPr bwMode="auto">
          <a:xfrm>
            <a:off x="6705600" y="2667000"/>
            <a:ext cx="136525" cy="136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425E1BA8-48D2-4122-963A-710DB640FA27}" type="slidenum">
              <a:rPr lang="es-ES"/>
              <a:pPr lvl="1"/>
              <a:t>2</a:t>
            </a:fld>
            <a:endParaRPr lang="es-E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dirty="0"/>
              <a:t>Introduce the elements of geometry</a:t>
            </a:r>
          </a:p>
          <a:p>
            <a:pPr lvl="1"/>
            <a:r>
              <a:rPr lang="en-US" dirty="0"/>
              <a:t>Scalars</a:t>
            </a:r>
          </a:p>
          <a:p>
            <a:pPr lvl="1"/>
            <a:r>
              <a:rPr lang="en-US" dirty="0"/>
              <a:t>Vectors</a:t>
            </a:r>
          </a:p>
          <a:p>
            <a:pPr lvl="1"/>
            <a:r>
              <a:rPr lang="en-US" dirty="0"/>
              <a:t>Points</a:t>
            </a:r>
          </a:p>
          <a:p>
            <a:r>
              <a:rPr lang="en-US" dirty="0"/>
              <a:t>Develop mathematical operations among them in a coordinate-free manner</a:t>
            </a:r>
          </a:p>
          <a:p>
            <a:r>
              <a:rPr lang="en-US" dirty="0"/>
              <a:t>Define basic primitives</a:t>
            </a:r>
          </a:p>
          <a:p>
            <a:pPr lvl="1"/>
            <a:r>
              <a:rPr lang="en-US" dirty="0"/>
              <a:t>Line segments</a:t>
            </a:r>
          </a:p>
          <a:p>
            <a:pPr lvl="1"/>
            <a:r>
              <a:rPr lang="en-US"/>
              <a:t>Polygons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F657021D-DBEF-458D-ADCF-389B33AE7A6C}" type="slidenum">
              <a:rPr lang="es-ES"/>
              <a:pPr lvl="1"/>
              <a:t>20</a:t>
            </a:fld>
            <a:endParaRPr lang="es-E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Triangles</a:t>
            </a:r>
          </a:p>
        </p:txBody>
      </p:sp>
      <p:pic>
        <p:nvPicPr>
          <p:cNvPr id="211973" name="Picture 5" descr="AN04F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5097463" cy="3875088"/>
          </a:xfrm>
          <a:prstGeom prst="rect">
            <a:avLst/>
          </a:prstGeom>
          <a:noFill/>
        </p:spPr>
      </p:pic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1447800" y="3733800"/>
            <a:ext cx="1828800" cy="1219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11976" name="Line 8"/>
          <p:cNvSpPr>
            <a:spLocks noChangeShapeType="1"/>
          </p:cNvSpPr>
          <p:nvPr/>
        </p:nvSpPr>
        <p:spPr bwMode="auto">
          <a:xfrm flipH="1">
            <a:off x="5105400" y="3048000"/>
            <a:ext cx="1295400" cy="7620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11980" name="Text Box 12"/>
          <p:cNvSpPr txBox="1">
            <a:spLocks noGrp="1" noChangeArrowheads="1"/>
          </p:cNvSpPr>
          <p:nvPr>
            <p:ph type="body" idx="1"/>
          </p:nvPr>
        </p:nvSpPr>
        <p:spPr>
          <a:xfrm>
            <a:off x="304800" y="3124200"/>
            <a:ext cx="3200400" cy="4572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itchFamily="18" charset="0"/>
              </a:rPr>
              <a:t>convex sum of P and Q</a:t>
            </a:r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5541963" y="2514600"/>
            <a:ext cx="34147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convex sum of S(</a:t>
            </a:r>
            <a:r>
              <a:rPr lang="en-US">
                <a:latin typeface="Symbol" pitchFamily="82" charset="2"/>
              </a:rPr>
              <a:t>a</a:t>
            </a:r>
            <a:r>
              <a:rPr lang="en-US"/>
              <a:t>) and R</a:t>
            </a:r>
          </a:p>
        </p:txBody>
      </p:sp>
      <p:sp>
        <p:nvSpPr>
          <p:cNvPr id="211983" name="Text Box 15"/>
          <p:cNvSpPr txBox="1">
            <a:spLocks noChangeArrowheads="1"/>
          </p:cNvSpPr>
          <p:nvPr/>
        </p:nvSpPr>
        <p:spPr bwMode="auto">
          <a:xfrm>
            <a:off x="1751013" y="5708650"/>
            <a:ext cx="55149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for 0&lt;=</a:t>
            </a:r>
            <a:r>
              <a:rPr lang="en-US">
                <a:latin typeface="Symbol" pitchFamily="82" charset="2"/>
              </a:rPr>
              <a:t>a</a:t>
            </a:r>
            <a:r>
              <a:rPr lang="en-US"/>
              <a:t>,</a:t>
            </a:r>
            <a:r>
              <a:rPr lang="en-US">
                <a:latin typeface="Symbol" pitchFamily="82" charset="2"/>
              </a:rPr>
              <a:t>b</a:t>
            </a:r>
            <a:r>
              <a:rPr lang="en-US"/>
              <a:t>&lt;=1, we get all points in triangle</a:t>
            </a:r>
          </a:p>
        </p:txBody>
      </p:sp>
    </p:spTree>
    <p:extLst>
      <p:ext uri="{BB962C8B-B14F-4D97-AF65-F5344CB8AC3E}">
        <p14:creationId xmlns:p14="http://schemas.microsoft.com/office/powerpoint/2010/main" val="2795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9E884339-0734-4485-B07F-451BC3963138}" type="slidenum">
              <a:rPr lang="es-ES"/>
              <a:pPr lvl="1"/>
              <a:t>21</a:t>
            </a:fld>
            <a:endParaRPr lang="es-ES"/>
          </a:p>
        </p:txBody>
      </p:sp>
      <p:pic>
        <p:nvPicPr>
          <p:cNvPr id="204805" name="Picture 5" descr="AN04F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3581400"/>
            <a:ext cx="3276600" cy="2657475"/>
          </a:xfrm>
          <a:prstGeom prst="rect">
            <a:avLst/>
          </a:prstGeom>
          <a:noFill/>
        </p:spPr>
      </p:pic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/>
              <a:t>Every plane has a vector n normal (perpendicular, orthogonal) to it</a:t>
            </a:r>
          </a:p>
          <a:p>
            <a:r>
              <a:rPr lang="en-US" sz="2700" dirty="0"/>
              <a:t>From point-two vector form</a:t>
            </a:r>
            <a:r>
              <a:rPr lang="en-US" dirty="0"/>
              <a:t> </a:t>
            </a:r>
            <a:r>
              <a:rPr lang="en-US" sz="2400" dirty="0">
                <a:latin typeface="Times New Roman" pitchFamily="18" charset="0"/>
              </a:rPr>
              <a:t>P(</a:t>
            </a:r>
            <a:r>
              <a:rPr lang="en-US" sz="2400" dirty="0" err="1">
                <a:latin typeface="Symbol" pitchFamily="82" charset="2"/>
              </a:rPr>
              <a:t>a</a:t>
            </a:r>
            <a:r>
              <a:rPr lang="en-US" sz="2400" dirty="0" err="1">
                <a:latin typeface="Times New Roman" pitchFamily="18" charset="0"/>
              </a:rPr>
              <a:t>,</a:t>
            </a:r>
            <a:r>
              <a:rPr lang="en-US" sz="2400" dirty="0" err="1">
                <a:latin typeface="Symbol" pitchFamily="82" charset="2"/>
              </a:rPr>
              <a:t>b</a:t>
            </a:r>
            <a:r>
              <a:rPr lang="en-US" sz="2400" dirty="0">
                <a:latin typeface="Times New Roman" pitchFamily="18" charset="0"/>
              </a:rPr>
              <a:t>)=</a:t>
            </a:r>
            <a:r>
              <a:rPr lang="en-US" sz="2400" dirty="0" err="1">
                <a:latin typeface="Times New Roman" pitchFamily="18" charset="0"/>
              </a:rPr>
              <a:t>R+</a:t>
            </a:r>
            <a:r>
              <a:rPr lang="en-US" sz="2400" dirty="0" err="1">
                <a:latin typeface="Symbol" pitchFamily="82" charset="2"/>
              </a:rPr>
              <a:t>a</a:t>
            </a:r>
            <a:r>
              <a:rPr lang="en-US" sz="2400" dirty="0" err="1">
                <a:latin typeface="Times New Roman" pitchFamily="18" charset="0"/>
              </a:rPr>
              <a:t>u+</a:t>
            </a:r>
            <a:r>
              <a:rPr lang="en-US" sz="2400" dirty="0" err="1">
                <a:latin typeface="Symbol" pitchFamily="82" charset="2"/>
              </a:rPr>
              <a:t>b</a:t>
            </a:r>
            <a:r>
              <a:rPr lang="en-US" sz="2400" dirty="0" err="1">
                <a:latin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800" dirty="0"/>
              <a:t>we know  we can use the cross product to find     </a:t>
            </a:r>
            <a:r>
              <a:rPr lang="en-US" sz="2800" dirty="0">
                <a:latin typeface="Times New Roman" pitchFamily="18" charset="0"/>
              </a:rPr>
              <a:t>n = u  </a:t>
            </a:r>
            <a:r>
              <a:rPr lang="en-US" sz="2800" dirty="0">
                <a:latin typeface="Times New Roman" pitchFamily="18" charset="0"/>
                <a:sym typeface="Symbol" pitchFamily="82" charset="2"/>
              </a:rPr>
              <a:t></a:t>
            </a:r>
            <a:r>
              <a:rPr lang="en-US" sz="2800" dirty="0">
                <a:latin typeface="Times New Roman" pitchFamily="18" charset="0"/>
              </a:rPr>
              <a:t> v </a:t>
            </a:r>
            <a:r>
              <a:rPr lang="en-US" sz="2800" dirty="0"/>
              <a:t>and the equivalent form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</a:rPr>
              <a:t>    (P(</a:t>
            </a:r>
            <a:r>
              <a:rPr lang="en-US" sz="2800" dirty="0">
                <a:latin typeface="Symbol" pitchFamily="82" charset="2"/>
              </a:rPr>
              <a:t>a</a:t>
            </a:r>
            <a:r>
              <a:rPr lang="en-US" sz="2800" dirty="0">
                <a:latin typeface="Times New Roman" pitchFamily="18" charset="0"/>
              </a:rPr>
              <a:t>)-P) </a:t>
            </a:r>
            <a:r>
              <a:rPr lang="en-US" sz="2800" dirty="0">
                <a:latin typeface="Times New Roman" pitchFamily="18" charset="0"/>
                <a:sym typeface="Symbol" pitchFamily="82" charset="2"/>
              </a:rPr>
              <a:t> n=0</a:t>
            </a:r>
            <a:r>
              <a:rPr lang="en-US" sz="2800" dirty="0">
                <a:latin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5715000" y="57150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4953000" y="4876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4267200" y="5943600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432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37700BA8-5443-4AEB-9351-F90C2E2739AA}" type="slidenum">
              <a:rPr lang="es-ES"/>
              <a:pPr lvl="1"/>
              <a:t>3</a:t>
            </a:fld>
            <a:endParaRPr lang="es-E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2286000"/>
          </a:xfrm>
        </p:spPr>
        <p:txBody>
          <a:bodyPr/>
          <a:lstStyle/>
          <a:p>
            <a:r>
              <a:rPr lang="en-US" sz="2700" dirty="0"/>
              <a:t>Geometry is the study of the relationships among objects in an n-dimensional space</a:t>
            </a:r>
          </a:p>
          <a:p>
            <a:pPr lvl="1"/>
            <a:r>
              <a:rPr lang="en-US" dirty="0"/>
              <a:t>In computer graphics, we are interested in objects that exist in three </a:t>
            </a: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09700" y="3858726"/>
            <a:ext cx="69342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/>
              <a:t>Want a minimum set of primitives from which we can build more sophisticated objects</a:t>
            </a:r>
          </a:p>
          <a:p>
            <a:r>
              <a:rPr lang="en-US" sz="2700" dirty="0"/>
              <a:t>We will need three basic elements</a:t>
            </a:r>
          </a:p>
          <a:p>
            <a:pPr lvl="1"/>
            <a:r>
              <a:rPr lang="en-US" dirty="0"/>
              <a:t>Scalars</a:t>
            </a:r>
          </a:p>
          <a:p>
            <a:pPr lvl="1"/>
            <a:r>
              <a:rPr lang="en-US" dirty="0"/>
              <a:t>Vectors</a:t>
            </a:r>
          </a:p>
          <a:p>
            <a:pPr lvl="1"/>
            <a:r>
              <a:rPr lang="en-US" dirty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32289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522633CF-599E-4503-B848-4EE784DC19FF}" type="slidenum">
              <a:rPr lang="es-ES"/>
              <a:pPr lvl="1"/>
              <a:t>4</a:t>
            </a:fld>
            <a:endParaRPr lang="es-E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Coordinate-Free Geometry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When we learned simple geometry, most of us started with a Cartesian approach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Points were at locations in space </a:t>
            </a:r>
            <a:r>
              <a:rPr lang="en-US" sz="2400" b="1" dirty="0"/>
              <a:t>p</a:t>
            </a:r>
            <a:r>
              <a:rPr lang="en-US" sz="2400" dirty="0"/>
              <a:t>=(</a:t>
            </a:r>
            <a:r>
              <a:rPr lang="en-US" sz="2400" dirty="0" err="1"/>
              <a:t>x,y,z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derived results by algebraic manipulations involving these coordinates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approach was nonphysical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Physically, points exist regardless of the location of an arbitrary coordinate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Most geometric results are independent of the coordinate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 Euclidean geometry: two triangles are identical if two corresponding sides and the angle between them are identical</a:t>
            </a:r>
          </a:p>
        </p:txBody>
      </p:sp>
    </p:spTree>
    <p:extLst>
      <p:ext uri="{BB962C8B-B14F-4D97-AF65-F5344CB8AC3E}">
        <p14:creationId xmlns:p14="http://schemas.microsoft.com/office/powerpoint/2010/main" val="40480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F7920691-BDC5-4FC3-9B74-7F1908964058}" type="slidenum">
              <a:rPr lang="es-ES"/>
              <a:pPr lvl="1"/>
              <a:t>5</a:t>
            </a:fld>
            <a:endParaRPr lang="es-E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/>
              <a:t>Need three basic elements in geometry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Scalars, Vectors, Points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Scalars can be defined as members of sets which can be combined by two operations (addition and multiplication) obeying some fundamental axioms (associativity, </a:t>
            </a:r>
            <a:r>
              <a:rPr lang="en-US" sz="2700" dirty="0" err="1"/>
              <a:t>commutivity</a:t>
            </a:r>
            <a:r>
              <a:rPr lang="en-US" sz="2700" dirty="0"/>
              <a:t>, inverses)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Examples include the real and complex number systems under the ordinary rules with which we are familiar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Scalars alone have no geometric properties</a:t>
            </a:r>
          </a:p>
        </p:txBody>
      </p:sp>
    </p:spTree>
    <p:extLst>
      <p:ext uri="{BB962C8B-B14F-4D97-AF65-F5344CB8AC3E}">
        <p14:creationId xmlns:p14="http://schemas.microsoft.com/office/powerpoint/2010/main" val="16004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EEE22E-ACBF-42F3-BB37-68DBB3A13233}" type="slidenum">
              <a:rPr lang="es-ES"/>
              <a:pPr lvl="1"/>
              <a:t>6</a:t>
            </a:fld>
            <a:endParaRPr lang="es-E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Physical definition: a vector is a quantity with two attributes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Magnitude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 include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Velocity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line segments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Most important example for graphics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Can map to other types</a:t>
            </a:r>
          </a:p>
        </p:txBody>
      </p:sp>
      <p:sp>
        <p:nvSpPr>
          <p:cNvPr id="198660" name="Line 4"/>
          <p:cNvSpPr>
            <a:spLocks noChangeShapeType="1"/>
          </p:cNvSpPr>
          <p:nvPr/>
        </p:nvSpPr>
        <p:spPr bwMode="auto">
          <a:xfrm flipV="1">
            <a:off x="6711950" y="44545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7315200" y="49530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i="1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446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93A58F03-A997-443F-8783-C719B35C11C4}" type="slidenum">
              <a:rPr lang="es-ES"/>
              <a:pPr lvl="1"/>
              <a:t>7</a:t>
            </a:fld>
            <a:endParaRPr lang="es-E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r>
              <a:rPr lang="en-US" sz="2700" dirty="0"/>
              <a:t>Every vector has an inverse</a:t>
            </a:r>
          </a:p>
          <a:p>
            <a:pPr lvl="1"/>
            <a:r>
              <a:rPr lang="en-US" dirty="0"/>
              <a:t>Same magnitude but points in opposite direction</a:t>
            </a:r>
          </a:p>
          <a:p>
            <a:r>
              <a:rPr lang="en-US" sz="2700" dirty="0"/>
              <a:t>Every vector can be multiplied by a scalar</a:t>
            </a:r>
          </a:p>
          <a:p>
            <a:r>
              <a:rPr lang="en-US" sz="2700" dirty="0"/>
              <a:t>There is a zero vector</a:t>
            </a:r>
          </a:p>
          <a:p>
            <a:pPr lvl="1"/>
            <a:r>
              <a:rPr lang="en-US" dirty="0"/>
              <a:t>Zero magnitude, undefined orientation</a:t>
            </a:r>
          </a:p>
          <a:p>
            <a:r>
              <a:rPr lang="en-US" sz="2700" dirty="0"/>
              <a:t>The sum of any two vectors is a vector</a:t>
            </a:r>
          </a:p>
          <a:p>
            <a:pPr lvl="1"/>
            <a:r>
              <a:rPr lang="en-US" dirty="0"/>
              <a:t>Use head-to-tail axiom</a:t>
            </a:r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 flipV="1">
            <a:off x="996950" y="49879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1600200" y="54864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i="1"/>
              <a:t>v</a:t>
            </a:r>
          </a:p>
        </p:txBody>
      </p:sp>
      <p:sp>
        <p:nvSpPr>
          <p:cNvPr id="199686" name="Line 6"/>
          <p:cNvSpPr>
            <a:spLocks noChangeShapeType="1"/>
          </p:cNvSpPr>
          <p:nvPr/>
        </p:nvSpPr>
        <p:spPr bwMode="auto">
          <a:xfrm flipV="1">
            <a:off x="2590800" y="5029200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3143250" y="5527675"/>
            <a:ext cx="4206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i="1"/>
              <a:t>-v</a:t>
            </a:r>
          </a:p>
        </p:txBody>
      </p:sp>
      <p:sp>
        <p:nvSpPr>
          <p:cNvPr id="199688" name="Line 8"/>
          <p:cNvSpPr>
            <a:spLocks noChangeShapeType="1"/>
          </p:cNvSpPr>
          <p:nvPr/>
        </p:nvSpPr>
        <p:spPr bwMode="auto">
          <a:xfrm flipV="1">
            <a:off x="4368800" y="5222875"/>
            <a:ext cx="7620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4953000" y="5410200"/>
            <a:ext cx="511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i="1">
                <a:sym typeface="Symbol" pitchFamily="82" charset="2"/>
              </a:rPr>
              <a:t></a:t>
            </a:r>
            <a:r>
              <a:rPr lang="en-US" i="1"/>
              <a:t>v</a:t>
            </a:r>
          </a:p>
        </p:txBody>
      </p:sp>
      <p:sp>
        <p:nvSpPr>
          <p:cNvPr id="199690" name="Line 10"/>
          <p:cNvSpPr>
            <a:spLocks noChangeShapeType="1"/>
          </p:cNvSpPr>
          <p:nvPr/>
        </p:nvSpPr>
        <p:spPr bwMode="auto">
          <a:xfrm flipV="1">
            <a:off x="6338888" y="49879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6248400" y="5181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199692" name="Line 12"/>
          <p:cNvSpPr>
            <a:spLocks noChangeShapeType="1"/>
          </p:cNvSpPr>
          <p:nvPr/>
        </p:nvSpPr>
        <p:spPr bwMode="auto">
          <a:xfrm flipV="1">
            <a:off x="6400800" y="5867400"/>
            <a:ext cx="1066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199693" name="Line 13"/>
          <p:cNvSpPr>
            <a:spLocks noChangeShapeType="1"/>
          </p:cNvSpPr>
          <p:nvPr/>
        </p:nvSpPr>
        <p:spPr bwMode="auto">
          <a:xfrm flipV="1">
            <a:off x="7467600" y="5105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7146925" y="59086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i="1"/>
              <a:t>u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7578725" y="514667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i="1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510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C61E5FF8-9EF8-46DB-BDA1-38BCC982CBE7}" type="slidenum">
              <a:rPr lang="es-ES"/>
              <a:pPr lvl="1"/>
              <a:t>8</a:t>
            </a:fld>
            <a:endParaRPr lang="es-E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Vector Spaces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4724400"/>
          </a:xfrm>
        </p:spPr>
        <p:txBody>
          <a:bodyPr/>
          <a:lstStyle/>
          <a:p>
            <a:r>
              <a:rPr lang="en-US" dirty="0"/>
              <a:t>Mathematical system for manipulating vectors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Scalar-vector multiplication </a:t>
            </a:r>
            <a:r>
              <a:rPr lang="en-US" sz="3000" i="1" dirty="0">
                <a:latin typeface="Times New Roman" pitchFamily="18" charset="0"/>
              </a:rPr>
              <a:t>u</a:t>
            </a:r>
            <a:r>
              <a:rPr lang="en-US" sz="3000" dirty="0"/>
              <a:t>=</a:t>
            </a:r>
            <a:r>
              <a:rPr lang="en-US" sz="3000" dirty="0">
                <a:sym typeface="Symbol" pitchFamily="82" charset="2"/>
              </a:rPr>
              <a:t></a:t>
            </a:r>
            <a:r>
              <a:rPr lang="en-US" sz="3000" i="1" dirty="0">
                <a:latin typeface="Times New Roman" pitchFamily="18" charset="0"/>
                <a:sym typeface="Symbol" pitchFamily="82" charset="2"/>
              </a:rPr>
              <a:t>v</a:t>
            </a:r>
            <a:endParaRPr lang="en-US" sz="3000" i="1" dirty="0">
              <a:latin typeface="Times New Roman" pitchFamily="18" charset="0"/>
            </a:endParaRPr>
          </a:p>
          <a:p>
            <a:pPr lvl="1"/>
            <a:r>
              <a:rPr lang="en-US" dirty="0"/>
              <a:t>Vector-vector addition: </a:t>
            </a:r>
            <a:r>
              <a:rPr lang="en-US" sz="3000" i="1" dirty="0">
                <a:latin typeface="Times New Roman" pitchFamily="18" charset="0"/>
              </a:rPr>
              <a:t>w</a:t>
            </a:r>
            <a:r>
              <a:rPr lang="en-US" sz="3000" dirty="0"/>
              <a:t>=</a:t>
            </a:r>
            <a:r>
              <a:rPr lang="en-US" sz="3000" i="1" dirty="0" err="1">
                <a:latin typeface="Times New Roman" pitchFamily="18" charset="0"/>
              </a:rPr>
              <a:t>u</a:t>
            </a:r>
            <a:r>
              <a:rPr lang="en-US" sz="3000" dirty="0" err="1"/>
              <a:t>+</a:t>
            </a:r>
            <a:r>
              <a:rPr lang="en-US" sz="3000" i="1" dirty="0" err="1">
                <a:latin typeface="Times New Roman" pitchFamily="18" charset="0"/>
              </a:rPr>
              <a:t>v</a:t>
            </a:r>
            <a:endParaRPr lang="en-US" sz="3000" i="1" dirty="0">
              <a:latin typeface="Times New Roman" pitchFamily="18" charset="0"/>
            </a:endParaRPr>
          </a:p>
          <a:p>
            <a:r>
              <a:rPr lang="en-US" dirty="0"/>
              <a:t>Expressions such as 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pitchFamily="18" charset="0"/>
              </a:rPr>
              <a:t>v=u+2w-3r</a:t>
            </a:r>
          </a:p>
          <a:p>
            <a:pPr>
              <a:buFontTx/>
              <a:buNone/>
            </a:pPr>
            <a:r>
              <a:rPr lang="en-US" dirty="0"/>
              <a:t>Make sense in a vector space</a:t>
            </a:r>
          </a:p>
        </p:txBody>
      </p:sp>
    </p:spTree>
    <p:extLst>
      <p:ext uri="{BB962C8B-B14F-4D97-AF65-F5344CB8AC3E}">
        <p14:creationId xmlns:p14="http://schemas.microsoft.com/office/powerpoint/2010/main" val="39549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3F91A52F-0BCF-45C7-BC12-B1678116BE6B}" type="slidenum">
              <a:rPr lang="es-ES"/>
              <a:pPr lvl="1"/>
              <a:t>9</a:t>
            </a:fld>
            <a:endParaRPr lang="es-E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Lack Position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These vectors are identical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length and magnitude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800" dirty="0"/>
              <a:t>Vectors spaces insufficient for geometry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points</a:t>
            </a:r>
          </a:p>
        </p:txBody>
      </p:sp>
      <p:pic>
        <p:nvPicPr>
          <p:cNvPr id="201735" name="Picture 7" descr="AN04F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90800"/>
            <a:ext cx="2317750" cy="2479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70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.pot">
  <a:themeElements>
    <a:clrScheme name="Notebook.pot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Notebook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otebook.pot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.pot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825</Words>
  <Application>Microsoft Office PowerPoint</Application>
  <PresentationFormat>On-screen Show (4:3)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Monotype Sorts</vt:lpstr>
      <vt:lpstr>Symbol</vt:lpstr>
      <vt:lpstr>Times New Roman</vt:lpstr>
      <vt:lpstr>Notebook.pot</vt:lpstr>
      <vt:lpstr>Geometry</vt:lpstr>
      <vt:lpstr>Objectives</vt:lpstr>
      <vt:lpstr>Basic Elements</vt:lpstr>
      <vt:lpstr>Coordinate-Free Geometry</vt:lpstr>
      <vt:lpstr>Scalars</vt:lpstr>
      <vt:lpstr>Vectors</vt:lpstr>
      <vt:lpstr>Vector Operations</vt:lpstr>
      <vt:lpstr>Linear Vector Spaces</vt:lpstr>
      <vt:lpstr>Vectors Lack Position</vt:lpstr>
      <vt:lpstr>Points</vt:lpstr>
      <vt:lpstr>Affine Spaces</vt:lpstr>
      <vt:lpstr>Lines</vt:lpstr>
      <vt:lpstr>Parametric Form</vt:lpstr>
      <vt:lpstr>Rays and Line Segments</vt:lpstr>
      <vt:lpstr>Convexity</vt:lpstr>
      <vt:lpstr>Affine Sums</vt:lpstr>
      <vt:lpstr>Convex Hull</vt:lpstr>
      <vt:lpstr>Curves and Surfaces</vt:lpstr>
      <vt:lpstr>Planes</vt:lpstr>
      <vt:lpstr>Triangles</vt:lpstr>
      <vt:lpstr>Normals</vt:lpstr>
    </vt:vector>
  </TitlesOfParts>
  <Company>Birmingham-Southern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Systems &amp; Clipping</dc:title>
  <dc:creator>Campus Computing</dc:creator>
  <cp:lastModifiedBy>Marietta Cameron</cp:lastModifiedBy>
  <cp:revision>22</cp:revision>
  <dcterms:created xsi:type="dcterms:W3CDTF">2000-02-11T16:26:36Z</dcterms:created>
  <dcterms:modified xsi:type="dcterms:W3CDTF">2016-02-15T12:04:03Z</dcterms:modified>
</cp:coreProperties>
</file>