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sldIdLst>
    <p:sldId id="262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56" r:id="rId17"/>
    <p:sldId id="257" r:id="rId18"/>
    <p:sldId id="258" r:id="rId19"/>
    <p:sldId id="259" r:id="rId20"/>
    <p:sldId id="260" r:id="rId21"/>
    <p:sldId id="261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86382" autoAdjust="0"/>
  </p:normalViewPr>
  <p:slideViewPr>
    <p:cSldViewPr>
      <p:cViewPr varScale="1">
        <p:scale>
          <a:sx n="67" d="100"/>
          <a:sy n="67" d="100"/>
        </p:scale>
        <p:origin x="5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BA1F-3164-4166-AA8B-2E8D6189289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4B098-D1E6-4324-B087-9B53251A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4" descr="A:\minispi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C019FFEF-03F0-4479-A38D-4928851D8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F21E8-0583-4293-8ED9-FC5A41E4A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795EF-21C9-4D2A-8516-FCB00195F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2E9B7-2BD7-4887-80F8-536ABF30B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15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DB690-DE1D-4681-83DB-799FE98D1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60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2A3A4-658C-4AB2-839C-25C681BA6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3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C0E17-DFAB-4550-816D-2BE1EA92D0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7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355C7-5678-4B88-A97A-9CAFEFDB99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21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63D7-CD7C-46F1-ACEC-6CDE1DD87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7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33E61-BC20-4FFC-ABB5-736053699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41A23-FA60-4DE9-AE00-D85BC2C66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0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21680D3-CD55-4205-9B5E-8E804B0DD1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Shading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modification of Angel </a:t>
            </a:r>
            <a:r>
              <a:rPr lang="en-US" dirty="0" err="1" smtClean="0"/>
              <a:t>powerpoints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7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CD8A980-BD52-4EAD-9B91-20F3225120BF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Material Properties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Material properties should match the terms in the light model</a:t>
            </a:r>
          </a:p>
          <a:p>
            <a:r>
              <a:rPr lang="en-US" altLang="en-US" sz="2700" dirty="0" err="1" smtClean="0">
                <a:ea typeface="ＭＳ Ｐゴシック" panose="020B0600070205080204" pitchFamily="34" charset="-128"/>
              </a:rPr>
              <a:t>Reflectivities</a:t>
            </a:r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w component gives opacity</a:t>
            </a:r>
          </a:p>
          <a:p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endParaRPr lang="en-US" altLang="en-US" sz="23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838200" y="4267200"/>
            <a:ext cx="5121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var materialAmbient = vec4( 1.0, 0.0, 1.0, 1.0 );</a:t>
            </a:r>
          </a:p>
          <a:p>
            <a:r>
              <a:rPr lang="en-US" altLang="en-US" sz="2000"/>
              <a:t>var materialDiffuse = vec4( 1.0, 0.8, 0.0, 1.0);</a:t>
            </a:r>
          </a:p>
          <a:p>
            <a:r>
              <a:rPr lang="en-US" altLang="en-US" sz="2000"/>
              <a:t>var materialSpecular = vec4( 1.0, 0.8, 0.0, 1.0 );</a:t>
            </a:r>
          </a:p>
          <a:p>
            <a:r>
              <a:rPr lang="en-US" altLang="en-US" sz="2000"/>
              <a:t>var materialShininess = 100.0;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89383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Using MV.js for Products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E995F12-8257-4BF5-9289-3D12647294A7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1143000" y="1624012"/>
            <a:ext cx="8153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 err="1"/>
              <a:t>var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ambientProduct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mult</a:t>
            </a:r>
            <a:r>
              <a:rPr lang="en-US" altLang="en-US" sz="2000" dirty="0"/>
              <a:t>(</a:t>
            </a:r>
            <a:r>
              <a:rPr lang="en-US" altLang="en-US" sz="2000" dirty="0" err="1"/>
              <a:t>lightAmbient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materialAmbient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 err="1"/>
              <a:t>var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diffuseProduct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mult</a:t>
            </a:r>
            <a:r>
              <a:rPr lang="en-US" altLang="en-US" sz="2000" dirty="0"/>
              <a:t>(</a:t>
            </a:r>
            <a:r>
              <a:rPr lang="en-US" altLang="en-US" sz="2000" dirty="0" err="1"/>
              <a:t>lightDiffuse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materialDiffuse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 err="1"/>
              <a:t>var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specularProduct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mult</a:t>
            </a:r>
            <a:r>
              <a:rPr lang="en-US" altLang="en-US" sz="2000" dirty="0"/>
              <a:t>(</a:t>
            </a:r>
            <a:r>
              <a:rPr lang="en-US" altLang="en-US" sz="2000" dirty="0" err="1"/>
              <a:t>lightSpecular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materialSpecular</a:t>
            </a:r>
            <a:r>
              <a:rPr lang="en-US" altLang="en-US" sz="2000" dirty="0"/>
              <a:t>);</a:t>
            </a:r>
          </a:p>
          <a:p>
            <a:endParaRPr lang="en-US" altLang="en-US" sz="2000" dirty="0"/>
          </a:p>
          <a:p>
            <a:r>
              <a:rPr lang="en-US" altLang="en-US" sz="2000" dirty="0"/>
              <a:t> gl.uniform4fv(</a:t>
            </a:r>
            <a:r>
              <a:rPr lang="en-US" altLang="en-US" sz="2000" dirty="0" err="1"/>
              <a:t>gl.getUniformLocation</a:t>
            </a:r>
            <a:r>
              <a:rPr lang="en-US" altLang="en-US" sz="2000" dirty="0"/>
              <a:t>(program,</a:t>
            </a:r>
          </a:p>
          <a:p>
            <a:r>
              <a:rPr lang="en-US" altLang="en-US" sz="2000" dirty="0"/>
              <a:t>                  "</a:t>
            </a:r>
            <a:r>
              <a:rPr lang="en-US" altLang="en-US" sz="2000" dirty="0" err="1"/>
              <a:t>ambientProduct</a:t>
            </a:r>
            <a:r>
              <a:rPr lang="en-US" altLang="en-US" sz="2000" dirty="0"/>
              <a:t>"),       flatten(</a:t>
            </a:r>
            <a:r>
              <a:rPr lang="en-US" altLang="en-US" sz="2000" dirty="0" err="1"/>
              <a:t>ambientProduct</a:t>
            </a:r>
            <a:r>
              <a:rPr lang="en-US" altLang="en-US" sz="2000" dirty="0"/>
              <a:t>));</a:t>
            </a:r>
          </a:p>
          <a:p>
            <a:r>
              <a:rPr lang="en-US" altLang="en-US" sz="2000" dirty="0"/>
              <a:t> gl.uniform4fv(</a:t>
            </a:r>
            <a:r>
              <a:rPr lang="en-US" altLang="en-US" sz="2000" dirty="0" err="1"/>
              <a:t>gl.getUniformLocation</a:t>
            </a:r>
            <a:r>
              <a:rPr lang="en-US" altLang="en-US" sz="2000" dirty="0"/>
              <a:t>(program,</a:t>
            </a:r>
          </a:p>
          <a:p>
            <a:r>
              <a:rPr lang="en-US" altLang="en-US" sz="2000" dirty="0"/>
              <a:t>                  "</a:t>
            </a:r>
            <a:r>
              <a:rPr lang="en-US" altLang="en-US" sz="2000" dirty="0" err="1"/>
              <a:t>diffuseProduct</a:t>
            </a:r>
            <a:r>
              <a:rPr lang="en-US" altLang="en-US" sz="2000" dirty="0"/>
              <a:t>"),       flatten(</a:t>
            </a:r>
            <a:r>
              <a:rPr lang="en-US" altLang="en-US" sz="2000" dirty="0" err="1"/>
              <a:t>diffuseProduct</a:t>
            </a:r>
            <a:r>
              <a:rPr lang="en-US" altLang="en-US" sz="2000" dirty="0"/>
              <a:t>) );</a:t>
            </a:r>
          </a:p>
          <a:p>
            <a:r>
              <a:rPr lang="en-US" altLang="en-US" sz="2000" dirty="0"/>
              <a:t> gl.uniform4fv(</a:t>
            </a:r>
            <a:r>
              <a:rPr lang="en-US" altLang="en-US" sz="2000" dirty="0" err="1"/>
              <a:t>gl.getUniformLocation</a:t>
            </a:r>
            <a:r>
              <a:rPr lang="en-US" altLang="en-US" sz="2000" dirty="0"/>
              <a:t>(program,</a:t>
            </a:r>
          </a:p>
          <a:p>
            <a:r>
              <a:rPr lang="en-US" altLang="en-US" sz="2000" dirty="0"/>
              <a:t>                   "</a:t>
            </a:r>
            <a:r>
              <a:rPr lang="en-US" altLang="en-US" sz="2000" dirty="0" err="1"/>
              <a:t>specularProduct</a:t>
            </a:r>
            <a:r>
              <a:rPr lang="en-US" altLang="en-US" sz="2000" dirty="0"/>
              <a:t>"),        flatten(</a:t>
            </a:r>
            <a:r>
              <a:rPr lang="en-US" altLang="en-US" sz="2000" dirty="0" err="1"/>
              <a:t>specularProduct</a:t>
            </a:r>
            <a:r>
              <a:rPr lang="en-US" altLang="en-US" sz="2000" dirty="0"/>
              <a:t>) );</a:t>
            </a:r>
          </a:p>
          <a:p>
            <a:r>
              <a:rPr lang="en-US" altLang="en-US" sz="2000" dirty="0"/>
              <a:t> gl.uniform4fv(</a:t>
            </a:r>
            <a:r>
              <a:rPr lang="en-US" altLang="en-US" sz="2000" dirty="0" err="1"/>
              <a:t>gl.getUniformLocation</a:t>
            </a:r>
            <a:r>
              <a:rPr lang="en-US" altLang="en-US" sz="2000" dirty="0"/>
              <a:t>(program,</a:t>
            </a:r>
          </a:p>
          <a:p>
            <a:r>
              <a:rPr lang="en-US" altLang="en-US" sz="2000" dirty="0"/>
              <a:t>                   "</a:t>
            </a:r>
            <a:r>
              <a:rPr lang="en-US" altLang="en-US" sz="2000" dirty="0" err="1"/>
              <a:t>lightPosition</a:t>
            </a:r>
            <a:r>
              <a:rPr lang="en-US" altLang="en-US" sz="2000" dirty="0"/>
              <a:t>"),        flatten(</a:t>
            </a:r>
            <a:r>
              <a:rPr lang="en-US" altLang="en-US" sz="2000" dirty="0" err="1"/>
              <a:t>lightPosition</a:t>
            </a:r>
            <a:r>
              <a:rPr lang="en-US" altLang="en-US" sz="2000" dirty="0"/>
              <a:t>) );</a:t>
            </a:r>
          </a:p>
          <a:p>
            <a:r>
              <a:rPr lang="en-US" altLang="en-US" sz="2000" dirty="0"/>
              <a:t>gl.uniform1f(</a:t>
            </a:r>
            <a:r>
              <a:rPr lang="en-US" altLang="en-US" sz="2000" dirty="0" err="1"/>
              <a:t>gl.getUniformLocation</a:t>
            </a:r>
            <a:r>
              <a:rPr lang="en-US" altLang="en-US" sz="2000" dirty="0"/>
              <a:t>(program,</a:t>
            </a:r>
          </a:p>
          <a:p>
            <a:r>
              <a:rPr lang="en-US" altLang="en-US" sz="2000" dirty="0"/>
              <a:t>                  "shininess"),</a:t>
            </a:r>
            <a:r>
              <a:rPr lang="en-US" altLang="en-US" sz="2000" dirty="0" err="1"/>
              <a:t>materialShininess</a:t>
            </a:r>
            <a:r>
              <a:rPr lang="en-US" alt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752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Adding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Normals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for Quads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0B3ACFD-A3DC-4DA6-B2A2-C625C0555EE8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371600" y="1800225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function quad(a, b, c, d) {</a:t>
            </a:r>
          </a:p>
          <a:p>
            <a:r>
              <a:rPr lang="en-US" altLang="en-US" dirty="0"/>
              <a:t>     </a:t>
            </a:r>
            <a:r>
              <a:rPr lang="en-US" altLang="en-US" dirty="0" err="1"/>
              <a:t>var</a:t>
            </a:r>
            <a:r>
              <a:rPr lang="en-US" altLang="en-US" dirty="0"/>
              <a:t> t1 = subtract(vertices[b], vertices[a]);</a:t>
            </a:r>
          </a:p>
          <a:p>
            <a:r>
              <a:rPr lang="en-US" altLang="en-US" dirty="0"/>
              <a:t>     </a:t>
            </a:r>
            <a:r>
              <a:rPr lang="en-US" altLang="en-US" dirty="0" err="1"/>
              <a:t>var</a:t>
            </a:r>
            <a:r>
              <a:rPr lang="en-US" altLang="en-US" dirty="0"/>
              <a:t> t2 = subtract(vertices[c], vertices[b]);</a:t>
            </a:r>
          </a:p>
          <a:p>
            <a:r>
              <a:rPr lang="en-US" altLang="en-US" dirty="0"/>
              <a:t>     </a:t>
            </a:r>
            <a:r>
              <a:rPr lang="en-US" altLang="en-US" dirty="0" err="1"/>
              <a:t>var</a:t>
            </a:r>
            <a:r>
              <a:rPr lang="en-US" altLang="en-US" dirty="0"/>
              <a:t> normal = cross(t1, t2);</a:t>
            </a:r>
          </a:p>
          <a:p>
            <a:r>
              <a:rPr lang="en-US" altLang="en-US" dirty="0"/>
              <a:t>     </a:t>
            </a:r>
            <a:r>
              <a:rPr lang="en-US" altLang="en-US" dirty="0" err="1"/>
              <a:t>var</a:t>
            </a:r>
            <a:r>
              <a:rPr lang="en-US" altLang="en-US" dirty="0"/>
              <a:t> normal = vec3(normal);</a:t>
            </a:r>
          </a:p>
          <a:p>
            <a:r>
              <a:rPr lang="en-US" altLang="en-US" dirty="0"/>
              <a:t>     normal = normalize(normal);</a:t>
            </a:r>
          </a:p>
          <a:p>
            <a:endParaRPr lang="en-US" altLang="en-US" dirty="0"/>
          </a:p>
          <a:p>
            <a:r>
              <a:rPr lang="en-US" altLang="en-US" dirty="0"/>
              <a:t>     </a:t>
            </a:r>
            <a:r>
              <a:rPr lang="en-US" altLang="en-US" dirty="0" err="1"/>
              <a:t>pointsArray.push</a:t>
            </a:r>
            <a:r>
              <a:rPr lang="en-US" altLang="en-US" dirty="0"/>
              <a:t>(vertices[a]);</a:t>
            </a:r>
          </a:p>
          <a:p>
            <a:r>
              <a:rPr lang="en-US" altLang="en-US" dirty="0"/>
              <a:t>     </a:t>
            </a:r>
            <a:r>
              <a:rPr lang="en-US" altLang="en-US" dirty="0" err="1"/>
              <a:t>normalsArray.push</a:t>
            </a:r>
            <a:r>
              <a:rPr lang="en-US" altLang="en-US" dirty="0"/>
              <a:t>(normal);</a:t>
            </a:r>
          </a:p>
          <a:p>
            <a:r>
              <a:rPr lang="en-US" altLang="en-US" dirty="0"/>
              <a:t>        .</a:t>
            </a:r>
          </a:p>
          <a:p>
            <a:r>
              <a:rPr lang="en-US" altLang="en-US" dirty="0"/>
              <a:t>        .</a:t>
            </a:r>
          </a:p>
          <a:p>
            <a:r>
              <a:rPr lang="en-US" altLang="en-US" dirty="0"/>
              <a:t>        . </a:t>
            </a:r>
          </a:p>
        </p:txBody>
      </p:sp>
    </p:spTree>
    <p:extLst>
      <p:ext uri="{BB962C8B-B14F-4D97-AF65-F5344CB8AC3E}">
        <p14:creationId xmlns:p14="http://schemas.microsoft.com/office/powerpoint/2010/main" val="27516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AB18380-D3A8-47D7-822C-D6474E065A2F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Front and Back Faces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Every face has a front and back</a:t>
            </a: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For many objects, we never see the back face so we don’t care how or if it’s rendered</a:t>
            </a: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If it matters, we can handle in </a:t>
            </a:r>
            <a:r>
              <a:rPr lang="en-US" altLang="en-US" sz="2700" dirty="0" err="1" smtClean="0">
                <a:ea typeface="ＭＳ Ｐゴシック" panose="020B0600070205080204" pitchFamily="34" charset="-128"/>
              </a:rPr>
              <a:t>shader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31749" name="Picture 5" descr="AN06F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31051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7" descr="AN06F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10000"/>
            <a:ext cx="3733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914400" y="5334000"/>
            <a:ext cx="308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back faces not visible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5562600" y="5334000"/>
            <a:ext cx="257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back faces visible</a:t>
            </a:r>
          </a:p>
        </p:txBody>
      </p:sp>
    </p:spTree>
    <p:extLst>
      <p:ext uri="{BB962C8B-B14F-4D97-AF65-F5344CB8AC3E}">
        <p14:creationId xmlns:p14="http://schemas.microsoft.com/office/powerpoint/2010/main" val="267617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9908AC1-4EE6-4271-8FB9-E5EBA9D6AB06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Emissive Term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 can simulate a light source in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WebGL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by giving a material an emissive component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This component is unaffected by any sources or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0833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8A48F2C-92F4-410D-A6CD-98AAB129B025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Transparency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Material properties are specified as RGBA values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A value can be used to make the surface translucent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default is that all surfaces are opaque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However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with the HTML5 canvas, A&lt;1 will mute colors</a:t>
            </a:r>
          </a:p>
        </p:txBody>
      </p:sp>
    </p:spTree>
    <p:extLst>
      <p:ext uri="{BB962C8B-B14F-4D97-AF65-F5344CB8AC3E}">
        <p14:creationId xmlns:p14="http://schemas.microsoft.com/office/powerpoint/2010/main" val="203905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2FA06C9-A434-4EE9-AC93-40D5B7DDEAB0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Polygonal Shading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724400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In per vertex shading, shading calculations are done for each vertex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Vertex colors become vertex shades and can be sent to the vertex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shader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as a vertex attribute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Alternately, we can send the parameters to the vertex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shader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have it compute the shade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By default, vertex shades are interpolated across an object if passed to the fragment </a:t>
            </a:r>
            <a:r>
              <a:rPr lang="en-US" altLang="en-US" sz="2800" dirty="0" err="1" smtClean="0">
                <a:ea typeface="ＭＳ Ｐゴシック" panose="020B0600070205080204" pitchFamily="34" charset="-128"/>
              </a:rPr>
              <a:t>shader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as a varying variable (smooth shading)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We can also use uniform variables to shade with a single shade (flat shading)</a:t>
            </a:r>
          </a:p>
        </p:txBody>
      </p:sp>
    </p:spTree>
    <p:extLst>
      <p:ext uri="{BB962C8B-B14F-4D97-AF65-F5344CB8AC3E}">
        <p14:creationId xmlns:p14="http://schemas.microsoft.com/office/powerpoint/2010/main" val="130407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815C194-9BCF-41C6-BAC7-B3C6C1B0A816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Polygon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Normals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Triangles have a single normal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Shades at the vertices as computed by the modified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Phong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model can be almost same </a:t>
            </a: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Consider 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model of sphere</a:t>
            </a: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Want different </a:t>
            </a:r>
            <a:r>
              <a:rPr lang="en-US" altLang="en-US" sz="2700" dirty="0" err="1" smtClean="0">
                <a:ea typeface="ＭＳ Ｐゴシック" panose="020B0600070205080204" pitchFamily="34" charset="-128"/>
              </a:rPr>
              <a:t>normals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 at</a:t>
            </a:r>
          </a:p>
          <a:p>
            <a:pPr>
              <a:buFontTx/>
              <a:buNone/>
            </a:pPr>
            <a:r>
              <a:rPr lang="en-US" altLang="en-US" sz="2700" dirty="0" smtClean="0">
                <a:ea typeface="ＭＳ Ｐゴシック" panose="020B0600070205080204" pitchFamily="34" charset="-128"/>
              </a:rPr>
              <a:t>each vertex even though</a:t>
            </a:r>
          </a:p>
          <a:p>
            <a:pPr>
              <a:buFontTx/>
              <a:buNone/>
            </a:pPr>
            <a:r>
              <a:rPr lang="en-US" altLang="en-US" sz="2700" dirty="0" smtClean="0">
                <a:ea typeface="ＭＳ Ｐゴシック" panose="020B0600070205080204" pitchFamily="34" charset="-128"/>
              </a:rPr>
              <a:t>this concept is not quite</a:t>
            </a:r>
          </a:p>
          <a:p>
            <a:pPr>
              <a:buFontTx/>
              <a:buNone/>
            </a:pPr>
            <a:r>
              <a:rPr lang="en-US" altLang="en-US" sz="2700" dirty="0" smtClean="0">
                <a:ea typeface="ＭＳ Ｐゴシック" panose="020B0600070205080204" pitchFamily="34" charset="-128"/>
              </a:rPr>
              <a:t>correct mathematically</a:t>
            </a:r>
          </a:p>
        </p:txBody>
      </p:sp>
      <p:pic>
        <p:nvPicPr>
          <p:cNvPr id="19461" name="Picture 5" descr="AN06F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15218"/>
            <a:ext cx="2066925" cy="205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62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7B873FC-2149-445F-8818-5DB01D7BB551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Smooth Shading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00600" cy="47244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 can set a new normal at each vertex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Easy for sphere model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Now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smooth shading works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Note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silhouette edge</a:t>
            </a:r>
          </a:p>
        </p:txBody>
      </p:sp>
      <p:pic>
        <p:nvPicPr>
          <p:cNvPr id="20485" name="Picture 5" descr="AN06F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3198813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4724400" y="4648200"/>
            <a:ext cx="10668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7F6C7DD-1A53-4E06-AFBF-BF0BA5AD4CF7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Mesh Shading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previous example is not general because we knew the normal at each vertex analytically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polygonal models,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Gouraud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proposed we use the average of the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normals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around a mesh vertex</a:t>
            </a:r>
          </a:p>
        </p:txBody>
      </p:sp>
      <p:pic>
        <p:nvPicPr>
          <p:cNvPr id="21511" name="Picture 5" descr="AN06F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2238375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495800" y="3352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28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1016000" y="4953000"/>
            <a:ext cx="436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n</a:t>
            </a:r>
            <a:r>
              <a:rPr lang="en-US" altLang="en-US"/>
              <a:t> = (</a:t>
            </a:r>
            <a:r>
              <a:rPr lang="en-US" altLang="en-US" b="1"/>
              <a:t>n</a:t>
            </a:r>
            <a:r>
              <a:rPr lang="en-US" altLang="en-US" baseline="-25000"/>
              <a:t>1</a:t>
            </a:r>
            <a:r>
              <a:rPr lang="en-US" altLang="en-US"/>
              <a:t>+</a:t>
            </a:r>
            <a:r>
              <a:rPr lang="en-US" altLang="en-US" b="1"/>
              <a:t>n</a:t>
            </a:r>
            <a:r>
              <a:rPr lang="en-US" altLang="en-US" baseline="-25000"/>
              <a:t>2</a:t>
            </a:r>
            <a:r>
              <a:rPr lang="en-US" altLang="en-US"/>
              <a:t>+</a:t>
            </a:r>
            <a:r>
              <a:rPr lang="en-US" altLang="en-US" b="1"/>
              <a:t>n</a:t>
            </a:r>
            <a:r>
              <a:rPr lang="en-US" altLang="en-US" baseline="-25000"/>
              <a:t>3</a:t>
            </a:r>
            <a:r>
              <a:rPr lang="en-US" altLang="en-US"/>
              <a:t>+</a:t>
            </a:r>
            <a:r>
              <a:rPr lang="en-US" altLang="en-US" b="1"/>
              <a:t>n</a:t>
            </a:r>
            <a:r>
              <a:rPr lang="en-US" altLang="en-US" baseline="-25000"/>
              <a:t>4</a:t>
            </a:r>
            <a:r>
              <a:rPr lang="en-US" altLang="en-US"/>
              <a:t>)/ |</a:t>
            </a:r>
            <a:r>
              <a:rPr lang="en-US" altLang="en-US" b="1"/>
              <a:t>n</a:t>
            </a:r>
            <a:r>
              <a:rPr lang="en-US" altLang="en-US" baseline="-25000"/>
              <a:t>1</a:t>
            </a:r>
            <a:r>
              <a:rPr lang="en-US" altLang="en-US"/>
              <a:t>+</a:t>
            </a:r>
            <a:r>
              <a:rPr lang="en-US" altLang="en-US" b="1"/>
              <a:t>n</a:t>
            </a:r>
            <a:r>
              <a:rPr lang="en-US" altLang="en-US" baseline="-25000"/>
              <a:t>2</a:t>
            </a:r>
            <a:r>
              <a:rPr lang="en-US" altLang="en-US"/>
              <a:t>+</a:t>
            </a:r>
            <a:r>
              <a:rPr lang="en-US" altLang="en-US" b="1"/>
              <a:t>n</a:t>
            </a:r>
            <a:r>
              <a:rPr lang="en-US" altLang="en-US" baseline="-25000"/>
              <a:t>3</a:t>
            </a:r>
            <a:r>
              <a:rPr lang="en-US" altLang="en-US"/>
              <a:t>+</a:t>
            </a:r>
            <a:r>
              <a:rPr lang="en-US" altLang="en-US" b="1"/>
              <a:t>n</a:t>
            </a:r>
            <a:r>
              <a:rPr lang="en-US" altLang="en-US" baseline="-25000"/>
              <a:t>4</a:t>
            </a:r>
            <a:r>
              <a:rPr lang="en-US" altLang="en-US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5307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B484B23-1400-424F-A5E7-8B014E7C0D87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WebGL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lighting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90550"/>
            <a:r>
              <a:rPr lang="en-US" altLang="en-US" dirty="0" smtClean="0">
                <a:ea typeface="ＭＳ Ｐゴシック" panose="020B0600070205080204" pitchFamily="34" charset="-128"/>
              </a:rPr>
              <a:t>Need </a:t>
            </a:r>
          </a:p>
          <a:p>
            <a:pPr marL="971550" lvl="1" indent="-590550"/>
            <a:r>
              <a:rPr lang="en-US" altLang="en-US" dirty="0" err="1" smtClean="0">
                <a:ea typeface="ＭＳ Ｐゴシック" panose="020B0600070205080204" pitchFamily="34" charset="-128"/>
              </a:rPr>
              <a:t>Normals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971550" lvl="1" indent="-590550"/>
            <a:r>
              <a:rPr lang="en-US" altLang="en-US" dirty="0" smtClean="0">
                <a:ea typeface="ＭＳ Ｐゴシック" panose="020B0600070205080204" pitchFamily="34" charset="-128"/>
              </a:rPr>
              <a:t>Material properties</a:t>
            </a:r>
          </a:p>
          <a:p>
            <a:pPr marL="971550" lvl="1" indent="-590550"/>
            <a:r>
              <a:rPr lang="en-US" altLang="en-US" dirty="0" smtClean="0">
                <a:ea typeface="ＭＳ Ｐゴシック" panose="020B0600070205080204" pitchFamily="34" charset="-128"/>
              </a:rPr>
              <a:t>Lights</a:t>
            </a:r>
          </a:p>
          <a:p>
            <a:pPr marL="590550" indent="-590550">
              <a:buFontTx/>
              <a:buChar char="­"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218736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F84EB5F-F015-404D-BA83-5827FA42C55F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1066800"/>
          </a:xfrm>
        </p:spPr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Gouraud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Phong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Shading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724400"/>
          </a:xfrm>
        </p:spPr>
        <p:txBody>
          <a:bodyPr/>
          <a:lstStyle/>
          <a:p>
            <a:r>
              <a:rPr lang="en-US" altLang="en-US" sz="2700" dirty="0" err="1" smtClean="0">
                <a:ea typeface="ＭＳ Ｐゴシック" panose="020B0600070205080204" pitchFamily="34" charset="-128"/>
              </a:rPr>
              <a:t>Gouraud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 Shading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Find average normal at each vertex (vertex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normals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Apply modified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Phong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model at each vertex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Interpolate vertex shades across each polygon</a:t>
            </a:r>
          </a:p>
          <a:p>
            <a:r>
              <a:rPr lang="en-US" altLang="en-US" sz="2700" dirty="0" err="1" smtClean="0">
                <a:ea typeface="ＭＳ Ｐゴシック" panose="020B0600070205080204" pitchFamily="34" charset="-128"/>
              </a:rPr>
              <a:t>Phong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 shading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Find vertex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normals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Interpolate vertex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normals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across edges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Interpolate edge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normals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across polygon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Apply modified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Phong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model at each fragment</a:t>
            </a:r>
          </a:p>
        </p:txBody>
      </p:sp>
    </p:spTree>
    <p:extLst>
      <p:ext uri="{BB962C8B-B14F-4D97-AF65-F5344CB8AC3E}">
        <p14:creationId xmlns:p14="http://schemas.microsoft.com/office/powerpoint/2010/main" val="418252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F27E548-DBA4-4FF9-A956-CB47C6038768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If the polygon mesh approximates surfaces with a high curvatures, </a:t>
            </a:r>
            <a:r>
              <a:rPr lang="en-US" altLang="en-US" sz="2700" dirty="0" err="1" smtClean="0">
                <a:ea typeface="ＭＳ Ｐゴシック" panose="020B0600070205080204" pitchFamily="34" charset="-128"/>
              </a:rPr>
              <a:t>Phong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 shading may look smooth while </a:t>
            </a:r>
            <a:r>
              <a:rPr lang="en-US" altLang="en-US" sz="2700" dirty="0" err="1" smtClean="0">
                <a:ea typeface="ＭＳ Ｐゴシック" panose="020B0600070205080204" pitchFamily="34" charset="-128"/>
              </a:rPr>
              <a:t>Gouraud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 shading may show edges</a:t>
            </a:r>
          </a:p>
          <a:p>
            <a:r>
              <a:rPr lang="en-US" altLang="en-US" sz="2700" dirty="0" err="1" smtClean="0">
                <a:ea typeface="ＭＳ Ｐゴシック" panose="020B0600070205080204" pitchFamily="34" charset="-128"/>
              </a:rPr>
              <a:t>Phong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 shading requires much more work than </a:t>
            </a:r>
            <a:r>
              <a:rPr lang="en-US" altLang="en-US" sz="2700" dirty="0" err="1" smtClean="0">
                <a:ea typeface="ＭＳ Ｐゴシック" panose="020B0600070205080204" pitchFamily="34" charset="-128"/>
              </a:rPr>
              <a:t>Gouraud</a:t>
            </a:r>
            <a:r>
              <a:rPr lang="en-US" altLang="en-US" sz="2700" dirty="0" smtClean="0">
                <a:ea typeface="ＭＳ Ｐゴシック" panose="020B0600070205080204" pitchFamily="34" charset="-128"/>
              </a:rPr>
              <a:t> shading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Until recently not available in real time systems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Now can be done using fragment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shaders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Both need data structures to represent meshes so we can obtain vertex </a:t>
            </a:r>
            <a:r>
              <a:rPr lang="en-US" altLang="en-US" sz="2700" dirty="0" err="1" smtClean="0">
                <a:ea typeface="ＭＳ Ｐゴシック" panose="020B0600070205080204" pitchFamily="34" charset="-128"/>
              </a:rPr>
              <a:t>normals</a:t>
            </a:r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65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AB9F753-ECC0-488D-AD20-90309C726A73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Normalization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Cosine terms in lighting calculations can be computed using dot product</a:t>
            </a: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Unit length vectors simplify calculation</a:t>
            </a:r>
          </a:p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Usually we want to set the magnitudes to have unit length but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Length can be affected by transformations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Note that scaling does not preserved length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GLSL has a normalization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9528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4371C10-6AC8-426A-90DC-487E034D0801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Normal for Triangle</a:t>
            </a:r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4495800" y="2743200"/>
            <a:ext cx="1828800" cy="1219200"/>
          </a:xfrm>
          <a:custGeom>
            <a:avLst/>
            <a:gdLst>
              <a:gd name="T0" fmla="*/ 0 w 1152"/>
              <a:gd name="T1" fmla="*/ 2147483647 h 768"/>
              <a:gd name="T2" fmla="*/ 2147483647 w 1152"/>
              <a:gd name="T3" fmla="*/ 0 h 768"/>
              <a:gd name="T4" fmla="*/ 2147483647 w 1152"/>
              <a:gd name="T5" fmla="*/ 2147483647 h 768"/>
              <a:gd name="T6" fmla="*/ 0 w 1152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768"/>
              <a:gd name="T14" fmla="*/ 1152 w 11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768">
                <a:moveTo>
                  <a:pt x="0" y="768"/>
                </a:moveTo>
                <a:lnTo>
                  <a:pt x="960" y="0"/>
                </a:lnTo>
                <a:lnTo>
                  <a:pt x="1152" y="52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192588" y="39274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 baseline="-25000"/>
              <a:t>0</a:t>
            </a:r>
          </a:p>
        </p:txBody>
      </p:sp>
      <p:sp>
        <p:nvSpPr>
          <p:cNvPr id="21510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6400800" y="3505200"/>
            <a:ext cx="4572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5867400" y="22098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 baseline="-25000"/>
              <a:t>2</a:t>
            </a:r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 flipV="1">
            <a:off x="55626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5181600" y="1828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n</a:t>
            </a:r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765175" y="2286000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plane</a:t>
            </a:r>
            <a:r>
              <a:rPr lang="en-US" altLang="en-US" dirty="0"/>
              <a:t>     </a:t>
            </a:r>
            <a:r>
              <a:rPr lang="en-US" altLang="en-US" b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·(</a:t>
            </a:r>
            <a:r>
              <a:rPr lang="en-US" altLang="en-US" b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 - </a:t>
            </a:r>
            <a:r>
              <a:rPr lang="en-US" altLang="en-US" b="1" dirty="0">
                <a:cs typeface="Times New Roman" panose="02020603050405020304" pitchFamily="18" charset="0"/>
              </a:rPr>
              <a:t>p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 ) = 0</a:t>
            </a:r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>
            <a:off x="0" y="3048000"/>
            <a:ext cx="472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/>
              <a:t>n</a:t>
            </a:r>
            <a:r>
              <a:rPr lang="en-US" altLang="en-US" dirty="0"/>
              <a:t> = (</a:t>
            </a:r>
            <a:r>
              <a:rPr lang="en-US" altLang="en-US" b="1" dirty="0"/>
              <a:t>p</a:t>
            </a:r>
            <a:r>
              <a:rPr lang="en-US" altLang="en-US" baseline="-25000" dirty="0"/>
              <a:t>2 </a:t>
            </a:r>
            <a:r>
              <a:rPr lang="en-US" altLang="en-US" dirty="0"/>
              <a:t>- </a:t>
            </a:r>
            <a:r>
              <a:rPr lang="en-US" altLang="en-US" b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×(</a:t>
            </a:r>
            <a:r>
              <a:rPr lang="en-US" altLang="en-US" b="1" dirty="0">
                <a:cs typeface="Times New Roman" panose="02020603050405020304" pitchFamily="18" charset="0"/>
              </a:rPr>
              <a:t>p</a:t>
            </a:r>
            <a:r>
              <a:rPr lang="en-US" altLang="en-US" baseline="-25000" dirty="0">
                <a:cs typeface="Times New Roman" panose="02020603050405020304" pitchFamily="18" charset="0"/>
              </a:rPr>
              <a:t>1 </a:t>
            </a:r>
            <a:r>
              <a:rPr lang="en-US" altLang="en-US" dirty="0">
                <a:cs typeface="Times New Roman" panose="02020603050405020304" pitchFamily="18" charset="0"/>
              </a:rPr>
              <a:t>- </a:t>
            </a:r>
            <a:r>
              <a:rPr lang="en-US" altLang="en-US" b="1" dirty="0">
                <a:cs typeface="Times New Roman" panose="02020603050405020304" pitchFamily="18" charset="0"/>
              </a:rPr>
              <a:t>p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708025" y="3962400"/>
            <a:ext cx="307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normalize</a:t>
            </a:r>
            <a:r>
              <a:rPr lang="en-US" altLang="en-US"/>
              <a:t> </a:t>
            </a:r>
            <a:r>
              <a:rPr lang="en-US" altLang="en-US" b="1"/>
              <a:t>n   </a:t>
            </a:r>
            <a:r>
              <a:rPr lang="en-US" altLang="en-US" b="1">
                <a:sym typeface="Symbol" panose="05050102010706020507" pitchFamily="18" charset="2"/>
              </a:rPr>
              <a:t></a:t>
            </a:r>
            <a:r>
              <a:rPr lang="en-US" altLang="en-US" b="1"/>
              <a:t>  n/ |n|</a:t>
            </a:r>
          </a:p>
        </p:txBody>
      </p:sp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5562600" y="3276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573088" y="4953000"/>
            <a:ext cx="627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Note that right-hand rule determines outward face</a:t>
            </a:r>
          </a:p>
        </p:txBody>
      </p:sp>
    </p:spTree>
    <p:extLst>
      <p:ext uri="{BB962C8B-B14F-4D97-AF65-F5344CB8AC3E}">
        <p14:creationId xmlns:p14="http://schemas.microsoft.com/office/powerpoint/2010/main" val="61686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1170F7D-62EB-4ED4-B3CB-C1BFF79153B2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0668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Specifying a Point Light Source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r>
              <a:rPr lang="en-US" altLang="en-US" sz="2700" dirty="0" smtClean="0">
                <a:ea typeface="ＭＳ Ｐゴシック" panose="020B0600070205080204" pitchFamily="34" charset="-128"/>
              </a:rPr>
              <a:t>For each light source, we can set an RGBA for the diffuse, specular, and ambient components, and for the position</a:t>
            </a:r>
          </a:p>
          <a:p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endParaRPr lang="en-US" altLang="en-US" sz="2700" dirty="0" smtClean="0">
              <a:ea typeface="ＭＳ Ｐゴシック" panose="020B0600070205080204" pitchFamily="34" charset="-128"/>
            </a:endParaRPr>
          </a:p>
          <a:p>
            <a:endParaRPr lang="en-US" altLang="en-US" sz="27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25146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066800" y="3276600"/>
            <a:ext cx="66484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var diffuse0 = vec4(1.0, 0.0, 0.0, 1.0);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var ambient0 = vec4(1.0, 0.0, 0.0, 1.0);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var specular0 = vec4(1.0, 0.0, 0.0, 1.0);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var light0_pos = vec4(1.0, 2.0, 3,0, 1.0);</a:t>
            </a:r>
          </a:p>
          <a:p>
            <a:endParaRPr lang="en-US" altLang="en-US" sz="20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9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6414E37-C7D2-4E87-B0E7-5C8A0D85074B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Spotlights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5638800" cy="47244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Derive from point source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Direction</a:t>
            </a:r>
            <a:endParaRPr lang="en-US" altLang="en-US" sz="22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Cutoff</a:t>
            </a:r>
            <a:endParaRPr lang="en-US" altLang="en-US" sz="22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Attenuation</a:t>
            </a:r>
            <a:r>
              <a:rPr lang="en-US" altLang="en-US" sz="22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Proportional to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cos</a:t>
            </a:r>
            <a:r>
              <a:rPr lang="en-US" altLang="en-US" sz="2400" baseline="30000" dirty="0" err="1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 err="1" smtClean="0">
                <a:latin typeface="Symbol" panose="05050102010706020507" pitchFamily="18" charset="2"/>
                <a:ea typeface="ＭＳ Ｐゴシック" panose="020B0600070205080204" pitchFamily="34" charset="-128"/>
              </a:rPr>
              <a:t>f</a:t>
            </a:r>
            <a:endParaRPr lang="en-US" altLang="en-US" sz="2400" dirty="0" smtClean="0">
              <a:latin typeface="Symbol" panose="05050102010706020507" pitchFamily="18" charset="2"/>
              <a:ea typeface="ＭＳ Ｐゴシック" panose="020B0600070205080204" pitchFamily="34" charset="-128"/>
            </a:endParaRPr>
          </a:p>
        </p:txBody>
      </p:sp>
      <p:pic>
        <p:nvPicPr>
          <p:cNvPr id="24581" name="Picture 5" descr="AN06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16192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7" descr="AN06F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3"/>
          <a:stretch>
            <a:fillRect/>
          </a:stretch>
        </p:blipFill>
        <p:spPr bwMode="auto">
          <a:xfrm>
            <a:off x="6400800" y="3810000"/>
            <a:ext cx="20272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7905750" y="5292725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318250" y="5334000"/>
            <a:ext cx="50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Symbol" panose="05050102010706020507" pitchFamily="18" charset="2"/>
              </a:rPr>
              <a:t>-q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7162800" y="5257800"/>
            <a:ext cx="4159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500">
                <a:latin typeface="Symbol" panose="05050102010706020507" pitchFamily="18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4300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C2BC108-71E1-44A5-8135-9D72061C3112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Global Ambient Light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Ambient light depends on color of light sources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 red light in a white room will cause a red ambient term that disappears when the light is turned off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global ambient term that is often helpful for testing</a:t>
            </a:r>
          </a:p>
        </p:txBody>
      </p:sp>
    </p:spTree>
    <p:extLst>
      <p:ext uri="{BB962C8B-B14F-4D97-AF65-F5344CB8AC3E}">
        <p14:creationId xmlns:p14="http://schemas.microsoft.com/office/powerpoint/2010/main" val="341351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3D87616-06A2-4948-8E76-8E8D7F79D633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Moving Light Sources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Light sources are geometric objects whose positions or directions are affected by the model-view matrix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Depending on where we place the position (direction) setting function, we can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Move the light source(s) with the object(s)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Fix the object(s) and move the light source(s)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Fix the light source(s) and move the object(s)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Move the light source(s) and object(s) independently</a:t>
            </a:r>
          </a:p>
        </p:txBody>
      </p:sp>
    </p:spTree>
    <p:extLst>
      <p:ext uri="{BB962C8B-B14F-4D97-AF65-F5344CB8AC3E}">
        <p14:creationId xmlns:p14="http://schemas.microsoft.com/office/powerpoint/2010/main" val="428347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Light Properties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7DF3A79-12FC-4A49-80E9-8E5C6BE427DB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914400" y="2362200"/>
            <a:ext cx="861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var lightPosition = vec4(1.0, 1.0, 1.0, 0.0 );</a:t>
            </a:r>
          </a:p>
          <a:p>
            <a:r>
              <a:rPr lang="en-US" altLang="en-US"/>
              <a:t>var lightAmbient = vec4(0.2, 0.2, 0.2, 1.0 );</a:t>
            </a:r>
          </a:p>
          <a:p>
            <a:r>
              <a:rPr lang="en-US" altLang="en-US"/>
              <a:t>var lightDiffuse = vec4( 1.0, 1.0, 1.0, 1.0 );</a:t>
            </a:r>
          </a:p>
          <a:p>
            <a:r>
              <a:rPr lang="en-US" altLang="en-US"/>
              <a:t>var lightSpecular = vec4( 1.0, 1.0, 1.0, 1.0 );</a:t>
            </a:r>
          </a:p>
        </p:txBody>
      </p:sp>
    </p:spTree>
    <p:extLst>
      <p:ext uri="{BB962C8B-B14F-4D97-AF65-F5344CB8AC3E}">
        <p14:creationId xmlns:p14="http://schemas.microsoft.com/office/powerpoint/2010/main" val="134567669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.pot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367</TotalTime>
  <Words>1004</Words>
  <Application>Microsoft Office PowerPoint</Application>
  <PresentationFormat>On-screen Show (4:3)</PresentationFormat>
  <Paragraphs>169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Monotype Sorts</vt:lpstr>
      <vt:lpstr>Symbol</vt:lpstr>
      <vt:lpstr>Times New Roman</vt:lpstr>
      <vt:lpstr>Notebook.pot</vt:lpstr>
      <vt:lpstr>Microsoft Equation 3.0</vt:lpstr>
      <vt:lpstr>Shading</vt:lpstr>
      <vt:lpstr>WebGL lighting</vt:lpstr>
      <vt:lpstr>Normalization</vt:lpstr>
      <vt:lpstr>Normal for Triangle</vt:lpstr>
      <vt:lpstr>Specifying a Point Light Source</vt:lpstr>
      <vt:lpstr>Spotlights</vt:lpstr>
      <vt:lpstr>Global Ambient Light</vt:lpstr>
      <vt:lpstr>Moving Light Sources</vt:lpstr>
      <vt:lpstr>Light Properties</vt:lpstr>
      <vt:lpstr>Material Properties</vt:lpstr>
      <vt:lpstr>Using MV.js for Products</vt:lpstr>
      <vt:lpstr>Adding Normals for Quads</vt:lpstr>
      <vt:lpstr>Front and Back Faces</vt:lpstr>
      <vt:lpstr>Emissive Term</vt:lpstr>
      <vt:lpstr>Transparency</vt:lpstr>
      <vt:lpstr>Polygonal Shading</vt:lpstr>
      <vt:lpstr>Polygon Normals</vt:lpstr>
      <vt:lpstr>Smooth Shading</vt:lpstr>
      <vt:lpstr>Mesh Shading</vt:lpstr>
      <vt:lpstr>Gouraud and Phong Shading</vt:lpstr>
      <vt:lpstr>Comparison</vt:lpstr>
    </vt:vector>
  </TitlesOfParts>
  <Company>Birmingham-Southern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&amp; Clipping</dc:title>
  <dc:creator>Campus Computing</dc:creator>
  <cp:lastModifiedBy>Marietta Cameron</cp:lastModifiedBy>
  <cp:revision>19</cp:revision>
  <dcterms:created xsi:type="dcterms:W3CDTF">2000-02-11T16:26:36Z</dcterms:created>
  <dcterms:modified xsi:type="dcterms:W3CDTF">2016-04-18T11:37:11Z</dcterms:modified>
</cp:coreProperties>
</file>