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7" r:id="rId20"/>
    <p:sldId id="280" r:id="rId21"/>
    <p:sldId id="279" r:id="rId22"/>
    <p:sldId id="278" r:id="rId23"/>
    <p:sldId id="281" r:id="rId24"/>
    <p:sldId id="271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4" descr="A:\minispi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C019FFEF-03F0-4479-A38D-4928851D8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F21E8-0583-4293-8ED9-FC5A41E4A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795EF-21C9-4D2A-8516-FCB00195F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2E9B7-2BD7-4887-80F8-536ABF30B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15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DB690-DE1D-4681-83DB-799FE98D1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60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2A3A4-658C-4AB2-839C-25C681BA6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3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C0E17-DFAB-4550-816D-2BE1EA92D0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27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355C7-5678-4B88-A97A-9CAFEFDB99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21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263D7-CD7C-46F1-ACEC-6CDE1DD87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7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33E61-BC20-4FFC-ABB5-736053699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5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41A23-FA60-4DE9-AE00-D85BC2C66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0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21680D3-CD55-4205-9B5E-8E804B0DD1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Coordinate Systems &amp; Clipping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Inverse Mapping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343275" y="1752600"/>
          <a:ext cx="2357438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825480" imgH="457200" progId="Equation.3">
                  <p:embed/>
                </p:oleObj>
              </mc:Choice>
              <mc:Fallback>
                <p:oleObj name="Equation" r:id="rId3" imgW="8254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1752600"/>
                        <a:ext cx="2357438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295400" y="2819400"/>
            <a:ext cx="3962400" cy="3200400"/>
            <a:chOff x="1296" y="1776"/>
            <a:chExt cx="2496" cy="2016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V="1">
              <a:off x="1296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1296" y="3792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600200" y="37338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5638800" y="3048000"/>
            <a:ext cx="2971800" cy="2895600"/>
            <a:chOff x="1296" y="1776"/>
            <a:chExt cx="2496" cy="2016"/>
          </a:xfrm>
        </p:grpSpPr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1296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296" y="3792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324600" y="3581400"/>
            <a:ext cx="9906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066800" y="5181600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(W</a:t>
            </a:r>
            <a:r>
              <a:rPr lang="en-US" altLang="en-US" baseline="-25000"/>
              <a:t>l</a:t>
            </a:r>
            <a:r>
              <a:rPr lang="en-US" altLang="en-US"/>
              <a:t>,W</a:t>
            </a:r>
            <a:r>
              <a:rPr lang="en-US" altLang="en-US" baseline="-25000"/>
              <a:t>b</a:t>
            </a:r>
            <a:r>
              <a:rPr lang="en-US" altLang="en-US"/>
              <a:t>)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715000" y="5105400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(V</a:t>
            </a:r>
            <a:r>
              <a:rPr lang="en-US" altLang="en-US" baseline="-25000"/>
              <a:t>l</a:t>
            </a:r>
            <a:r>
              <a:rPr lang="en-US" altLang="en-US"/>
              <a:t>,V</a:t>
            </a:r>
            <a:r>
              <a:rPr lang="en-US" altLang="en-US" baseline="-25000"/>
              <a:t>b</a:t>
            </a:r>
            <a:r>
              <a:rPr lang="en-US" altLang="en-US"/>
              <a:t>)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860925" y="5908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8289925" y="594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dx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699125" y="2860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dy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4343400" y="4191000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 Regions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943600" y="1600200"/>
            <a:ext cx="2895600" cy="5029200"/>
          </a:xfrm>
          <a:prstGeom prst="rect">
            <a:avLst/>
          </a:prstGeom>
          <a:solidFill>
            <a:srgbClr val="FF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 Regions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 Regions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200400" y="16002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 Regions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200400" y="16002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762000" y="449580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 Regions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200400" y="16002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762000" y="449580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3733800" y="3124200"/>
            <a:ext cx="1524000" cy="990600"/>
            <a:chOff x="2352" y="1968"/>
            <a:chExt cx="960" cy="624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V="1">
              <a:off x="2400" y="2064"/>
              <a:ext cx="81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168" y="19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 Regions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200400" y="16002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762000" y="449580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 rot="-1453734">
            <a:off x="1524000" y="2133600"/>
            <a:ext cx="4271963" cy="2217738"/>
            <a:chOff x="2352" y="1968"/>
            <a:chExt cx="960" cy="624"/>
          </a:xfrm>
        </p:grpSpPr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V="1">
              <a:off x="2400" y="2064"/>
              <a:ext cx="81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3168" y="19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 Regions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00400" y="2743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943600" y="1600200"/>
            <a:ext cx="0" cy="5029200"/>
          </a:xfrm>
          <a:prstGeom prst="line">
            <a:avLst/>
          </a:prstGeom>
          <a:noFill/>
          <a:ln w="412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990600" y="2743200"/>
            <a:ext cx="8001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200400" y="16002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762000" y="4495800"/>
            <a:ext cx="8382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8" name="Group 8"/>
          <p:cNvGrpSpPr>
            <a:grpSpLocks/>
          </p:cNvGrpSpPr>
          <p:nvPr/>
        </p:nvGrpSpPr>
        <p:grpSpPr bwMode="auto">
          <a:xfrm>
            <a:off x="6477000" y="2133600"/>
            <a:ext cx="1524000" cy="990600"/>
            <a:chOff x="2352" y="1968"/>
            <a:chExt cx="960" cy="624"/>
          </a:xfrm>
        </p:grpSpPr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V="1">
              <a:off x="2400" y="2064"/>
              <a:ext cx="81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3168" y="196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 Function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90600" y="1654175"/>
            <a:ext cx="74676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300" dirty="0" smtClean="0"/>
              <a:t>Clip(p1</a:t>
            </a:r>
            <a:r>
              <a:rPr lang="en-US" altLang="en-US" sz="2300" dirty="0"/>
              <a:t>, </a:t>
            </a:r>
            <a:r>
              <a:rPr lang="en-US" altLang="en-US" sz="2300" dirty="0" smtClean="0"/>
              <a:t>p2</a:t>
            </a:r>
            <a:r>
              <a:rPr lang="en-US" altLang="en-US" sz="2300" dirty="0"/>
              <a:t>,</a:t>
            </a:r>
            <a:r>
              <a:rPr lang="en-US" altLang="en-US" sz="2300" dirty="0" smtClean="0"/>
              <a:t> visible)</a:t>
            </a:r>
            <a:endParaRPr lang="en-US" altLang="en-US" sz="2300" dirty="0"/>
          </a:p>
          <a:p>
            <a:r>
              <a:rPr lang="en-US" altLang="en-US" sz="2300" dirty="0"/>
              <a:t>{    </a:t>
            </a:r>
            <a:r>
              <a:rPr lang="en-US" altLang="en-US" sz="2300" dirty="0" smtClean="0"/>
              <a:t>c1</a:t>
            </a:r>
            <a:r>
              <a:rPr lang="en-US" altLang="en-US" sz="2300" dirty="0"/>
              <a:t>, c2</a:t>
            </a:r>
            <a:r>
              <a:rPr lang="en-US" altLang="en-US" sz="2300" dirty="0" smtClean="0"/>
              <a:t>;    //region</a:t>
            </a:r>
            <a:endParaRPr lang="en-US" altLang="en-US" sz="2300" dirty="0"/>
          </a:p>
          <a:p>
            <a:r>
              <a:rPr lang="en-US" altLang="en-US" sz="2300" dirty="0"/>
              <a:t>      Encode(p1, c1);  Encode(p2,c2); </a:t>
            </a:r>
          </a:p>
          <a:p>
            <a:r>
              <a:rPr lang="en-US" altLang="en-US" sz="2300" dirty="0"/>
              <a:t>      if (! ((c1.OutsideLeft)  ||  (c1.OutsideRight) ||</a:t>
            </a:r>
          </a:p>
          <a:p>
            <a:r>
              <a:rPr lang="en-US" altLang="en-US" sz="2300" dirty="0"/>
              <a:t>               (c1.OutsideBottom) || (c1.OutsideTop)) &amp;&amp;</a:t>
            </a:r>
          </a:p>
          <a:p>
            <a:r>
              <a:rPr lang="en-US" altLang="en-US" sz="2300" dirty="0"/>
              <a:t>           ! ((c2.OutsideLeft)  ||  (c1.OutsideRight) ||</a:t>
            </a:r>
          </a:p>
          <a:p>
            <a:r>
              <a:rPr lang="en-US" altLang="en-US" sz="2300" dirty="0"/>
              <a:t>               (c2.OutsideBottom) || (c1.OutsideTop)))</a:t>
            </a:r>
          </a:p>
          <a:p>
            <a:r>
              <a:rPr lang="en-US" altLang="en-US" sz="2300" dirty="0"/>
              <a:t>                      </a:t>
            </a:r>
            <a:r>
              <a:rPr lang="en-US" altLang="en-US" sz="2300" dirty="0" smtClean="0"/>
              <a:t>visible </a:t>
            </a:r>
            <a:r>
              <a:rPr lang="en-US" altLang="en-US" sz="2300" dirty="0"/>
              <a:t>= TRUE;</a:t>
            </a:r>
          </a:p>
          <a:p>
            <a:r>
              <a:rPr lang="en-US" altLang="en-US" sz="2300" dirty="0"/>
              <a:t>      else </a:t>
            </a:r>
          </a:p>
          <a:p>
            <a:r>
              <a:rPr lang="en-US" altLang="en-US" sz="2300" dirty="0"/>
              <a:t>         if ( (c1.OutsideLeft)  &amp;&amp;  (c1.OutsideRight) &amp;&amp;</a:t>
            </a:r>
          </a:p>
          <a:p>
            <a:r>
              <a:rPr lang="en-US" altLang="en-US" sz="2300" dirty="0"/>
              <a:t>               (c1.OutsideBottom) &amp;&amp; (c1.OutsideTop) &amp;&amp;</a:t>
            </a:r>
          </a:p>
          <a:p>
            <a:r>
              <a:rPr lang="en-US" altLang="en-US" sz="2300" dirty="0"/>
              <a:t>               (c2.OutsideLeft)  &amp;&amp;  (c1.OutsideRight) &amp;&amp;</a:t>
            </a:r>
          </a:p>
          <a:p>
            <a:r>
              <a:rPr lang="en-US" altLang="en-US" sz="2300" dirty="0"/>
              <a:t>               (c2.OutsideBottom) &amp;&amp;  (c1.OutsideTop))</a:t>
            </a:r>
          </a:p>
          <a:p>
            <a:r>
              <a:rPr lang="en-US" altLang="en-US" sz="2300" dirty="0"/>
              <a:t>                      </a:t>
            </a:r>
            <a:r>
              <a:rPr lang="en-US" altLang="en-US" sz="2300" dirty="0" smtClean="0"/>
              <a:t>visible </a:t>
            </a:r>
            <a:r>
              <a:rPr lang="en-US" altLang="en-US" sz="2300" dirty="0"/>
              <a:t>= FALSE;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 Function (continue)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90600" y="1654175"/>
            <a:ext cx="7467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300"/>
              <a:t> else  {</a:t>
            </a:r>
          </a:p>
          <a:p>
            <a:r>
              <a:rPr lang="en-US" altLang="en-US" sz="2300"/>
              <a:t>      if (! ((c1.OutsideLeft)  ||  (c1.OutsideRight) ||</a:t>
            </a:r>
          </a:p>
          <a:p>
            <a:r>
              <a:rPr lang="en-US" altLang="en-US" sz="2300"/>
              <a:t>               (c1.OutsideBottom) || (c1.OutsideTop)) )</a:t>
            </a:r>
          </a:p>
          <a:p>
            <a:r>
              <a:rPr lang="en-US" altLang="en-US" sz="2300"/>
              <a:t>           swap(p1, p2);</a:t>
            </a:r>
          </a:p>
          <a:p>
            <a:r>
              <a:rPr lang="en-US" altLang="en-US" sz="2300"/>
              <a:t>       if (p2.x = = p1.x){</a:t>
            </a:r>
          </a:p>
          <a:p>
            <a:r>
              <a:rPr lang="en-US" altLang="en-US" sz="2300"/>
              <a:t>           if (c1.OutsideTop) </a:t>
            </a:r>
          </a:p>
          <a:p>
            <a:r>
              <a:rPr lang="en-US" altLang="en-US" sz="2300"/>
              <a:t>               p1.y = w.top</a:t>
            </a:r>
          </a:p>
          <a:p>
            <a:r>
              <a:rPr lang="en-US" altLang="en-US" sz="2300"/>
              <a:t>           else if (c1.OutsideBottom)</a:t>
            </a:r>
          </a:p>
          <a:p>
            <a:r>
              <a:rPr lang="en-US" altLang="en-US" sz="2300"/>
              <a:t>               p1.y = w.bottom;</a:t>
            </a:r>
          </a:p>
          <a:p>
            <a:r>
              <a:rPr lang="en-US" altLang="en-US" sz="2300"/>
              <a:t>       } // if vertical line</a:t>
            </a:r>
          </a:p>
          <a:p>
            <a:r>
              <a:rPr lang="en-US" altLang="en-US" sz="2300"/>
              <a:t>       </a:t>
            </a:r>
          </a:p>
          <a:p>
            <a:r>
              <a:rPr lang="en-US" altLang="en-US" sz="23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Goals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Understand Windows and Viewports</a:t>
            </a:r>
          </a:p>
          <a:p>
            <a:r>
              <a:rPr lang="en-US" altLang="en-US" dirty="0"/>
              <a:t>Understand An Implementation of </a:t>
            </a:r>
            <a:r>
              <a:rPr lang="en-US" altLang="en-US" dirty="0" smtClean="0"/>
              <a:t>Clipping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 Function (continue)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90600" y="1654175"/>
            <a:ext cx="7467600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300"/>
              <a:t> else  {</a:t>
            </a:r>
          </a:p>
          <a:p>
            <a:r>
              <a:rPr lang="en-US" altLang="en-US" sz="2300"/>
              <a:t>       slope = (p2.y -p1.y)/(p2.x -p1.x);</a:t>
            </a:r>
          </a:p>
          <a:p>
            <a:r>
              <a:rPr lang="en-US" altLang="en-US" sz="2300"/>
              <a:t>       if (c1.OutsideLeft) {</a:t>
            </a:r>
          </a:p>
          <a:p>
            <a:r>
              <a:rPr lang="en-US" altLang="en-US" sz="2300"/>
              <a:t>           p1.y = p1.y + (w.left - p1.x) * slope;</a:t>
            </a:r>
          </a:p>
          <a:p>
            <a:r>
              <a:rPr lang="en-US" altLang="en-US" sz="2300"/>
              <a:t>           p1.x = w.left;</a:t>
            </a:r>
          </a:p>
          <a:p>
            <a:r>
              <a:rPr lang="en-US" altLang="en-US" sz="2300"/>
              <a:t>       }</a:t>
            </a:r>
          </a:p>
          <a:p>
            <a:r>
              <a:rPr lang="en-US" altLang="en-US" sz="2300"/>
              <a:t>       else if (c1.OutsideRight) {</a:t>
            </a:r>
          </a:p>
          <a:p>
            <a:r>
              <a:rPr lang="en-US" altLang="en-US" sz="2300"/>
              <a:t>           p1.y = p1.y + (w.right - p1.x) * slope;</a:t>
            </a:r>
          </a:p>
          <a:p>
            <a:r>
              <a:rPr lang="en-US" altLang="en-US" sz="2300"/>
              <a:t>           p1.x = w.right;</a:t>
            </a:r>
          </a:p>
          <a:p>
            <a:r>
              <a:rPr lang="en-US" altLang="en-US" sz="2300"/>
              <a:t>       }</a:t>
            </a:r>
          </a:p>
          <a:p>
            <a:endParaRPr lang="en-US" altLang="en-US"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 Function (continue)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90600" y="1654175"/>
            <a:ext cx="74676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300"/>
              <a:t> </a:t>
            </a:r>
          </a:p>
          <a:p>
            <a:r>
              <a:rPr lang="en-US" altLang="en-US" sz="2300"/>
              <a:t>      if (c1.OutsideBottom) {</a:t>
            </a:r>
          </a:p>
          <a:p>
            <a:r>
              <a:rPr lang="en-US" altLang="en-US" sz="2300"/>
              <a:t>           p1.x = p1.x + (w.bottom - p1.y) / slope;</a:t>
            </a:r>
          </a:p>
          <a:p>
            <a:r>
              <a:rPr lang="en-US" altLang="en-US" sz="2300"/>
              <a:t>           p1.y = w.bottom;</a:t>
            </a:r>
          </a:p>
          <a:p>
            <a:r>
              <a:rPr lang="en-US" altLang="en-US" sz="2300"/>
              <a:t>       }</a:t>
            </a:r>
          </a:p>
          <a:p>
            <a:r>
              <a:rPr lang="en-US" altLang="en-US" sz="2300"/>
              <a:t>       else if (c1.OutsideTop) {</a:t>
            </a:r>
          </a:p>
          <a:p>
            <a:r>
              <a:rPr lang="en-US" altLang="en-US" sz="2300"/>
              <a:t>           p1.x = p1.x + (w.top - p1.y) / slope;</a:t>
            </a:r>
          </a:p>
          <a:p>
            <a:r>
              <a:rPr lang="en-US" altLang="en-US" sz="2300"/>
              <a:t>           p1.y = w.top;</a:t>
            </a:r>
          </a:p>
          <a:p>
            <a:r>
              <a:rPr lang="en-US" altLang="en-US" sz="2300"/>
              <a:t>       }</a:t>
            </a:r>
          </a:p>
          <a:p>
            <a:endParaRPr lang="en-US" altLang="en-US"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 Function (continue)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90600" y="1654175"/>
            <a:ext cx="74676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2300"/>
          </a:p>
          <a:p>
            <a:r>
              <a:rPr lang="en-US" altLang="en-US" sz="2300"/>
              <a:t>      if (c2.OutsideLeft) {</a:t>
            </a:r>
          </a:p>
          <a:p>
            <a:r>
              <a:rPr lang="en-US" altLang="en-US" sz="2300"/>
              <a:t>           p2.y = p1.y + (w.left - p2.x) * slope;</a:t>
            </a:r>
          </a:p>
          <a:p>
            <a:r>
              <a:rPr lang="en-US" altLang="en-US" sz="2300"/>
              <a:t>           p2.x = w.left;</a:t>
            </a:r>
          </a:p>
          <a:p>
            <a:r>
              <a:rPr lang="en-US" altLang="en-US" sz="2300"/>
              <a:t>       }</a:t>
            </a:r>
          </a:p>
          <a:p>
            <a:r>
              <a:rPr lang="en-US" altLang="en-US" sz="2300"/>
              <a:t>       else if (c2.OutsideRight) {</a:t>
            </a:r>
          </a:p>
          <a:p>
            <a:r>
              <a:rPr lang="en-US" altLang="en-US" sz="2300"/>
              <a:t>           p2.y = p2.y + (w.right - p2.x) * slope;</a:t>
            </a:r>
          </a:p>
          <a:p>
            <a:r>
              <a:rPr lang="en-US" altLang="en-US" sz="2300"/>
              <a:t>           p2.x = w.right;</a:t>
            </a:r>
          </a:p>
          <a:p>
            <a:r>
              <a:rPr lang="en-US" altLang="en-US" sz="2300"/>
              <a:t>       }</a:t>
            </a:r>
          </a:p>
          <a:p>
            <a:endParaRPr lang="en-US" altLang="en-US"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 Function (continue)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447800" y="2209800"/>
            <a:ext cx="561657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300"/>
              <a:t>if (c2.OutsideBottom) {</a:t>
            </a:r>
          </a:p>
          <a:p>
            <a:r>
              <a:rPr lang="en-US" altLang="en-US" sz="2300"/>
              <a:t>           p2.x = p2.x + (w.bottom - p2.y) / slope;</a:t>
            </a:r>
          </a:p>
          <a:p>
            <a:r>
              <a:rPr lang="en-US" altLang="en-US" sz="2300"/>
              <a:t>           p2.y = w.bottom;</a:t>
            </a:r>
          </a:p>
          <a:p>
            <a:r>
              <a:rPr lang="en-US" altLang="en-US" sz="2300"/>
              <a:t>       }</a:t>
            </a:r>
          </a:p>
          <a:p>
            <a:r>
              <a:rPr lang="en-US" altLang="en-US" sz="2300"/>
              <a:t>       else if (c2.OutsideTop) {</a:t>
            </a:r>
          </a:p>
          <a:p>
            <a:r>
              <a:rPr lang="en-US" altLang="en-US" sz="2300"/>
              <a:t>           p2.x = p2.x + (w.top - p2.y) / slope;</a:t>
            </a:r>
          </a:p>
          <a:p>
            <a:r>
              <a:rPr lang="en-US" altLang="en-US" sz="2300"/>
              <a:t>           p2.y = w.top;</a:t>
            </a:r>
          </a:p>
          <a:p>
            <a:r>
              <a:rPr lang="en-US" altLang="en-US" sz="2300"/>
              <a:t>       }</a:t>
            </a:r>
          </a:p>
          <a:p>
            <a:r>
              <a:rPr lang="en-US" altLang="en-US" sz="2300"/>
              <a:t>} //end of else</a:t>
            </a:r>
          </a:p>
          <a:p>
            <a:r>
              <a:rPr lang="en-US" altLang="en-US" sz="2300"/>
              <a:t>}//end of clip function</a:t>
            </a:r>
          </a:p>
          <a:p>
            <a:endParaRPr lang="en-US" altLang="en-US"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Equation of Line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971800" y="3276600"/>
          <a:ext cx="2851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1282680" imgH="228600" progId="Equation.3">
                  <p:embed/>
                </p:oleObj>
              </mc:Choice>
              <mc:Fallback>
                <p:oleObj name="Equation" r:id="rId3" imgW="12826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851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08200" y="1828800"/>
            <a:ext cx="4605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The vector equation of a </a:t>
            </a:r>
          </a:p>
          <a:p>
            <a:pPr algn="ctr"/>
            <a:r>
              <a:rPr lang="en-US" altLang="en-US"/>
              <a:t>line containing the points p</a:t>
            </a:r>
            <a:r>
              <a:rPr lang="en-US" altLang="en-US" baseline="-25000"/>
              <a:t>0</a:t>
            </a:r>
            <a:r>
              <a:rPr lang="en-US" altLang="en-US"/>
              <a:t> and p</a:t>
            </a:r>
            <a:r>
              <a:rPr lang="en-US" altLang="en-US" baseline="-25000"/>
              <a:t>1</a:t>
            </a:r>
            <a:r>
              <a:rPr lang="en-US" altLang="en-US"/>
              <a:t>: 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133600" y="4572000"/>
            <a:ext cx="495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We get the line segment p</a:t>
            </a:r>
            <a:r>
              <a:rPr lang="en-US" altLang="en-US" baseline="-25000"/>
              <a:t>0</a:t>
            </a:r>
            <a:r>
              <a:rPr lang="en-US" altLang="en-US"/>
              <a:t>p</a:t>
            </a:r>
            <a:r>
              <a:rPr lang="en-US" altLang="en-US" baseline="-25000"/>
              <a:t>1</a:t>
            </a:r>
            <a:r>
              <a:rPr lang="en-US" altLang="en-US"/>
              <a:t> when we </a:t>
            </a:r>
          </a:p>
          <a:p>
            <a:pPr algn="ctr"/>
            <a:r>
              <a:rPr lang="en-US" altLang="en-US"/>
              <a:t>limited t to the interval [0,1].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the Intersection of two lines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2667000" y="4495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657600" y="3581400"/>
            <a:ext cx="2057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5626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5146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72390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505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70325" y="31654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943600" y="5410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7639050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762250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0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the Intersection of two lines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2667000" y="4495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3657600" y="3581400"/>
            <a:ext cx="2057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5626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5146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72390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505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870325" y="31654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943600" y="5410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639050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762250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q</a:t>
            </a:r>
            <a:r>
              <a:rPr lang="en-US" altLang="en-US" baseline="-25000"/>
              <a:t>0</a:t>
            </a:r>
            <a:endParaRPr lang="en-US" altLang="en-US"/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576731"/>
              </p:ext>
            </p:extLst>
          </p:nvPr>
        </p:nvGraphicFramePr>
        <p:xfrm>
          <a:off x="3114675" y="1854200"/>
          <a:ext cx="2654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1854200"/>
                        <a:ext cx="2654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724400" y="4038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</a:t>
            </a: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2485"/>
              </p:ext>
            </p:extLst>
          </p:nvPr>
        </p:nvGraphicFramePr>
        <p:xfrm>
          <a:off x="3270250" y="2362200"/>
          <a:ext cx="24844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5" imgW="1117440" imgH="228600" progId="Equation.3">
                  <p:embed/>
                </p:oleObj>
              </mc:Choice>
              <mc:Fallback>
                <p:oleObj name="Equation" r:id="rId5" imgW="11174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362200"/>
                        <a:ext cx="24844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vs Viewing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Modeling -- develop an abstraction for an object</a:t>
            </a:r>
          </a:p>
          <a:p>
            <a:pPr lvl="1"/>
            <a:r>
              <a:rPr lang="en-US" altLang="en-US"/>
              <a:t>Possible Models for Cube</a:t>
            </a:r>
          </a:p>
          <a:p>
            <a:pPr lvl="2"/>
            <a:r>
              <a:rPr lang="en-US" altLang="en-US"/>
              <a:t>Side</a:t>
            </a:r>
          </a:p>
          <a:p>
            <a:pPr lvl="2"/>
            <a:r>
              <a:rPr lang="en-US" altLang="en-US"/>
              <a:t>8 coordinates</a:t>
            </a:r>
          </a:p>
          <a:p>
            <a:pPr lvl="2"/>
            <a:r>
              <a:rPr lang="en-US" altLang="en-US"/>
              <a:t>Side,  Position</a:t>
            </a:r>
          </a:p>
          <a:p>
            <a:pPr lvl="1"/>
            <a:r>
              <a:rPr lang="en-US" altLang="en-US"/>
              <a:t>Possible Models for Sphere </a:t>
            </a:r>
          </a:p>
          <a:p>
            <a:pPr lvl="2"/>
            <a:r>
              <a:rPr lang="en-US" altLang="en-US"/>
              <a:t>Center, Radius</a:t>
            </a:r>
          </a:p>
          <a:p>
            <a:r>
              <a:rPr lang="en-US" altLang="en-US"/>
              <a:t>Process of displaying one image (view, orientation) of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Issues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Expression of necessary features</a:t>
            </a:r>
          </a:p>
          <a:p>
            <a:r>
              <a:rPr lang="en-US" altLang="en-US"/>
              <a:t>Easy Retrieval of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Viewing Issues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portion of model is to be drawn</a:t>
            </a:r>
          </a:p>
          <a:p>
            <a:r>
              <a:rPr lang="en-US" altLang="en-US"/>
              <a:t>Where to draw the model</a:t>
            </a:r>
          </a:p>
          <a:p>
            <a:r>
              <a:rPr lang="en-US" altLang="en-US"/>
              <a:t>How large to draw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Windows and Viewports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Window </a:t>
            </a:r>
          </a:p>
          <a:p>
            <a:pPr lvl="1"/>
            <a:r>
              <a:rPr lang="en-US" altLang="en-US"/>
              <a:t>Rectangular Shape</a:t>
            </a:r>
          </a:p>
          <a:p>
            <a:pPr lvl="1"/>
            <a:r>
              <a:rPr lang="en-US" altLang="en-US"/>
              <a:t>World Coordinates in 2D space</a:t>
            </a:r>
          </a:p>
          <a:p>
            <a:r>
              <a:rPr lang="en-US" altLang="en-US"/>
              <a:t>Viewport</a:t>
            </a:r>
          </a:p>
          <a:p>
            <a:pPr lvl="1"/>
            <a:r>
              <a:rPr lang="en-US" altLang="en-US"/>
              <a:t>Rectangular Shape</a:t>
            </a:r>
          </a:p>
          <a:p>
            <a:pPr lvl="1"/>
            <a:r>
              <a:rPr lang="en-US" altLang="en-US"/>
              <a:t>NDC coordinates</a:t>
            </a:r>
          </a:p>
          <a:p>
            <a:pPr lvl="1"/>
            <a:r>
              <a:rPr lang="en-US" altLang="en-US"/>
              <a:t>Subset of NDC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from a Window to a Viewport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397250" y="1752600"/>
          <a:ext cx="2249488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787320" imgH="457200" progId="Equation.3">
                  <p:embed/>
                </p:oleObj>
              </mc:Choice>
              <mc:Fallback>
                <p:oleObj name="Equation" r:id="rId3" imgW="7873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1752600"/>
                        <a:ext cx="2249488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1295400" y="2819400"/>
            <a:ext cx="3962400" cy="3200400"/>
            <a:chOff x="1296" y="1776"/>
            <a:chExt cx="2496" cy="2016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 flipV="1">
              <a:off x="1296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1296" y="3792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600200" y="37338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5638800" y="3048000"/>
            <a:ext cx="2971800" cy="2895600"/>
            <a:chOff x="1296" y="1776"/>
            <a:chExt cx="2496" cy="2016"/>
          </a:xfrm>
        </p:grpSpPr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1296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296" y="3792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324600" y="3581400"/>
            <a:ext cx="9906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066800" y="5181600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(W</a:t>
            </a:r>
            <a:r>
              <a:rPr lang="en-US" altLang="en-US" baseline="-25000"/>
              <a:t>l</a:t>
            </a:r>
            <a:r>
              <a:rPr lang="en-US" altLang="en-US"/>
              <a:t>,W</a:t>
            </a:r>
            <a:r>
              <a:rPr lang="en-US" altLang="en-US" baseline="-25000"/>
              <a:t>b</a:t>
            </a:r>
            <a:r>
              <a:rPr lang="en-US" altLang="en-US"/>
              <a:t>)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715000" y="5105400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(V</a:t>
            </a:r>
            <a:r>
              <a:rPr lang="en-US" altLang="en-US" baseline="-25000"/>
              <a:t>l</a:t>
            </a:r>
            <a:r>
              <a:rPr lang="en-US" altLang="en-US"/>
              <a:t>,V</a:t>
            </a:r>
            <a:r>
              <a:rPr lang="en-US" altLang="en-US" baseline="-25000"/>
              <a:t>b</a:t>
            </a:r>
            <a:r>
              <a:rPr lang="en-US" altLang="en-US"/>
              <a:t>)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4860925" y="5908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13557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8289925" y="594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dx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699125" y="2860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dy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267200" y="43434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from a Window to a Viewport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766888" y="1752600"/>
          <a:ext cx="246221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3" imgW="863280" imgH="457200" progId="Equation.3">
                  <p:embed/>
                </p:oleObj>
              </mc:Choice>
              <mc:Fallback>
                <p:oleObj name="Equation" r:id="rId3" imgW="8632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1752600"/>
                        <a:ext cx="2462212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295400" y="2819400"/>
            <a:ext cx="3962400" cy="3200400"/>
            <a:chOff x="1296" y="1776"/>
            <a:chExt cx="2496" cy="2016"/>
          </a:xfrm>
        </p:grpSpPr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 flipV="1">
              <a:off x="1296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1296" y="3792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600200" y="37338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>
            <a:off x="5638800" y="3048000"/>
            <a:ext cx="2971800" cy="2895600"/>
            <a:chOff x="1296" y="1776"/>
            <a:chExt cx="2496" cy="2016"/>
          </a:xfrm>
        </p:grpSpPr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V="1">
              <a:off x="1296" y="1776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1296" y="3792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324600" y="3581400"/>
            <a:ext cx="9906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066800" y="5181600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(W</a:t>
            </a:r>
            <a:r>
              <a:rPr lang="en-US" altLang="en-US" baseline="-25000"/>
              <a:t>l</a:t>
            </a:r>
            <a:r>
              <a:rPr lang="en-US" altLang="en-US"/>
              <a:t>,W</a:t>
            </a:r>
            <a:r>
              <a:rPr lang="en-US" altLang="en-US" baseline="-25000"/>
              <a:t>b</a:t>
            </a:r>
            <a:r>
              <a:rPr lang="en-US" altLang="en-US"/>
              <a:t>)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715000" y="5105400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(V</a:t>
            </a:r>
            <a:r>
              <a:rPr lang="en-US" altLang="en-US" baseline="-25000"/>
              <a:t>l</a:t>
            </a:r>
            <a:r>
              <a:rPr lang="en-US" altLang="en-US"/>
              <a:t>,V</a:t>
            </a:r>
            <a:r>
              <a:rPr lang="en-US" altLang="en-US" baseline="-25000"/>
              <a:t>b</a:t>
            </a:r>
            <a:r>
              <a:rPr lang="en-US" altLang="en-US"/>
              <a:t>)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4860925" y="5908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3557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8289925" y="594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dx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699125" y="2860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dy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5426075" y="1752600"/>
          <a:ext cx="2430463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5" imgW="850680" imgH="457200" progId="Equation.3">
                  <p:embed/>
                </p:oleObj>
              </mc:Choice>
              <mc:Fallback>
                <p:oleObj name="Equation" r:id="rId5" imgW="85068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752600"/>
                        <a:ext cx="2430463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4267200" y="43434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from a Window to a Viewport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766888" y="4114800"/>
          <a:ext cx="246221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3" imgW="863280" imgH="457200" progId="Equation.3">
                  <p:embed/>
                </p:oleObj>
              </mc:Choice>
              <mc:Fallback>
                <p:oleObj name="Equation" r:id="rId3" imgW="8632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4114800"/>
                        <a:ext cx="2462212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5426075" y="4114800"/>
          <a:ext cx="2430463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5" imgW="850680" imgH="457200" progId="Equation.3">
                  <p:embed/>
                </p:oleObj>
              </mc:Choice>
              <mc:Fallback>
                <p:oleObj name="Equation" r:id="rId5" imgW="85068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4114800"/>
                        <a:ext cx="2430463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524000" y="2133600"/>
            <a:ext cx="6772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chemeClr val="tx2"/>
                </a:solidFill>
              </a:rPr>
              <a:t>Can you solve this system of equations to determine s</a:t>
            </a:r>
            <a:r>
              <a:rPr lang="en-US" altLang="en-US" b="1" baseline="-25000">
                <a:solidFill>
                  <a:schemeClr val="tx2"/>
                </a:solidFill>
              </a:rPr>
              <a:t>x</a:t>
            </a:r>
            <a:r>
              <a:rPr lang="en-US" altLang="en-US" b="1">
                <a:solidFill>
                  <a:schemeClr val="tx2"/>
                </a:solidFill>
              </a:rPr>
              <a:t>, s</a:t>
            </a:r>
            <a:r>
              <a:rPr lang="en-US" altLang="en-US" b="1" baseline="-25000">
                <a:solidFill>
                  <a:schemeClr val="tx2"/>
                </a:solidFill>
              </a:rPr>
              <a:t>y</a:t>
            </a:r>
            <a:r>
              <a:rPr lang="en-US" altLang="en-US" b="1">
                <a:solidFill>
                  <a:schemeClr val="tx2"/>
                </a:solidFill>
              </a:rPr>
              <a:t>, t</a:t>
            </a:r>
            <a:r>
              <a:rPr lang="en-US" altLang="en-US" b="1" baseline="-25000">
                <a:solidFill>
                  <a:schemeClr val="tx2"/>
                </a:solidFill>
              </a:rPr>
              <a:t>x</a:t>
            </a:r>
            <a:r>
              <a:rPr lang="en-US" altLang="en-US" b="1">
                <a:solidFill>
                  <a:schemeClr val="tx2"/>
                </a:solidFill>
              </a:rPr>
              <a:t>, and t</a:t>
            </a:r>
            <a:r>
              <a:rPr lang="en-US" altLang="en-US" b="1" baseline="-25000">
                <a:solidFill>
                  <a:schemeClr val="tx2"/>
                </a:solidFill>
              </a:rPr>
              <a:t>y</a:t>
            </a:r>
            <a:r>
              <a:rPr lang="en-US" altLang="en-US" b="1">
                <a:solidFill>
                  <a:schemeClr val="tx2"/>
                </a:solidFill>
              </a:rPr>
              <a:t>?</a:t>
            </a: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.pot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261</TotalTime>
  <Words>679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Times New Roman</vt:lpstr>
      <vt:lpstr>Monotype Sorts</vt:lpstr>
      <vt:lpstr>Notebook.pot</vt:lpstr>
      <vt:lpstr>Microsoft Equation 3.0</vt:lpstr>
      <vt:lpstr>Coordinate Systems &amp; Clipping</vt:lpstr>
      <vt:lpstr>Lecture Goals</vt:lpstr>
      <vt:lpstr>Modeling vs Viewing</vt:lpstr>
      <vt:lpstr>Modeling Issues</vt:lpstr>
      <vt:lpstr>Three Viewing Issues </vt:lpstr>
      <vt:lpstr>Windows and Viewports</vt:lpstr>
      <vt:lpstr>Mapping from a Window to a Viewport</vt:lpstr>
      <vt:lpstr>Mapping from a Window to a Viewport</vt:lpstr>
      <vt:lpstr>Mapping from a Window to a Viewport</vt:lpstr>
      <vt:lpstr>Inverse Mapping</vt:lpstr>
      <vt:lpstr>Clipping Regions</vt:lpstr>
      <vt:lpstr>Clipping Regions</vt:lpstr>
      <vt:lpstr>Clipping Regions</vt:lpstr>
      <vt:lpstr>Clipping Regions</vt:lpstr>
      <vt:lpstr>Clipping Regions</vt:lpstr>
      <vt:lpstr>Clipping Regions</vt:lpstr>
      <vt:lpstr>Clipping Regions</vt:lpstr>
      <vt:lpstr>Clip Function</vt:lpstr>
      <vt:lpstr>Clip Function (continue)</vt:lpstr>
      <vt:lpstr>Clip Function (continue)</vt:lpstr>
      <vt:lpstr>Clip Function (continue)</vt:lpstr>
      <vt:lpstr>Clip Function (continue)</vt:lpstr>
      <vt:lpstr>Clip Function (continue)</vt:lpstr>
      <vt:lpstr>Vector Equation of Line</vt:lpstr>
      <vt:lpstr>Computing the Intersection of two lines</vt:lpstr>
      <vt:lpstr>Computing the Intersection of two lines</vt:lpstr>
    </vt:vector>
  </TitlesOfParts>
  <Company>Birmingham-Southern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&amp; Clipping</dc:title>
  <dc:creator>Campus Computing</dc:creator>
  <cp:lastModifiedBy>Marietta Cameron</cp:lastModifiedBy>
  <cp:revision>5</cp:revision>
  <dcterms:created xsi:type="dcterms:W3CDTF">2000-02-11T16:26:36Z</dcterms:created>
  <dcterms:modified xsi:type="dcterms:W3CDTF">2016-03-28T10:21:24Z</dcterms:modified>
</cp:coreProperties>
</file>