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sldIdLst>
    <p:sldId id="256" r:id="rId2"/>
    <p:sldId id="258" r:id="rId3"/>
    <p:sldId id="271" r:id="rId4"/>
    <p:sldId id="273" r:id="rId5"/>
    <p:sldId id="27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77" d="100"/>
          <a:sy n="77" d="100"/>
        </p:scale>
        <p:origin x="2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D9D04-18EE-4201-9DDA-D094939D2C7F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7C537-4C7F-4522-9DF4-565BA3B5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2EED217-839D-45CF-A568-CDFA5CA41600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6640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85B8F1-02F0-42F5-AB30-58B685351767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8198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DD32754-B79E-4452-AA32-F7B28BCB1E75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8400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0DBBF6-5788-4B5C-BF56-8A992989B623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47267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13DDA04-0ED9-429B-9F47-791903E9E465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456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2976E3B-8937-416C-9FF8-96F8EECD8A76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4610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5175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3850" cy="381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18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5175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3850" cy="381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8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597025" y="1004888"/>
            <a:ext cx="4575175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185863" y="4772025"/>
            <a:ext cx="5403850" cy="381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5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6DE22BA-82C9-477B-AC21-65BC6B4019FB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6954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DB705BB-BE6E-46A9-B867-A16EEB248368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6450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4B7643E-98A0-4907-BE4A-ABE69BCB6155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9115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FB6ADC9-C7CB-4ED9-9BB2-5F7CA56ED8FE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6650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BC3779F-A259-4F3F-9504-5CB07839CB83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1010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0" name="Picture 4" descr="A:\minispi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E41C9A31-8822-4536-BEC1-E2EFB971AD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B245B-3DAC-4573-BB9C-83E233827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2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86803-B5B6-44B5-813B-86C5EA01E3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1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6F32E-577D-4FF1-AF5D-8FE69C7D8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0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A94A2-A5EF-4AA8-9EBC-9C63130B8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7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3715E-9A05-404E-93E2-D09D7CB5B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38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DA4BE-7E0F-4D4F-8297-5191186DF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8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38BE8-7718-4AEC-B46D-D99E236376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68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75511-A5D6-46E7-BB19-D8D0736080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64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96177-71B0-4DCE-9C27-9A3EDD8061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52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0D599-99DC-4711-A7D1-CCD3084CB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C2EEFD5E-83A3-44B2-8FB3-1CF24CB485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Event</a:t>
            </a:r>
            <a:r>
              <a:rPr lang="en-US" altLang="en-US" baseline="0" dirty="0" smtClean="0"/>
              <a:t> Handling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2700" smtClean="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Menus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772400" cy="41148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Use the HTML 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select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element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Each entry in the menu is an 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option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element with an integer 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value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returned by click event</a:t>
            </a:r>
            <a:endParaRPr lang="en-US" altLang="en-US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A2AC271-376C-4B56-AB63-934503948A3D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990600" y="4157662"/>
            <a:ext cx="79248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008000"/>
                </a:solidFill>
              </a:rPr>
              <a:t>&lt;select id="</a:t>
            </a:r>
            <a:r>
              <a:rPr lang="en-US" altLang="en-US" dirty="0" err="1">
                <a:solidFill>
                  <a:srgbClr val="008000"/>
                </a:solidFill>
              </a:rPr>
              <a:t>mymenu</a:t>
            </a:r>
            <a:r>
              <a:rPr lang="en-US" altLang="en-US" dirty="0">
                <a:solidFill>
                  <a:srgbClr val="008000"/>
                </a:solidFill>
              </a:rPr>
              <a:t>" size="3"&gt;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&lt;option value="0"&gt;Toggle Rotation Direction&lt;/option&gt;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&lt;option value="1"&gt;Spin Faster&lt;/option&gt;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&lt;option value="2"&gt;Spin Slower&lt;/option&gt;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7253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Menu Listener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56EE687-42C7-43B7-8B02-4349BCF6ACEC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1371600" y="1621077"/>
            <a:ext cx="8153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solidFill>
                  <a:srgbClr val="008000"/>
                </a:solidFill>
              </a:rPr>
              <a:t>var</a:t>
            </a:r>
            <a:r>
              <a:rPr lang="en-US" altLang="en-US" dirty="0">
                <a:solidFill>
                  <a:srgbClr val="008000"/>
                </a:solidFill>
              </a:rPr>
              <a:t> m = </a:t>
            </a:r>
            <a:r>
              <a:rPr lang="en-US" altLang="en-US" dirty="0" err="1">
                <a:solidFill>
                  <a:srgbClr val="008000"/>
                </a:solidFill>
              </a:rPr>
              <a:t>document.getElementById</a:t>
            </a:r>
            <a:r>
              <a:rPr lang="en-US" altLang="en-US" dirty="0">
                <a:solidFill>
                  <a:srgbClr val="008000"/>
                </a:solidFill>
              </a:rPr>
              <a:t>("</a:t>
            </a:r>
            <a:r>
              <a:rPr lang="en-US" altLang="en-US" dirty="0" err="1">
                <a:solidFill>
                  <a:srgbClr val="008000"/>
                </a:solidFill>
              </a:rPr>
              <a:t>mymenu</a:t>
            </a:r>
            <a:r>
              <a:rPr lang="en-US" altLang="en-US" dirty="0">
                <a:solidFill>
                  <a:srgbClr val="008000"/>
                </a:solidFill>
              </a:rPr>
              <a:t>");</a:t>
            </a:r>
          </a:p>
          <a:p>
            <a:r>
              <a:rPr lang="en-US" altLang="en-US" dirty="0" err="1">
                <a:solidFill>
                  <a:srgbClr val="008000"/>
                </a:solidFill>
              </a:rPr>
              <a:t>m.addEventListener</a:t>
            </a:r>
            <a:r>
              <a:rPr lang="en-US" altLang="en-US" dirty="0">
                <a:solidFill>
                  <a:srgbClr val="008000"/>
                </a:solidFill>
              </a:rPr>
              <a:t>("click", function() {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switch (</a:t>
            </a:r>
            <a:r>
              <a:rPr lang="en-US" altLang="en-US" dirty="0" err="1">
                <a:solidFill>
                  <a:srgbClr val="008000"/>
                </a:solidFill>
              </a:rPr>
              <a:t>m.selectedIndex</a:t>
            </a:r>
            <a:r>
              <a:rPr lang="en-US" altLang="en-US" dirty="0">
                <a:solidFill>
                  <a:srgbClr val="008000"/>
                </a:solidFill>
              </a:rPr>
              <a:t>) {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case 0: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 direction = !direction;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 break;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case 1: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 delay /= 2.0;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 break;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case 2: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 delay *= 2.0;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 break;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}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});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60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Using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keydown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Event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BFE7915-884C-4665-BD47-181BF0A82E5B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1600200" y="1828800"/>
            <a:ext cx="8458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solidFill>
                  <a:srgbClr val="008000"/>
                </a:solidFill>
              </a:rPr>
              <a:t>window.addEventListener</a:t>
            </a:r>
            <a:r>
              <a:rPr lang="en-US" altLang="en-US" dirty="0">
                <a:solidFill>
                  <a:srgbClr val="008000"/>
                </a:solidFill>
              </a:rPr>
              <a:t>("</a:t>
            </a:r>
            <a:r>
              <a:rPr lang="en-US" altLang="en-US" dirty="0" err="1">
                <a:solidFill>
                  <a:srgbClr val="008000"/>
                </a:solidFill>
              </a:rPr>
              <a:t>keydown</a:t>
            </a:r>
            <a:r>
              <a:rPr lang="en-US" altLang="en-US" dirty="0">
                <a:solidFill>
                  <a:srgbClr val="008000"/>
                </a:solidFill>
              </a:rPr>
              <a:t>", function() {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switch (</a:t>
            </a:r>
            <a:r>
              <a:rPr lang="en-US" altLang="en-US" dirty="0" err="1">
                <a:solidFill>
                  <a:srgbClr val="008000"/>
                </a:solidFill>
              </a:rPr>
              <a:t>event.keyCode</a:t>
            </a:r>
            <a:r>
              <a:rPr lang="en-US" altLang="en-US" dirty="0">
                <a:solidFill>
                  <a:srgbClr val="008000"/>
                </a:solidFill>
              </a:rPr>
              <a:t>) {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case 49: // ’1’ key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direction = !direction;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break;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case 50: // ’2’ key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delay /= 2.0;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break;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case 51: // ’3’ key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delay *= 2.0;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  break;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}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414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Don’t Know Unicode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0BCE57E-C571-478F-B427-6BEB060041CF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1371600" y="1634647"/>
            <a:ext cx="73914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solidFill>
                  <a:srgbClr val="008000"/>
                </a:solidFill>
              </a:rPr>
              <a:t>window.onkeydown</a:t>
            </a:r>
            <a:r>
              <a:rPr lang="en-US" altLang="en-US" dirty="0">
                <a:solidFill>
                  <a:srgbClr val="008000"/>
                </a:solidFill>
              </a:rPr>
              <a:t> = function(event) {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</a:t>
            </a:r>
            <a:r>
              <a:rPr lang="en-US" altLang="en-US" dirty="0" err="1">
                <a:solidFill>
                  <a:srgbClr val="008000"/>
                </a:solidFill>
              </a:rPr>
              <a:t>var</a:t>
            </a:r>
            <a:r>
              <a:rPr lang="en-US" altLang="en-US" dirty="0">
                <a:solidFill>
                  <a:srgbClr val="008000"/>
                </a:solidFill>
              </a:rPr>
              <a:t> key = </a:t>
            </a:r>
            <a:r>
              <a:rPr lang="en-US" altLang="en-US" dirty="0" err="1">
                <a:solidFill>
                  <a:srgbClr val="008000"/>
                </a:solidFill>
              </a:rPr>
              <a:t>String.fromCharCode</a:t>
            </a:r>
            <a:r>
              <a:rPr lang="en-US" altLang="en-US" dirty="0">
                <a:solidFill>
                  <a:srgbClr val="008000"/>
                </a:solidFill>
              </a:rPr>
              <a:t>(</a:t>
            </a:r>
            <a:r>
              <a:rPr lang="en-US" altLang="en-US" dirty="0" err="1">
                <a:solidFill>
                  <a:srgbClr val="008000"/>
                </a:solidFill>
              </a:rPr>
              <a:t>event.keyCode</a:t>
            </a:r>
            <a:r>
              <a:rPr lang="en-US" altLang="en-US" dirty="0">
                <a:solidFill>
                  <a:srgbClr val="008000"/>
                </a:solidFill>
              </a:rPr>
              <a:t>);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switch (key) {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case ’1’: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direction = !direction;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break;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case ’2’: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delay /= 2.0;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break;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case ’3’: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delay *= 2.0;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 break;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}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};  </a:t>
            </a:r>
          </a:p>
        </p:txBody>
      </p:sp>
    </p:spTree>
    <p:extLst>
      <p:ext uri="{BB962C8B-B14F-4D97-AF65-F5344CB8AC3E}">
        <p14:creationId xmlns:p14="http://schemas.microsoft.com/office/powerpoint/2010/main" val="3907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Slider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Puts slider on page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Give it an </a:t>
            </a:r>
            <a:r>
              <a:rPr lang="en-US" altLang="en-US" dirty="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id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entifier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Give it </a:t>
            </a:r>
            <a:r>
              <a:rPr lang="en-US" altLang="en-US" dirty="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minimum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and </a:t>
            </a:r>
            <a:r>
              <a:rPr lang="en-US" altLang="en-US" dirty="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maximum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values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Give it a step </a:t>
            </a:r>
            <a:r>
              <a:rPr lang="en-US" altLang="en-US" dirty="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size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needed to generate an event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Give it an initial </a:t>
            </a:r>
            <a:r>
              <a:rPr lang="en-US" altLang="en-US" dirty="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value</a:t>
            </a:r>
          </a:p>
          <a:p>
            <a:pPr>
              <a:buFontTx/>
              <a:buNone/>
            </a:pPr>
            <a:endParaRPr lang="en-US" altLang="en-US" dirty="0" smtClean="0">
              <a:solidFill>
                <a:srgbClr val="008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C32D528-D524-4D27-A18C-5DF6756AC6C9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1371600" y="4449762"/>
            <a:ext cx="62484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32946A"/>
                </a:solidFill>
              </a:rPr>
              <a:t>&lt;div&gt;</a:t>
            </a:r>
          </a:p>
          <a:p>
            <a:r>
              <a:rPr lang="en-US" altLang="en-US">
                <a:solidFill>
                  <a:srgbClr val="32946A"/>
                </a:solidFill>
              </a:rPr>
              <a:t>speed 0 &lt;input id="slide" type="range"</a:t>
            </a:r>
          </a:p>
          <a:p>
            <a:r>
              <a:rPr lang="en-US" altLang="en-US">
                <a:solidFill>
                  <a:srgbClr val="32946A"/>
                </a:solidFill>
              </a:rPr>
              <a:t>   min="0" max="100" step="10" value="50" /&gt;</a:t>
            </a:r>
          </a:p>
          <a:p>
            <a:r>
              <a:rPr lang="en-US" altLang="en-US">
                <a:solidFill>
                  <a:srgbClr val="32946A"/>
                </a:solidFill>
              </a:rPr>
              <a:t>100 &lt;/div&gt;</a:t>
            </a:r>
          </a:p>
        </p:txBody>
      </p:sp>
    </p:spTree>
    <p:extLst>
      <p:ext uri="{BB962C8B-B14F-4D97-AF65-F5344CB8AC3E}">
        <p14:creationId xmlns:p14="http://schemas.microsoft.com/office/powerpoint/2010/main" val="29231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onchange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Event Listener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531E7C6-4F71-4DF3-8052-7E5BDB86553B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1447800" y="32766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solidFill>
                  <a:srgbClr val="008000"/>
                </a:solidFill>
              </a:rPr>
              <a:t>document.getElementById</a:t>
            </a:r>
            <a:r>
              <a:rPr lang="en-US" altLang="en-US" dirty="0">
                <a:solidFill>
                  <a:srgbClr val="008000"/>
                </a:solidFill>
              </a:rPr>
              <a:t>("slide").</a:t>
            </a:r>
            <a:r>
              <a:rPr lang="en-US" altLang="en-US" dirty="0" err="1">
                <a:solidFill>
                  <a:srgbClr val="008000"/>
                </a:solidFill>
              </a:rPr>
              <a:t>onchange</a:t>
            </a:r>
            <a:r>
              <a:rPr lang="en-US" altLang="en-US" dirty="0">
                <a:solidFill>
                  <a:srgbClr val="008000"/>
                </a:solidFill>
              </a:rPr>
              <a:t> =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function() { delay = </a:t>
            </a:r>
            <a:r>
              <a:rPr lang="en-US" altLang="en-US" dirty="0" err="1">
                <a:solidFill>
                  <a:srgbClr val="008000"/>
                </a:solidFill>
              </a:rPr>
              <a:t>event.srcElement.value</a:t>
            </a:r>
            <a:r>
              <a:rPr lang="en-US" altLang="en-US" dirty="0">
                <a:solidFill>
                  <a:srgbClr val="008000"/>
                </a:solidFill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38279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6473E6C-067F-47E3-962B-754E47049E64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Learn to build interactive programs using event listeners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Buttons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Menus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Mouse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Keyboard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936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569161"/>
            <a:ext cx="7806240" cy="114480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Events/Event Handling JavaScript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Events are JavaScript objects --&gt; names are case sensitive, all use lowercase only.</a:t>
            </a:r>
          </a:p>
          <a:p>
            <a:pPr lvl="1">
              <a:buClrTx/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(Method </a:t>
            </a:r>
            <a:r>
              <a:rPr lang="en-GB" altLang="en-US" b="1" i="1" dirty="0"/>
              <a:t>write</a:t>
            </a:r>
            <a:r>
              <a:rPr lang="en-GB" altLang="en-US" dirty="0"/>
              <a:t> should never be used in event handler. May cause document to be written over.)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JavaScript events associated with HTML tag attributes which can be used to connect to </a:t>
            </a:r>
            <a:r>
              <a:rPr lang="en-GB" altLang="en-US" dirty="0" smtClean="0"/>
              <a:t>event-handlers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7167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569161"/>
            <a:ext cx="7806240" cy="114480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Event Handling JavaScript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Event handlers can be specified two ways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Assigning the event handler script to an event tag attribute</a:t>
            </a:r>
          </a:p>
          <a:p>
            <a:pPr lvl="2">
              <a:buClrTx/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err="1">
                <a:latin typeface="Terminal" charset="0"/>
              </a:rPr>
              <a:t>onClick</a:t>
            </a:r>
            <a:r>
              <a:rPr lang="en-GB" altLang="en-US" dirty="0">
                <a:latin typeface="Terminal" charset="0"/>
              </a:rPr>
              <a:t> = "alert('Mouse click!');"</a:t>
            </a:r>
          </a:p>
          <a:p>
            <a:pPr lvl="2">
              <a:buClrTx/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err="1">
                <a:latin typeface="Terminal" charset="0"/>
              </a:rPr>
              <a:t>onClick</a:t>
            </a:r>
            <a:r>
              <a:rPr lang="en-GB" altLang="en-US" dirty="0">
                <a:latin typeface="Terminal" charset="0"/>
              </a:rPr>
              <a:t> = "</a:t>
            </a:r>
            <a:r>
              <a:rPr lang="en-GB" altLang="en-US" dirty="0" err="1">
                <a:latin typeface="Terminal" charset="0"/>
              </a:rPr>
              <a:t>myHandler</a:t>
            </a:r>
            <a:r>
              <a:rPr lang="en-GB" altLang="en-US" dirty="0">
                <a:latin typeface="Terminal" charset="0"/>
              </a:rPr>
              <a:t>();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Assigning them to properties of JavaScript object associated with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01345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569161"/>
            <a:ext cx="7806240" cy="114480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Event Handling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Specifying handlers by assigning them to event properties:</a:t>
            </a:r>
          </a:p>
          <a:p>
            <a:pPr lvl="1">
              <a:buSzPct val="64000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2903" dirty="0"/>
              <a:t>Disadvantage --can not use parameters</a:t>
            </a:r>
          </a:p>
          <a:p>
            <a:pPr lvl="1">
              <a:buSzPct val="64000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2903" dirty="0"/>
              <a:t>Advantages:</a:t>
            </a:r>
          </a:p>
          <a:p>
            <a:pPr lvl="2">
              <a:buSzPct val="33000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2903" dirty="0"/>
              <a:t>It is good to keep HTML and </a:t>
            </a:r>
            <a:r>
              <a:rPr lang="en-GB" altLang="en-US" sz="2903" dirty="0" err="1"/>
              <a:t>JavaScripts</a:t>
            </a:r>
            <a:r>
              <a:rPr lang="en-GB" altLang="en-US" sz="2903" dirty="0"/>
              <a:t> separate</a:t>
            </a:r>
          </a:p>
          <a:p>
            <a:pPr lvl="2">
              <a:buSzPct val="33000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2903" dirty="0"/>
              <a:t>Handler could be changed during use</a:t>
            </a:r>
          </a:p>
        </p:txBody>
      </p:sp>
    </p:spTree>
    <p:extLst>
      <p:ext uri="{BB962C8B-B14F-4D97-AF65-F5344CB8AC3E}">
        <p14:creationId xmlns:p14="http://schemas.microsoft.com/office/powerpoint/2010/main" val="384353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Adding a Button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Let’s add a button to control the rotation direction for our rotating cube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the render function we can use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var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direction which is true or false to add or subtract a constant to the angle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0970FED-6BC2-4B1E-B118-ACAEC8F036BA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447800" y="4191000"/>
            <a:ext cx="59436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var direction = true; // global initialization</a:t>
            </a:r>
          </a:p>
          <a:p>
            <a:endParaRPr lang="en-US" altLang="en-US">
              <a:solidFill>
                <a:srgbClr val="008000"/>
              </a:solidFill>
            </a:endParaRPr>
          </a:p>
          <a:p>
            <a:r>
              <a:rPr lang="en-US" altLang="en-US">
                <a:solidFill>
                  <a:srgbClr val="008000"/>
                </a:solidFill>
              </a:rPr>
              <a:t>// in render()</a:t>
            </a:r>
          </a:p>
          <a:p>
            <a:endParaRPr lang="en-US" altLang="en-US">
              <a:solidFill>
                <a:srgbClr val="008000"/>
              </a:solidFill>
            </a:endParaRPr>
          </a:p>
          <a:p>
            <a:r>
              <a:rPr lang="en-US" altLang="en-US">
                <a:solidFill>
                  <a:srgbClr val="008000"/>
                </a:solidFill>
              </a:rPr>
              <a:t>if(direction) theta += 0.1;</a:t>
            </a:r>
          </a:p>
          <a:p>
            <a:r>
              <a:rPr lang="en-US" altLang="en-US">
                <a:solidFill>
                  <a:srgbClr val="008000"/>
                </a:solidFill>
              </a:rPr>
              <a:t>else theta -= 0.1;</a:t>
            </a:r>
          </a:p>
        </p:txBody>
      </p:sp>
    </p:spTree>
    <p:extLst>
      <p:ext uri="{BB962C8B-B14F-4D97-AF65-F5344CB8AC3E}">
        <p14:creationId xmlns:p14="http://schemas.microsoft.com/office/powerpoint/2010/main" val="39161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1600200"/>
            <a:ext cx="7315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 the HTML file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Uses </a:t>
            </a:r>
            <a:r>
              <a:rPr lang="en-US" altLang="en-US" dirty="0">
                <a:ea typeface="ＭＳ Ｐゴシック" panose="020B0600070205080204" pitchFamily="34" charset="-128"/>
              </a:rPr>
              <a:t>HTML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button </a:t>
            </a:r>
            <a:r>
              <a:rPr lang="en-US" altLang="en-US" dirty="0">
                <a:ea typeface="ＭＳ Ｐゴシック" panose="020B0600070205080204" pitchFamily="34" charset="-128"/>
              </a:rPr>
              <a:t>tag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id </a:t>
            </a:r>
            <a:r>
              <a:rPr lang="en-US" altLang="en-US" dirty="0">
                <a:ea typeface="ＭＳ Ｐゴシック" panose="020B0600070205080204" pitchFamily="34" charset="-128"/>
              </a:rPr>
              <a:t>gives an identifier we can use in JS file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Text “Change Rotation Direction” displayed in button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Clicking on button generates a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click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event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 we are using default style and could use CSS or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jQuery to format (style button)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Button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47B0707-CF22-4D46-94E9-243FD0670417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990600" y="2260778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/>
              <a:t>&lt;button id="</a:t>
            </a:r>
            <a:r>
              <a:rPr lang="en-US" altLang="en-US" b="1" dirty="0" err="1"/>
              <a:t>DirectionButton</a:t>
            </a:r>
            <a:r>
              <a:rPr lang="en-US" altLang="en-US" b="1" dirty="0"/>
              <a:t>"&gt;Change Rotation Direction</a:t>
            </a:r>
          </a:p>
          <a:p>
            <a:r>
              <a:rPr lang="en-US" altLang="en-US" b="1" dirty="0"/>
              <a:t>&lt;/button&gt;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3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Button Event Listener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 still need to define the listener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no listener and the event occurs but is ignored</a:t>
            </a:r>
          </a:p>
          <a:p>
            <a:pPr marL="0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47BEA96-7C54-4CE3-B086-C2D442B7287E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1126299" y="2804279"/>
            <a:ext cx="73914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solidFill>
                  <a:srgbClr val="008000"/>
                </a:solidFill>
              </a:rPr>
              <a:t>var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myButton</a:t>
            </a:r>
            <a:r>
              <a:rPr lang="en-US" altLang="en-US" dirty="0">
                <a:solidFill>
                  <a:srgbClr val="008000"/>
                </a:solidFill>
              </a:rPr>
              <a:t> = </a:t>
            </a:r>
            <a:r>
              <a:rPr lang="en-US" altLang="en-US" dirty="0" err="1">
                <a:solidFill>
                  <a:srgbClr val="008000"/>
                </a:solidFill>
              </a:rPr>
              <a:t>document.getElementById</a:t>
            </a:r>
            <a:r>
              <a:rPr lang="en-US" altLang="en-US" dirty="0">
                <a:solidFill>
                  <a:srgbClr val="008000"/>
                </a:solidFill>
              </a:rPr>
              <a:t>("</a:t>
            </a:r>
            <a:r>
              <a:rPr lang="en-US" altLang="en-US" dirty="0" err="1">
                <a:solidFill>
                  <a:srgbClr val="008000"/>
                </a:solidFill>
              </a:rPr>
              <a:t>DirectionButton</a:t>
            </a:r>
            <a:r>
              <a:rPr lang="en-US" altLang="en-US" dirty="0">
                <a:solidFill>
                  <a:srgbClr val="008000"/>
                </a:solidFill>
              </a:rPr>
              <a:t>");</a:t>
            </a:r>
          </a:p>
          <a:p>
            <a:endParaRPr lang="en-US" altLang="en-US" dirty="0">
              <a:solidFill>
                <a:srgbClr val="008000"/>
              </a:solidFill>
            </a:endParaRPr>
          </a:p>
          <a:p>
            <a:r>
              <a:rPr lang="en-US" altLang="en-US" dirty="0" err="1">
                <a:solidFill>
                  <a:srgbClr val="008000"/>
                </a:solidFill>
              </a:rPr>
              <a:t>myButton.addEventListener</a:t>
            </a:r>
            <a:r>
              <a:rPr lang="en-US" altLang="en-US" dirty="0">
                <a:solidFill>
                  <a:srgbClr val="008000"/>
                </a:solidFill>
              </a:rPr>
              <a:t>("click", function() { 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direction = !direction;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});</a:t>
            </a:r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1088199" y="5409001"/>
            <a:ext cx="7467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solidFill>
                  <a:srgbClr val="008000"/>
                </a:solidFill>
              </a:rPr>
              <a:t>document.getElementById</a:t>
            </a:r>
            <a:r>
              <a:rPr lang="en-US" altLang="en-US" dirty="0">
                <a:solidFill>
                  <a:srgbClr val="008000"/>
                </a:solidFill>
              </a:rPr>
              <a:t>("</a:t>
            </a:r>
            <a:r>
              <a:rPr lang="en-US" altLang="en-US" dirty="0" err="1">
                <a:solidFill>
                  <a:srgbClr val="008000"/>
                </a:solidFill>
              </a:rPr>
              <a:t>DirectionButton</a:t>
            </a:r>
            <a:r>
              <a:rPr lang="en-US" altLang="en-US" dirty="0">
                <a:solidFill>
                  <a:srgbClr val="008000"/>
                </a:solidFill>
              </a:rPr>
              <a:t>").</a:t>
            </a:r>
            <a:r>
              <a:rPr lang="en-US" altLang="en-US" dirty="0" err="1">
                <a:solidFill>
                  <a:srgbClr val="008000"/>
                </a:solidFill>
              </a:rPr>
              <a:t>onclick</a:t>
            </a:r>
            <a:r>
              <a:rPr lang="en-US" altLang="en-US" dirty="0">
                <a:solidFill>
                  <a:srgbClr val="008000"/>
                </a:solidFill>
              </a:rPr>
              <a:t> =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function() { direction = !direction; };</a:t>
            </a:r>
          </a:p>
        </p:txBody>
      </p:sp>
    </p:spTree>
    <p:extLst>
      <p:ext uri="{BB962C8B-B14F-4D97-AF65-F5344CB8AC3E}">
        <p14:creationId xmlns:p14="http://schemas.microsoft.com/office/powerpoint/2010/main" val="18861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Controlling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Rotation Speed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74942" y="6132866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6C9A477-F008-4386-8406-DE6D47073817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 dirty="0">
              <a:latin typeface="Arial" panose="020B0604020202020204" pitchFamily="34" charset="0"/>
            </a:endParaRP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1295400" y="1828800"/>
            <a:ext cx="7391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solidFill>
                  <a:srgbClr val="008000"/>
                </a:solidFill>
              </a:rPr>
              <a:t>var</a:t>
            </a:r>
            <a:r>
              <a:rPr lang="en-US" altLang="en-US" dirty="0">
                <a:solidFill>
                  <a:srgbClr val="008000"/>
                </a:solidFill>
              </a:rPr>
              <a:t> delay = 100;</a:t>
            </a:r>
          </a:p>
          <a:p>
            <a:endParaRPr lang="en-US" altLang="en-US" dirty="0">
              <a:solidFill>
                <a:srgbClr val="008000"/>
              </a:solidFill>
            </a:endParaRPr>
          </a:p>
          <a:p>
            <a:r>
              <a:rPr lang="en-US" altLang="en-US" dirty="0">
                <a:solidFill>
                  <a:srgbClr val="008000"/>
                </a:solidFill>
              </a:rPr>
              <a:t>function render()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{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</a:t>
            </a:r>
            <a:r>
              <a:rPr lang="en-US" altLang="en-US" dirty="0" err="1">
                <a:solidFill>
                  <a:srgbClr val="008000"/>
                </a:solidFill>
              </a:rPr>
              <a:t>setTimeout</a:t>
            </a:r>
            <a:r>
              <a:rPr lang="en-US" altLang="en-US" dirty="0">
                <a:solidFill>
                  <a:srgbClr val="008000"/>
                </a:solidFill>
              </a:rPr>
              <a:t>(function() {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</a:t>
            </a:r>
            <a:r>
              <a:rPr lang="en-US" altLang="en-US" dirty="0" err="1">
                <a:solidFill>
                  <a:srgbClr val="008000"/>
                </a:solidFill>
              </a:rPr>
              <a:t>requestAnimFrame</a:t>
            </a:r>
            <a:r>
              <a:rPr lang="en-US" altLang="en-US" dirty="0">
                <a:solidFill>
                  <a:srgbClr val="008000"/>
                </a:solidFill>
              </a:rPr>
              <a:t>(render);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</a:t>
            </a:r>
            <a:r>
              <a:rPr lang="en-US" altLang="en-US" dirty="0" err="1">
                <a:solidFill>
                  <a:srgbClr val="008000"/>
                </a:solidFill>
              </a:rPr>
              <a:t>gl.clear</a:t>
            </a:r>
            <a:r>
              <a:rPr lang="en-US" altLang="en-US" dirty="0">
                <a:solidFill>
                  <a:srgbClr val="008000"/>
                </a:solidFill>
              </a:rPr>
              <a:t>(</a:t>
            </a:r>
            <a:r>
              <a:rPr lang="en-US" altLang="en-US" dirty="0" err="1">
                <a:solidFill>
                  <a:srgbClr val="008000"/>
                </a:solidFill>
              </a:rPr>
              <a:t>gl.COLOR_BUFFER_BIT</a:t>
            </a:r>
            <a:r>
              <a:rPr lang="en-US" altLang="en-US" dirty="0">
                <a:solidFill>
                  <a:srgbClr val="008000"/>
                </a:solidFill>
              </a:rPr>
              <a:t>);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theta += (direction ? 0.1 : -0.1);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gl.uniform1f(</a:t>
            </a:r>
            <a:r>
              <a:rPr lang="en-US" altLang="en-US" dirty="0" err="1">
                <a:solidFill>
                  <a:srgbClr val="008000"/>
                </a:solidFill>
              </a:rPr>
              <a:t>thetaLoc</a:t>
            </a:r>
            <a:r>
              <a:rPr lang="en-US" altLang="en-US" dirty="0">
                <a:solidFill>
                  <a:srgbClr val="008000"/>
                </a:solidFill>
              </a:rPr>
              <a:t>, theta);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   </a:t>
            </a:r>
            <a:r>
              <a:rPr lang="en-US" altLang="en-US" dirty="0" err="1">
                <a:solidFill>
                  <a:srgbClr val="008000"/>
                </a:solidFill>
              </a:rPr>
              <a:t>gl.drawArrays</a:t>
            </a:r>
            <a:r>
              <a:rPr lang="en-US" altLang="en-US" dirty="0">
                <a:solidFill>
                  <a:srgbClr val="008000"/>
                </a:solidFill>
              </a:rPr>
              <a:t>(</a:t>
            </a:r>
            <a:r>
              <a:rPr lang="en-US" altLang="en-US" dirty="0" err="1">
                <a:solidFill>
                  <a:srgbClr val="008000"/>
                </a:solidFill>
              </a:rPr>
              <a:t>gl.TRIANGLE_STRIP</a:t>
            </a:r>
            <a:r>
              <a:rPr lang="en-US" altLang="en-US" dirty="0">
                <a:solidFill>
                  <a:srgbClr val="008000"/>
                </a:solidFill>
              </a:rPr>
              <a:t>, 0, 4);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   }, delay);</a:t>
            </a:r>
          </a:p>
          <a:p>
            <a:r>
              <a:rPr lang="en-US" altLang="en-US" dirty="0">
                <a:solidFill>
                  <a:srgbClr val="008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4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.pot">
  <a:themeElements>
    <a:clrScheme name="Notebook.pot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.pot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749</Words>
  <Application>Microsoft Office PowerPoint</Application>
  <PresentationFormat>On-screen Show (4:3)</PresentationFormat>
  <Paragraphs>157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Monotype Sorts</vt:lpstr>
      <vt:lpstr>Terminal</vt:lpstr>
      <vt:lpstr>Times New Roman</vt:lpstr>
      <vt:lpstr>Notebook.pot</vt:lpstr>
      <vt:lpstr>Event Handling</vt:lpstr>
      <vt:lpstr>Objectives</vt:lpstr>
      <vt:lpstr>Events/Event Handling JavaScript</vt:lpstr>
      <vt:lpstr>Event Handling JavaScript</vt:lpstr>
      <vt:lpstr>Event Handling</vt:lpstr>
      <vt:lpstr>Adding a Button</vt:lpstr>
      <vt:lpstr>The Button</vt:lpstr>
      <vt:lpstr>Button Event Listener</vt:lpstr>
      <vt:lpstr>Controlling Rotation Speed</vt:lpstr>
      <vt:lpstr>Menus</vt:lpstr>
      <vt:lpstr>Menu Listener</vt:lpstr>
      <vt:lpstr>Using keydown Event</vt:lpstr>
      <vt:lpstr>Don’t Know Unicode</vt:lpstr>
      <vt:lpstr>Slider Element</vt:lpstr>
      <vt:lpstr>onchange Event Listener</vt:lpstr>
    </vt:vector>
  </TitlesOfParts>
  <Company>Birmingham-Southern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 &amp; Clipping</dc:title>
  <dc:creator>Campus Computing</dc:creator>
  <cp:lastModifiedBy>Marietta Cameron</cp:lastModifiedBy>
  <cp:revision>19</cp:revision>
  <dcterms:created xsi:type="dcterms:W3CDTF">2000-02-11T16:26:36Z</dcterms:created>
  <dcterms:modified xsi:type="dcterms:W3CDTF">2016-03-18T10:40:51Z</dcterms:modified>
</cp:coreProperties>
</file>