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112" autoAdjust="0"/>
    <p:restoredTop sz="86382" autoAdjust="0"/>
  </p:normalViewPr>
  <p:slideViewPr>
    <p:cSldViewPr>
      <p:cViewPr varScale="1">
        <p:scale>
          <a:sx n="83" d="100"/>
          <a:sy n="83" d="100"/>
        </p:scale>
        <p:origin x="90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7BA1F-3164-4166-AA8B-2E8D6189289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4B098-D1E6-4324-B087-9B53251A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3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A60F92B-18DF-4617-AB93-2B38456A9F75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7022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CDEF3CB-1F31-4F46-8038-F49EC2C20E2D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15440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DC1F96B-7C81-48C0-A705-E407B9F2ED1B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0241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8783010-A904-42A1-9754-7D129A6E0AD8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63803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7550D61-A35A-42A5-940F-1A894CEFC484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16478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34420C1-958C-44EB-815C-70C6CE879044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56928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A5B6809-546F-4EB3-B2B5-9155DB81A887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56688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74F0BA0-C05F-4FE2-915A-CFB02E41902A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922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D33998A-C135-4C82-B7D2-817DB90CAA9C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6350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D1FAED1-25E9-42F3-B297-A25103D38762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1564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EA703CC-1372-47A4-94F8-8E75EE5BAF75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2106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384BABF-54F2-4374-BF39-3C6DD77FAF08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6915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C88E28E-5483-431E-B6ED-8563A8DA9719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0766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2BC8189-197C-454C-B193-C47DEE9BCCC5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39434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6E4B966-6784-4F61-A689-DD0D1CB8AF19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5760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6384A95-7798-46EA-9312-0E5A5FD98819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3977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99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0" name="Picture 4" descr="A:\minispir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C019FFEF-03F0-4479-A38D-4928851D85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F21E8-0583-4293-8ED9-FC5A41E4A2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795EF-21C9-4D2A-8516-FCB00195F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71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2E9B7-2BD7-4887-80F8-536ABF30B1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15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DB690-DE1D-4681-83DB-799FE98D11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60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2A3A4-658C-4AB2-839C-25C681BA6F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3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C0E17-DFAB-4550-816D-2BE1EA92D0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27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355C7-5678-4B88-A97A-9CAFEFDB99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21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263D7-CD7C-46F1-ACEC-6CDE1DD877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73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33E61-BC20-4FFC-ABB5-7360536998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54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41A23-FA60-4DE9-AE00-D85BC2C66C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09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76" name="Picture 4" descr="A:\minispi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7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021680D3-CD55-4205-9B5E-8E804B0DD1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Lighting </a:t>
            </a:r>
            <a:r>
              <a:rPr lang="en-US" smtClean="0"/>
              <a:t>and Shading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7825" y="6019800"/>
            <a:ext cx="6400800" cy="376237"/>
          </a:xfrm>
        </p:spPr>
        <p:txBody>
          <a:bodyPr/>
          <a:lstStyle/>
          <a:p>
            <a:r>
              <a:rPr lang="en-US" sz="1800" dirty="0" smtClean="0"/>
              <a:t>A Modification of Angel PowerPoint lecture series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41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994920F-F424-4FF8-B99B-53999561C535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Simple Light Sources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Point source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Spotlight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Ambient light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037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358D4DD-D2CC-4B99-BB6C-70BA2C67EECC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Surface Types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The smoother a surface, the more reflected light is concentrated in the direction a perfect mirror would reflected the light</a:t>
            </a:r>
          </a:p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A very rough surface scatters light in all directions</a:t>
            </a:r>
          </a:p>
        </p:txBody>
      </p:sp>
      <p:pic>
        <p:nvPicPr>
          <p:cNvPr id="39941" name="Picture 5" descr="AN06F0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400"/>
            <a:ext cx="25685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7" descr="AN06F04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57600"/>
            <a:ext cx="252253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1636713" y="5713413"/>
            <a:ext cx="226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smooth surface</a:t>
            </a:r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5486400" y="5638800"/>
            <a:ext cx="204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rough surface</a:t>
            </a:r>
          </a:p>
        </p:txBody>
      </p:sp>
    </p:spTree>
    <p:extLst>
      <p:ext uri="{BB962C8B-B14F-4D97-AF65-F5344CB8AC3E}">
        <p14:creationId xmlns:p14="http://schemas.microsoft.com/office/powerpoint/2010/main" val="32838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561EE12-9EF8-4AAB-BB20-D0DC7E5A07F9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Phong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Model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 dirty="0" smtClean="0">
                <a:ea typeface="ＭＳ Ｐゴシック" panose="020B0600070205080204" pitchFamily="34" charset="-128"/>
              </a:rPr>
              <a:t>A simple model that can be computed rapidly</a:t>
            </a:r>
          </a:p>
          <a:p>
            <a:pPr>
              <a:lnSpc>
                <a:spcPct val="90000"/>
              </a:lnSpc>
            </a:pPr>
            <a:r>
              <a:rPr lang="en-US" altLang="en-US" sz="2700" dirty="0" smtClean="0">
                <a:ea typeface="ＭＳ Ｐゴシック" panose="020B0600070205080204" pitchFamily="34" charset="-128"/>
              </a:rPr>
              <a:t>Has three components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Diffuse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Specular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Ambient</a:t>
            </a:r>
          </a:p>
          <a:p>
            <a:pPr>
              <a:lnSpc>
                <a:spcPct val="90000"/>
              </a:lnSpc>
            </a:pPr>
            <a:r>
              <a:rPr lang="en-US" altLang="en-US" sz="2700" dirty="0" smtClean="0">
                <a:ea typeface="ＭＳ Ｐゴシック" panose="020B0600070205080204" pitchFamily="34" charset="-128"/>
              </a:rPr>
              <a:t>Uses four vectors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To source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To viewer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Normal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Perfect reflector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41989" name="Picture 5" descr="AN06F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00400"/>
            <a:ext cx="40767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0292551-D11C-4B56-AF0A-E5832D00D7BD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Ideal Reflector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Normal is determined by local orientation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Angle of incidence = angle of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relection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three vectors must be coplanar</a:t>
            </a:r>
          </a:p>
        </p:txBody>
      </p:sp>
      <p:pic>
        <p:nvPicPr>
          <p:cNvPr id="44037" name="Picture 5" descr="AN06F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33800"/>
            <a:ext cx="2300288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171700" y="4038600"/>
            <a:ext cx="221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r</a:t>
            </a:r>
            <a:r>
              <a:rPr lang="en-US" altLang="en-US"/>
              <a:t> = 2 (</a:t>
            </a:r>
            <a:r>
              <a:rPr lang="en-US" altLang="en-US" b="1"/>
              <a:t>l</a:t>
            </a:r>
            <a:r>
              <a:rPr lang="en-US" altLang="en-US"/>
              <a:t> </a:t>
            </a:r>
            <a:r>
              <a:rPr lang="en-US" altLang="en-US">
                <a:cs typeface="Times New Roman" panose="02020603050405020304" pitchFamily="18" charset="0"/>
              </a:rPr>
              <a:t>· </a:t>
            </a:r>
            <a:r>
              <a:rPr lang="en-US" altLang="en-US" b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 ) </a:t>
            </a:r>
            <a:r>
              <a:rPr lang="en-US" altLang="en-US" b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 - </a:t>
            </a:r>
            <a:r>
              <a:rPr lang="en-US" altLang="en-US" b="1">
                <a:cs typeface="Times New Roman" panose="02020603050405020304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751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BCB07B8-90C1-458B-A59D-4ECD41FB99D9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Lambertian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Surface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Perfectly diffuse reflector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Light scattered equally in all directions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Amount of light reflected is proportional to the vertical component of incoming light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reflected light ~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  <a:r>
              <a:rPr lang="en-US" altLang="en-US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  <a:r>
              <a:rPr lang="en-US" altLang="en-US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= </a:t>
            </a:r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· </a:t>
            </a:r>
            <a:r>
              <a:rPr lang="en-US" altLang="en-US" sz="2400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 </a:t>
            </a:r>
            <a:r>
              <a:rPr lang="en-US" altLang="en-US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if vectors normalized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There are also three coefficients, </a:t>
            </a:r>
            <a:r>
              <a:rPr lang="en-US" altLang="en-US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k</a:t>
            </a:r>
            <a:r>
              <a:rPr lang="en-US" altLang="en-US" baseline="-250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k</a:t>
            </a:r>
            <a:r>
              <a:rPr lang="en-US" altLang="en-US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k</a:t>
            </a:r>
            <a:r>
              <a:rPr lang="en-US" altLang="en-US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en-US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that show how much of each color component is reflected</a:t>
            </a:r>
          </a:p>
          <a:p>
            <a:pPr lvl="1">
              <a:buFontTx/>
              <a:buNone/>
            </a:pPr>
            <a:endParaRPr lang="en-US" altLang="en-US" b="1" baseline="-25000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en-US" sz="26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79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426" y="508000"/>
            <a:ext cx="7772400" cy="1143000"/>
          </a:xfrm>
        </p:spPr>
        <p:txBody>
          <a:bodyPr/>
          <a:lstStyle/>
          <a:p>
            <a:r>
              <a:rPr lang="en-US" dirty="0" err="1" smtClean="0"/>
              <a:t>Phong</a:t>
            </a:r>
            <a:r>
              <a:rPr lang="en-US" baseline="0" dirty="0" smtClean="0"/>
              <a:t> Light Model</a:t>
            </a:r>
            <a:endParaRPr lang="en-US" dirty="0"/>
          </a:p>
        </p:txBody>
      </p:sp>
      <p:pic>
        <p:nvPicPr>
          <p:cNvPr id="50179" name="Picture 3" descr="I_\text{p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-182563"/>
            <a:ext cx="161925" cy="19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N06F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4" y="3885406"/>
            <a:ext cx="3057525" cy="205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47800" y="1873012"/>
                <a:ext cx="65674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𝐼𝑛𝑡𝑒𝑛𝑠𝑖𝑡𝑦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𝑎𝑚𝑏𝑖𝑒𝑛𝑡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𝑑𝑖𝑓𝑓𝑢𝑠𝑒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𝑠𝑝𝑒𝑐𝑢𝑙𝑎𝑟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873012"/>
                <a:ext cx="656748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71600" y="2667080"/>
                <a:ext cx="6019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𝐼𝑛𝑡𝑒𝑛𝑠𝑖𝑡𝑦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67080"/>
                <a:ext cx="60198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328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30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2961604-6D89-4A2F-A5DF-16CE4124EC38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Specular Surfaces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Most surfaces are neither ideal diffusers nor perfectly specular (ideal reflectors)</a:t>
            </a:r>
          </a:p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Smooth surfaces show specular highlights due to incoming light being reflected in directions concentrated close to the direction of a perfect reflection </a:t>
            </a:r>
          </a:p>
        </p:txBody>
      </p:sp>
      <p:pic>
        <p:nvPicPr>
          <p:cNvPr id="48133" name="Picture 5" descr="AN06F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41148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Line 6"/>
          <p:cNvSpPr>
            <a:spLocks noChangeShapeType="1"/>
          </p:cNvSpPr>
          <p:nvPr/>
        </p:nvSpPr>
        <p:spPr bwMode="auto">
          <a:xfrm flipH="1" flipV="1">
            <a:off x="4800600" y="4716429"/>
            <a:ext cx="1447800" cy="47314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324600" y="4876800"/>
            <a:ext cx="1338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specular</a:t>
            </a:r>
          </a:p>
          <a:p>
            <a:r>
              <a:rPr lang="en-US" altLang="en-US">
                <a:latin typeface="Arial" panose="020B0604020202020204" pitchFamily="34" charset="0"/>
              </a:rPr>
              <a:t>highlight</a:t>
            </a:r>
          </a:p>
        </p:txBody>
      </p:sp>
    </p:spTree>
    <p:extLst>
      <p:ext uri="{BB962C8B-B14F-4D97-AF65-F5344CB8AC3E}">
        <p14:creationId xmlns:p14="http://schemas.microsoft.com/office/powerpoint/2010/main" val="33143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435A75E-01CE-49CB-BF0E-E292CC84A003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Modeling Specular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Reflections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Phong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proposed using a term that dropped off as the angle between the viewer and the ideal reflection increased</a:t>
            </a:r>
          </a:p>
        </p:txBody>
      </p:sp>
      <p:pic>
        <p:nvPicPr>
          <p:cNvPr id="50181" name="Picture 4" descr="AN06F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4" y="3885406"/>
            <a:ext cx="3057525" cy="205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7086600" y="4343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2203450" y="3733800"/>
            <a:ext cx="188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 err="1"/>
              <a:t>I</a:t>
            </a:r>
            <a:r>
              <a:rPr lang="en-US" altLang="en-US" baseline="-25000" dirty="0" err="1"/>
              <a:t>r</a:t>
            </a:r>
            <a:r>
              <a:rPr lang="en-US" altLang="en-US" dirty="0"/>
              <a:t> ~ 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s</a:t>
            </a:r>
            <a:r>
              <a:rPr lang="en-US" altLang="en-US" dirty="0"/>
              <a:t> </a:t>
            </a:r>
            <a:r>
              <a:rPr lang="en-US" altLang="en-US" b="1" dirty="0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cos</a:t>
            </a:r>
            <a:r>
              <a:rPr lang="en-US" altLang="en-US" baseline="30000" dirty="0" err="1">
                <a:latin typeface="Symbol" panose="05050102010706020507" pitchFamily="18" charset="2"/>
              </a:rPr>
              <a:t>a</a:t>
            </a:r>
            <a:r>
              <a:rPr lang="en-US" altLang="en-US" dirty="0" err="1">
                <a:latin typeface="Symbol" panose="05050102010706020507" pitchFamily="18" charset="2"/>
              </a:rPr>
              <a:t>f</a:t>
            </a:r>
            <a:endParaRPr lang="en-US" altLang="en-US" dirty="0">
              <a:latin typeface="Symbol" panose="05050102010706020507" pitchFamily="18" charset="2"/>
            </a:endParaRPr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 flipH="1" flipV="1">
            <a:off x="3813175" y="4114800"/>
            <a:ext cx="38100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3508375" y="4953000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shininess coef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1989138" y="5791200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absorption coef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2822575" y="5334000"/>
            <a:ext cx="245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incoming intensity</a:t>
            </a: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H="1" flipV="1">
            <a:off x="3203575" y="4114800"/>
            <a:ext cx="152400" cy="1143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V="1">
            <a:off x="2670175" y="4267200"/>
            <a:ext cx="228600" cy="1371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V="1">
            <a:off x="2136775" y="4267200"/>
            <a:ext cx="2286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1222375" y="5029200"/>
            <a:ext cx="1247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reflected</a:t>
            </a:r>
          </a:p>
          <a:p>
            <a:r>
              <a:rPr lang="en-US" altLang="en-US"/>
              <a:t>intensity</a:t>
            </a:r>
          </a:p>
        </p:txBody>
      </p:sp>
    </p:spTree>
    <p:extLst>
      <p:ext uri="{BB962C8B-B14F-4D97-AF65-F5344CB8AC3E}">
        <p14:creationId xmlns:p14="http://schemas.microsoft.com/office/powerpoint/2010/main" val="17864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A889445-3199-4EF7-82D5-E46B4E70B02B}" type="slidenum">
              <a:rPr lang="es-ES" altLang="en-US" sz="1000">
                <a:latin typeface="Arial" panose="020B0604020202020204" pitchFamily="34" charset="0"/>
              </a:rPr>
              <a:pPr lvl="1"/>
              <a:t>18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Shininess Coefficient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Values of </a:t>
            </a:r>
            <a:r>
              <a:rPr lang="en-US" altLang="en-US" sz="2700" dirty="0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a</a:t>
            </a:r>
            <a:r>
              <a:rPr lang="en-US" altLang="en-US" sz="2700" dirty="0" smtClean="0">
                <a:ea typeface="ＭＳ Ｐゴシック" panose="020B0600070205080204" pitchFamily="34" charset="-128"/>
              </a:rPr>
              <a:t> between 100 and 200 correspond to metals </a:t>
            </a:r>
          </a:p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Values between 5 and 10 give surface that look like plastic</a:t>
            </a:r>
          </a:p>
        </p:txBody>
      </p:sp>
      <p:pic>
        <p:nvPicPr>
          <p:cNvPr id="52229" name="Picture 5" descr="AN06F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3960813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2590800" y="3962400"/>
            <a:ext cx="95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cos</a:t>
            </a:r>
            <a:r>
              <a:rPr lang="en-US" altLang="en-US" baseline="30000">
                <a:latin typeface="Symbol" panose="05050102010706020507" pitchFamily="18" charset="2"/>
              </a:rPr>
              <a:t>a</a:t>
            </a:r>
            <a:r>
              <a:rPr lang="en-US" altLang="en-US"/>
              <a:t> </a:t>
            </a:r>
            <a:r>
              <a:rPr lang="en-US" altLang="en-US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495800" y="60198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308725" y="5984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90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2286000" y="60198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-90</a:t>
            </a:r>
          </a:p>
        </p:txBody>
      </p:sp>
    </p:spTree>
    <p:extLst>
      <p:ext uri="{BB962C8B-B14F-4D97-AF65-F5344CB8AC3E}">
        <p14:creationId xmlns:p14="http://schemas.microsoft.com/office/powerpoint/2010/main" val="2791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A545EA6-0BCD-4043-A3EB-B7673D98873B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Shading – Which Looks like a Sphere?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2514600" y="3200400"/>
            <a:ext cx="1371600" cy="13716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7141" name="Oval 5"/>
          <p:cNvSpPr>
            <a:spLocks noChangeArrowheads="1"/>
          </p:cNvSpPr>
          <p:nvPr/>
        </p:nvSpPr>
        <p:spPr bwMode="auto">
          <a:xfrm>
            <a:off x="5715000" y="3200400"/>
            <a:ext cx="1371600" cy="1371600"/>
          </a:xfrm>
          <a:prstGeom prst="ellipse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14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50AA6E5-987D-4141-A3B6-01481B321B89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Shading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 dirty="0" smtClean="0">
                <a:ea typeface="ＭＳ Ｐゴシック" panose="020B0600070205080204" pitchFamily="34" charset="-128"/>
              </a:rPr>
              <a:t>Why does the image of a real sphere look like</a:t>
            </a:r>
          </a:p>
          <a:p>
            <a:pPr>
              <a:lnSpc>
                <a:spcPct val="90000"/>
              </a:lnSpc>
            </a:pPr>
            <a:endParaRPr lang="en-US" altLang="en-US" sz="27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27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27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700" dirty="0" smtClean="0">
                <a:ea typeface="ＭＳ Ｐゴシック" panose="020B0600070205080204" pitchFamily="34" charset="-128"/>
              </a:rPr>
              <a:t>Need </a:t>
            </a:r>
            <a:r>
              <a:rPr lang="en-US" altLang="en-US" sz="2700" dirty="0" smtClean="0">
                <a:ea typeface="ＭＳ Ｐゴシック" panose="020B0600070205080204" pitchFamily="34" charset="-128"/>
              </a:rPr>
              <a:t>to consider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Light sources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Material properties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Location of viewer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Surface orientation</a:t>
            </a:r>
          </a:p>
        </p:txBody>
      </p:sp>
      <p:sp>
        <p:nvSpPr>
          <p:cNvPr id="348164" name="Oval 4"/>
          <p:cNvSpPr>
            <a:spLocks noChangeArrowheads="1"/>
          </p:cNvSpPr>
          <p:nvPr/>
        </p:nvSpPr>
        <p:spPr bwMode="auto">
          <a:xfrm>
            <a:off x="2928937" y="2286000"/>
            <a:ext cx="1371600" cy="1371600"/>
          </a:xfrm>
          <a:prstGeom prst="ellipse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6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F6E856F-DAC8-4990-8B90-FDDA9D8BCC2E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pic>
        <p:nvPicPr>
          <p:cNvPr id="25603" name="Picture 5" descr="AN06F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828800"/>
            <a:ext cx="5753100" cy="441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Scattering </a:t>
            </a:r>
          </a:p>
        </p:txBody>
      </p:sp>
    </p:spTree>
    <p:extLst>
      <p:ext uri="{BB962C8B-B14F-4D97-AF65-F5344CB8AC3E}">
        <p14:creationId xmlns:p14="http://schemas.microsoft.com/office/powerpoint/2010/main" val="32790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80B2637-3134-4EFE-8FA7-25F02753AE78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Rendering Equation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infinite scattering and absorption of light can be described by 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rendering equation 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Rendering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equation is global and includes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Shadows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Multiple scattering from object to object</a:t>
            </a:r>
          </a:p>
        </p:txBody>
      </p:sp>
    </p:spTree>
    <p:extLst>
      <p:ext uri="{BB962C8B-B14F-4D97-AF65-F5344CB8AC3E}">
        <p14:creationId xmlns:p14="http://schemas.microsoft.com/office/powerpoint/2010/main" val="24421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FC2AEED-28F6-4C79-B1C8-27808E9BDB4B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Global Effects</a:t>
            </a:r>
          </a:p>
        </p:txBody>
      </p:sp>
      <p:pic>
        <p:nvPicPr>
          <p:cNvPr id="29700" name="Picture 5" descr="AN06F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3846513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Line 6"/>
          <p:cNvSpPr>
            <a:spLocks noChangeShapeType="1"/>
          </p:cNvSpPr>
          <p:nvPr/>
        </p:nvSpPr>
        <p:spPr bwMode="auto">
          <a:xfrm flipH="1" flipV="1">
            <a:off x="5410200" y="3200400"/>
            <a:ext cx="6858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4783138" y="4918075"/>
            <a:ext cx="247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translucent surface</a:t>
            </a:r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H="1">
            <a:off x="5638800" y="2133600"/>
            <a:ext cx="9906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6248400" y="1676400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shadow</a:t>
            </a:r>
          </a:p>
        </p:txBody>
      </p:sp>
      <p:sp>
        <p:nvSpPr>
          <p:cNvPr id="29705" name="Line 11"/>
          <p:cNvSpPr>
            <a:spLocks noChangeShapeType="1"/>
          </p:cNvSpPr>
          <p:nvPr/>
        </p:nvSpPr>
        <p:spPr bwMode="auto">
          <a:xfrm>
            <a:off x="3505200" y="2286000"/>
            <a:ext cx="685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06" name="Line 12"/>
          <p:cNvSpPr>
            <a:spLocks noChangeShapeType="1"/>
          </p:cNvSpPr>
          <p:nvPr/>
        </p:nvSpPr>
        <p:spPr bwMode="auto">
          <a:xfrm flipV="1">
            <a:off x="4495800" y="2590800"/>
            <a:ext cx="685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07" name="Line 13"/>
          <p:cNvSpPr>
            <a:spLocks noChangeShapeType="1"/>
          </p:cNvSpPr>
          <p:nvPr/>
        </p:nvSpPr>
        <p:spPr bwMode="auto">
          <a:xfrm>
            <a:off x="5181600" y="2590800"/>
            <a:ext cx="1600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08" name="Line 14"/>
          <p:cNvSpPr>
            <a:spLocks noChangeShapeType="1"/>
          </p:cNvSpPr>
          <p:nvPr/>
        </p:nvSpPr>
        <p:spPr bwMode="auto">
          <a:xfrm flipH="1" flipV="1">
            <a:off x="6400800" y="3429000"/>
            <a:ext cx="4572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09" name="Text Box 15"/>
          <p:cNvSpPr txBox="1">
            <a:spLocks noChangeArrowheads="1"/>
          </p:cNvSpPr>
          <p:nvPr/>
        </p:nvSpPr>
        <p:spPr bwMode="auto">
          <a:xfrm>
            <a:off x="6172200" y="4343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multiple reflection</a:t>
            </a:r>
          </a:p>
        </p:txBody>
      </p:sp>
    </p:spTree>
    <p:extLst>
      <p:ext uri="{BB962C8B-B14F-4D97-AF65-F5344CB8AC3E}">
        <p14:creationId xmlns:p14="http://schemas.microsoft.com/office/powerpoint/2010/main" val="18515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CFE9C61-CE46-46CE-A923-EB621AD49C8F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Local vs Global Rendering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Correct shading requires a global calculation involving all objects and light sources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Incompatible with pipeline model which shades each polygon independently (local rendering)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In Computer Graphics, we are happy with approximations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89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15CF434-C513-4491-9924-B700DF097636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Light-Material Interaction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 smtClean="0">
                <a:ea typeface="ＭＳ Ｐゴシック" panose="020B0600070205080204" pitchFamily="34" charset="-128"/>
              </a:rPr>
              <a:t>Light that strikes an object is partially absorbed and partially scattered (reflected)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ea typeface="ＭＳ Ｐゴシック" panose="020B0600070205080204" pitchFamily="34" charset="-128"/>
              </a:rPr>
              <a:t>The amount reflected determines the color and brightness of the object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A surface appears red under white light because the red component of the light is reflected and the rest is absorbed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ea typeface="ＭＳ Ｐゴシック" panose="020B0600070205080204" pitchFamily="34" charset="-128"/>
              </a:rPr>
              <a:t>The reflected light is scattered in a manner that depends on the smoothness and orientation of the surface</a:t>
            </a:r>
          </a:p>
        </p:txBody>
      </p:sp>
    </p:spTree>
    <p:extLst>
      <p:ext uri="{BB962C8B-B14F-4D97-AF65-F5344CB8AC3E}">
        <p14:creationId xmlns:p14="http://schemas.microsoft.com/office/powerpoint/2010/main" val="12316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5C077F2-E182-43C2-A979-C6242588725A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Light Sources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General light sources are difficult to work with because we must integrate light coming from all points on the source </a:t>
            </a:r>
          </a:p>
        </p:txBody>
      </p:sp>
      <p:pic>
        <p:nvPicPr>
          <p:cNvPr id="35845" name="Picture 5" descr="AN06F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4719638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0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.pot">
  <a:themeElements>
    <a:clrScheme name="Notebook.pot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otebook.pot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351</TotalTime>
  <Words>516</Words>
  <Application>Microsoft Office PowerPoint</Application>
  <PresentationFormat>On-screen Show (4:3)</PresentationFormat>
  <Paragraphs>122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Cambria Math</vt:lpstr>
      <vt:lpstr>Monotype Sorts</vt:lpstr>
      <vt:lpstr>Symbol</vt:lpstr>
      <vt:lpstr>Times New Roman</vt:lpstr>
      <vt:lpstr>Notebook.pot</vt:lpstr>
      <vt:lpstr>Lighting and Shading</vt:lpstr>
      <vt:lpstr>Shading – Which Looks like a Sphere?</vt:lpstr>
      <vt:lpstr>Shading</vt:lpstr>
      <vt:lpstr>Scattering </vt:lpstr>
      <vt:lpstr>Rendering Equation</vt:lpstr>
      <vt:lpstr>Global Effects</vt:lpstr>
      <vt:lpstr>Local vs Global Rendering</vt:lpstr>
      <vt:lpstr>Light-Material Interaction</vt:lpstr>
      <vt:lpstr>Light Sources</vt:lpstr>
      <vt:lpstr>Simple Light Sources</vt:lpstr>
      <vt:lpstr>Surface Types</vt:lpstr>
      <vt:lpstr>Phong Model</vt:lpstr>
      <vt:lpstr>Ideal Reflector</vt:lpstr>
      <vt:lpstr>Lambertian Surface</vt:lpstr>
      <vt:lpstr>Phong Light Model</vt:lpstr>
      <vt:lpstr>Specular Surfaces</vt:lpstr>
      <vt:lpstr>Modeling Specular Reflections</vt:lpstr>
      <vt:lpstr>The Shininess Coefficient</vt:lpstr>
    </vt:vector>
  </TitlesOfParts>
  <Company>Birmingham-Southern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Systems &amp; Clipping</dc:title>
  <dc:creator>Campus Computing</dc:creator>
  <cp:lastModifiedBy>Marietta Cameron</cp:lastModifiedBy>
  <cp:revision>17</cp:revision>
  <dcterms:created xsi:type="dcterms:W3CDTF">2000-02-11T16:26:36Z</dcterms:created>
  <dcterms:modified xsi:type="dcterms:W3CDTF">2016-04-04T10:31:07Z</dcterms:modified>
</cp:coreProperties>
</file>