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7" r:id="rId3"/>
    <p:sldId id="267" r:id="rId4"/>
    <p:sldId id="269" r:id="rId5"/>
    <p:sldId id="270" r:id="rId6"/>
    <p:sldId id="272" r:id="rId7"/>
    <p:sldId id="273" r:id="rId8"/>
    <p:sldId id="271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82" autoAdjust="0"/>
  </p:normalViewPr>
  <p:slideViewPr>
    <p:cSldViewPr>
      <p:cViewPr varScale="1">
        <p:scale>
          <a:sx n="82" d="100"/>
          <a:sy n="82" d="100"/>
        </p:scale>
        <p:origin x="10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C019FFEF-03F0-4479-A38D-4928851D8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21E8-0583-4293-8ED9-FC5A41E4A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795EF-21C9-4D2A-8516-FCB00195F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2E9B7-2BD7-4887-80F8-536ABF30B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15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DB690-DE1D-4681-83DB-799FE98D1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6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2A3A4-658C-4AB2-839C-25C681BA6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C0E17-DFAB-4550-816D-2BE1EA92D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355C7-5678-4B88-A97A-9CAFEFDB9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2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63D7-CD7C-46F1-ACEC-6CDE1DD87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7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3E61-BC20-4FFC-ABB5-736053699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1A23-FA60-4DE9-AE00-D85BC2C66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0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21680D3-CD55-4205-9B5E-8E804B0DD1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Clipping and Projections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5943600"/>
            <a:ext cx="6400800" cy="376237"/>
          </a:xfrm>
        </p:spPr>
        <p:txBody>
          <a:bodyPr/>
          <a:lstStyle/>
          <a:p>
            <a:r>
              <a:rPr lang="en-US" altLang="en-US" sz="1600" dirty="0" smtClean="0"/>
              <a:t>slides modified version of resources with the Angel textbook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Understand Windows and Viewports</a:t>
            </a:r>
          </a:p>
          <a:p>
            <a:r>
              <a:rPr lang="en-US" altLang="en-US" dirty="0"/>
              <a:t>Understand An Implementation of </a:t>
            </a:r>
            <a:r>
              <a:rPr lang="en-US" altLang="en-US" dirty="0" smtClean="0"/>
              <a:t>Clipping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Cohen-Sutherland</a:t>
            </a:r>
            <a:endParaRPr lang="en-US" alt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4826" y="20179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0381" y="20179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8448" y="2017976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4826" y="3256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6581" y="3256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02742" y="3256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4826" y="52501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71891" y="52501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2742" y="52501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>1</a:t>
            </a:r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733800" y="3497594"/>
            <a:ext cx="1524000" cy="617205"/>
            <a:chOff x="2352" y="1968"/>
            <a:chExt cx="960" cy="624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8"/>
          <p:cNvGrpSpPr>
            <a:grpSpLocks/>
          </p:cNvGrpSpPr>
          <p:nvPr/>
        </p:nvGrpSpPr>
        <p:grpSpPr bwMode="auto">
          <a:xfrm rot="-1453734">
            <a:off x="1633327" y="2489768"/>
            <a:ext cx="4271963" cy="2217738"/>
            <a:chOff x="2352" y="1968"/>
            <a:chExt cx="960" cy="624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477000" y="2133600"/>
            <a:ext cx="1524000" cy="990600"/>
            <a:chOff x="2352" y="1968"/>
            <a:chExt cx="960" cy="624"/>
          </a:xfrm>
        </p:grpSpPr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Cohen-Sutherland (algorithm)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For each line segment:</a:t>
            </a:r>
          </a:p>
          <a:p>
            <a:pPr lvl="1"/>
            <a:r>
              <a:rPr lang="en-US" dirty="0" smtClean="0"/>
              <a:t>Assign codes to endpoints</a:t>
            </a:r>
          </a:p>
          <a:p>
            <a:pPr lvl="1"/>
            <a:r>
              <a:rPr lang="en-US" dirty="0" smtClean="0"/>
              <a:t>If both codes are 0</a:t>
            </a:r>
          </a:p>
          <a:p>
            <a:pPr lvl="2"/>
            <a:r>
              <a:rPr lang="en-US" dirty="0" smtClean="0"/>
              <a:t>Display line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Perform bitwise AND of codes</a:t>
            </a:r>
          </a:p>
          <a:p>
            <a:pPr lvl="2"/>
            <a:r>
              <a:rPr lang="en-US" dirty="0" smtClean="0"/>
              <a:t>If</a:t>
            </a:r>
            <a:r>
              <a:rPr lang="en-US" baseline="0" dirty="0" smtClean="0"/>
              <a:t> result is zero,</a:t>
            </a:r>
          </a:p>
          <a:p>
            <a:pPr lvl="3"/>
            <a:r>
              <a:rPr lang="en-US" dirty="0" smtClean="0"/>
              <a:t>Reject line</a:t>
            </a:r>
          </a:p>
          <a:p>
            <a:pPr lvl="2"/>
            <a:r>
              <a:rPr lang="en-US" dirty="0" smtClean="0"/>
              <a:t>Else </a:t>
            </a:r>
          </a:p>
          <a:p>
            <a:pPr lvl="3"/>
            <a:r>
              <a:rPr lang="en-US" dirty="0" smtClean="0"/>
              <a:t>Perform intersections</a:t>
            </a:r>
          </a:p>
        </p:txBody>
      </p:sp>
    </p:spTree>
    <p:extLst>
      <p:ext uri="{BB962C8B-B14F-4D97-AF65-F5344CB8AC3E}">
        <p14:creationId xmlns:p14="http://schemas.microsoft.com/office/powerpoint/2010/main" val="19011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Pipeline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13033" y="2289175"/>
            <a:ext cx="1989138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  </a:t>
            </a:r>
            <a:r>
              <a:rPr lang="en-US" altLang="en-US" dirty="0" err="1"/>
              <a:t>modelview</a:t>
            </a:r>
            <a:endParaRPr lang="en-US" altLang="en-US" dirty="0"/>
          </a:p>
          <a:p>
            <a:r>
              <a:rPr lang="en-US" altLang="en-US" dirty="0"/>
              <a:t>transformation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57600" y="2286000"/>
            <a:ext cx="1989138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projection</a:t>
            </a:r>
          </a:p>
          <a:p>
            <a:r>
              <a:rPr lang="en-US" altLang="en-US"/>
              <a:t>transformation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248400" y="2286000"/>
            <a:ext cx="1582738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perspective</a:t>
            </a:r>
          </a:p>
          <a:p>
            <a:r>
              <a:rPr lang="en-US" altLang="en-US"/>
              <a:t> division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971800" y="4800600"/>
            <a:ext cx="1193800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clipping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81600" y="4800600"/>
            <a:ext cx="1430338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projection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324600" y="32004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4D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3D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905000" y="5562600"/>
            <a:ext cx="261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against default cube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5257800" y="54102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3D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2D</a:t>
            </a:r>
          </a:p>
        </p:txBody>
      </p:sp>
      <p:cxnSp>
        <p:nvCxnSpPr>
          <p:cNvPr id="15" name="Straight Arrow Connector 14"/>
          <p:cNvCxnSpPr>
            <a:stCxn id="3" idx="3"/>
            <a:endCxn id="4" idx="1"/>
          </p:cNvCxnSpPr>
          <p:nvPr/>
        </p:nvCxnSpPr>
        <p:spPr bwMode="auto">
          <a:xfrm flipV="1">
            <a:off x="3202171" y="2703513"/>
            <a:ext cx="455429" cy="3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>
            <a:off x="5646738" y="2703513"/>
            <a:ext cx="601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5" idx="3"/>
            <a:endCxn id="6" idx="0"/>
          </p:cNvCxnSpPr>
          <p:nvPr/>
        </p:nvCxnSpPr>
        <p:spPr bwMode="auto">
          <a:xfrm flipH="1">
            <a:off x="3568700" y="2703513"/>
            <a:ext cx="4262438" cy="2097087"/>
          </a:xfrm>
          <a:prstGeom prst="bentConnector4">
            <a:avLst>
              <a:gd name="adj1" fmla="val -5363"/>
              <a:gd name="adj2" fmla="val 599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 bwMode="auto">
          <a:xfrm>
            <a:off x="4165600" y="5035550"/>
            <a:ext cx="101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82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Code -- Projection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Review Code at:</a:t>
            </a:r>
          </a:p>
          <a:p>
            <a:pPr marL="0" indent="0">
              <a:buNone/>
            </a:pPr>
            <a:r>
              <a:rPr lang="en-US" sz="1800" dirty="0"/>
              <a:t>https://www.cs.unm.edu/~angel/BOOK/INTERACTIVE_COMPUTER_GRAPHICS/SEVENTH_EDITION/CODE/05/ortho.js</a:t>
            </a:r>
          </a:p>
          <a:p>
            <a:r>
              <a:rPr lang="en-US" dirty="0" smtClean="0"/>
              <a:t>create eye, at, and up positions (use vec3)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ModelView</a:t>
            </a:r>
            <a:r>
              <a:rPr lang="en-US" dirty="0" smtClean="0"/>
              <a:t> Matrix</a:t>
            </a:r>
          </a:p>
          <a:p>
            <a:pPr marL="457200" lvl="1" indent="0">
              <a:buNone/>
            </a:pPr>
            <a:r>
              <a:rPr lang="en-US" dirty="0" err="1" smtClean="0"/>
              <a:t>mvMatrix</a:t>
            </a:r>
            <a:r>
              <a:rPr lang="en-US" dirty="0" smtClean="0"/>
              <a:t> = </a:t>
            </a:r>
            <a:r>
              <a:rPr lang="en-US" dirty="0" err="1" smtClean="0"/>
              <a:t>lookAt</a:t>
            </a:r>
            <a:r>
              <a:rPr lang="en-US" dirty="0" smtClean="0"/>
              <a:t>(eye, at, up);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ProjectionViewMatrix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pMatrix</a:t>
            </a:r>
            <a:r>
              <a:rPr lang="en-US" dirty="0" smtClean="0"/>
              <a:t> = </a:t>
            </a:r>
            <a:r>
              <a:rPr lang="en-US" dirty="0" err="1" smtClean="0"/>
              <a:t>ortho</a:t>
            </a:r>
            <a:r>
              <a:rPr lang="en-US" dirty="0" smtClean="0"/>
              <a:t>(left, right, bottom, top, near, far);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8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</a:t>
            </a:r>
            <a:r>
              <a:rPr lang="en-US" baseline="0" dirty="0" smtClean="0"/>
              <a:t> Code – Projection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Set Matrices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2883931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gl.uniformMatrix4fv(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modelView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false, flatten(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mvMatrix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gl.uniformMatrix4fv( projection, false, flatten(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8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Orthogonal Normalization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0600" y="1676400"/>
            <a:ext cx="78867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ortho</a:t>
            </a:r>
            <a:r>
              <a:rPr lang="en-US" altLang="en-US" sz="27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left,right,bottom,top,near,far</a:t>
            </a:r>
            <a:r>
              <a:rPr lang="en-US" altLang="en-US" sz="27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7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5" descr="C:\BOOK\OpenGL\Paul Final\Art\jpeg\AN05F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66800" y="23622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normalization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>
                <a:latin typeface="Arial" panose="020B0604020202020204" pitchFamily="34" charset="0"/>
              </a:rPr>
              <a:t>find transformation to convert</a:t>
            </a:r>
          </a:p>
          <a:p>
            <a:r>
              <a:rPr lang="en-US" altLang="en-US">
                <a:latin typeface="Arial" panose="020B0604020202020204" pitchFamily="34" charset="0"/>
              </a:rPr>
              <a:t>specified clipping volume to default</a:t>
            </a:r>
          </a:p>
        </p:txBody>
      </p:sp>
    </p:spTree>
    <p:extLst>
      <p:ext uri="{BB962C8B-B14F-4D97-AF65-F5344CB8AC3E}">
        <p14:creationId xmlns:p14="http://schemas.microsoft.com/office/powerpoint/2010/main" val="26463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</a:t>
            </a:r>
            <a:r>
              <a:rPr lang="en-US" baseline="0" dirty="0" smtClean="0"/>
              <a:t> Matrix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99622"/>
              </p:ext>
            </p:extLst>
          </p:nvPr>
        </p:nvGraphicFramePr>
        <p:xfrm>
          <a:off x="1320800" y="2239963"/>
          <a:ext cx="7415213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3" imgW="3593880" imgH="1396800" progId="Equation.3">
                  <p:embed/>
                </p:oleObj>
              </mc:Choice>
              <mc:Fallback>
                <p:oleObj name="Equation" r:id="rId3" imgW="359388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239963"/>
                        <a:ext cx="7415213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7200" y="32004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/>
              <a:t>P</a:t>
            </a:r>
            <a:r>
              <a:rPr lang="en-US" altLang="en-US" dirty="0"/>
              <a:t> </a:t>
            </a:r>
            <a:r>
              <a:rPr lang="en-US" altLang="en-US" dirty="0" smtClean="0"/>
              <a:t>=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5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316</TotalTime>
  <Words>186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Courier New</vt:lpstr>
      <vt:lpstr>Monotype Sorts</vt:lpstr>
      <vt:lpstr>Symbol</vt:lpstr>
      <vt:lpstr>Times New Roman</vt:lpstr>
      <vt:lpstr>Notebook.pot</vt:lpstr>
      <vt:lpstr>Microsoft Equation 3.0</vt:lpstr>
      <vt:lpstr>Clipping and Projections</vt:lpstr>
      <vt:lpstr>Lecture Goals</vt:lpstr>
      <vt:lpstr>Cohen-Sutherland</vt:lpstr>
      <vt:lpstr>Cohen-Sutherland (algorithm)</vt:lpstr>
      <vt:lpstr>Projection Pipeline</vt:lpstr>
      <vt:lpstr>Render Code -- Projection</vt:lpstr>
      <vt:lpstr>Render Code – Projection</vt:lpstr>
      <vt:lpstr>Orthogonal Normalization</vt:lpstr>
      <vt:lpstr>Orthogonal Matrix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12</cp:revision>
  <dcterms:created xsi:type="dcterms:W3CDTF">2000-02-11T16:26:36Z</dcterms:created>
  <dcterms:modified xsi:type="dcterms:W3CDTF">2016-03-30T10:27:14Z</dcterms:modified>
</cp:coreProperties>
</file>