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9" autoAdjust="0"/>
    <p:restoredTop sz="86449" autoAdjust="0"/>
  </p:normalViewPr>
  <p:slideViewPr>
    <p:cSldViewPr>
      <p:cViewPr varScale="1">
        <p:scale>
          <a:sx n="82" d="100"/>
          <a:sy n="82" d="100"/>
        </p:scale>
        <p:origin x="1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3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D9D04-18EE-4201-9DDA-D094939D2C7F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7C537-4C7F-4522-9DF4-565BA3B5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1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itchFamily="-84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9pPr>
          </a:lstStyle>
          <a:p>
            <a:fld id="{E7282C16-D0EA-42DA-B828-C94AAA673139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36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itchFamily="-84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9pPr>
          </a:lstStyle>
          <a:p>
            <a:fld id="{98EB7760-FD15-4A88-9E28-EA0F8469495D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645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itchFamily="-84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9pPr>
          </a:lstStyle>
          <a:p>
            <a:fld id="{4AF04B84-5F08-4743-A2D9-46A79B99002D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87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itchFamily="-84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9pPr>
          </a:lstStyle>
          <a:p>
            <a:fld id="{42D1FA3F-5F5D-4B96-9E40-57E92B5B6EFC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6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4099" name="Rectangle 3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100" name="Picture 4" descr="A:\minispir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fld id="{E41C9A31-8822-4536-BEC1-E2EFB971ADF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0B245B-3DAC-4573-BB9C-83E2338277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72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86803-B5B6-44B5-813B-86C5EA01E3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81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6F32E-577D-4FF1-AF5D-8FE69C7D8B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01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A94A2-A5EF-4AA8-9EBC-9C63130B8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71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3715E-9A05-404E-93E2-D09D7CB5B8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38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CDA4BE-7E0F-4D4F-8297-5191186DF9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89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38BE8-7718-4AEC-B46D-D99E236376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68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875511-A5D6-46E7-BB19-D8D0736080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64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96177-71B0-4DCE-9C27-9A3EDD8061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52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50D599-99DC-4711-A7D1-CCD3084CBB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17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076" name="Picture 4" descr="A:\minispir.GIF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77" name="Line 5"/>
            <p:cNvSpPr>
              <a:spLocks noChangeShapeType="1"/>
            </p:cNvSpPr>
            <p:nvPr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096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C2EEFD5E-83A3-44B2-8FB3-1CF24CB485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Monotype Sorts" pitchFamily="2" charset="2"/>
        <a:buChar char="4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err="1" smtClean="0"/>
              <a:t>WebGL</a:t>
            </a:r>
            <a:r>
              <a:rPr lang="en-US" altLang="en-US" dirty="0" smtClean="0"/>
              <a:t> Program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itchFamily="-84" charset="-128"/>
              </a:rPr>
              <a:t>The units in </a:t>
            </a:r>
            <a:r>
              <a:rPr lang="en-US" altLang="en-US" sz="2800" b="1" dirty="0">
                <a:latin typeface="Courier New" panose="02070309020205020404" pitchFamily="49" charset="0"/>
                <a:ea typeface="ＭＳ Ｐゴシック" pitchFamily="-84" charset="-128"/>
              </a:rPr>
              <a:t>points</a:t>
            </a:r>
            <a:r>
              <a:rPr lang="en-US" altLang="en-US" sz="2800" dirty="0">
                <a:ea typeface="ＭＳ Ｐゴシック" pitchFamily="-84" charset="-128"/>
              </a:rPr>
              <a:t> are determined by the application and are called </a:t>
            </a:r>
            <a:r>
              <a:rPr lang="en-US" altLang="en-US" sz="2800" i="1" dirty="0">
                <a:ea typeface="ＭＳ Ｐゴシック" pitchFamily="-84" charset="-128"/>
              </a:rPr>
              <a:t>object, world, model</a:t>
            </a:r>
            <a:r>
              <a:rPr lang="en-US" altLang="en-US" sz="2800" dirty="0">
                <a:ea typeface="ＭＳ Ｐゴシック" pitchFamily="-84" charset="-128"/>
              </a:rPr>
              <a:t> or </a:t>
            </a:r>
            <a:r>
              <a:rPr lang="en-US" altLang="en-US" sz="2800" i="1" dirty="0">
                <a:ea typeface="ＭＳ Ｐゴシック" pitchFamily="-84" charset="-128"/>
              </a:rPr>
              <a:t>problem coordinates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itchFamily="-84" charset="-128"/>
              </a:rPr>
              <a:t>Viewing specifications usually are also in object coordinates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itchFamily="-84" charset="-128"/>
              </a:rPr>
              <a:t>Eventually pixels will be produced in </a:t>
            </a:r>
            <a:r>
              <a:rPr lang="en-US" altLang="en-US" sz="2800" i="1" dirty="0">
                <a:ea typeface="ＭＳ Ｐゴシック" pitchFamily="-84" charset="-128"/>
              </a:rPr>
              <a:t>window coordinates </a:t>
            </a:r>
          </a:p>
          <a:p>
            <a:pPr>
              <a:lnSpc>
                <a:spcPct val="90000"/>
              </a:lnSpc>
            </a:pPr>
            <a:r>
              <a:rPr lang="en-US" altLang="en-US" sz="2800" i="1" dirty="0" smtClean="0">
                <a:ea typeface="ＭＳ Ｐゴシック" pitchFamily="-84" charset="-128"/>
              </a:rPr>
              <a:t>clip coordinates</a:t>
            </a:r>
          </a:p>
        </p:txBody>
      </p:sp>
    </p:spTree>
    <p:extLst>
      <p:ext uri="{BB962C8B-B14F-4D97-AF65-F5344CB8AC3E}">
        <p14:creationId xmlns:p14="http://schemas.microsoft.com/office/powerpoint/2010/main" val="169949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8153400" cy="1066800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-84" charset="-128"/>
              </a:rPr>
              <a:t>Coordinate Systems and </a:t>
            </a:r>
            <a:r>
              <a:rPr lang="en-US" altLang="en-US" dirty="0" err="1" smtClean="0">
                <a:ea typeface="ＭＳ Ｐゴシック" pitchFamily="-84" charset="-128"/>
              </a:rPr>
              <a:t>Shaders</a:t>
            </a:r>
            <a:endParaRPr lang="en-US" altLang="en-US" dirty="0" smtClean="0">
              <a:ea typeface="ＭＳ Ｐゴシック" pitchFamily="-84" charset="-128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84" charset="-128"/>
              </a:rPr>
              <a:t>Vertex </a:t>
            </a:r>
            <a:r>
              <a:rPr lang="en-US" altLang="en-US" dirty="0" err="1" smtClean="0">
                <a:ea typeface="ＭＳ Ｐゴシック" pitchFamily="-84" charset="-128"/>
              </a:rPr>
              <a:t>shader</a:t>
            </a:r>
            <a:r>
              <a:rPr lang="en-US" altLang="en-US" dirty="0" smtClean="0">
                <a:ea typeface="ＭＳ Ｐゴシック" pitchFamily="-84" charset="-128"/>
              </a:rPr>
              <a:t> must output in clip coordinates</a:t>
            </a:r>
          </a:p>
          <a:p>
            <a:r>
              <a:rPr lang="en-US" altLang="en-US" dirty="0" smtClean="0">
                <a:ea typeface="ＭＳ Ｐゴシック" pitchFamily="-84" charset="-128"/>
              </a:rPr>
              <a:t>Input to fragment </a:t>
            </a:r>
            <a:r>
              <a:rPr lang="en-US" altLang="en-US" dirty="0" err="1" smtClean="0">
                <a:ea typeface="ＭＳ Ｐゴシック" pitchFamily="-84" charset="-128"/>
              </a:rPr>
              <a:t>shader</a:t>
            </a:r>
            <a:r>
              <a:rPr lang="en-US" altLang="en-US" dirty="0" smtClean="0">
                <a:ea typeface="ＭＳ Ｐゴシック" pitchFamily="-84" charset="-128"/>
              </a:rPr>
              <a:t> from rasterizer is in window coordinates</a:t>
            </a:r>
          </a:p>
          <a:p>
            <a:r>
              <a:rPr lang="en-US" altLang="en-US" dirty="0" smtClean="0">
                <a:ea typeface="ＭＳ Ｐゴシック" pitchFamily="-84" charset="-128"/>
              </a:rPr>
              <a:t>Application can provide vertex data in any coordinate system but </a:t>
            </a:r>
            <a:r>
              <a:rPr lang="en-US" altLang="en-US" dirty="0" err="1" smtClean="0">
                <a:ea typeface="ＭＳ Ｐゴシック" pitchFamily="-84" charset="-128"/>
              </a:rPr>
              <a:t>shader</a:t>
            </a:r>
            <a:r>
              <a:rPr lang="en-US" altLang="en-US" dirty="0" smtClean="0">
                <a:ea typeface="ＭＳ Ｐゴシック" pitchFamily="-84" charset="-128"/>
              </a:rPr>
              <a:t> must eventually produce </a:t>
            </a:r>
            <a:r>
              <a:rPr lang="en-US" altLang="en-US" dirty="0" err="1" smtClean="0">
                <a:ea typeface="ＭＳ Ｐゴシック" pitchFamily="-84" charset="-128"/>
              </a:rPr>
              <a:t>gl_Position</a:t>
            </a:r>
            <a:r>
              <a:rPr lang="en-US" altLang="en-US" dirty="0" smtClean="0">
                <a:ea typeface="ＭＳ Ｐゴシック" pitchFamily="-84" charset="-128"/>
              </a:rPr>
              <a:t> in clip coordinates</a:t>
            </a:r>
          </a:p>
          <a:p>
            <a:r>
              <a:rPr lang="en-US" altLang="en-US" dirty="0" smtClean="0">
                <a:ea typeface="ＭＳ Ｐゴシック" pitchFamily="-84" charset="-128"/>
              </a:rPr>
              <a:t>Simple example uses clip coordinates</a:t>
            </a:r>
          </a:p>
        </p:txBody>
      </p:sp>
    </p:spTree>
    <p:extLst>
      <p:ext uri="{BB962C8B-B14F-4D97-AF65-F5344CB8AC3E}">
        <p14:creationId xmlns:p14="http://schemas.microsoft.com/office/powerpoint/2010/main" val="366176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 descr="an02f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71800"/>
            <a:ext cx="45720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ea typeface="ＭＳ Ｐゴシック" pitchFamily="-84" charset="-128"/>
              </a:rPr>
              <a:t>WebGL</a:t>
            </a:r>
            <a:r>
              <a:rPr lang="en-US" altLang="en-US" dirty="0" smtClean="0">
                <a:ea typeface="ＭＳ Ｐゴシック" pitchFamily="-84" charset="-128"/>
              </a:rPr>
              <a:t> Camera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>
                <a:ea typeface="ＭＳ Ｐゴシック" pitchFamily="-84" charset="-128"/>
              </a:rPr>
              <a:t>WebGL</a:t>
            </a:r>
            <a:r>
              <a:rPr lang="en-US" altLang="en-US" dirty="0" smtClean="0">
                <a:ea typeface="ＭＳ Ｐゴシック" pitchFamily="-84" charset="-128"/>
              </a:rPr>
              <a:t> places a camera at the origin in object space pointing in the negative </a:t>
            </a:r>
            <a:r>
              <a:rPr lang="en-US" altLang="en-US" i="1" dirty="0" smtClean="0">
                <a:latin typeface="Times New Roman" panose="02020603050405020304" pitchFamily="18" charset="0"/>
                <a:ea typeface="ＭＳ Ｐゴシック" pitchFamily="-84" charset="-128"/>
              </a:rPr>
              <a:t>z</a:t>
            </a:r>
            <a:r>
              <a:rPr lang="en-US" altLang="en-US" dirty="0" smtClean="0">
                <a:ea typeface="ＭＳ Ｐゴシック" pitchFamily="-84" charset="-128"/>
              </a:rPr>
              <a:t> direction</a:t>
            </a:r>
          </a:p>
          <a:p>
            <a:r>
              <a:rPr lang="en-US" altLang="en-US" dirty="0" smtClean="0">
                <a:ea typeface="ＭＳ Ｐゴシック" pitchFamily="-84" charset="-128"/>
              </a:rPr>
              <a:t>The default viewing volume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</a:rPr>
              <a:t>  is a box centered at the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</a:rPr>
              <a:t>  origin with sides of 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</a:rPr>
              <a:t>  length 2</a:t>
            </a:r>
          </a:p>
        </p:txBody>
      </p:sp>
    </p:spTree>
    <p:extLst>
      <p:ext uri="{BB962C8B-B14F-4D97-AF65-F5344CB8AC3E}">
        <p14:creationId xmlns:p14="http://schemas.microsoft.com/office/powerpoint/2010/main" val="109117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84" charset="-128"/>
              </a:rPr>
              <a:t>Orthographic Viewing</a:t>
            </a:r>
          </a:p>
        </p:txBody>
      </p:sp>
      <p:grpSp>
        <p:nvGrpSpPr>
          <p:cNvPr id="25603" name="Group 64"/>
          <p:cNvGrpSpPr>
            <a:grpSpLocks/>
          </p:cNvGrpSpPr>
          <p:nvPr/>
        </p:nvGrpSpPr>
        <p:grpSpPr bwMode="auto">
          <a:xfrm>
            <a:off x="838200" y="2971800"/>
            <a:ext cx="4516438" cy="3051175"/>
            <a:chOff x="672" y="1248"/>
            <a:chExt cx="2845" cy="1922"/>
          </a:xfrm>
        </p:grpSpPr>
        <p:pic>
          <p:nvPicPr>
            <p:cNvPr id="25612" name="Picture 5" descr="an02f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248"/>
              <a:ext cx="2845" cy="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3" name="Text Box 10"/>
            <p:cNvSpPr txBox="1">
              <a:spLocks noChangeArrowheads="1"/>
            </p:cNvSpPr>
            <p:nvPr/>
          </p:nvSpPr>
          <p:spPr bwMode="auto">
            <a:xfrm>
              <a:off x="2448" y="2448"/>
              <a:ext cx="3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itchFamily="-8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itchFamily="-84" charset="-128"/>
                </a:defRPr>
              </a:lvl9pPr>
            </a:lstStyle>
            <a:p>
              <a:r>
                <a:rPr lang="en-US" altLang="en-US" sz="1600" i="1">
                  <a:latin typeface="Times New Roman" panose="02020603050405020304" pitchFamily="18" charset="0"/>
                </a:rPr>
                <a:t>z=0</a:t>
              </a:r>
            </a:p>
          </p:txBody>
        </p:sp>
        <p:sp>
          <p:nvSpPr>
            <p:cNvPr id="25614" name="Rectangle 11"/>
            <p:cNvSpPr>
              <a:spLocks noChangeArrowheads="1"/>
            </p:cNvSpPr>
            <p:nvPr/>
          </p:nvSpPr>
          <p:spPr bwMode="auto">
            <a:xfrm flipV="1">
              <a:off x="2400" y="2592"/>
              <a:ext cx="288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itchFamily="-8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itchFamily="-8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5604" name="Group 63"/>
          <p:cNvGrpSpPr>
            <a:grpSpLocks/>
          </p:cNvGrpSpPr>
          <p:nvPr/>
        </p:nvGrpSpPr>
        <p:grpSpPr bwMode="auto">
          <a:xfrm>
            <a:off x="6324600" y="2971800"/>
            <a:ext cx="2363788" cy="2847975"/>
            <a:chOff x="3600" y="1248"/>
            <a:chExt cx="1489" cy="1794"/>
          </a:xfrm>
        </p:grpSpPr>
        <p:pic>
          <p:nvPicPr>
            <p:cNvPr id="25607" name="Picture 7" descr="an02f3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1440"/>
              <a:ext cx="1489" cy="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8" name="Rectangle 59"/>
            <p:cNvSpPr>
              <a:spLocks noChangeArrowheads="1"/>
            </p:cNvSpPr>
            <p:nvPr/>
          </p:nvSpPr>
          <p:spPr bwMode="auto">
            <a:xfrm>
              <a:off x="4464" y="1248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itchFamily="-8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itchFamily="-84" charset="-128"/>
                </a:defRPr>
              </a:lvl9pPr>
            </a:lstStyle>
            <a:p>
              <a:pPr algn="ctr"/>
              <a:endParaRPr lang="en-US" altLang="en-US"/>
            </a:p>
          </p:txBody>
        </p:sp>
        <p:grpSp>
          <p:nvGrpSpPr>
            <p:cNvPr id="25609" name="Group 61"/>
            <p:cNvGrpSpPr>
              <a:grpSpLocks/>
            </p:cNvGrpSpPr>
            <p:nvPr/>
          </p:nvGrpSpPr>
          <p:grpSpPr bwMode="auto">
            <a:xfrm>
              <a:off x="4416" y="1680"/>
              <a:ext cx="384" cy="212"/>
              <a:chOff x="4848" y="1200"/>
              <a:chExt cx="384" cy="212"/>
            </a:xfrm>
          </p:grpSpPr>
          <p:sp>
            <p:nvSpPr>
              <p:cNvPr id="25610" name="Rectangle 60"/>
              <p:cNvSpPr>
                <a:spLocks noChangeArrowheads="1"/>
              </p:cNvSpPr>
              <p:nvPr/>
            </p:nvSpPr>
            <p:spPr bwMode="auto">
              <a:xfrm>
                <a:off x="4848" y="120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itchFamily="-8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itchFamily="-8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itchFamily="-8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itchFamily="-8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itchFamily="-8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611" name="Text Box 58"/>
              <p:cNvSpPr txBox="1">
                <a:spLocks noChangeArrowheads="1"/>
              </p:cNvSpPr>
              <p:nvPr/>
            </p:nvSpPr>
            <p:spPr bwMode="auto">
              <a:xfrm>
                <a:off x="4896" y="1200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itchFamily="-8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itchFamily="-8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itchFamily="-8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itchFamily="-8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itchFamily="-84" charset="-128"/>
                  </a:defRPr>
                </a:lvl9pPr>
              </a:lstStyle>
              <a:p>
                <a:r>
                  <a:rPr lang="en-US" altLang="en-US" sz="1600" i="1">
                    <a:latin typeface="Times New Roman" panose="02020603050405020304" pitchFamily="18" charset="0"/>
                  </a:rPr>
                  <a:t>z=0</a:t>
                </a:r>
              </a:p>
            </p:txBody>
          </p:sp>
        </p:grpSp>
      </p:grpSp>
      <p:sp>
        <p:nvSpPr>
          <p:cNvPr id="25605" name="Text Box 65"/>
          <p:cNvSpPr txBox="1">
            <a:spLocks noChangeArrowheads="1"/>
          </p:cNvSpPr>
          <p:nvPr/>
        </p:nvSpPr>
        <p:spPr bwMode="auto">
          <a:xfrm>
            <a:off x="820738" y="1600200"/>
            <a:ext cx="60150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8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In the default orthographic view, points are </a:t>
            </a:r>
          </a:p>
          <a:p>
            <a:r>
              <a:rPr lang="en-US" altLang="en-US">
                <a:latin typeface="Arial" panose="020B0604020202020204" pitchFamily="34" charset="0"/>
              </a:rPr>
              <a:t>projected forward along the </a:t>
            </a:r>
            <a:r>
              <a:rPr lang="en-US" altLang="en-US" i="1">
                <a:latin typeface="Times New Roman" panose="02020603050405020304" pitchFamily="18" charset="0"/>
              </a:rPr>
              <a:t>z</a:t>
            </a:r>
            <a:r>
              <a:rPr lang="en-US" altLang="en-US">
                <a:latin typeface="Arial" panose="020B0604020202020204" pitchFamily="34" charset="0"/>
              </a:rPr>
              <a:t> axis onto the</a:t>
            </a:r>
          </a:p>
          <a:p>
            <a:r>
              <a:rPr lang="en-US" altLang="en-US">
                <a:latin typeface="Arial" panose="020B0604020202020204" pitchFamily="34" charset="0"/>
              </a:rPr>
              <a:t>plane </a:t>
            </a:r>
            <a:r>
              <a:rPr lang="en-US" altLang="en-US" i="1">
                <a:latin typeface="Times New Roman" panose="02020603050405020304" pitchFamily="18" charset="0"/>
              </a:rPr>
              <a:t>z=0</a:t>
            </a:r>
          </a:p>
        </p:txBody>
      </p:sp>
    </p:spTree>
    <p:extLst>
      <p:ext uri="{BB962C8B-B14F-4D97-AF65-F5344CB8AC3E}">
        <p14:creationId xmlns:p14="http://schemas.microsoft.com/office/powerpoint/2010/main" val="265701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84" charset="-128"/>
              </a:rPr>
              <a:t>Viewports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84" charset="-128"/>
              </a:rPr>
              <a:t>Do not have use the entire window for the image: </a:t>
            </a:r>
            <a:r>
              <a:rPr lang="en-US" altLang="en-US" b="1" dirty="0" err="1" smtClean="0">
                <a:latin typeface="Courier New" panose="02070309020205020404" pitchFamily="49" charset="0"/>
                <a:ea typeface="ＭＳ Ｐゴシック" pitchFamily="-84" charset="-128"/>
              </a:rPr>
              <a:t>gl.viewport</a:t>
            </a:r>
            <a:r>
              <a:rPr lang="en-US" altLang="en-US" b="1" dirty="0" smtClean="0">
                <a:latin typeface="Courier New" panose="02070309020205020404" pitchFamily="49" charset="0"/>
                <a:ea typeface="ＭＳ Ｐゴシック" pitchFamily="-84" charset="-128"/>
              </a:rPr>
              <a:t>(</a:t>
            </a:r>
            <a:r>
              <a:rPr lang="en-US" altLang="en-US" b="1" dirty="0" err="1" smtClean="0">
                <a:latin typeface="Courier New" panose="02070309020205020404" pitchFamily="49" charset="0"/>
                <a:ea typeface="ＭＳ Ｐゴシック" pitchFamily="-84" charset="-128"/>
              </a:rPr>
              <a:t>x,y,w,h</a:t>
            </a:r>
            <a:r>
              <a:rPr lang="en-US" altLang="en-US" b="1" dirty="0" smtClean="0">
                <a:latin typeface="Courier New" panose="02070309020205020404" pitchFamily="49" charset="0"/>
                <a:ea typeface="ＭＳ Ｐゴシック" pitchFamily="-84" charset="-128"/>
              </a:rPr>
              <a:t>)</a:t>
            </a:r>
          </a:p>
          <a:p>
            <a:r>
              <a:rPr lang="en-US" altLang="en-US" dirty="0" smtClean="0">
                <a:ea typeface="ＭＳ Ｐゴシック" pitchFamily="-84" charset="-128"/>
              </a:rPr>
              <a:t>Values in pixels (window coordinates)</a:t>
            </a:r>
          </a:p>
        </p:txBody>
      </p:sp>
      <p:pic>
        <p:nvPicPr>
          <p:cNvPr id="27652" name="Picture 5" descr="an02f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05200"/>
            <a:ext cx="6645275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010400" cy="1066800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-84" charset="-128"/>
              </a:rPr>
              <a:t>Transformations and Viewing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 dirty="0" smtClean="0">
                <a:ea typeface="ＭＳ Ｐゴシック" pitchFamily="-84" charset="-128"/>
              </a:rPr>
              <a:t>In </a:t>
            </a:r>
            <a:r>
              <a:rPr lang="en-US" altLang="en-US" sz="2700" dirty="0" err="1" smtClean="0">
                <a:ea typeface="ＭＳ Ｐゴシック" pitchFamily="-84" charset="-128"/>
              </a:rPr>
              <a:t>WebGL</a:t>
            </a:r>
            <a:r>
              <a:rPr lang="en-US" altLang="en-US" sz="2700" dirty="0" smtClean="0">
                <a:ea typeface="ＭＳ Ｐゴシック" pitchFamily="-84" charset="-128"/>
              </a:rPr>
              <a:t>, we usually carry out projection using a projection matrix (transformation) before rasterization</a:t>
            </a:r>
          </a:p>
          <a:p>
            <a:r>
              <a:rPr lang="en-US" altLang="en-US" sz="2700" dirty="0" smtClean="0">
                <a:ea typeface="ＭＳ Ｐゴシック" pitchFamily="-84" charset="-128"/>
              </a:rPr>
              <a:t>Transformation functions are also used for changes in coordinate systems</a:t>
            </a:r>
            <a:endParaRPr lang="en-US" altLang="en-US" sz="2000" b="1" dirty="0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r>
              <a:rPr lang="en-US" altLang="en-US" sz="2700" dirty="0" smtClean="0">
                <a:ea typeface="ＭＳ Ｐゴシック" pitchFamily="-84" charset="-128"/>
              </a:rPr>
              <a:t>Three </a:t>
            </a:r>
            <a:r>
              <a:rPr lang="en-US" altLang="en-US" sz="2700" dirty="0" smtClean="0">
                <a:ea typeface="ＭＳ Ｐゴシック" pitchFamily="-84" charset="-128"/>
              </a:rPr>
              <a:t>choices in </a:t>
            </a:r>
            <a:r>
              <a:rPr lang="en-US" altLang="en-US" sz="2700" dirty="0" err="1" smtClean="0">
                <a:ea typeface="ＭＳ Ｐゴシック" pitchFamily="-84" charset="-128"/>
              </a:rPr>
              <a:t>WebGL</a:t>
            </a:r>
            <a:endParaRPr lang="en-US" altLang="en-US" sz="2700" dirty="0" smtClean="0">
              <a:ea typeface="ＭＳ Ｐゴシック" pitchFamily="-84" charset="-128"/>
            </a:endParaRPr>
          </a:p>
          <a:p>
            <a:pPr lvl="1"/>
            <a:r>
              <a:rPr lang="en-US" altLang="en-US" sz="2200" dirty="0" smtClean="0">
                <a:ea typeface="ＭＳ Ｐゴシック" pitchFamily="-84" charset="-128"/>
              </a:rPr>
              <a:t>Application code</a:t>
            </a:r>
          </a:p>
          <a:p>
            <a:pPr lvl="1"/>
            <a:r>
              <a:rPr lang="en-US" altLang="en-US" sz="2200" dirty="0" smtClean="0">
                <a:ea typeface="ＭＳ Ｐゴシック" pitchFamily="-84" charset="-128"/>
              </a:rPr>
              <a:t>GLSL functions</a:t>
            </a:r>
          </a:p>
          <a:p>
            <a:pPr lvl="1"/>
            <a:r>
              <a:rPr lang="en-US" altLang="en-US" sz="2200" dirty="0" smtClean="0">
                <a:ea typeface="ＭＳ Ｐゴシック" pitchFamily="-84" charset="-128"/>
              </a:rPr>
              <a:t>MV.js</a:t>
            </a:r>
          </a:p>
          <a:p>
            <a:pPr lvl="1"/>
            <a:endParaRPr lang="en-US" altLang="en-US" sz="1500" b="1" dirty="0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endParaRPr lang="en-US" altLang="en-US" sz="2700" dirty="0" smtClean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130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WebGL</a:t>
            </a:r>
            <a:r>
              <a:rPr lang="en-US" baseline="0" dirty="0" smtClean="0"/>
              <a:t> Program -- Five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kumimoji="1"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page (HTML file)</a:t>
            </a:r>
            <a:endParaRPr lang="en-US" dirty="0" smtClean="0">
              <a:effectLst/>
            </a:endParaRPr>
          </a:p>
          <a:p>
            <a:pPr lvl="1" rtl="0" eaLnBrk="0" fontAlgn="base" hangingPunct="0"/>
            <a:r>
              <a:rPr kumimoji="1"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</a:t>
            </a:r>
            <a:r>
              <a:rPr kumimoji="1"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WebGL</a:t>
            </a:r>
            <a:r>
              <a:rPr kumimoji="1"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Canvas</a:t>
            </a:r>
            <a:endParaRPr lang="en-US" dirty="0" smtClean="0">
              <a:effectLst/>
            </a:endParaRPr>
          </a:p>
          <a:p>
            <a:pPr lvl="1" rtl="0" eaLnBrk="0" fontAlgn="base" hangingPunct="0"/>
            <a:r>
              <a:rPr kumimoji="1"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in necessary files</a:t>
            </a:r>
            <a:endParaRPr lang="en-US" dirty="0" smtClean="0">
              <a:effectLst/>
            </a:endParaRPr>
          </a:p>
          <a:p>
            <a:pPr rtl="0" eaLnBrk="0" fontAlgn="base" hangingPunct="0"/>
            <a:r>
              <a:rPr kumimoji="1"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</a:t>
            </a:r>
            <a:r>
              <a:rPr kumimoji="1"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shaders</a:t>
            </a:r>
            <a:r>
              <a:rPr kumimoji="1"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 file)</a:t>
            </a:r>
            <a:endParaRPr lang="en-US" dirty="0" smtClean="0">
              <a:effectLst/>
            </a:endParaRPr>
          </a:p>
          <a:p>
            <a:pPr rtl="0" eaLnBrk="0" fontAlgn="base" hangingPunct="0"/>
            <a:r>
              <a:rPr kumimoji="1"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 or specify data (JS file)</a:t>
            </a:r>
            <a:endParaRPr lang="en-US" dirty="0" smtClean="0">
              <a:effectLst/>
            </a:endParaRPr>
          </a:p>
          <a:p>
            <a:pPr rtl="0" eaLnBrk="0" fontAlgn="base" hangingPunct="0"/>
            <a:r>
              <a:rPr kumimoji="1"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 data to GPU (JS file)</a:t>
            </a:r>
            <a:endParaRPr lang="en-US" dirty="0" smtClean="0">
              <a:effectLst/>
            </a:endParaRPr>
          </a:p>
          <a:p>
            <a:pPr rtl="0" eaLnBrk="0" fontAlgn="base" hangingPunct="0"/>
            <a:r>
              <a:rPr kumimoji="1"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 data (JS file)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846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script id="vertex-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type="x-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/x-vertex"&gt;</a:t>
            </a:r>
          </a:p>
          <a:p>
            <a:pPr marL="0" indent="0"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 vec4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vPosition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gl_Position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vPosition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id="fragment-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type="x-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/x-fragment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precision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mediump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float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gl_FragColor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vec4( 1.0, 1.0, 1.0, 1.0 );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6473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A</a:t>
            </a:r>
            <a:r>
              <a:rPr lang="en-US" altLang="en-US" dirty="0" smtClean="0">
                <a:ea typeface="ＭＳ Ｐゴシック" pitchFamily="-84" charset="-128"/>
              </a:rPr>
              <a:t>ssign </a:t>
            </a:r>
            <a:r>
              <a:rPr lang="en-US" altLang="en-US" dirty="0">
                <a:ea typeface="ＭＳ Ｐゴシック" pitchFamily="-84" charset="-128"/>
              </a:rPr>
              <a:t>names to the </a:t>
            </a:r>
            <a:r>
              <a:rPr lang="en-US" altLang="en-US" dirty="0" err="1">
                <a:ea typeface="ＭＳ Ｐゴシック" pitchFamily="-84" charset="-128"/>
              </a:rPr>
              <a:t>shaders</a:t>
            </a:r>
            <a:r>
              <a:rPr lang="en-US" altLang="en-US" dirty="0">
                <a:ea typeface="ＭＳ Ｐゴシック" pitchFamily="-84" charset="-128"/>
              </a:rPr>
              <a:t> </a:t>
            </a:r>
            <a:r>
              <a:rPr lang="en-US" altLang="en-US" dirty="0" smtClean="0">
                <a:ea typeface="ＭＳ Ｐゴシック" pitchFamily="-84" charset="-128"/>
              </a:rPr>
              <a:t>to be used </a:t>
            </a:r>
            <a:r>
              <a:rPr lang="en-US" altLang="en-US" dirty="0">
                <a:ea typeface="ＭＳ Ｐゴシック" pitchFamily="-84" charset="-128"/>
              </a:rPr>
              <a:t>in the JS file</a:t>
            </a:r>
          </a:p>
          <a:p>
            <a:r>
              <a:rPr lang="en-US" altLang="en-US" dirty="0">
                <a:ea typeface="ＭＳ Ｐゴシック" pitchFamily="-84" charset="-128"/>
              </a:rPr>
              <a:t>These are trivial pass-through </a:t>
            </a:r>
            <a:r>
              <a:rPr lang="en-US" altLang="en-US" dirty="0" err="1" smtClean="0">
                <a:ea typeface="ＭＳ Ｐゴシック" pitchFamily="-84" charset="-128"/>
              </a:rPr>
              <a:t>shaders</a:t>
            </a:r>
            <a:r>
              <a:rPr lang="en-US" altLang="en-US" dirty="0" smtClean="0">
                <a:ea typeface="ＭＳ Ｐゴシック" pitchFamily="-84" charset="-128"/>
              </a:rPr>
              <a:t> </a:t>
            </a:r>
            <a:r>
              <a:rPr lang="en-US" altLang="en-US" dirty="0">
                <a:ea typeface="ＭＳ Ｐゴシック" pitchFamily="-84" charset="-128"/>
              </a:rPr>
              <a:t>that which set the two required built-in variables</a:t>
            </a:r>
          </a:p>
          <a:p>
            <a:pPr lvl="1"/>
            <a:r>
              <a:rPr lang="en-US" altLang="en-US" dirty="0" err="1">
                <a:ea typeface="ＭＳ Ｐゴシック" pitchFamily="-84" charset="-128"/>
              </a:rPr>
              <a:t>gl_Position</a:t>
            </a:r>
            <a:endParaRPr lang="en-US" altLang="en-US" dirty="0">
              <a:ea typeface="ＭＳ Ｐゴシック" pitchFamily="-84" charset="-128"/>
            </a:endParaRPr>
          </a:p>
          <a:p>
            <a:pPr lvl="1"/>
            <a:r>
              <a:rPr lang="en-US" altLang="en-US" dirty="0" err="1">
                <a:ea typeface="ＭＳ Ｐゴシック" pitchFamily="-84" charset="-128"/>
              </a:rPr>
              <a:t>gl_FragColor</a:t>
            </a:r>
            <a:endParaRPr lang="en-US" altLang="en-US" dirty="0">
              <a:ea typeface="ＭＳ Ｐゴシック" pitchFamily="-84" charset="-128"/>
            </a:endParaRPr>
          </a:p>
          <a:p>
            <a:r>
              <a:rPr lang="en-US" altLang="en-US" dirty="0">
                <a:ea typeface="ＭＳ Ｐゴシック" pitchFamily="-84" charset="-128"/>
              </a:rPr>
              <a:t>Note both </a:t>
            </a:r>
            <a:r>
              <a:rPr lang="en-US" altLang="en-US" dirty="0" err="1">
                <a:ea typeface="ＭＳ Ｐゴシック" pitchFamily="-84" charset="-128"/>
              </a:rPr>
              <a:t>shaders</a:t>
            </a:r>
            <a:r>
              <a:rPr lang="en-US" altLang="en-US" dirty="0">
                <a:ea typeface="ＭＳ Ｐゴシック" pitchFamily="-84" charset="-128"/>
              </a:rPr>
              <a:t> are full </a:t>
            </a:r>
            <a:r>
              <a:rPr lang="en-US" altLang="en-US" dirty="0" smtClean="0">
                <a:ea typeface="ＭＳ Ｐゴシック" pitchFamily="-84" charset="-128"/>
              </a:rPr>
              <a:t>programs</a:t>
            </a:r>
            <a:endParaRPr lang="en-US" altLang="en-US" dirty="0">
              <a:ea typeface="ＭＳ Ｐゴシック" pitchFamily="-84" charset="-128"/>
            </a:endParaRPr>
          </a:p>
          <a:p>
            <a:r>
              <a:rPr lang="en-US" altLang="en-US" dirty="0">
                <a:ea typeface="ＭＳ Ｐゴシック" pitchFamily="-84" charset="-128"/>
              </a:rPr>
              <a:t>Must set precision in fragment </a:t>
            </a:r>
            <a:r>
              <a:rPr lang="en-US" altLang="en-US" dirty="0" err="1" smtClean="0">
                <a:ea typeface="ＭＳ Ｐゴシック" pitchFamily="-84" charset="-128"/>
              </a:rPr>
              <a:t>shader</a:t>
            </a:r>
            <a:endParaRPr lang="en-US" altLang="en-US" dirty="0" smtClean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463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Square.html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="../Common/webgl-utils.js"&gt;&lt;/script&gt;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="../Common/initShaders.js"&gt;&lt;/script&gt;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="../Common/MV.js"&gt;&lt;/script&gt;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="square.js"&gt;&lt;/script&gt;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&lt;canvas id="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-canvas" width="512" height="512"&gt;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Oops ... your browser doesn't support the HTML5 canvas element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&lt;/canvas&gt;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5206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  <a:ea typeface="ＭＳ Ｐゴシック" pitchFamily="-84" charset="-128"/>
              </a:rPr>
              <a:t>../Common/webgl-utils.js</a:t>
            </a:r>
            <a:r>
              <a:rPr lang="en-US" altLang="en-US" dirty="0">
                <a:ea typeface="ＭＳ Ｐゴシック" pitchFamily="-84" charset="-128"/>
              </a:rPr>
              <a:t>: Standard utilities for setting up </a:t>
            </a:r>
            <a:r>
              <a:rPr lang="en-US" altLang="en-US" dirty="0" err="1">
                <a:ea typeface="ＭＳ Ｐゴシック" pitchFamily="-84" charset="-128"/>
              </a:rPr>
              <a:t>WebGL</a:t>
            </a:r>
            <a:r>
              <a:rPr lang="en-US" altLang="en-US" dirty="0">
                <a:ea typeface="ＭＳ Ｐゴシック" pitchFamily="-84" charset="-128"/>
              </a:rPr>
              <a:t> context in Common directory on website</a:t>
            </a:r>
          </a:p>
          <a:p>
            <a:r>
              <a:rPr lang="en-US" altLang="en-US" b="1" dirty="0">
                <a:latin typeface="Courier New" panose="02070309020205020404" pitchFamily="49" charset="0"/>
                <a:ea typeface="ＭＳ Ｐゴシック" pitchFamily="-84" charset="-128"/>
              </a:rPr>
              <a:t>../Common/initShaders.js</a:t>
            </a:r>
            <a:r>
              <a:rPr lang="en-US" altLang="en-US" dirty="0">
                <a:ea typeface="ＭＳ Ｐゴシック" pitchFamily="-84" charset="-128"/>
              </a:rPr>
              <a:t>: contains JS and </a:t>
            </a:r>
            <a:r>
              <a:rPr lang="en-US" altLang="en-US" dirty="0" err="1">
                <a:ea typeface="ＭＳ Ｐゴシック" pitchFamily="-84" charset="-128"/>
              </a:rPr>
              <a:t>WebGL</a:t>
            </a:r>
            <a:r>
              <a:rPr lang="en-US" altLang="en-US" dirty="0">
                <a:ea typeface="ＭＳ Ｐゴシック" pitchFamily="-84" charset="-128"/>
              </a:rPr>
              <a:t> code for reading, compiling and linking the </a:t>
            </a:r>
            <a:r>
              <a:rPr lang="en-US" altLang="en-US" dirty="0" err="1">
                <a:ea typeface="ＭＳ Ｐゴシック" pitchFamily="-84" charset="-128"/>
              </a:rPr>
              <a:t>shaders</a:t>
            </a:r>
            <a:r>
              <a:rPr lang="en-US" altLang="en-US" dirty="0">
                <a:ea typeface="ＭＳ Ｐゴシック" pitchFamily="-84" charset="-128"/>
              </a:rPr>
              <a:t> </a:t>
            </a:r>
          </a:p>
          <a:p>
            <a:r>
              <a:rPr lang="en-US" altLang="en-US" b="1" dirty="0">
                <a:latin typeface="Courier New" panose="02070309020205020404" pitchFamily="49" charset="0"/>
                <a:ea typeface="ＭＳ Ｐゴシック" pitchFamily="-84" charset="-128"/>
              </a:rPr>
              <a:t>../Common/MV.js</a:t>
            </a:r>
            <a:r>
              <a:rPr lang="en-US" altLang="en-US" dirty="0">
                <a:ea typeface="ＭＳ Ｐゴシック" pitchFamily="-84" charset="-128"/>
              </a:rPr>
              <a:t>: our matrix-vector package</a:t>
            </a:r>
          </a:p>
          <a:p>
            <a:r>
              <a:rPr lang="en-US" altLang="en-US" b="1" dirty="0">
                <a:latin typeface="Courier New" panose="02070309020205020404" pitchFamily="49" charset="0"/>
                <a:ea typeface="ＭＳ Ｐゴシック" pitchFamily="-84" charset="-128"/>
              </a:rPr>
              <a:t>square.js</a:t>
            </a:r>
            <a:r>
              <a:rPr lang="en-US" altLang="en-US" dirty="0">
                <a:ea typeface="ＭＳ Ｐゴシック" pitchFamily="-84" charset="-128"/>
              </a:rPr>
              <a:t>: the application </a:t>
            </a:r>
            <a:r>
              <a:rPr lang="en-US" altLang="en-US" dirty="0" smtClean="0">
                <a:ea typeface="ＭＳ Ｐゴシック" pitchFamily="-84" charset="-128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78885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6096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quare.js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 Configure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WebGL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gl.viewport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( 0, 0,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canvas.width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canvas.height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gl.clearColor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( 0.0, 0.0, 0.0, 1.0 );</a:t>
            </a:r>
          </a:p>
          <a:p>
            <a:pPr marL="0" indent="0"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initialize attribute buffers</a:t>
            </a:r>
          </a:p>
          <a:p>
            <a:pPr marL="0" indent="0"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program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initShaders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"vertex-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"fragment-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gl.useProgram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program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// Load the data into the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bufferId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gl.createBuffer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gl.bindBuffer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gl.ARRAY_BUFFER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bufferId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gl.bufferData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gl.ARRAY_BUFFER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flatten(vertices),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gl.STATIC_DRAW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Associate out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variables with our data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vPosition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gl.getAttribLocation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program, "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vPosition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gl.vertexAttribPointer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vPosition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2,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gl.FLOAT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false, 0, 0 );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gl.enableVertexAttribArray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vPosition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);   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9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en-US" dirty="0" smtClean="0">
                <a:cs typeface="Courier New" panose="02070309020205020404" pitchFamily="49" charset="0"/>
              </a:rPr>
              <a:t>Notes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err="1">
                <a:latin typeface="Courier New" panose="02070309020205020404" pitchFamily="49" charset="0"/>
                <a:ea typeface="ＭＳ Ｐゴシック" pitchFamily="-84" charset="-128"/>
              </a:rPr>
              <a:t>initShaders</a:t>
            </a:r>
            <a:r>
              <a:rPr lang="en-US" altLang="en-US" dirty="0">
                <a:ea typeface="ＭＳ Ｐゴシック" pitchFamily="-84" charset="-128"/>
              </a:rPr>
              <a:t> used to load, compile and link </a:t>
            </a:r>
            <a:r>
              <a:rPr lang="en-US" altLang="en-US" dirty="0" err="1">
                <a:ea typeface="ＭＳ Ｐゴシック" pitchFamily="-84" charset="-128"/>
              </a:rPr>
              <a:t>shaders</a:t>
            </a:r>
            <a:r>
              <a:rPr lang="en-US" altLang="en-US" dirty="0">
                <a:ea typeface="ＭＳ Ｐゴシック" pitchFamily="-84" charset="-128"/>
              </a:rPr>
              <a:t> to form a program object</a:t>
            </a:r>
          </a:p>
          <a:p>
            <a:r>
              <a:rPr lang="en-US" altLang="en-US" dirty="0">
                <a:ea typeface="ＭＳ Ｐゴシック" pitchFamily="-84" charset="-128"/>
              </a:rPr>
              <a:t> Load data onto GPU by creating a </a:t>
            </a:r>
            <a:r>
              <a:rPr lang="en-US" altLang="en-US" b="1" dirty="0">
                <a:ea typeface="ＭＳ Ｐゴシック" pitchFamily="-84" charset="-128"/>
              </a:rPr>
              <a:t>vertex buffer object</a:t>
            </a:r>
            <a:r>
              <a:rPr lang="en-US" altLang="en-US" dirty="0">
                <a:ea typeface="ＭＳ Ｐゴシック" pitchFamily="-84" charset="-128"/>
              </a:rPr>
              <a:t> on the GPU</a:t>
            </a:r>
          </a:p>
          <a:p>
            <a:pPr lvl="1"/>
            <a:r>
              <a:rPr lang="en-US" altLang="en-US" dirty="0">
                <a:ea typeface="ＭＳ Ｐゴシック" pitchFamily="-84" charset="-128"/>
              </a:rPr>
              <a:t>Note use of flatten() to convert JS array to an array of float32’s</a:t>
            </a:r>
          </a:p>
          <a:p>
            <a:r>
              <a:rPr lang="en-US" altLang="en-US" dirty="0">
                <a:ea typeface="ＭＳ Ｐゴシック" pitchFamily="-84" charset="-128"/>
              </a:rPr>
              <a:t>Finally we must connect variable in program with variable in </a:t>
            </a:r>
            <a:r>
              <a:rPr lang="en-US" altLang="en-US" dirty="0" err="1">
                <a:ea typeface="ＭＳ Ｐゴシック" pitchFamily="-84" charset="-128"/>
              </a:rPr>
              <a:t>shader</a:t>
            </a:r>
            <a:endParaRPr lang="en-US" altLang="en-US" dirty="0">
              <a:ea typeface="ＭＳ Ｐゴシック" pitchFamily="-84" charset="-128"/>
            </a:endParaRPr>
          </a:p>
          <a:p>
            <a:pPr lvl="1"/>
            <a:r>
              <a:rPr lang="en-US" altLang="en-US" dirty="0">
                <a:ea typeface="ＭＳ Ｐゴシック" pitchFamily="-84" charset="-128"/>
              </a:rPr>
              <a:t>need name, type, location in </a:t>
            </a:r>
            <a:r>
              <a:rPr lang="en-US" altLang="en-US" dirty="0" smtClean="0">
                <a:ea typeface="ＭＳ Ｐゴシック" pitchFamily="-84" charset="-128"/>
              </a:rPr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238444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itchFamily="-84" charset="-128"/>
              </a:rPr>
              <a:t>WebGL</a:t>
            </a:r>
            <a:r>
              <a:rPr lang="en-US" altLang="en-US" dirty="0">
                <a:ea typeface="ＭＳ Ｐゴシック" pitchFamily="-84" charset="-128"/>
              </a:rPr>
              <a:t> runs within the browser</a:t>
            </a:r>
          </a:p>
          <a:p>
            <a:pPr lvl="1"/>
            <a:r>
              <a:rPr lang="en-US" altLang="en-US" dirty="0">
                <a:ea typeface="ＭＳ Ｐゴシック" pitchFamily="-84" charset="-128"/>
              </a:rPr>
              <a:t>complex interaction among the operating system, the window system, the browser and your code (HTML and JS)</a:t>
            </a:r>
          </a:p>
          <a:p>
            <a:r>
              <a:rPr lang="en-US" altLang="en-US" dirty="0">
                <a:ea typeface="ＭＳ Ｐゴシック" pitchFamily="-84" charset="-128"/>
              </a:rPr>
              <a:t>Simple model</a:t>
            </a:r>
          </a:p>
          <a:p>
            <a:pPr lvl="1"/>
            <a:r>
              <a:rPr lang="en-US" altLang="en-US" dirty="0">
                <a:ea typeface="ＭＳ Ｐゴシック" pitchFamily="-84" charset="-128"/>
              </a:rPr>
              <a:t>Start with HTML file</a:t>
            </a:r>
          </a:p>
          <a:p>
            <a:pPr lvl="1"/>
            <a:r>
              <a:rPr lang="en-US" altLang="en-US" dirty="0" smtClean="0">
                <a:ea typeface="ＭＳ Ｐゴシック" pitchFamily="-84" charset="-128"/>
              </a:rPr>
              <a:t>start </a:t>
            </a:r>
            <a:r>
              <a:rPr lang="en-US" altLang="en-US" dirty="0">
                <a:ea typeface="ＭＳ Ｐゴシック" pitchFamily="-84" charset="-128"/>
              </a:rPr>
              <a:t>with </a:t>
            </a:r>
            <a:r>
              <a:rPr lang="en-US" altLang="en-US" dirty="0" err="1">
                <a:ea typeface="ＭＳ Ｐゴシック" pitchFamily="-84" charset="-128"/>
              </a:rPr>
              <a:t>onload</a:t>
            </a:r>
            <a:r>
              <a:rPr lang="en-US" altLang="en-US" dirty="0">
                <a:ea typeface="ＭＳ Ｐゴシック" pitchFamily="-84" charset="-128"/>
              </a:rPr>
              <a:t> function</a:t>
            </a:r>
          </a:p>
          <a:p>
            <a:pPr lvl="2"/>
            <a:r>
              <a:rPr lang="en-US" altLang="en-US" dirty="0">
                <a:ea typeface="ＭＳ Ｐゴシック" pitchFamily="-84" charset="-128"/>
              </a:rPr>
              <a:t>event driven </a:t>
            </a:r>
            <a:r>
              <a:rPr lang="en-US" altLang="en-US" dirty="0" smtClean="0">
                <a:ea typeface="ＭＳ Ｐゴシック" pitchFamily="-84" charset="-128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4226199387"/>
      </p:ext>
    </p:extLst>
  </p:cSld>
  <p:clrMapOvr>
    <a:masterClrMapping/>
  </p:clrMapOvr>
</p:sld>
</file>

<file path=ppt/theme/theme1.xml><?xml version="1.0" encoding="utf-8"?>
<a:theme xmlns:a="http://schemas.openxmlformats.org/drawingml/2006/main" name="Notebook.pot">
  <a:themeElements>
    <a:clrScheme name="Notebook.pot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Notebook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Notebook.pot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.pot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.pot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716</Words>
  <Application>Microsoft Office PowerPoint</Application>
  <PresentationFormat>On-screen Show (4:3)</PresentationFormat>
  <Paragraphs>113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Arial</vt:lpstr>
      <vt:lpstr>Calibri</vt:lpstr>
      <vt:lpstr>Courier New</vt:lpstr>
      <vt:lpstr>Monotype Sorts</vt:lpstr>
      <vt:lpstr>Times New Roman</vt:lpstr>
      <vt:lpstr>Notebook.pot</vt:lpstr>
      <vt:lpstr>WebGL Program</vt:lpstr>
      <vt:lpstr>WebGL Program -- Five Steps</vt:lpstr>
      <vt:lpstr>Square.html</vt:lpstr>
      <vt:lpstr>Shaders</vt:lpstr>
      <vt:lpstr>More Square.html</vt:lpstr>
      <vt:lpstr>Files</vt:lpstr>
      <vt:lpstr>square.js</vt:lpstr>
      <vt:lpstr>Notes </vt:lpstr>
      <vt:lpstr>Program Execution</vt:lpstr>
      <vt:lpstr>Coordinate Systems</vt:lpstr>
      <vt:lpstr>Coordinate Systems and Shaders</vt:lpstr>
      <vt:lpstr>WebGL Camera</vt:lpstr>
      <vt:lpstr>Orthographic Viewing</vt:lpstr>
      <vt:lpstr>Viewports</vt:lpstr>
      <vt:lpstr>Transformations and Viewing</vt:lpstr>
    </vt:vector>
  </TitlesOfParts>
  <Company>Birmingham-Southern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Coordinate Systems &amp; Clipping</dc:title>
  <dc:creator>Campus Computing</dc:creator>
  <cp:lastModifiedBy>Marietta Cameron</cp:lastModifiedBy>
  <cp:revision>16</cp:revision>
  <dcterms:created xsi:type="dcterms:W3CDTF">2000-02-11T16:26:36Z</dcterms:created>
  <dcterms:modified xsi:type="dcterms:W3CDTF">2016-01-29T12:25:07Z</dcterms:modified>
</cp:coreProperties>
</file>