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82" autoAdjust="0"/>
  </p:normalViewPr>
  <p:slideViewPr>
    <p:cSldViewPr>
      <p:cViewPr varScale="1">
        <p:scale>
          <a:sx n="82" d="100"/>
          <a:sy n="82" d="100"/>
        </p:scale>
        <p:origin x="10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D9D04-18EE-4201-9DDA-D094939D2C7F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C537-4C7F-4522-9DF4-565BA3B5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749D327-B215-4717-B7E1-1153B423D130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01191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1D1A94B-0058-49C2-AF1B-6EF33ABD5BA0}" type="slidenum">
              <a:rPr lang="en-US" altLang="en-US" sz="1300"/>
              <a:pPr/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8950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091DB9A-4DE7-42D3-B0A3-3C4EFBF16A5E}" type="slidenum">
              <a:rPr lang="en-US" altLang="en-US" sz="1300"/>
              <a:pPr/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5738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5C73C91-2DAD-4CBC-A172-CD9F3E547DE7}" type="slidenum">
              <a:rPr lang="en-US" altLang="en-US" sz="1300"/>
              <a:pPr/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37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331ACDD-9071-4D00-B704-5E1E1D6DD573}" type="slidenum">
              <a:rPr lang="en-US" altLang="en-US" sz="1300"/>
              <a:pPr/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83104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772BEBB-4CBC-4995-8BE2-1E1C1513DA56}" type="slidenum">
              <a:rPr lang="en-US" altLang="en-US" sz="130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250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4922565-BFF2-4403-A0FE-171E5511C3FB}" type="slidenum">
              <a:rPr lang="en-US" altLang="en-US" sz="130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427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72E015F-1517-44E1-808B-B5DD15ADBDB6}" type="slidenum">
              <a:rPr lang="en-US" altLang="en-US" sz="130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9158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302CE0E7-83A3-48EA-94A4-6EEAF880590E}" type="slidenum">
              <a:rPr lang="en-US" altLang="en-US" sz="1300"/>
              <a:pPr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9079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itchFamily="-8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744277D-BFBD-45A8-A055-3C0C46CBD684}" type="slidenum">
              <a:rPr lang="en-US" altLang="en-US" sz="1300"/>
              <a:pPr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8488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41C9A31-8822-4536-BEC1-E2EFB971AD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245B-3DAC-4573-BB9C-83E233827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6803-B5B6-44B5-813B-86C5EA01E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6F32E-577D-4FF1-AF5D-8FE69C7D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A94A2-A5EF-4AA8-9EBC-9C63130B8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7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3715E-9A05-404E-93E2-D09D7CB5B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3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DA4BE-7E0F-4D4F-8297-5191186DF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38BE8-7718-4AEC-B46D-D99E23637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75511-A5D6-46E7-BB19-D8D073608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96177-71B0-4DCE-9C27-9A3EDD806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D599-99DC-4711-A7D1-CCD3084CB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C2EEFD5E-83A3-44B2-8FB3-1CF24CB485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WebGL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Shaders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Sending Colors from Application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990600" y="1905000"/>
            <a:ext cx="8458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cBuffer</a:t>
            </a:r>
            <a:r>
              <a:rPr lang="en-US" altLang="en-US" dirty="0"/>
              <a:t> = </a:t>
            </a:r>
            <a:r>
              <a:rPr lang="en-US" altLang="en-US" dirty="0" err="1"/>
              <a:t>gl.createBuffer</a:t>
            </a:r>
            <a:r>
              <a:rPr lang="en-US" altLang="en-US" dirty="0"/>
              <a:t>();</a:t>
            </a:r>
          </a:p>
          <a:p>
            <a:r>
              <a:rPr lang="en-US" altLang="en-US" dirty="0" err="1"/>
              <a:t>gl.bindBuffer</a:t>
            </a:r>
            <a:r>
              <a:rPr lang="en-US" altLang="en-US" dirty="0"/>
              <a:t>( </a:t>
            </a:r>
            <a:r>
              <a:rPr lang="en-US" altLang="en-US" dirty="0" err="1"/>
              <a:t>gl.ARRAY_BUFFER</a:t>
            </a:r>
            <a:r>
              <a:rPr lang="en-US" altLang="en-US" dirty="0"/>
              <a:t>, </a:t>
            </a:r>
            <a:r>
              <a:rPr lang="en-US" altLang="en-US" dirty="0" err="1"/>
              <a:t>cBuffer</a:t>
            </a:r>
            <a:r>
              <a:rPr lang="en-US" altLang="en-US" dirty="0"/>
              <a:t> );</a:t>
            </a:r>
          </a:p>
          <a:p>
            <a:r>
              <a:rPr lang="en-US" altLang="en-US" dirty="0" err="1"/>
              <a:t>gl.bufferData</a:t>
            </a:r>
            <a:r>
              <a:rPr lang="en-US" altLang="en-US" dirty="0"/>
              <a:t>( </a:t>
            </a:r>
            <a:r>
              <a:rPr lang="en-US" altLang="en-US" dirty="0" err="1"/>
              <a:t>gl.ARRAY_BUFFER</a:t>
            </a:r>
            <a:r>
              <a:rPr lang="en-US" altLang="en-US" dirty="0"/>
              <a:t>, flatten(colors),</a:t>
            </a:r>
          </a:p>
          <a:p>
            <a:r>
              <a:rPr lang="en-US" altLang="en-US" dirty="0"/>
              <a:t>                                </a:t>
            </a:r>
            <a:r>
              <a:rPr lang="en-US" altLang="en-US" dirty="0" err="1"/>
              <a:t>gl.STATIC_DRAW</a:t>
            </a:r>
            <a:r>
              <a:rPr lang="en-US" altLang="en-US" dirty="0"/>
              <a:t> );</a:t>
            </a:r>
          </a:p>
          <a:p>
            <a:endParaRPr lang="en-US" altLang="en-US" dirty="0"/>
          </a:p>
          <a:p>
            <a:r>
              <a:rPr lang="en-US" altLang="en-US" dirty="0" err="1"/>
              <a:t>var</a:t>
            </a:r>
            <a:r>
              <a:rPr lang="en-US" altLang="en-US" dirty="0"/>
              <a:t> </a:t>
            </a:r>
            <a:r>
              <a:rPr lang="en-US" altLang="en-US" dirty="0" err="1"/>
              <a:t>vColor</a:t>
            </a:r>
            <a:r>
              <a:rPr lang="en-US" altLang="en-US" dirty="0"/>
              <a:t> = </a:t>
            </a:r>
            <a:r>
              <a:rPr lang="en-US" altLang="en-US" dirty="0" err="1"/>
              <a:t>gl.getAttribLocation</a:t>
            </a:r>
            <a:r>
              <a:rPr lang="en-US" altLang="en-US" dirty="0"/>
              <a:t>( program, "</a:t>
            </a:r>
            <a:r>
              <a:rPr lang="en-US" altLang="en-US" dirty="0" err="1"/>
              <a:t>vColor</a:t>
            </a:r>
            <a:r>
              <a:rPr lang="en-US" altLang="en-US" dirty="0"/>
              <a:t>" );</a:t>
            </a:r>
          </a:p>
          <a:p>
            <a:r>
              <a:rPr lang="en-US" altLang="en-US" dirty="0" err="1"/>
              <a:t>gl.vertexAttribPointer</a:t>
            </a:r>
            <a:r>
              <a:rPr lang="en-US" altLang="en-US" dirty="0"/>
              <a:t>( </a:t>
            </a:r>
            <a:r>
              <a:rPr lang="en-US" altLang="en-US" dirty="0" err="1"/>
              <a:t>vColor</a:t>
            </a:r>
            <a:r>
              <a:rPr lang="en-US" altLang="en-US" dirty="0"/>
              <a:t>, 3, </a:t>
            </a:r>
            <a:r>
              <a:rPr lang="en-US" altLang="en-US" dirty="0" err="1"/>
              <a:t>gl.FLOAT</a:t>
            </a:r>
            <a:r>
              <a:rPr lang="en-US" altLang="en-US" dirty="0"/>
              <a:t>, false, 0, 0 );</a:t>
            </a:r>
          </a:p>
          <a:p>
            <a:r>
              <a:rPr lang="en-US" altLang="en-US" dirty="0" err="1"/>
              <a:t>gl.enableVertexAttribArray</a:t>
            </a:r>
            <a:r>
              <a:rPr lang="en-US" altLang="en-US" dirty="0"/>
              <a:t>( </a:t>
            </a:r>
            <a:r>
              <a:rPr lang="en-US" altLang="en-US" dirty="0" err="1"/>
              <a:t>vColor</a:t>
            </a:r>
            <a:r>
              <a:rPr lang="en-US" alt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94312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066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Sending a Uniform Variable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838200" y="1595438"/>
            <a:ext cx="89916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dirty="0"/>
              <a:t> // in application</a:t>
            </a:r>
          </a:p>
          <a:p>
            <a:endParaRPr lang="en-US" altLang="en-US" dirty="0"/>
          </a:p>
          <a:p>
            <a:r>
              <a:rPr lang="en-US" altLang="en-US" dirty="0"/>
              <a:t>vec4 color = vec4(1.0, 0.0, 0.0, 1.0);</a:t>
            </a:r>
          </a:p>
          <a:p>
            <a:r>
              <a:rPr lang="en-US" altLang="en-US" dirty="0" err="1"/>
              <a:t>colorLoc</a:t>
            </a:r>
            <a:r>
              <a:rPr lang="en-US" altLang="en-US" dirty="0"/>
              <a:t> = </a:t>
            </a:r>
            <a:r>
              <a:rPr lang="en-US" altLang="en-US" dirty="0" err="1"/>
              <a:t>gl.getUniformLocation</a:t>
            </a:r>
            <a:r>
              <a:rPr lang="en-US" altLang="en-US" dirty="0"/>
              <a:t>( program, ”color" );   </a:t>
            </a:r>
          </a:p>
          <a:p>
            <a:r>
              <a:rPr lang="en-US" altLang="en-US" dirty="0"/>
              <a:t>gl.uniform4f( </a:t>
            </a:r>
            <a:r>
              <a:rPr lang="en-US" altLang="en-US" dirty="0" err="1"/>
              <a:t>colorLoc</a:t>
            </a:r>
            <a:r>
              <a:rPr lang="en-US" altLang="en-US" dirty="0"/>
              <a:t>, color); </a:t>
            </a:r>
          </a:p>
          <a:p>
            <a:endParaRPr lang="en-US" altLang="en-US" dirty="0"/>
          </a:p>
          <a:p>
            <a:r>
              <a:rPr lang="en-US" altLang="en-US" dirty="0"/>
              <a:t>// in fragment </a:t>
            </a:r>
            <a:r>
              <a:rPr lang="en-US" altLang="en-US" dirty="0" err="1"/>
              <a:t>shader</a:t>
            </a:r>
            <a:r>
              <a:rPr lang="en-US" altLang="en-US" dirty="0"/>
              <a:t> (similar in vertex </a:t>
            </a:r>
            <a:r>
              <a:rPr lang="en-US" altLang="en-US" dirty="0" err="1"/>
              <a:t>shader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uniform vec4 color;</a:t>
            </a:r>
          </a:p>
          <a:p>
            <a:endParaRPr lang="en-US" altLang="en-US" dirty="0"/>
          </a:p>
          <a:p>
            <a:r>
              <a:rPr lang="en-US" altLang="en-US" dirty="0"/>
              <a:t>void main()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gl_FragColor</a:t>
            </a:r>
            <a:r>
              <a:rPr lang="en-US" altLang="en-US" dirty="0"/>
              <a:t> = color;</a:t>
            </a:r>
          </a:p>
          <a:p>
            <a:r>
              <a:rPr lang="en-US" altLang="en-US" sz="11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11829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Operators and Functions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itchFamily="-84" charset="-128"/>
              </a:rPr>
              <a:t>Standard C functions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Trigonometric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Arithmetic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Normalize, reflect, length</a:t>
            </a:r>
          </a:p>
          <a:p>
            <a:r>
              <a:rPr lang="en-US" altLang="en-US" sz="2400" dirty="0" smtClean="0">
                <a:ea typeface="ＭＳ Ｐゴシック" pitchFamily="-84" charset="-128"/>
              </a:rPr>
              <a:t>Overloading of vector and matrix types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ea typeface="ＭＳ Ｐゴシック" pitchFamily="-84" charset="-128"/>
              </a:rPr>
              <a:t>mat4 a;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ea typeface="ＭＳ Ｐゴシック" pitchFamily="-84" charset="-128"/>
              </a:rPr>
              <a:t>vec4 b, c, d;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ea typeface="ＭＳ Ｐゴシック" pitchFamily="-84" charset="-128"/>
              </a:rPr>
              <a:t>c = b*a; // a column vector stored as a 1d array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ea typeface="ＭＳ Ｐゴシック" pitchFamily="-84" charset="-128"/>
              </a:rPr>
              <a:t>d = a*b; // a row vector stored as a 1d array</a:t>
            </a:r>
          </a:p>
        </p:txBody>
      </p:sp>
    </p:spTree>
    <p:extLst>
      <p:ext uri="{BB962C8B-B14F-4D97-AF65-F5344CB8AC3E}">
        <p14:creationId xmlns:p14="http://schemas.microsoft.com/office/powerpoint/2010/main" val="2373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-84" charset="-128"/>
              </a:rPr>
              <a:t>Swizzling</a:t>
            </a:r>
            <a:r>
              <a:rPr lang="en-US" altLang="en-US" dirty="0" smtClean="0">
                <a:ea typeface="ＭＳ Ｐゴシック" pitchFamily="-84" charset="-128"/>
              </a:rPr>
              <a:t> and Selection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Can refer to array elements by element using [] or selection (.) operator with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x, y, z, 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r, g, b, 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s, t, p, q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a[2],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a.b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,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a.z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,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a.p</a:t>
            </a:r>
            <a:r>
              <a:rPr lang="en-US" altLang="en-US" sz="2400" dirty="0" smtClean="0">
                <a:ea typeface="ＭＳ Ｐゴシック" pitchFamily="-84" charset="-128"/>
              </a:rPr>
              <a:t> are the same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err="1" smtClean="0">
                <a:ea typeface="ＭＳ Ｐゴシック" pitchFamily="-84" charset="-128"/>
              </a:rPr>
              <a:t>Swizzling</a:t>
            </a:r>
            <a:r>
              <a:rPr lang="en-US" altLang="en-US" sz="2400" dirty="0" smtClean="0">
                <a:ea typeface="ＭＳ Ｐゴシック" pitchFamily="-84" charset="-128"/>
              </a:rPr>
              <a:t> operator lets us manipulate components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vec4 a, b;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a.yz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 = vec2(1.0, 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2.0);</a:t>
            </a:r>
            <a:endParaRPr lang="en-US" altLang="en-US" sz="24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b =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a.yxzw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44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Data Types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C types: </a:t>
            </a:r>
            <a:r>
              <a:rPr lang="en-US" altLang="en-US" sz="2400" dirty="0" err="1" smtClean="0">
                <a:ea typeface="ＭＳ Ｐゴシック" pitchFamily="-84" charset="-128"/>
              </a:rPr>
              <a:t>int</a:t>
            </a:r>
            <a:r>
              <a:rPr lang="en-US" altLang="en-US" sz="2400" dirty="0" smtClean="0">
                <a:ea typeface="ＭＳ Ｐゴシック" pitchFamily="-84" charset="-128"/>
              </a:rPr>
              <a:t>, float, bool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Vectors: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float vec2, vec3, vec4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Also </a:t>
            </a:r>
            <a:r>
              <a:rPr lang="en-US" altLang="en-US" sz="2400" dirty="0" err="1" smtClean="0">
                <a:ea typeface="ＭＳ Ｐゴシック" pitchFamily="-84" charset="-128"/>
              </a:rPr>
              <a:t>int</a:t>
            </a:r>
            <a:r>
              <a:rPr lang="en-US" altLang="en-US" sz="2400" dirty="0" smtClean="0">
                <a:ea typeface="ＭＳ Ｐゴシック" pitchFamily="-84" charset="-128"/>
              </a:rPr>
              <a:t> (</a:t>
            </a:r>
            <a:r>
              <a:rPr lang="en-US" altLang="en-US" sz="2400" dirty="0" err="1" smtClean="0">
                <a:ea typeface="ＭＳ Ｐゴシック" pitchFamily="-84" charset="-128"/>
              </a:rPr>
              <a:t>ivec</a:t>
            </a:r>
            <a:r>
              <a:rPr lang="en-US" altLang="en-US" sz="2400" dirty="0" smtClean="0">
                <a:ea typeface="ＭＳ Ｐゴシック" pitchFamily="-84" charset="-128"/>
              </a:rPr>
              <a:t>) and </a:t>
            </a:r>
            <a:r>
              <a:rPr lang="en-US" altLang="en-US" sz="2400" dirty="0" err="1" smtClean="0">
                <a:ea typeface="ＭＳ Ｐゴシック" pitchFamily="-84" charset="-128"/>
              </a:rPr>
              <a:t>boolean</a:t>
            </a:r>
            <a:r>
              <a:rPr lang="en-US" altLang="en-US" sz="2400" dirty="0" smtClean="0">
                <a:ea typeface="ＭＳ Ｐゴシック" pitchFamily="-84" charset="-128"/>
              </a:rPr>
              <a:t> (</a:t>
            </a:r>
            <a:r>
              <a:rPr lang="en-US" altLang="en-US" sz="2400" dirty="0" err="1" smtClean="0">
                <a:ea typeface="ＭＳ Ｐゴシック" pitchFamily="-84" charset="-128"/>
              </a:rPr>
              <a:t>bvec</a:t>
            </a:r>
            <a:r>
              <a:rPr lang="en-US" altLang="en-US" sz="2400" dirty="0" smtClean="0">
                <a:ea typeface="ＭＳ Ｐゴシック" pitchFamily="-8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Matrices: mat2, mat3, mat4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Stored by columns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Standard referencing m[row][column]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C++ style constructors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vec3 a =vec3(1.0, 2.0, 3.0)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vec2 b = vec2(a)</a:t>
            </a:r>
          </a:p>
        </p:txBody>
      </p:sp>
    </p:spTree>
    <p:extLst>
      <p:ext uri="{BB962C8B-B14F-4D97-AF65-F5344CB8AC3E}">
        <p14:creationId xmlns:p14="http://schemas.microsoft.com/office/powerpoint/2010/main" val="4068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lvl="1"/>
            <a:fld id="{DAF522AE-5A0D-4EC7-8508-8EFAB5534FB5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Value Parameters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Because </a:t>
            </a:r>
            <a:r>
              <a:rPr lang="en-US" altLang="en-US" dirty="0" smtClean="0">
                <a:ea typeface="ＭＳ Ｐゴシック" pitchFamily="-84" charset="-128"/>
              </a:rPr>
              <a:t>matrices and vectors are basic types they can be passed into and output from GLSL functions, e.g.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   mat3 </a:t>
            </a:r>
            <a:r>
              <a:rPr lang="en-US" altLang="en-US" dirty="0" err="1" smtClean="0">
                <a:ea typeface="ＭＳ Ｐゴシック" pitchFamily="-84" charset="-128"/>
              </a:rPr>
              <a:t>func</a:t>
            </a:r>
            <a:r>
              <a:rPr lang="en-US" altLang="en-US" dirty="0" smtClean="0">
                <a:ea typeface="ＭＳ Ｐゴシック" pitchFamily="-84" charset="-128"/>
              </a:rPr>
              <a:t>(mat3 a)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variables passed by copying</a:t>
            </a:r>
          </a:p>
        </p:txBody>
      </p:sp>
    </p:spTree>
    <p:extLst>
      <p:ext uri="{BB962C8B-B14F-4D97-AF65-F5344CB8AC3E}">
        <p14:creationId xmlns:p14="http://schemas.microsoft.com/office/powerpoint/2010/main" val="32621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Qualifiers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GLSL has many of the same qualifiers such as </a:t>
            </a:r>
            <a:r>
              <a:rPr lang="en-US" altLang="en-US" sz="2400" b="1" dirty="0" err="1" smtClean="0">
                <a:latin typeface="Courier New" panose="02070309020205020404" pitchFamily="49" charset="0"/>
                <a:ea typeface="ＭＳ Ｐゴシック" pitchFamily="-84" charset="-128"/>
              </a:rPr>
              <a:t>const</a:t>
            </a:r>
            <a:r>
              <a:rPr lang="en-US" altLang="en-US" sz="2400" dirty="0" smtClean="0">
                <a:ea typeface="ＭＳ Ｐゴシック" pitchFamily="-84" charset="-128"/>
              </a:rPr>
              <a:t> as C/C++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Need others due to the nature of the execution model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Variables can change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Once per primitive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Once per vertex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Once per fragment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At any time in the application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Vertex attributes are interpolated by the rasterizer into fragment attributes</a:t>
            </a:r>
          </a:p>
        </p:txBody>
      </p:sp>
    </p:spTree>
    <p:extLst>
      <p:ext uri="{BB962C8B-B14F-4D97-AF65-F5344CB8AC3E}">
        <p14:creationId xmlns:p14="http://schemas.microsoft.com/office/powerpoint/2010/main" val="9632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Attribute Qualifier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7244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-84" charset="-128"/>
              </a:rPr>
              <a:t>Attribute-qualified variables can change at most once per vertex</a:t>
            </a:r>
          </a:p>
          <a:p>
            <a:r>
              <a:rPr lang="en-US" altLang="en-US" sz="2400" dirty="0" smtClean="0">
                <a:ea typeface="ＭＳ Ｐゴシック" pitchFamily="-84" charset="-128"/>
              </a:rPr>
              <a:t>There are a few built in variables such as </a:t>
            </a:r>
            <a:r>
              <a:rPr lang="en-US" altLang="en-US" sz="2400" dirty="0" err="1" smtClean="0">
                <a:ea typeface="ＭＳ Ｐゴシック" pitchFamily="-84" charset="-128"/>
              </a:rPr>
              <a:t>gl_Position</a:t>
            </a:r>
            <a:r>
              <a:rPr lang="en-US" altLang="en-US" sz="2400" dirty="0" smtClean="0">
                <a:ea typeface="ＭＳ Ｐゴシック" pitchFamily="-84" charset="-128"/>
              </a:rPr>
              <a:t> but most have been deprecated</a:t>
            </a:r>
          </a:p>
          <a:p>
            <a:r>
              <a:rPr lang="en-US" altLang="en-US" sz="2400" dirty="0" smtClean="0">
                <a:ea typeface="ＭＳ Ｐゴシック" pitchFamily="-84" charset="-128"/>
              </a:rPr>
              <a:t>User defined (in application program) </a:t>
            </a:r>
          </a:p>
          <a:p>
            <a:pPr lvl="1"/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attribute float temperature</a:t>
            </a:r>
          </a:p>
          <a:p>
            <a:pPr lvl="1"/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attribute vec3 velocity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recent versions of GLSL use 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in </a:t>
            </a:r>
            <a:r>
              <a:rPr lang="en-US" altLang="en-US" sz="2400" dirty="0" smtClean="0">
                <a:ea typeface="ＭＳ Ｐゴシック" pitchFamily="-84" charset="-128"/>
              </a:rPr>
              <a:t>and </a:t>
            </a: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 out </a:t>
            </a:r>
            <a:r>
              <a:rPr lang="en-US" altLang="en-US" sz="2400" dirty="0" smtClean="0">
                <a:ea typeface="ＭＳ Ｐゴシック" pitchFamily="-84" charset="-128"/>
              </a:rPr>
              <a:t>qualifiers to get to and from </a:t>
            </a:r>
            <a:r>
              <a:rPr lang="en-US" altLang="en-US" sz="2400" dirty="0" err="1" smtClean="0">
                <a:ea typeface="ＭＳ Ｐゴシック" pitchFamily="-84" charset="-128"/>
              </a:rPr>
              <a:t>shaders</a:t>
            </a:r>
            <a:endParaRPr lang="en-US" altLang="en-US" sz="2400" dirty="0" smtClean="0">
              <a:ea typeface="ＭＳ Ｐゴシック" pitchFamily="-84" charset="-128"/>
            </a:endParaRPr>
          </a:p>
          <a:p>
            <a:pPr lvl="1"/>
            <a:endParaRPr lang="en-US" altLang="en-US" sz="27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z="32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 smtClean="0">
                <a:ea typeface="ＭＳ Ｐゴシック" pitchFamily="-84" charset="-128"/>
              </a:rPr>
              <a:t>Uniform Qualified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Variables that are constant for an entire primitive</a:t>
            </a:r>
          </a:p>
          <a:p>
            <a:r>
              <a:rPr lang="en-US" altLang="en-US" dirty="0" smtClean="0">
                <a:ea typeface="ＭＳ Ｐゴシック" pitchFamily="-84" charset="-128"/>
              </a:rPr>
              <a:t>Can be changed in application and sent to </a:t>
            </a:r>
            <a:r>
              <a:rPr lang="en-US" altLang="en-US" dirty="0" err="1" smtClean="0">
                <a:ea typeface="ＭＳ Ｐゴシック" pitchFamily="-84" charset="-128"/>
              </a:rPr>
              <a:t>shaders</a:t>
            </a:r>
            <a:endParaRPr lang="en-US" altLang="en-US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Cannot be changed in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Used to pass information to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r>
              <a:rPr lang="en-US" altLang="en-US" dirty="0" smtClean="0">
                <a:ea typeface="ＭＳ Ｐゴシック" pitchFamily="-84" charset="-128"/>
              </a:rPr>
              <a:t> such as the time or a bounding box of a primitive or transformation matrices</a:t>
            </a:r>
          </a:p>
        </p:txBody>
      </p:sp>
    </p:spTree>
    <p:extLst>
      <p:ext uri="{BB962C8B-B14F-4D97-AF65-F5344CB8AC3E}">
        <p14:creationId xmlns:p14="http://schemas.microsoft.com/office/powerpoint/2010/main" val="35313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Varying Qualified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848600" cy="47244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-84" charset="-128"/>
              </a:rPr>
              <a:t>Variables that are passed from vertex </a:t>
            </a:r>
            <a:r>
              <a:rPr lang="en-US" altLang="en-US" sz="2400" dirty="0" err="1" smtClean="0">
                <a:ea typeface="ＭＳ Ｐゴシック" pitchFamily="-84" charset="-128"/>
              </a:rPr>
              <a:t>shader</a:t>
            </a:r>
            <a:r>
              <a:rPr lang="en-US" altLang="en-US" sz="2400" dirty="0" smtClean="0">
                <a:ea typeface="ＭＳ Ｐゴシック" pitchFamily="-84" charset="-128"/>
              </a:rPr>
              <a:t> to fragment </a:t>
            </a:r>
            <a:r>
              <a:rPr lang="en-US" altLang="en-US" sz="2400" dirty="0" err="1" smtClean="0">
                <a:ea typeface="ＭＳ Ｐゴシック" pitchFamily="-84" charset="-128"/>
              </a:rPr>
              <a:t>shader</a:t>
            </a:r>
            <a:endParaRPr lang="en-US" altLang="en-US" sz="2400" dirty="0" smtClean="0">
              <a:ea typeface="ＭＳ Ｐゴシック" pitchFamily="-84" charset="-128"/>
            </a:endParaRPr>
          </a:p>
          <a:p>
            <a:r>
              <a:rPr lang="en-US" altLang="en-US" sz="2400" dirty="0" smtClean="0">
                <a:ea typeface="ＭＳ Ｐゴシック" pitchFamily="-84" charset="-128"/>
              </a:rPr>
              <a:t>Automatically interpolated by the rasterizer</a:t>
            </a:r>
          </a:p>
          <a:p>
            <a:r>
              <a:rPr lang="en-US" altLang="en-US" sz="2400" dirty="0" smtClean="0">
                <a:ea typeface="ＭＳ Ｐゴシック" pitchFamily="-84" charset="-128"/>
              </a:rPr>
              <a:t>With </a:t>
            </a:r>
            <a:r>
              <a:rPr lang="en-US" altLang="en-US" sz="2400" dirty="0" err="1" smtClean="0">
                <a:ea typeface="ＭＳ Ｐゴシック" pitchFamily="-84" charset="-128"/>
              </a:rPr>
              <a:t>WebGL</a:t>
            </a:r>
            <a:r>
              <a:rPr lang="en-US" altLang="en-US" sz="2400" dirty="0" smtClean="0">
                <a:ea typeface="ＭＳ Ｐゴシック" pitchFamily="-84" charset="-128"/>
              </a:rPr>
              <a:t>, GLSL uses the varying qualifier in both </a:t>
            </a:r>
            <a:r>
              <a:rPr lang="en-US" altLang="en-US" sz="2400" dirty="0" err="1" smtClean="0">
                <a:ea typeface="ＭＳ Ｐゴシック" pitchFamily="-84" charset="-128"/>
              </a:rPr>
              <a:t>shaders</a:t>
            </a:r>
            <a:endParaRPr lang="en-US" altLang="en-US" sz="2400" dirty="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ea typeface="ＭＳ Ｐゴシック" pitchFamily="-84" charset="-128"/>
              </a:rPr>
              <a:t>varying vec4 color;</a:t>
            </a:r>
          </a:p>
          <a:p>
            <a:pPr lvl="2">
              <a:buFontTx/>
              <a:buNone/>
            </a:pPr>
            <a:endParaRPr lang="en-US" altLang="en-US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Example: Vertex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attribute vec4 </a:t>
            </a:r>
            <a:r>
              <a:rPr lang="en-US" altLang="en-US" dirty="0" err="1" smtClean="0">
                <a:ea typeface="ＭＳ Ｐゴシック" pitchFamily="-84" charset="-128"/>
              </a:rPr>
              <a:t>vColor</a:t>
            </a:r>
            <a:r>
              <a:rPr lang="en-US" altLang="en-US" dirty="0" smtClean="0"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varying vec4 </a:t>
            </a:r>
            <a:r>
              <a:rPr lang="en-US" altLang="en-US" dirty="0" err="1" smtClean="0">
                <a:ea typeface="ＭＳ Ｐゴシック" pitchFamily="-84" charset="-128"/>
              </a:rPr>
              <a:t>fColor</a:t>
            </a:r>
            <a:r>
              <a:rPr lang="en-US" altLang="en-US" dirty="0" smtClean="0"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void main()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</a:t>
            </a:r>
            <a:r>
              <a:rPr lang="en-US" altLang="en-US" dirty="0" err="1" smtClean="0">
                <a:ea typeface="ＭＳ Ｐゴシック" pitchFamily="-84" charset="-128"/>
              </a:rPr>
              <a:t>gl_Position</a:t>
            </a:r>
            <a:r>
              <a:rPr lang="en-US" altLang="en-US" dirty="0" smtClean="0">
                <a:ea typeface="ＭＳ Ｐゴシック" pitchFamily="-84" charset="-128"/>
              </a:rPr>
              <a:t> = </a:t>
            </a:r>
            <a:r>
              <a:rPr lang="en-US" altLang="en-US" dirty="0" err="1" smtClean="0">
                <a:ea typeface="ＭＳ Ｐゴシック" pitchFamily="-84" charset="-128"/>
              </a:rPr>
              <a:t>vPosition</a:t>
            </a:r>
            <a:r>
              <a:rPr lang="en-US" altLang="en-US" dirty="0" smtClean="0"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</a:t>
            </a:r>
            <a:r>
              <a:rPr lang="en-US" altLang="en-US" dirty="0" err="1" smtClean="0">
                <a:ea typeface="ＭＳ Ｐゴシック" pitchFamily="-84" charset="-128"/>
              </a:rPr>
              <a:t>fColor</a:t>
            </a:r>
            <a:r>
              <a:rPr lang="en-US" altLang="en-US" dirty="0" smtClean="0">
                <a:ea typeface="ＭＳ Ｐゴシック" pitchFamily="-84" charset="-128"/>
              </a:rPr>
              <a:t> = </a:t>
            </a:r>
            <a:r>
              <a:rPr lang="en-US" altLang="en-US" dirty="0" err="1" smtClean="0">
                <a:ea typeface="ＭＳ Ｐゴシック" pitchFamily="-84" charset="-128"/>
              </a:rPr>
              <a:t>vColor</a:t>
            </a:r>
            <a:r>
              <a:rPr lang="en-US" altLang="en-US" dirty="0" smtClean="0"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8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lvl="1"/>
            <a:fld id="{641899C2-85FE-477D-A185-86C8C3283554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Corresponding Fragment </a:t>
            </a:r>
            <a:r>
              <a:rPr lang="en-US" altLang="en-US" dirty="0" err="1" smtClean="0">
                <a:ea typeface="ＭＳ Ｐゴシック" pitchFamily="-84" charset="-128"/>
              </a:rPr>
              <a:t>Shader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precision </a:t>
            </a:r>
            <a:r>
              <a:rPr lang="en-US" altLang="en-US" dirty="0" err="1" smtClean="0">
                <a:ea typeface="ＭＳ Ｐゴシック" pitchFamily="-84" charset="-128"/>
              </a:rPr>
              <a:t>mediump</a:t>
            </a:r>
            <a:r>
              <a:rPr lang="en-US" altLang="en-US" dirty="0" smtClean="0">
                <a:ea typeface="ＭＳ Ｐゴシック" pitchFamily="-84" charset="-128"/>
              </a:rPr>
              <a:t> float;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varying vec3 </a:t>
            </a:r>
            <a:r>
              <a:rPr lang="en-US" altLang="en-US" dirty="0" err="1" smtClean="0">
                <a:ea typeface="ＭＳ Ｐゴシック" pitchFamily="-84" charset="-128"/>
              </a:rPr>
              <a:t>fColor</a:t>
            </a:r>
            <a:r>
              <a:rPr lang="en-US" altLang="en-US" dirty="0" smtClean="0"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void main()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  </a:t>
            </a:r>
            <a:r>
              <a:rPr lang="en-US" altLang="en-US" dirty="0" err="1" smtClean="0">
                <a:ea typeface="ＭＳ Ｐゴシック" pitchFamily="-84" charset="-128"/>
              </a:rPr>
              <a:t>gl_FragColor</a:t>
            </a:r>
            <a:r>
              <a:rPr lang="en-US" altLang="en-US" dirty="0" smtClean="0">
                <a:ea typeface="ＭＳ Ｐゴシック" pitchFamily="-84" charset="-128"/>
              </a:rPr>
              <a:t> = </a:t>
            </a:r>
            <a:r>
              <a:rPr lang="en-US" altLang="en-US" dirty="0" err="1" smtClean="0">
                <a:ea typeface="ＭＳ Ｐゴシック" pitchFamily="-84" charset="-128"/>
              </a:rPr>
              <a:t>fColor</a:t>
            </a:r>
            <a:r>
              <a:rPr lang="en-US" altLang="en-US" dirty="0" smtClean="0"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}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377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584</Words>
  <Application>Microsoft Office PowerPoint</Application>
  <PresentationFormat>On-screen Show (4:3)</PresentationFormat>
  <Paragraphs>115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Monotype Sorts</vt:lpstr>
      <vt:lpstr>Times New Roman</vt:lpstr>
      <vt:lpstr>Notebook.pot</vt:lpstr>
      <vt:lpstr>WebGL Shaders</vt:lpstr>
      <vt:lpstr>Data Types</vt:lpstr>
      <vt:lpstr>Value Parameters</vt:lpstr>
      <vt:lpstr>Qualifiers</vt:lpstr>
      <vt:lpstr>Attribute Qualifier</vt:lpstr>
      <vt:lpstr>Uniform Qualified</vt:lpstr>
      <vt:lpstr>Varying Qualified</vt:lpstr>
      <vt:lpstr>Example: Vertex Shader</vt:lpstr>
      <vt:lpstr>Corresponding Fragment Shader</vt:lpstr>
      <vt:lpstr>Sending Colors from Application</vt:lpstr>
      <vt:lpstr>Sending a Uniform Variable</vt:lpstr>
      <vt:lpstr>Operators and Functions</vt:lpstr>
      <vt:lpstr>Swizzling and Selection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19</cp:revision>
  <dcterms:created xsi:type="dcterms:W3CDTF">2000-02-11T16:26:36Z</dcterms:created>
  <dcterms:modified xsi:type="dcterms:W3CDTF">2016-02-01T12:02:27Z</dcterms:modified>
</cp:coreProperties>
</file>