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sldIdLst>
    <p:sldId id="256" r:id="rId2"/>
    <p:sldId id="277" r:id="rId3"/>
    <p:sldId id="286" r:id="rId4"/>
    <p:sldId id="284" r:id="rId5"/>
    <p:sldId id="285" r:id="rId6"/>
    <p:sldId id="287" r:id="rId7"/>
    <p:sldId id="288" r:id="rId8"/>
    <p:sldId id="289" r:id="rId9"/>
    <p:sldId id="291" r:id="rId10"/>
    <p:sldId id="292" r:id="rId11"/>
    <p:sldId id="293" r:id="rId12"/>
    <p:sldId id="294" r:id="rId13"/>
    <p:sldId id="295" r:id="rId14"/>
    <p:sldId id="278" r:id="rId15"/>
    <p:sldId id="279" r:id="rId16"/>
    <p:sldId id="271" r:id="rId17"/>
    <p:sldId id="280" r:id="rId18"/>
    <p:sldId id="281" r:id="rId19"/>
    <p:sldId id="282" r:id="rId20"/>
    <p:sldId id="274" r:id="rId21"/>
    <p:sldId id="275" r:id="rId22"/>
    <p:sldId id="283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79" autoAdjust="0"/>
    <p:restoredTop sz="86449" autoAdjust="0"/>
  </p:normalViewPr>
  <p:slideViewPr>
    <p:cSldViewPr>
      <p:cViewPr varScale="1">
        <p:scale>
          <a:sx n="67" d="100"/>
          <a:sy n="67" d="100"/>
        </p:scale>
        <p:origin x="55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1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4099" name="Rectangle 3" descr="Stationery"/>
            <p:cNvSpPr>
              <a:spLocks noChangeArrowheads="1"/>
            </p:cNvSpPr>
            <p:nvPr/>
          </p:nvSpPr>
          <p:spPr bwMode="white">
            <a:xfrm>
              <a:off x="336" y="150"/>
              <a:ext cx="5253" cy="402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100" name="Picture 4" descr="A:\minispir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62025" y="19256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738563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962025" y="6100763"/>
            <a:ext cx="19050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400425" y="6100763"/>
            <a:ext cx="28956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29425" y="6100763"/>
            <a:ext cx="19050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fld id="{E41C9A31-8822-4536-BEC1-E2EFB971ADF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0B245B-3DAC-4573-BB9C-83E2338277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772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4572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4572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A86803-B5B6-44B5-813B-86C5EA01E3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381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16F32E-577D-4FF1-AF5D-8FE69C7D8B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301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A94A2-A5EF-4AA8-9EBC-9C63130B87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571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8288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C3715E-9A05-404E-93E2-D09D7CB5B8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138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CDA4BE-7E0F-4D4F-8297-5191186DF9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189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38BE8-7718-4AEC-B46D-D99E236376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568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875511-A5D6-46E7-BB19-D8D0736080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564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096177-71B0-4DCE-9C27-9A3EDD8061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352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50D599-99DC-4711-A7D1-CCD3084CBB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17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8C735A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ltGray">
            <a:xfrm>
              <a:off x="336" y="150"/>
              <a:ext cx="5253" cy="4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076" name="Picture 4" descr="A:\minispir.GIF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77" name="Line 5"/>
            <p:cNvSpPr>
              <a:spLocks noChangeShapeType="1"/>
            </p:cNvSpPr>
            <p:nvPr/>
          </p:nvSpPr>
          <p:spPr bwMode="ltGray">
            <a:xfrm>
              <a:off x="640" y="1008"/>
              <a:ext cx="488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457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828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0960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fld id="{C2EEFD5E-83A3-44B2-8FB3-1CF24CB4858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Monotype Sorts" pitchFamily="2" charset="2"/>
        <a:buChar char="4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gl.org/wiki/OpenGL_Context" TargetMode="External"/><Relationship Id="rId2" Type="http://schemas.openxmlformats.org/officeDocument/2006/relationships/hyperlink" Target="https://www.opengl.org/wiki/Default_Framebuffer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opengl.org/wiki/Framebuffer_Objec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Graphics</a:t>
            </a:r>
            <a:r>
              <a:rPr lang="en-US" altLang="en-US" baseline="0" dirty="0" smtClean="0"/>
              <a:t> Systems</a:t>
            </a:r>
            <a:endParaRPr lang="en-US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Clipping Regions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200400" y="2743200"/>
            <a:ext cx="27432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5943600" y="1600200"/>
            <a:ext cx="0" cy="5029200"/>
          </a:xfrm>
          <a:prstGeom prst="line">
            <a:avLst/>
          </a:prstGeom>
          <a:noFill/>
          <a:ln w="4127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990600" y="2743200"/>
            <a:ext cx="8001000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3200400" y="1600200"/>
            <a:ext cx="0" cy="525780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762000" y="4495800"/>
            <a:ext cx="8382000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584" name="Group 8"/>
          <p:cNvGrpSpPr>
            <a:grpSpLocks/>
          </p:cNvGrpSpPr>
          <p:nvPr/>
        </p:nvGrpSpPr>
        <p:grpSpPr bwMode="auto">
          <a:xfrm rot="-1453734">
            <a:off x="1524000" y="2133600"/>
            <a:ext cx="4271963" cy="2217738"/>
            <a:chOff x="2352" y="1968"/>
            <a:chExt cx="960" cy="624"/>
          </a:xfrm>
        </p:grpSpPr>
        <p:sp>
          <p:nvSpPr>
            <p:cNvPr id="24585" name="Line 9"/>
            <p:cNvSpPr>
              <a:spLocks noChangeShapeType="1"/>
            </p:cNvSpPr>
            <p:nvPr/>
          </p:nvSpPr>
          <p:spPr bwMode="auto">
            <a:xfrm flipV="1">
              <a:off x="2400" y="2064"/>
              <a:ext cx="816" cy="48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6" name="Oval 10"/>
            <p:cNvSpPr>
              <a:spLocks noChangeArrowheads="1"/>
            </p:cNvSpPr>
            <p:nvPr/>
          </p:nvSpPr>
          <p:spPr bwMode="auto">
            <a:xfrm>
              <a:off x="3168" y="196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7" name="Oval 11"/>
            <p:cNvSpPr>
              <a:spLocks noChangeArrowheads="1"/>
            </p:cNvSpPr>
            <p:nvPr/>
          </p:nvSpPr>
          <p:spPr bwMode="auto">
            <a:xfrm>
              <a:off x="2352" y="244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5702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Clipping Regions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200400" y="2743200"/>
            <a:ext cx="27432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5943600" y="1600200"/>
            <a:ext cx="0" cy="5029200"/>
          </a:xfrm>
          <a:prstGeom prst="line">
            <a:avLst/>
          </a:prstGeom>
          <a:noFill/>
          <a:ln w="4127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990600" y="2743200"/>
            <a:ext cx="8001000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3200400" y="1600200"/>
            <a:ext cx="0" cy="525780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762000" y="4495800"/>
            <a:ext cx="8382000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608" name="Group 8"/>
          <p:cNvGrpSpPr>
            <a:grpSpLocks/>
          </p:cNvGrpSpPr>
          <p:nvPr/>
        </p:nvGrpSpPr>
        <p:grpSpPr bwMode="auto">
          <a:xfrm>
            <a:off x="6477000" y="2133600"/>
            <a:ext cx="1524000" cy="990600"/>
            <a:chOff x="2352" y="1968"/>
            <a:chExt cx="960" cy="624"/>
          </a:xfrm>
        </p:grpSpPr>
        <p:sp>
          <p:nvSpPr>
            <p:cNvPr id="25609" name="Line 9"/>
            <p:cNvSpPr>
              <a:spLocks noChangeShapeType="1"/>
            </p:cNvSpPr>
            <p:nvPr/>
          </p:nvSpPr>
          <p:spPr bwMode="auto">
            <a:xfrm flipV="1">
              <a:off x="2400" y="2064"/>
              <a:ext cx="816" cy="48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0" name="Oval 10"/>
            <p:cNvSpPr>
              <a:spLocks noChangeArrowheads="1"/>
            </p:cNvSpPr>
            <p:nvPr/>
          </p:nvSpPr>
          <p:spPr bwMode="auto">
            <a:xfrm>
              <a:off x="3168" y="196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1" name="Oval 11"/>
            <p:cNvSpPr>
              <a:spLocks noChangeArrowheads="1"/>
            </p:cNvSpPr>
            <p:nvPr/>
          </p:nvSpPr>
          <p:spPr bwMode="auto">
            <a:xfrm>
              <a:off x="2352" y="244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7302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Rasterizer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171575" y="2405062"/>
            <a:ext cx="1416935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Vertex Processor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954399" y="2405062"/>
            <a:ext cx="1158111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Clipper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03355" y="2405062"/>
            <a:ext cx="1508889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Rasterizer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364165" y="2405062"/>
            <a:ext cx="15240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Fragment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Processor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0600" y="1748131"/>
            <a:ext cx="1174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Vertices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26525" y="1748131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Pixels</a:t>
            </a:r>
            <a:endParaRPr lang="en-US" dirty="0"/>
          </a:p>
        </p:txBody>
      </p:sp>
      <p:cxnSp>
        <p:nvCxnSpPr>
          <p:cNvPr id="16" name="Elbow Connector 15"/>
          <p:cNvCxnSpPr>
            <a:stCxn id="9" idx="3"/>
            <a:endCxn id="4" idx="1"/>
          </p:cNvCxnSpPr>
          <p:nvPr/>
        </p:nvCxnSpPr>
        <p:spPr bwMode="auto">
          <a:xfrm flipH="1">
            <a:off x="1171575" y="1978964"/>
            <a:ext cx="993898" cy="845198"/>
          </a:xfrm>
          <a:prstGeom prst="bentConnector5">
            <a:avLst>
              <a:gd name="adj1" fmla="val -23000"/>
              <a:gd name="adj2" fmla="val 38862"/>
              <a:gd name="adj3" fmla="val 123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Elbow Connector 18"/>
          <p:cNvCxnSpPr>
            <a:stCxn id="4" idx="3"/>
            <a:endCxn id="5" idx="1"/>
          </p:cNvCxnSpPr>
          <p:nvPr/>
        </p:nvCxnSpPr>
        <p:spPr bwMode="auto">
          <a:xfrm>
            <a:off x="2588510" y="2824162"/>
            <a:ext cx="365889" cy="127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Elbow Connector 25"/>
          <p:cNvCxnSpPr>
            <a:stCxn id="5" idx="3"/>
            <a:endCxn id="7" idx="1"/>
          </p:cNvCxnSpPr>
          <p:nvPr/>
        </p:nvCxnSpPr>
        <p:spPr bwMode="auto">
          <a:xfrm>
            <a:off x="4112510" y="2824162"/>
            <a:ext cx="390845" cy="127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Elbow Connector 27"/>
          <p:cNvCxnSpPr>
            <a:stCxn id="7" idx="3"/>
            <a:endCxn id="8" idx="1"/>
          </p:cNvCxnSpPr>
          <p:nvPr/>
        </p:nvCxnSpPr>
        <p:spPr bwMode="auto">
          <a:xfrm>
            <a:off x="6012244" y="2824162"/>
            <a:ext cx="351921" cy="127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Elbow Connector 43"/>
          <p:cNvCxnSpPr>
            <a:stCxn id="8" idx="3"/>
            <a:endCxn id="10" idx="1"/>
          </p:cNvCxnSpPr>
          <p:nvPr/>
        </p:nvCxnSpPr>
        <p:spPr bwMode="auto">
          <a:xfrm flipH="1" flipV="1">
            <a:off x="7826525" y="1978964"/>
            <a:ext cx="61640" cy="845198"/>
          </a:xfrm>
          <a:prstGeom prst="bentConnector5">
            <a:avLst>
              <a:gd name="adj1" fmla="val -370863"/>
              <a:gd name="adj2" fmla="val 61138"/>
              <a:gd name="adj3" fmla="val 47086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1171575" y="3433758"/>
            <a:ext cx="5686425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700" dirty="0" smtClean="0">
                <a:ea typeface="ＭＳ Ｐゴシック" pitchFamily="-84" charset="-128"/>
              </a:rPr>
              <a:t>Rasterizer produces a set of fragments for each object</a:t>
            </a:r>
          </a:p>
          <a:p>
            <a:r>
              <a:rPr lang="en-US" altLang="en-US" sz="2700" dirty="0" smtClean="0">
                <a:ea typeface="ＭＳ Ｐゴシック" pitchFamily="-84" charset="-128"/>
              </a:rPr>
              <a:t>Fragments are “potential pixels”</a:t>
            </a:r>
          </a:p>
          <a:p>
            <a:pPr lvl="1"/>
            <a:r>
              <a:rPr lang="en-US" altLang="en-US" sz="2200" dirty="0" smtClean="0">
                <a:ea typeface="ＭＳ Ｐゴシック" pitchFamily="-84" charset="-128"/>
              </a:rPr>
              <a:t>Have a location in framebuffer</a:t>
            </a:r>
          </a:p>
          <a:p>
            <a:pPr lvl="1"/>
            <a:r>
              <a:rPr lang="en-US" altLang="en-US" sz="2200" dirty="0" smtClean="0">
                <a:ea typeface="ＭＳ Ｐゴシック" pitchFamily="-84" charset="-128"/>
              </a:rPr>
              <a:t>Color and depth attributes</a:t>
            </a:r>
          </a:p>
          <a:p>
            <a:r>
              <a:rPr lang="en-US" altLang="en-US" sz="2700" dirty="0" smtClean="0">
                <a:ea typeface="ＭＳ Ｐゴシック" pitchFamily="-84" charset="-128"/>
              </a:rPr>
              <a:t>Vertex attributes are interpolated over objects by the rasterizer</a:t>
            </a:r>
          </a:p>
          <a:p>
            <a:endParaRPr lang="en-US" altLang="en-US" sz="2700" dirty="0" smtClean="0"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6880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7513"/>
            <a:ext cx="7772400" cy="1143000"/>
          </a:xfrm>
        </p:spPr>
        <p:txBody>
          <a:bodyPr/>
          <a:lstStyle/>
          <a:p>
            <a:r>
              <a:rPr lang="en-US" dirty="0" smtClean="0"/>
              <a:t>Fragment Processor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171575" y="2405062"/>
            <a:ext cx="1416935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Vertex Processor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954399" y="2405062"/>
            <a:ext cx="1158111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Clipper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03355" y="2405062"/>
            <a:ext cx="1508889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Rasterizer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364165" y="2405062"/>
            <a:ext cx="15240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Fragment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Processor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0600" y="1748131"/>
            <a:ext cx="1174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Vertices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26525" y="1748131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Pixels</a:t>
            </a:r>
            <a:endParaRPr lang="en-US" dirty="0"/>
          </a:p>
        </p:txBody>
      </p:sp>
      <p:cxnSp>
        <p:nvCxnSpPr>
          <p:cNvPr id="16" name="Elbow Connector 15"/>
          <p:cNvCxnSpPr>
            <a:stCxn id="9" idx="3"/>
            <a:endCxn id="4" idx="1"/>
          </p:cNvCxnSpPr>
          <p:nvPr/>
        </p:nvCxnSpPr>
        <p:spPr bwMode="auto">
          <a:xfrm flipH="1">
            <a:off x="1171575" y="1978964"/>
            <a:ext cx="993898" cy="845198"/>
          </a:xfrm>
          <a:prstGeom prst="bentConnector5">
            <a:avLst>
              <a:gd name="adj1" fmla="val -23000"/>
              <a:gd name="adj2" fmla="val 38862"/>
              <a:gd name="adj3" fmla="val 123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Elbow Connector 18"/>
          <p:cNvCxnSpPr>
            <a:stCxn id="4" idx="3"/>
            <a:endCxn id="5" idx="1"/>
          </p:cNvCxnSpPr>
          <p:nvPr/>
        </p:nvCxnSpPr>
        <p:spPr bwMode="auto">
          <a:xfrm>
            <a:off x="2588510" y="2824162"/>
            <a:ext cx="365889" cy="127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Elbow Connector 25"/>
          <p:cNvCxnSpPr>
            <a:stCxn id="5" idx="3"/>
            <a:endCxn id="7" idx="1"/>
          </p:cNvCxnSpPr>
          <p:nvPr/>
        </p:nvCxnSpPr>
        <p:spPr bwMode="auto">
          <a:xfrm>
            <a:off x="4112510" y="2824162"/>
            <a:ext cx="390845" cy="127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Elbow Connector 27"/>
          <p:cNvCxnSpPr>
            <a:stCxn id="7" idx="3"/>
            <a:endCxn id="8" idx="1"/>
          </p:cNvCxnSpPr>
          <p:nvPr/>
        </p:nvCxnSpPr>
        <p:spPr bwMode="auto">
          <a:xfrm>
            <a:off x="6012244" y="2824162"/>
            <a:ext cx="351921" cy="127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Elbow Connector 43"/>
          <p:cNvCxnSpPr>
            <a:stCxn id="8" idx="3"/>
            <a:endCxn id="10" idx="1"/>
          </p:cNvCxnSpPr>
          <p:nvPr/>
        </p:nvCxnSpPr>
        <p:spPr bwMode="auto">
          <a:xfrm flipH="1" flipV="1">
            <a:off x="7826525" y="1978964"/>
            <a:ext cx="61640" cy="845198"/>
          </a:xfrm>
          <a:prstGeom prst="bentConnector5">
            <a:avLst>
              <a:gd name="adj1" fmla="val -370863"/>
              <a:gd name="adj2" fmla="val 61138"/>
              <a:gd name="adj3" fmla="val 47086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1171575" y="3264547"/>
            <a:ext cx="7134225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smtClean="0">
                <a:ea typeface="ＭＳ Ｐゴシック" pitchFamily="-84" charset="-128"/>
              </a:rPr>
              <a:t>Fragments are processed to determine the color of the corresponding pixel in the frame buffer</a:t>
            </a:r>
          </a:p>
          <a:p>
            <a:endParaRPr lang="en-US" altLang="en-US" dirty="0" smtClean="0">
              <a:ea typeface="ＭＳ Ｐゴシック" pitchFamily="-84" charset="-128"/>
            </a:endParaRPr>
          </a:p>
          <a:p>
            <a:r>
              <a:rPr lang="en-US" altLang="en-US" dirty="0" smtClean="0">
                <a:ea typeface="ＭＳ Ｐゴシック" pitchFamily="-84" charset="-128"/>
              </a:rPr>
              <a:t>Colors can be determined by texture mapping or interpolation of vertex colors</a:t>
            </a:r>
          </a:p>
          <a:p>
            <a:endParaRPr lang="en-US" altLang="en-US" dirty="0" smtClean="0">
              <a:ea typeface="ＭＳ Ｐゴシック" pitchFamily="-84" charset="-128"/>
            </a:endParaRPr>
          </a:p>
          <a:p>
            <a:r>
              <a:rPr lang="en-US" altLang="en-US" dirty="0" smtClean="0">
                <a:ea typeface="ＭＳ Ｐゴシック" pitchFamily="-84" charset="-128"/>
              </a:rPr>
              <a:t>Fragments may be blocked by other fragments closer to the camera </a:t>
            </a:r>
          </a:p>
          <a:p>
            <a:pPr lvl="1"/>
            <a:r>
              <a:rPr lang="en-US" altLang="en-US" dirty="0" smtClean="0">
                <a:ea typeface="ＭＳ Ｐゴシック" pitchFamily="-84" charset="-128"/>
              </a:rPr>
              <a:t>Hidden-surface removal </a:t>
            </a:r>
          </a:p>
          <a:p>
            <a:endParaRPr lang="en-US" altLang="en-US" sz="2700" dirty="0" smtClean="0"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7006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vs Raster Graphics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164" y="2161699"/>
            <a:ext cx="6645116" cy="31719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23060" y="5657850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Image from:  </a:t>
            </a:r>
          </a:p>
        </p:txBody>
      </p:sp>
    </p:spTree>
    <p:extLst>
      <p:ext uri="{BB962C8B-B14F-4D97-AF65-F5344CB8AC3E}">
        <p14:creationId xmlns:p14="http://schemas.microsoft.com/office/powerpoint/2010/main" val="2307696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vs Raster Graphics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Vector Graphics:</a:t>
            </a:r>
            <a:r>
              <a:rPr lang="en-US" baseline="0" dirty="0" smtClean="0"/>
              <a:t>  Mathematical representation of lines and shapes (files: .</a:t>
            </a:r>
            <a:r>
              <a:rPr lang="en-US" baseline="0" dirty="0" err="1" smtClean="0"/>
              <a:t>ai</a:t>
            </a:r>
            <a:r>
              <a:rPr lang="en-US" baseline="0" dirty="0" smtClean="0"/>
              <a:t>, .pdf, .</a:t>
            </a:r>
            <a:r>
              <a:rPr lang="en-US" baseline="0" dirty="0" err="1" smtClean="0"/>
              <a:t>obj</a:t>
            </a:r>
            <a:r>
              <a:rPr lang="en-US" baseline="0" dirty="0" smtClean="0"/>
              <a:t>)</a:t>
            </a:r>
          </a:p>
          <a:p>
            <a:pPr lvl="1"/>
            <a:r>
              <a:rPr lang="en-US" baseline="0" dirty="0" smtClean="0"/>
              <a:t>Pros:  </a:t>
            </a:r>
          </a:p>
          <a:p>
            <a:pPr lvl="2"/>
            <a:r>
              <a:rPr lang="en-US" baseline="0" dirty="0" smtClean="0"/>
              <a:t>Scalable</a:t>
            </a:r>
          </a:p>
          <a:p>
            <a:pPr lvl="2"/>
            <a:r>
              <a:rPr lang="en-US" baseline="0" dirty="0" smtClean="0"/>
              <a:t>Smaller file size</a:t>
            </a:r>
          </a:p>
          <a:p>
            <a:pPr lvl="2"/>
            <a:r>
              <a:rPr lang="en-US" baseline="0" dirty="0" smtClean="0"/>
              <a:t>Editable </a:t>
            </a:r>
          </a:p>
          <a:p>
            <a:pPr lvl="1"/>
            <a:r>
              <a:rPr lang="en-US" baseline="0" dirty="0" smtClean="0"/>
              <a:t>Cons: </a:t>
            </a:r>
          </a:p>
          <a:p>
            <a:pPr lvl="2"/>
            <a:r>
              <a:rPr lang="en-US" baseline="0" dirty="0" smtClean="0"/>
              <a:t>Limited details</a:t>
            </a:r>
          </a:p>
          <a:p>
            <a:pPr lvl="2"/>
            <a:r>
              <a:rPr lang="en-US" baseline="0" dirty="0" smtClean="0"/>
              <a:t>Limited Effects</a:t>
            </a:r>
          </a:p>
          <a:p>
            <a:pPr lvl="1"/>
            <a:endParaRPr lang="en-US" baseline="0" dirty="0" smtClean="0"/>
          </a:p>
          <a:p>
            <a:r>
              <a:rPr lang="en-US" baseline="0" dirty="0" smtClean="0"/>
              <a:t>Raster Graphics:  Image as an array of pixels (Files: .gif, .jpg, .bmp)</a:t>
            </a:r>
          </a:p>
          <a:p>
            <a:pPr lvl="1"/>
            <a:r>
              <a:rPr lang="en-US" dirty="0" smtClean="0"/>
              <a:t>Pros:</a:t>
            </a:r>
          </a:p>
          <a:p>
            <a:pPr lvl="2"/>
            <a:r>
              <a:rPr lang="en-US" dirty="0" smtClean="0"/>
              <a:t>Detail</a:t>
            </a:r>
            <a:r>
              <a:rPr lang="en-US" baseline="0" dirty="0" smtClean="0"/>
              <a:t> on pixel level</a:t>
            </a:r>
          </a:p>
          <a:p>
            <a:pPr lvl="2"/>
            <a:r>
              <a:rPr lang="en-US" baseline="0" dirty="0" smtClean="0"/>
              <a:t>Edit on pixel level</a:t>
            </a:r>
            <a:endParaRPr lang="en-US" dirty="0" smtClean="0"/>
          </a:p>
          <a:p>
            <a:pPr lvl="1"/>
            <a:r>
              <a:rPr lang="en-US" dirty="0" smtClean="0"/>
              <a:t>Cons:</a:t>
            </a:r>
          </a:p>
          <a:p>
            <a:pPr lvl="2"/>
            <a:r>
              <a:rPr lang="en-US" dirty="0" smtClean="0"/>
              <a:t>Not Scalable.</a:t>
            </a:r>
            <a:r>
              <a:rPr lang="en-US" baseline="0" dirty="0" smtClean="0"/>
              <a:t> Lose detail when enlarged.</a:t>
            </a:r>
          </a:p>
          <a:p>
            <a:pPr lvl="2"/>
            <a:r>
              <a:rPr lang="en-US" baseline="0" dirty="0" smtClean="0"/>
              <a:t>Large file size.</a:t>
            </a:r>
          </a:p>
        </p:txBody>
      </p:sp>
    </p:spTree>
    <p:extLst>
      <p:ext uri="{BB962C8B-B14F-4D97-AF65-F5344CB8AC3E}">
        <p14:creationId xmlns:p14="http://schemas.microsoft.com/office/powerpoint/2010/main" val="314967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Vector </a:t>
            </a:r>
            <a:r>
              <a:rPr lang="en-US" altLang="en-US" dirty="0" smtClean="0"/>
              <a:t>Graphics: Equation </a:t>
            </a:r>
            <a:r>
              <a:rPr lang="en-US" altLang="en-US" dirty="0"/>
              <a:t>of Line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711810"/>
              </p:ext>
            </p:extLst>
          </p:nvPr>
        </p:nvGraphicFramePr>
        <p:xfrm>
          <a:off x="2985294" y="2879725"/>
          <a:ext cx="28511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4" name="Equation" r:id="rId3" imgW="1282680" imgH="228600" progId="Equation.3">
                  <p:embed/>
                </p:oleObj>
              </mc:Choice>
              <mc:Fallback>
                <p:oleObj name="Equation" r:id="rId3" imgW="128268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5294" y="2879725"/>
                        <a:ext cx="28511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108200" y="1828800"/>
            <a:ext cx="46053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/>
              <a:t>The vector equation of a </a:t>
            </a:r>
          </a:p>
          <a:p>
            <a:pPr algn="ctr"/>
            <a:r>
              <a:rPr lang="en-US" altLang="en-US" dirty="0"/>
              <a:t>line containing the points p</a:t>
            </a:r>
            <a:r>
              <a:rPr lang="en-US" altLang="en-US" baseline="-25000" dirty="0"/>
              <a:t>0</a:t>
            </a:r>
            <a:r>
              <a:rPr lang="en-US" altLang="en-US" dirty="0"/>
              <a:t> and p</a:t>
            </a:r>
            <a:r>
              <a:rPr lang="en-US" altLang="en-US" baseline="-25000" dirty="0"/>
              <a:t>1</a:t>
            </a:r>
            <a:r>
              <a:rPr lang="en-US" altLang="en-US" dirty="0"/>
              <a:t>: 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112962" y="3411537"/>
            <a:ext cx="4953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/>
              <a:t>We get the line segment p</a:t>
            </a:r>
            <a:r>
              <a:rPr lang="en-US" altLang="en-US" baseline="-25000" dirty="0"/>
              <a:t>0</a:t>
            </a:r>
            <a:r>
              <a:rPr lang="en-US" altLang="en-US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 when we </a:t>
            </a:r>
          </a:p>
          <a:p>
            <a:pPr algn="ctr"/>
            <a:r>
              <a:rPr lang="en-US" altLang="en-US" dirty="0"/>
              <a:t>limited t to the interval [0,1].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2362200" y="4953000"/>
            <a:ext cx="623094" cy="838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</a:t>
            </a:r>
            <a:r>
              <a:rPr kumimoji="0" lang="en-US" sz="2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6401991" y="4258468"/>
            <a:ext cx="623094" cy="838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</a:t>
            </a:r>
            <a:r>
              <a:rPr lang="en-US" baseline="-25000" dirty="0"/>
              <a:t>1</a:t>
            </a:r>
            <a:endParaRPr kumimoji="0" lang="en-US" sz="24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>
            <a:stCxn id="2" idx="6"/>
            <a:endCxn id="16" idx="2"/>
          </p:cNvCxnSpPr>
          <p:nvPr/>
        </p:nvCxnSpPr>
        <p:spPr bwMode="auto">
          <a:xfrm flipV="1">
            <a:off x="2985294" y="4677568"/>
            <a:ext cx="3416697" cy="6945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2143124" y="5835799"/>
            <a:ext cx="6391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should be stored to represent this line?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Vector </a:t>
            </a:r>
            <a:r>
              <a:rPr lang="en-US" altLang="en-US" dirty="0" smtClean="0"/>
              <a:t>Graphics: Scalable</a:t>
            </a:r>
            <a:endParaRPr lang="en-US" altLang="en-US" dirty="0"/>
          </a:p>
        </p:txBody>
      </p:sp>
      <p:sp>
        <p:nvSpPr>
          <p:cNvPr id="2" name="Oval 1"/>
          <p:cNvSpPr/>
          <p:nvPr/>
        </p:nvSpPr>
        <p:spPr bwMode="auto">
          <a:xfrm>
            <a:off x="2743200" y="2817415"/>
            <a:ext cx="623094" cy="838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</a:t>
            </a:r>
            <a:r>
              <a:rPr kumimoji="0" lang="en-US" sz="2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6324600" y="2817415"/>
            <a:ext cx="623094" cy="838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</a:t>
            </a:r>
            <a:r>
              <a:rPr lang="en-US" baseline="-25000" dirty="0"/>
              <a:t>1</a:t>
            </a:r>
            <a:endParaRPr kumimoji="0" lang="en-US" sz="24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>
            <a:stCxn id="2" idx="6"/>
            <a:endCxn id="16" idx="2"/>
          </p:cNvCxnSpPr>
          <p:nvPr/>
        </p:nvCxnSpPr>
        <p:spPr bwMode="auto">
          <a:xfrm>
            <a:off x="3366294" y="3236515"/>
            <a:ext cx="295830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Oval 14"/>
          <p:cNvSpPr/>
          <p:nvPr/>
        </p:nvSpPr>
        <p:spPr bwMode="auto">
          <a:xfrm>
            <a:off x="1828800" y="4343400"/>
            <a:ext cx="623094" cy="838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</a:t>
            </a:r>
            <a:r>
              <a:rPr kumimoji="0" lang="en-US" sz="2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7467600" y="4343400"/>
            <a:ext cx="623094" cy="838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</a:t>
            </a:r>
            <a:r>
              <a:rPr lang="en-US" baseline="-25000" dirty="0"/>
              <a:t>1</a:t>
            </a:r>
            <a:endParaRPr kumimoji="0" lang="en-US" sz="24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18" name="Straight Connector 17"/>
          <p:cNvCxnSpPr>
            <a:stCxn id="15" idx="6"/>
            <a:endCxn id="17" idx="2"/>
          </p:cNvCxnSpPr>
          <p:nvPr/>
        </p:nvCxnSpPr>
        <p:spPr bwMode="auto">
          <a:xfrm>
            <a:off x="2451894" y="4762500"/>
            <a:ext cx="501570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1447800" y="2057400"/>
            <a:ext cx="3268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do you scale lines?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130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Vector </a:t>
            </a:r>
            <a:r>
              <a:rPr lang="en-US" altLang="en-US" dirty="0" smtClean="0"/>
              <a:t>Graphics: Scalable</a:t>
            </a:r>
            <a:endParaRPr lang="en-US" altLang="en-US" dirty="0"/>
          </a:p>
        </p:txBody>
      </p:sp>
      <p:sp>
        <p:nvSpPr>
          <p:cNvPr id="2" name="Oval 1"/>
          <p:cNvSpPr/>
          <p:nvPr/>
        </p:nvSpPr>
        <p:spPr bwMode="auto">
          <a:xfrm>
            <a:off x="2743200" y="2817415"/>
            <a:ext cx="623094" cy="838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</a:t>
            </a:r>
            <a:r>
              <a:rPr kumimoji="0" lang="en-US" sz="2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6324600" y="2817415"/>
            <a:ext cx="623094" cy="838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</a:t>
            </a:r>
            <a:r>
              <a:rPr lang="en-US" baseline="-25000" dirty="0"/>
              <a:t>1</a:t>
            </a:r>
            <a:endParaRPr kumimoji="0" lang="en-US" sz="24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>
            <a:stCxn id="2" idx="6"/>
            <a:endCxn id="16" idx="2"/>
          </p:cNvCxnSpPr>
          <p:nvPr/>
        </p:nvCxnSpPr>
        <p:spPr bwMode="auto">
          <a:xfrm>
            <a:off x="3366294" y="3236515"/>
            <a:ext cx="295830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Oval 14"/>
          <p:cNvSpPr/>
          <p:nvPr/>
        </p:nvSpPr>
        <p:spPr bwMode="auto">
          <a:xfrm>
            <a:off x="1828800" y="4343400"/>
            <a:ext cx="623094" cy="838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</a:t>
            </a:r>
            <a:r>
              <a:rPr kumimoji="0" lang="en-US" sz="2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7467600" y="4343400"/>
            <a:ext cx="623094" cy="838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</a:t>
            </a:r>
            <a:r>
              <a:rPr lang="en-US" baseline="-25000" dirty="0"/>
              <a:t>1</a:t>
            </a:r>
            <a:endParaRPr kumimoji="0" lang="en-US" sz="24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18" name="Straight Connector 17"/>
          <p:cNvCxnSpPr>
            <a:stCxn id="15" idx="6"/>
            <a:endCxn id="17" idx="2"/>
          </p:cNvCxnSpPr>
          <p:nvPr/>
        </p:nvCxnSpPr>
        <p:spPr bwMode="auto">
          <a:xfrm>
            <a:off x="2451894" y="4762500"/>
            <a:ext cx="501570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1447800" y="2057400"/>
            <a:ext cx="3268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do you scale lines?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21406" y="5518051"/>
            <a:ext cx="3427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Scalar multiply the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829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Raster</a:t>
            </a:r>
            <a:r>
              <a:rPr lang="en-US" baseline="0" dirty="0" smtClean="0"/>
              <a:t> Graphics: A Line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264839"/>
              </p:ext>
            </p:extLst>
          </p:nvPr>
        </p:nvGraphicFramePr>
        <p:xfrm>
          <a:off x="1295400" y="2133600"/>
          <a:ext cx="3733803" cy="3733800"/>
        </p:xfrm>
        <a:graphic>
          <a:graphicData uri="http://schemas.openxmlformats.org/drawingml/2006/table">
            <a:tbl>
              <a:tblPr firstRow="1">
                <a:tableStyleId>{D7AC3CCA-C797-4891-BE02-D94E43425B78}</a:tableStyleId>
              </a:tblPr>
              <a:tblGrid>
                <a:gridCol w="414867"/>
                <a:gridCol w="414867"/>
                <a:gridCol w="414867"/>
                <a:gridCol w="414867"/>
                <a:gridCol w="414867"/>
                <a:gridCol w="414867"/>
                <a:gridCol w="414867"/>
                <a:gridCol w="414867"/>
                <a:gridCol w="414867"/>
              </a:tblGrid>
              <a:tr h="409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54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54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54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54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54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54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54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54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486400" y="2667000"/>
            <a:ext cx="2881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you scale these lines?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983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Basic Graphics System</a:t>
            </a:r>
            <a:endParaRPr 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72712" y="4423857"/>
            <a:ext cx="14221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  <a:cs typeface="+mn-cs"/>
              </a:defRPr>
            </a:lvl9pPr>
          </a:lstStyle>
          <a:p>
            <a:r>
              <a:rPr lang="en-US" altLang="en-US" sz="1800" dirty="0"/>
              <a:t>Input devices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049645" y="4237292"/>
            <a:ext cx="14251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Ctr="1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  <a:cs typeface="+mn-cs"/>
              </a:defRPr>
            </a:lvl9pPr>
          </a:lstStyle>
          <a:p>
            <a:r>
              <a:rPr lang="en-US" altLang="en-US" sz="1800" dirty="0"/>
              <a:t>Output device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915663" y="4960468"/>
            <a:ext cx="3429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Ctr="1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  <a:cs typeface="+mn-cs"/>
              </a:defRPr>
            </a:lvl9pPr>
          </a:lstStyle>
          <a:p>
            <a:r>
              <a:rPr lang="en-US" altLang="en-US" sz="1800" dirty="0"/>
              <a:t>Image formed in frame buffer</a:t>
            </a:r>
          </a:p>
        </p:txBody>
      </p:sp>
      <p:pic>
        <p:nvPicPr>
          <p:cNvPr id="8" name="Picture 7" descr="AN01F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011" y="2379450"/>
            <a:ext cx="5351860" cy="182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0626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Vector Graphics: Computing </a:t>
            </a:r>
            <a:r>
              <a:rPr lang="en-US" altLang="en-US" dirty="0"/>
              <a:t>the Intersection of two lines</a:t>
            </a:r>
          </a:p>
        </p:txBody>
      </p:sp>
      <p:sp>
        <p:nvSpPr>
          <p:cNvPr id="33795" name="Line 3"/>
          <p:cNvSpPr>
            <a:spLocks noChangeShapeType="1"/>
          </p:cNvSpPr>
          <p:nvPr/>
        </p:nvSpPr>
        <p:spPr bwMode="auto">
          <a:xfrm>
            <a:off x="2667000" y="44958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3657600" y="3581400"/>
            <a:ext cx="20574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5562600" y="5334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Oval 7"/>
          <p:cNvSpPr>
            <a:spLocks noChangeArrowheads="1"/>
          </p:cNvSpPr>
          <p:nvPr/>
        </p:nvSpPr>
        <p:spPr bwMode="auto">
          <a:xfrm>
            <a:off x="25146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Oval 8"/>
          <p:cNvSpPr>
            <a:spLocks noChangeArrowheads="1"/>
          </p:cNvSpPr>
          <p:nvPr/>
        </p:nvSpPr>
        <p:spPr bwMode="auto">
          <a:xfrm>
            <a:off x="72390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Oval 9"/>
          <p:cNvSpPr>
            <a:spLocks noChangeArrowheads="1"/>
          </p:cNvSpPr>
          <p:nvPr/>
        </p:nvSpPr>
        <p:spPr bwMode="auto">
          <a:xfrm>
            <a:off x="3505200" y="3429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3870325" y="316547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</a:t>
            </a:r>
            <a:r>
              <a:rPr lang="en-US" altLang="en-US" baseline="-25000"/>
              <a:t>0</a:t>
            </a:r>
            <a:endParaRPr lang="en-US" altLang="en-US"/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5943600" y="54102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</a:t>
            </a:r>
            <a:r>
              <a:rPr lang="en-US" altLang="en-US" baseline="-25000"/>
              <a:t>1</a:t>
            </a:r>
            <a:endParaRPr lang="en-US" altLang="en-US"/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7639050" y="42672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q</a:t>
            </a:r>
            <a:r>
              <a:rPr lang="en-US" altLang="en-US" baseline="-25000"/>
              <a:t>1</a:t>
            </a:r>
            <a:endParaRPr lang="en-US" altLang="en-US"/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2762250" y="43434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q</a:t>
            </a:r>
            <a:r>
              <a:rPr lang="en-US" altLang="en-US" baseline="-25000"/>
              <a:t>0</a:t>
            </a:r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Vector Graphics: Computing </a:t>
            </a:r>
            <a:r>
              <a:rPr lang="en-US" altLang="en-US" dirty="0"/>
              <a:t>the Intersection of two lines</a:t>
            </a:r>
          </a:p>
        </p:txBody>
      </p:sp>
      <p:sp>
        <p:nvSpPr>
          <p:cNvPr id="34819" name="Line 3"/>
          <p:cNvSpPr>
            <a:spLocks noChangeShapeType="1"/>
          </p:cNvSpPr>
          <p:nvPr/>
        </p:nvSpPr>
        <p:spPr bwMode="auto">
          <a:xfrm>
            <a:off x="2667000" y="44958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>
            <a:off x="3657600" y="3581400"/>
            <a:ext cx="20574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5562600" y="5334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25146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72390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3505200" y="3429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3870325" y="316547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</a:t>
            </a:r>
            <a:r>
              <a:rPr lang="en-US" altLang="en-US" baseline="-25000"/>
              <a:t>0</a:t>
            </a:r>
            <a:endParaRPr lang="en-US" altLang="en-US"/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5943600" y="54102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</a:t>
            </a:r>
            <a:r>
              <a:rPr lang="en-US" altLang="en-US" baseline="-25000"/>
              <a:t>1</a:t>
            </a:r>
            <a:endParaRPr lang="en-US" altLang="en-US"/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7639050" y="42672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q</a:t>
            </a:r>
            <a:r>
              <a:rPr lang="en-US" altLang="en-US" baseline="-25000"/>
              <a:t>1</a:t>
            </a:r>
            <a:endParaRPr lang="en-US" altLang="en-US"/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2762250" y="43434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q</a:t>
            </a:r>
            <a:r>
              <a:rPr lang="en-US" altLang="en-US" baseline="-25000"/>
              <a:t>0</a:t>
            </a:r>
            <a:endParaRPr lang="en-US" altLang="en-US"/>
          </a:p>
        </p:txBody>
      </p:sp>
      <p:graphicFrame>
        <p:nvGraphicFramePr>
          <p:cNvPr id="34829" name="Object 13"/>
          <p:cNvGraphicFramePr>
            <a:graphicFrameLocks noChangeAspect="1"/>
          </p:cNvGraphicFramePr>
          <p:nvPr/>
        </p:nvGraphicFramePr>
        <p:xfrm>
          <a:off x="3160713" y="1905000"/>
          <a:ext cx="26257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4" name="Equation" r:id="rId3" imgW="1180800" imgH="228600" progId="Equation.3">
                  <p:embed/>
                </p:oleObj>
              </mc:Choice>
              <mc:Fallback>
                <p:oleObj name="Equation" r:id="rId3" imgW="11808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713" y="1905000"/>
                        <a:ext cx="26257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0" name="Oval 14"/>
          <p:cNvSpPr>
            <a:spLocks noChangeArrowheads="1"/>
          </p:cNvSpPr>
          <p:nvPr/>
        </p:nvSpPr>
        <p:spPr bwMode="auto">
          <a:xfrm>
            <a:off x="4495800" y="43434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4724400" y="40386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I</a:t>
            </a:r>
          </a:p>
        </p:txBody>
      </p:sp>
      <p:graphicFrame>
        <p:nvGraphicFramePr>
          <p:cNvPr id="34832" name="Object 16"/>
          <p:cNvGraphicFramePr>
            <a:graphicFrameLocks noChangeAspect="1"/>
          </p:cNvGraphicFramePr>
          <p:nvPr/>
        </p:nvGraphicFramePr>
        <p:xfrm>
          <a:off x="3270250" y="2362200"/>
          <a:ext cx="248443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5" name="Equation" r:id="rId5" imgW="1117440" imgH="228600" progId="Equation.3">
                  <p:embed/>
                </p:oleObj>
              </mc:Choice>
              <mc:Fallback>
                <p:oleObj name="Equation" r:id="rId5" imgW="111744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0" y="2362200"/>
                        <a:ext cx="248443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Raster Graphics:</a:t>
            </a:r>
            <a:r>
              <a:rPr lang="en-US" baseline="0" dirty="0" smtClean="0"/>
              <a:t> Intersection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438686"/>
              </p:ext>
            </p:extLst>
          </p:nvPr>
        </p:nvGraphicFramePr>
        <p:xfrm>
          <a:off x="1295400" y="2133600"/>
          <a:ext cx="3733803" cy="3733800"/>
        </p:xfrm>
        <a:graphic>
          <a:graphicData uri="http://schemas.openxmlformats.org/drawingml/2006/table">
            <a:tbl>
              <a:tblPr firstRow="1">
                <a:tableStyleId>{D7AC3CCA-C797-4891-BE02-D94E43425B78}</a:tableStyleId>
              </a:tblPr>
              <a:tblGrid>
                <a:gridCol w="414867"/>
                <a:gridCol w="414867"/>
                <a:gridCol w="414867"/>
                <a:gridCol w="414867"/>
                <a:gridCol w="414867"/>
                <a:gridCol w="414867"/>
                <a:gridCol w="414867"/>
                <a:gridCol w="414867"/>
                <a:gridCol w="414867"/>
              </a:tblGrid>
              <a:tr h="409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</a:tr>
              <a:tr h="4154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</a:tr>
              <a:tr h="4154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</a:tr>
              <a:tr h="4154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</a:tr>
              <a:tr h="4154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4154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</a:tr>
              <a:tr h="4154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4154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4154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34000" y="2667000"/>
            <a:ext cx="3019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“see” this intersection…but how do we compute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13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Framebuffer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43000" y="1752600"/>
            <a:ext cx="6934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a collection of buffers that can be used as the destination for rendering. OpenGL has two kinds of framebuffers: the </a:t>
            </a:r>
            <a:r>
              <a:rPr lang="en-US" b="0" i="0" u="none" strike="noStrike" dirty="0" smtClean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Default Framebuffer"/>
              </a:rPr>
              <a:t>Default Framebuffer</a:t>
            </a:r>
            <a:r>
              <a:rPr lang="en-US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, which is provided by the </a:t>
            </a:r>
            <a:r>
              <a:rPr lang="en-US" b="0" i="0" u="none" strike="noStrike" dirty="0" smtClean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OpenGL Context"/>
              </a:rPr>
              <a:t>OpenGL Context</a:t>
            </a:r>
            <a:r>
              <a:rPr lang="en-US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; and user-created framebuffers called </a:t>
            </a:r>
            <a:r>
              <a:rPr lang="en-US" b="0" i="0" u="none" strike="noStrike" dirty="0" smtClean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Framebuffer Object"/>
              </a:rPr>
              <a:t>Framebuffer Objects</a:t>
            </a:r>
            <a:r>
              <a:rPr lang="en-US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 (FBOs). The buffers for default framebuffers are part of the context and usually represent a window or display device.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43400" y="518160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defined by OpenGL.org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770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</a:t>
            </a:r>
            <a:r>
              <a:rPr lang="en-US" baseline="0" dirty="0" smtClean="0"/>
              <a:t> System</a:t>
            </a:r>
            <a:endParaRPr lang="en-US" dirty="0"/>
          </a:p>
        </p:txBody>
      </p:sp>
      <p:pic>
        <p:nvPicPr>
          <p:cNvPr id="3" name="Picture 2" descr="AN01F28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406" y="2476500"/>
            <a:ext cx="54371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620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in Browser</a:t>
            </a:r>
            <a:endParaRPr lang="en-US" dirty="0"/>
          </a:p>
        </p:txBody>
      </p:sp>
      <p:pic>
        <p:nvPicPr>
          <p:cNvPr id="3" name="Content Placeholder 11" descr="html.eps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55" r="-38255"/>
          <a:stretch>
            <a:fillRect/>
          </a:stretch>
        </p:blipFill>
        <p:spPr bwMode="auto">
          <a:xfrm>
            <a:off x="1752600" y="1715246"/>
            <a:ext cx="6705600" cy="4075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7701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Pipeline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171575" y="2405062"/>
            <a:ext cx="1416935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Vertex Processor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954399" y="2405062"/>
            <a:ext cx="1158111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Clipper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03355" y="2405062"/>
            <a:ext cx="1508889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Rasterizer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364165" y="2405062"/>
            <a:ext cx="15240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Fragment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Processor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0600" y="1748131"/>
            <a:ext cx="1174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Vertices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26525" y="1748131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Pixels</a:t>
            </a:r>
            <a:endParaRPr lang="en-US" dirty="0"/>
          </a:p>
        </p:txBody>
      </p:sp>
      <p:cxnSp>
        <p:nvCxnSpPr>
          <p:cNvPr id="16" name="Elbow Connector 15"/>
          <p:cNvCxnSpPr>
            <a:stCxn id="9" idx="3"/>
            <a:endCxn id="4" idx="1"/>
          </p:cNvCxnSpPr>
          <p:nvPr/>
        </p:nvCxnSpPr>
        <p:spPr bwMode="auto">
          <a:xfrm flipH="1">
            <a:off x="1171575" y="1978964"/>
            <a:ext cx="993898" cy="845198"/>
          </a:xfrm>
          <a:prstGeom prst="bentConnector5">
            <a:avLst>
              <a:gd name="adj1" fmla="val -23000"/>
              <a:gd name="adj2" fmla="val 38862"/>
              <a:gd name="adj3" fmla="val 123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Elbow Connector 18"/>
          <p:cNvCxnSpPr>
            <a:stCxn id="4" idx="3"/>
            <a:endCxn id="5" idx="1"/>
          </p:cNvCxnSpPr>
          <p:nvPr/>
        </p:nvCxnSpPr>
        <p:spPr bwMode="auto">
          <a:xfrm>
            <a:off x="2588510" y="2824162"/>
            <a:ext cx="365889" cy="127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Elbow Connector 25"/>
          <p:cNvCxnSpPr>
            <a:stCxn id="5" idx="3"/>
            <a:endCxn id="7" idx="1"/>
          </p:cNvCxnSpPr>
          <p:nvPr/>
        </p:nvCxnSpPr>
        <p:spPr bwMode="auto">
          <a:xfrm>
            <a:off x="4112510" y="2824162"/>
            <a:ext cx="390845" cy="127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Elbow Connector 27"/>
          <p:cNvCxnSpPr>
            <a:stCxn id="7" idx="3"/>
            <a:endCxn id="8" idx="1"/>
          </p:cNvCxnSpPr>
          <p:nvPr/>
        </p:nvCxnSpPr>
        <p:spPr bwMode="auto">
          <a:xfrm>
            <a:off x="6012244" y="2824162"/>
            <a:ext cx="351921" cy="127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Elbow Connector 43"/>
          <p:cNvCxnSpPr>
            <a:stCxn id="8" idx="3"/>
            <a:endCxn id="10" idx="1"/>
          </p:cNvCxnSpPr>
          <p:nvPr/>
        </p:nvCxnSpPr>
        <p:spPr bwMode="auto">
          <a:xfrm flipH="1" flipV="1">
            <a:off x="7826525" y="1978964"/>
            <a:ext cx="61640" cy="845198"/>
          </a:xfrm>
          <a:prstGeom prst="bentConnector5">
            <a:avLst>
              <a:gd name="adj1" fmla="val -370863"/>
              <a:gd name="adj2" fmla="val 61138"/>
              <a:gd name="adj3" fmla="val 47086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99286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Processor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171575" y="2405062"/>
            <a:ext cx="1416935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Vertex Processor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954399" y="2405062"/>
            <a:ext cx="1158111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Clipper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03355" y="2405062"/>
            <a:ext cx="1508889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Rasterizer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364165" y="2405062"/>
            <a:ext cx="15240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Fragment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Processor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0600" y="1748131"/>
            <a:ext cx="1174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Vertices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26525" y="1748131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Pixels</a:t>
            </a:r>
            <a:endParaRPr lang="en-US" dirty="0"/>
          </a:p>
        </p:txBody>
      </p:sp>
      <p:cxnSp>
        <p:nvCxnSpPr>
          <p:cNvPr id="16" name="Elbow Connector 15"/>
          <p:cNvCxnSpPr>
            <a:stCxn id="9" idx="3"/>
            <a:endCxn id="4" idx="1"/>
          </p:cNvCxnSpPr>
          <p:nvPr/>
        </p:nvCxnSpPr>
        <p:spPr bwMode="auto">
          <a:xfrm flipH="1">
            <a:off x="1171575" y="1978964"/>
            <a:ext cx="993898" cy="845198"/>
          </a:xfrm>
          <a:prstGeom prst="bentConnector5">
            <a:avLst>
              <a:gd name="adj1" fmla="val -23000"/>
              <a:gd name="adj2" fmla="val 38862"/>
              <a:gd name="adj3" fmla="val 123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Elbow Connector 18"/>
          <p:cNvCxnSpPr>
            <a:stCxn id="4" idx="3"/>
            <a:endCxn id="5" idx="1"/>
          </p:cNvCxnSpPr>
          <p:nvPr/>
        </p:nvCxnSpPr>
        <p:spPr bwMode="auto">
          <a:xfrm>
            <a:off x="2588510" y="2824162"/>
            <a:ext cx="365889" cy="127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Elbow Connector 25"/>
          <p:cNvCxnSpPr>
            <a:stCxn id="5" idx="3"/>
            <a:endCxn id="7" idx="1"/>
          </p:cNvCxnSpPr>
          <p:nvPr/>
        </p:nvCxnSpPr>
        <p:spPr bwMode="auto">
          <a:xfrm>
            <a:off x="4112510" y="2824162"/>
            <a:ext cx="390845" cy="127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Elbow Connector 27"/>
          <p:cNvCxnSpPr>
            <a:stCxn id="7" idx="3"/>
            <a:endCxn id="8" idx="1"/>
          </p:cNvCxnSpPr>
          <p:nvPr/>
        </p:nvCxnSpPr>
        <p:spPr bwMode="auto">
          <a:xfrm>
            <a:off x="6012244" y="2824162"/>
            <a:ext cx="351921" cy="127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Elbow Connector 43"/>
          <p:cNvCxnSpPr>
            <a:stCxn id="8" idx="3"/>
            <a:endCxn id="10" idx="1"/>
          </p:cNvCxnSpPr>
          <p:nvPr/>
        </p:nvCxnSpPr>
        <p:spPr bwMode="auto">
          <a:xfrm flipH="1" flipV="1">
            <a:off x="7826525" y="1978964"/>
            <a:ext cx="61640" cy="845198"/>
          </a:xfrm>
          <a:prstGeom prst="bentConnector5">
            <a:avLst>
              <a:gd name="adj1" fmla="val -370863"/>
              <a:gd name="adj2" fmla="val 61138"/>
              <a:gd name="adj3" fmla="val 47086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1171575" y="3433758"/>
            <a:ext cx="5686425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700" dirty="0" smtClean="0">
                <a:ea typeface="ＭＳ Ｐゴシック" pitchFamily="-84" charset="-128"/>
              </a:rPr>
              <a:t>Converts object representations from one coordinate system to another</a:t>
            </a:r>
          </a:p>
          <a:p>
            <a:pPr lvl="1"/>
            <a:r>
              <a:rPr lang="en-US" altLang="en-US" sz="2200" dirty="0" smtClean="0">
                <a:ea typeface="ＭＳ Ｐゴシック" pitchFamily="-84" charset="-128"/>
              </a:rPr>
              <a:t>Object coordinates</a:t>
            </a:r>
          </a:p>
          <a:p>
            <a:pPr lvl="1"/>
            <a:r>
              <a:rPr lang="en-US" altLang="en-US" sz="2200" dirty="0" smtClean="0">
                <a:ea typeface="ＭＳ Ｐゴシック" pitchFamily="-84" charset="-128"/>
              </a:rPr>
              <a:t>Camera (eye) coordinates</a:t>
            </a:r>
          </a:p>
          <a:p>
            <a:pPr lvl="1"/>
            <a:r>
              <a:rPr lang="en-US" altLang="en-US" sz="2200" dirty="0" smtClean="0">
                <a:ea typeface="ＭＳ Ｐゴシック" pitchFamily="-84" charset="-128"/>
              </a:rPr>
              <a:t>Screen coordinates</a:t>
            </a:r>
          </a:p>
          <a:p>
            <a:r>
              <a:rPr lang="en-US" altLang="en-US" sz="2700" dirty="0">
                <a:ea typeface="ＭＳ Ｐゴシック" pitchFamily="-84" charset="-128"/>
              </a:rPr>
              <a:t>C</a:t>
            </a:r>
            <a:r>
              <a:rPr lang="en-US" altLang="en-US" sz="2700" dirty="0" smtClean="0">
                <a:ea typeface="ＭＳ Ｐゴシック" pitchFamily="-84" charset="-128"/>
              </a:rPr>
              <a:t>omputes vertex colors</a:t>
            </a:r>
            <a:endParaRPr lang="en-US" altLang="en-US" sz="2700" dirty="0" smtClean="0"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702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Clipper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171575" y="2405062"/>
            <a:ext cx="1416935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Vertex Processor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954399" y="2405062"/>
            <a:ext cx="1158111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Clipper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03355" y="2405062"/>
            <a:ext cx="1508889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Rasterizer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364165" y="2405062"/>
            <a:ext cx="15240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Fragment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Processor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0600" y="1748131"/>
            <a:ext cx="1174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Vertices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26525" y="1748131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Pixels</a:t>
            </a:r>
            <a:endParaRPr lang="en-US" dirty="0"/>
          </a:p>
        </p:txBody>
      </p:sp>
      <p:cxnSp>
        <p:nvCxnSpPr>
          <p:cNvPr id="16" name="Elbow Connector 15"/>
          <p:cNvCxnSpPr>
            <a:stCxn id="9" idx="3"/>
            <a:endCxn id="4" idx="1"/>
          </p:cNvCxnSpPr>
          <p:nvPr/>
        </p:nvCxnSpPr>
        <p:spPr bwMode="auto">
          <a:xfrm flipH="1">
            <a:off x="1171575" y="1978964"/>
            <a:ext cx="993898" cy="845198"/>
          </a:xfrm>
          <a:prstGeom prst="bentConnector5">
            <a:avLst>
              <a:gd name="adj1" fmla="val -23000"/>
              <a:gd name="adj2" fmla="val 38862"/>
              <a:gd name="adj3" fmla="val 123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Elbow Connector 18"/>
          <p:cNvCxnSpPr>
            <a:stCxn id="4" idx="3"/>
            <a:endCxn id="5" idx="1"/>
          </p:cNvCxnSpPr>
          <p:nvPr/>
        </p:nvCxnSpPr>
        <p:spPr bwMode="auto">
          <a:xfrm>
            <a:off x="2588510" y="2824162"/>
            <a:ext cx="365889" cy="127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Elbow Connector 25"/>
          <p:cNvCxnSpPr>
            <a:stCxn id="5" idx="3"/>
            <a:endCxn id="7" idx="1"/>
          </p:cNvCxnSpPr>
          <p:nvPr/>
        </p:nvCxnSpPr>
        <p:spPr bwMode="auto">
          <a:xfrm>
            <a:off x="4112510" y="2824162"/>
            <a:ext cx="390845" cy="127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Elbow Connector 27"/>
          <p:cNvCxnSpPr>
            <a:stCxn id="7" idx="3"/>
            <a:endCxn id="8" idx="1"/>
          </p:cNvCxnSpPr>
          <p:nvPr/>
        </p:nvCxnSpPr>
        <p:spPr bwMode="auto">
          <a:xfrm>
            <a:off x="6012244" y="2824162"/>
            <a:ext cx="351921" cy="127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Elbow Connector 43"/>
          <p:cNvCxnSpPr>
            <a:stCxn id="8" idx="3"/>
            <a:endCxn id="10" idx="1"/>
          </p:cNvCxnSpPr>
          <p:nvPr/>
        </p:nvCxnSpPr>
        <p:spPr bwMode="auto">
          <a:xfrm flipH="1" flipV="1">
            <a:off x="7826525" y="1978964"/>
            <a:ext cx="61640" cy="845198"/>
          </a:xfrm>
          <a:prstGeom prst="bentConnector5">
            <a:avLst>
              <a:gd name="adj1" fmla="val -370863"/>
              <a:gd name="adj2" fmla="val 61138"/>
              <a:gd name="adj3" fmla="val 47086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1171575" y="3433758"/>
            <a:ext cx="56864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i="1" dirty="0" smtClean="0">
                <a:ea typeface="ＭＳ Ｐゴシック" pitchFamily="-84" charset="-128"/>
              </a:rPr>
              <a:t>Projection </a:t>
            </a:r>
            <a:r>
              <a:rPr lang="en-US" altLang="en-US" dirty="0" smtClean="0">
                <a:ea typeface="ＭＳ Ｐゴシック" pitchFamily="-84" charset="-128"/>
              </a:rPr>
              <a:t>is the process that combines the 3D viewer with the 3D objects to produce the 2D image</a:t>
            </a:r>
          </a:p>
          <a:p>
            <a:endParaRPr lang="en-US" altLang="en-US" sz="2700" dirty="0" smtClean="0">
              <a:ea typeface="ＭＳ Ｐゴシック" pitchFamily="-84" charset="-128"/>
            </a:endParaRPr>
          </a:p>
          <a:p>
            <a:r>
              <a:rPr lang="en-US" altLang="en-US" sz="2700" dirty="0" smtClean="0">
                <a:ea typeface="ＭＳ Ｐゴシック" pitchFamily="-84" charset="-128"/>
              </a:rPr>
              <a:t>The primitives(lines and polygons) are assembled and determined what is in view.</a:t>
            </a:r>
            <a:endParaRPr lang="en-US" altLang="en-US" sz="2700" dirty="0" smtClean="0"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5222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Clipping Regions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200400" y="2743200"/>
            <a:ext cx="27432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5943600" y="1600200"/>
            <a:ext cx="0" cy="5029200"/>
          </a:xfrm>
          <a:prstGeom prst="line">
            <a:avLst/>
          </a:prstGeom>
          <a:noFill/>
          <a:ln w="4127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990600" y="2743200"/>
            <a:ext cx="8001000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3200400" y="1600200"/>
            <a:ext cx="0" cy="525780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762000" y="4495800"/>
            <a:ext cx="8382000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63" name="Group 11"/>
          <p:cNvGrpSpPr>
            <a:grpSpLocks/>
          </p:cNvGrpSpPr>
          <p:nvPr/>
        </p:nvGrpSpPr>
        <p:grpSpPr bwMode="auto">
          <a:xfrm>
            <a:off x="3733800" y="3124200"/>
            <a:ext cx="1524000" cy="990600"/>
            <a:chOff x="2352" y="1968"/>
            <a:chExt cx="960" cy="624"/>
          </a:xfrm>
        </p:grpSpPr>
        <p:sp>
          <p:nvSpPr>
            <p:cNvPr id="23560" name="Line 8"/>
            <p:cNvSpPr>
              <a:spLocks noChangeShapeType="1"/>
            </p:cNvSpPr>
            <p:nvPr/>
          </p:nvSpPr>
          <p:spPr bwMode="auto">
            <a:xfrm flipV="1">
              <a:off x="2400" y="2064"/>
              <a:ext cx="816" cy="48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1" name="Oval 9"/>
            <p:cNvSpPr>
              <a:spLocks noChangeArrowheads="1"/>
            </p:cNvSpPr>
            <p:nvPr/>
          </p:nvSpPr>
          <p:spPr bwMode="auto">
            <a:xfrm>
              <a:off x="3168" y="196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2" name="Oval 10"/>
            <p:cNvSpPr>
              <a:spLocks noChangeArrowheads="1"/>
            </p:cNvSpPr>
            <p:nvPr/>
          </p:nvSpPr>
          <p:spPr bwMode="auto">
            <a:xfrm>
              <a:off x="2352" y="244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0714073"/>
      </p:ext>
    </p:extLst>
  </p:cSld>
  <p:clrMapOvr>
    <a:masterClrMapping/>
  </p:clrMapOvr>
</p:sld>
</file>

<file path=ppt/theme/theme1.xml><?xml version="1.0" encoding="utf-8"?>
<a:theme xmlns:a="http://schemas.openxmlformats.org/drawingml/2006/main" name="Notebook.pot">
  <a:themeElements>
    <a:clrScheme name="Notebook.pot 1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51A00"/>
      </a:accent4>
      <a:accent5>
        <a:srgbClr val="E3CAB8"/>
      </a:accent5>
      <a:accent6>
        <a:srgbClr val="BA2D2D"/>
      </a:accent6>
      <a:hlink>
        <a:srgbClr val="9A7F32"/>
      </a:hlink>
      <a:folHlink>
        <a:srgbClr val="ECA07A"/>
      </a:folHlink>
    </a:clrScheme>
    <a:fontScheme name="Notebook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Notebook.pot 1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.pot 2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.pot 4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A8A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</TotalTime>
  <Words>452</Words>
  <Application>Microsoft Office PowerPoint</Application>
  <PresentationFormat>On-screen Show (4:3)</PresentationFormat>
  <Paragraphs>127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Times New Roman</vt:lpstr>
      <vt:lpstr>Monotype Sorts</vt:lpstr>
      <vt:lpstr>Notebook.pot</vt:lpstr>
      <vt:lpstr>Microsoft Equation 3.0</vt:lpstr>
      <vt:lpstr>Graphics Systems</vt:lpstr>
      <vt:lpstr>A Basic Graphics System</vt:lpstr>
      <vt:lpstr>Framebuffer</vt:lpstr>
      <vt:lpstr>OpenGL System</vt:lpstr>
      <vt:lpstr>Execution in Browser</vt:lpstr>
      <vt:lpstr>Graphics Pipeline</vt:lpstr>
      <vt:lpstr>Vector Processor</vt:lpstr>
      <vt:lpstr>Clipper</vt:lpstr>
      <vt:lpstr>Clipping Regions</vt:lpstr>
      <vt:lpstr>Clipping Regions</vt:lpstr>
      <vt:lpstr>Clipping Regions</vt:lpstr>
      <vt:lpstr>Rasterizer</vt:lpstr>
      <vt:lpstr>Fragment Processor</vt:lpstr>
      <vt:lpstr>Vector vs Raster Graphics</vt:lpstr>
      <vt:lpstr>Vector vs Raster Graphics</vt:lpstr>
      <vt:lpstr>Vector Graphics: Equation of Line</vt:lpstr>
      <vt:lpstr>Vector Graphics: Scalable</vt:lpstr>
      <vt:lpstr>Vector Graphics: Scalable</vt:lpstr>
      <vt:lpstr>Raster Graphics: A Line</vt:lpstr>
      <vt:lpstr>Vector Graphics: Computing the Intersection of two lines</vt:lpstr>
      <vt:lpstr>Vector Graphics: Computing the Intersection of two lines</vt:lpstr>
      <vt:lpstr>Raster Graphics: Intersection</vt:lpstr>
    </vt:vector>
  </TitlesOfParts>
  <Company>Birmingham-Southern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Coordinate Systems &amp; Clipping</dc:title>
  <dc:creator>Campus Computing</dc:creator>
  <cp:lastModifiedBy>Marietta Cameron</cp:lastModifiedBy>
  <cp:revision>13</cp:revision>
  <dcterms:created xsi:type="dcterms:W3CDTF">2000-02-11T16:26:36Z</dcterms:created>
  <dcterms:modified xsi:type="dcterms:W3CDTF">2016-01-20T12:08:31Z</dcterms:modified>
</cp:coreProperties>
</file>