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</p:sldMasterIdLst>
  <p:notesMasterIdLst>
    <p:notesMasterId r:id="rId30"/>
  </p:notesMasterIdLst>
  <p:sldIdLst>
    <p:sldId id="256" r:id="rId2"/>
    <p:sldId id="257" r:id="rId3"/>
    <p:sldId id="259" r:id="rId4"/>
    <p:sldId id="262" r:id="rId5"/>
    <p:sldId id="263" r:id="rId6"/>
    <p:sldId id="260" r:id="rId7"/>
    <p:sldId id="261" r:id="rId8"/>
    <p:sldId id="275" r:id="rId9"/>
    <p:sldId id="265" r:id="rId10"/>
    <p:sldId id="266" r:id="rId11"/>
    <p:sldId id="267" r:id="rId12"/>
    <p:sldId id="273" r:id="rId13"/>
    <p:sldId id="276" r:id="rId14"/>
    <p:sldId id="274" r:id="rId15"/>
    <p:sldId id="277" r:id="rId16"/>
    <p:sldId id="278" r:id="rId17"/>
    <p:sldId id="269" r:id="rId18"/>
    <p:sldId id="279" r:id="rId19"/>
    <p:sldId id="268" r:id="rId20"/>
    <p:sldId id="282" r:id="rId21"/>
    <p:sldId id="270" r:id="rId22"/>
    <p:sldId id="280" r:id="rId23"/>
    <p:sldId id="271" r:id="rId24"/>
    <p:sldId id="281" r:id="rId25"/>
    <p:sldId id="284" r:id="rId26"/>
    <p:sldId id="285" r:id="rId27"/>
    <p:sldId id="287" r:id="rId28"/>
    <p:sldId id="286" r:id="rId29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87F28-B0BC-DB43-8AA3-6F6C3E037265}" type="datetimeFigureOut">
              <a:rPr lang="en-RU" smtClean="0"/>
              <a:t>23.05.2024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D28B0-B86E-404C-A56E-8457AECF592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50804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2A6E-BC23-214F-9F1C-DACBBC453240}" type="datetime1">
              <a:rPr lang="ru-RU" smtClean="0"/>
              <a:t>23.05.2024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85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D231-8BD6-1645-AD88-6477C36308FB}" type="datetime1">
              <a:rPr lang="ru-RU" smtClean="0"/>
              <a:t>23.05.2024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4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6075-A9EF-6843-81D8-1756D7EE4877}" type="datetime1">
              <a:rPr lang="ru-RU" smtClean="0"/>
              <a:t>23.05.2024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8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B8F2-B62A-BF4F-8F30-639ED920CF0A}" type="datetime1">
              <a:rPr lang="ru-RU" smtClean="0"/>
              <a:t>23.05.2024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9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10AF-4EE2-4241-A3ED-073B4A252D3F}" type="datetime1">
              <a:rPr lang="ru-RU" smtClean="0"/>
              <a:t>23.05.2024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6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39E3-03A1-8E48-AB88-D612CD429CB6}" type="datetime1">
              <a:rPr lang="ru-RU" smtClean="0"/>
              <a:t>23.05.2024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0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3DA4-B4C6-3947-A15E-BE2919D4BE4C}" type="datetime1">
              <a:rPr lang="ru-RU" smtClean="0"/>
              <a:t>23.05.2024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2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3622-DEDF-8B47-9DFB-D5E4F428BA70}" type="datetime1">
              <a:rPr lang="ru-RU" smtClean="0"/>
              <a:t>23.05.2024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06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802D-9DC4-EA42-AFDD-D13111C29BFA}" type="datetime1">
              <a:rPr lang="ru-RU" smtClean="0"/>
              <a:t>23.05.2024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4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AD57E1EF-36DF-5648-BCA6-ADB4109B8725}" type="datetime1">
              <a:rPr lang="ru-RU" smtClean="0"/>
              <a:t>23.05.2024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4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2548C8-414B-A147-9534-7935660F5175}" type="datetime1">
              <a:rPr lang="ru-RU" smtClean="0"/>
              <a:t>23.05.2024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8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46C688B9-77A8-974F-8EF8-4F70CB8F5698}" type="datetime1">
              <a:rPr lang="ru-RU" smtClean="0"/>
              <a:t>23.05.2024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14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Network connection abstract against a white background">
            <a:extLst>
              <a:ext uri="{FF2B5EF4-FFF2-40B4-BE49-F238E27FC236}">
                <a16:creationId xmlns:a16="http://schemas.microsoft.com/office/drawing/2014/main" id="{FEA978EB-85B7-8160-33EC-3EDF61A72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ECEC7-DCF2-202D-CE7E-C5D114340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ctr">
            <a:normAutofit/>
          </a:bodyPr>
          <a:lstStyle/>
          <a:p>
            <a:pPr algn="ctr"/>
            <a:r>
              <a:rPr lang="ru-RU" sz="4400" dirty="0">
                <a:solidFill>
                  <a:schemeClr val="tx1"/>
                </a:solidFill>
              </a:rPr>
              <a:t>Данные</a:t>
            </a:r>
            <a:endParaRPr lang="en-RU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02A59-1B84-3141-089E-1B194D01D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/>
          </a:bodyPr>
          <a:lstStyle/>
          <a:p>
            <a:pPr algn="ctr"/>
            <a:r>
              <a:rPr lang="ru-RU" sz="2000" dirty="0"/>
              <a:t>Основы основ</a:t>
            </a:r>
            <a:endParaRPr lang="en-RU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26788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Baskerville" panose="02020502070401020303" pitchFamily="18" charset="0"/>
              </a:rPr>
              <a:t>Составные структуры данных</a:t>
            </a:r>
            <a:endParaRPr lang="en-RU">
              <a:solidFill>
                <a:srgbClr val="FFFFFF"/>
              </a:solidFill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951037"/>
            <a:ext cx="10058400" cy="440372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Составные структуры делятся на несколько подгрупп:</a:t>
            </a:r>
          </a:p>
          <a:p>
            <a:pPr>
              <a:lnSpc>
                <a:spcPct val="100000"/>
              </a:lnSpc>
            </a:pPr>
            <a:r>
              <a:rPr lang="ru-RU" dirty="0"/>
              <a:t>• последовательности</a:t>
            </a:r>
            <a:r>
              <a:rPr lang="en-US" dirty="0"/>
              <a:t> (sequences)</a:t>
            </a:r>
            <a:r>
              <a:rPr lang="ru-RU" dirty="0"/>
              <a:t>;</a:t>
            </a:r>
          </a:p>
          <a:p>
            <a:pPr>
              <a:lnSpc>
                <a:spcPct val="100000"/>
              </a:lnSpc>
            </a:pPr>
            <a:r>
              <a:rPr lang="ru-RU" dirty="0"/>
              <a:t>• деревья</a:t>
            </a:r>
            <a:r>
              <a:rPr lang="en-US" dirty="0"/>
              <a:t> (trees)</a:t>
            </a:r>
            <a:r>
              <a:rPr lang="ru-RU" dirty="0"/>
              <a:t>;</a:t>
            </a:r>
          </a:p>
          <a:p>
            <a:pPr>
              <a:lnSpc>
                <a:spcPct val="100000"/>
              </a:lnSpc>
            </a:pPr>
            <a:r>
              <a:rPr lang="ru-RU" dirty="0"/>
              <a:t>• графы</a:t>
            </a:r>
            <a:r>
              <a:rPr lang="en-US" dirty="0"/>
              <a:t> (graphs)</a:t>
            </a:r>
            <a:r>
              <a:rPr lang="ru-RU" dirty="0"/>
              <a:t>;</a:t>
            </a:r>
          </a:p>
          <a:p>
            <a:pPr>
              <a:lnSpc>
                <a:spcPct val="100000"/>
              </a:lnSpc>
            </a:pPr>
            <a:r>
              <a:rPr lang="ru-RU" dirty="0"/>
              <a:t>• хеш-таблицы</a:t>
            </a:r>
            <a:r>
              <a:rPr lang="en-US" dirty="0"/>
              <a:t> (hash</a:t>
            </a:r>
            <a:r>
              <a:rPr lang="ru-RU" dirty="0"/>
              <a:t> </a:t>
            </a:r>
            <a:r>
              <a:rPr lang="en-US" dirty="0"/>
              <a:t>tables)</a:t>
            </a:r>
            <a:r>
              <a:rPr lang="ru-RU" dirty="0"/>
              <a:t>;</a:t>
            </a:r>
          </a:p>
          <a:p>
            <a:pPr>
              <a:lnSpc>
                <a:spcPct val="100000"/>
              </a:lnSpc>
            </a:pPr>
            <a:r>
              <a:rPr lang="ru-RU" dirty="0"/>
              <a:t>• очереди</a:t>
            </a:r>
            <a:r>
              <a:rPr lang="en-US" dirty="0"/>
              <a:t> (queues)</a:t>
            </a:r>
            <a:r>
              <a:rPr lang="ru-RU" dirty="0"/>
              <a:t>;</a:t>
            </a:r>
          </a:p>
          <a:p>
            <a:pPr>
              <a:lnSpc>
                <a:spcPct val="100000"/>
              </a:lnSpc>
            </a:pPr>
            <a:r>
              <a:rPr lang="ru-RU" dirty="0"/>
              <a:t>• множества (</a:t>
            </a:r>
            <a:r>
              <a:rPr lang="en-US" dirty="0"/>
              <a:t>sets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• </a:t>
            </a:r>
            <a:r>
              <a:rPr lang="ru-RU" dirty="0"/>
              <a:t>и многое другое.</a:t>
            </a:r>
            <a:endParaRPr lang="en-R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77F24-7F01-7EAD-1F4C-4DBA4573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ea typeface="Baskerville" panose="02020502070401020303" pitchFamily="18" charset="0"/>
              </a:rPr>
              <a:t>Последовательности</a:t>
            </a:r>
            <a:endParaRPr lang="en-RU" dirty="0">
              <a:solidFill>
                <a:srgbClr val="FFFFFF"/>
              </a:solidFill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951037"/>
            <a:ext cx="10058400" cy="4403725"/>
          </a:xfrm>
        </p:spPr>
        <p:txBody>
          <a:bodyPr anchor="ctr">
            <a:noAutofit/>
          </a:bodyPr>
          <a:lstStyle/>
          <a:p>
            <a:r>
              <a:rPr lang="ru-RU" dirty="0"/>
              <a:t>Последовательности — это упорядоченные коллекции элементов, в которых каждому элементу присваивается позиция или индекс. </a:t>
            </a:r>
          </a:p>
          <a:p>
            <a:r>
              <a:rPr lang="ru-RU" dirty="0"/>
              <a:t>Бывают нескольких видов:</a:t>
            </a:r>
          </a:p>
          <a:p>
            <a:r>
              <a:rPr lang="ru-RU" dirty="0"/>
              <a:t>• массивы (</a:t>
            </a:r>
            <a:r>
              <a:rPr lang="en-US" dirty="0"/>
              <a:t>arrays);</a:t>
            </a:r>
          </a:p>
          <a:p>
            <a:r>
              <a:rPr lang="en-US" dirty="0"/>
              <a:t>• </a:t>
            </a:r>
            <a:r>
              <a:rPr lang="ru-RU" dirty="0"/>
              <a:t>кортежи (</a:t>
            </a:r>
            <a:r>
              <a:rPr lang="en-US" dirty="0"/>
              <a:t>tuples);</a:t>
            </a:r>
          </a:p>
          <a:p>
            <a:r>
              <a:rPr lang="en-US" dirty="0"/>
              <a:t>• </a:t>
            </a:r>
            <a:r>
              <a:rPr lang="ru-RU" dirty="0"/>
              <a:t>связанные списки (</a:t>
            </a:r>
            <a:r>
              <a:rPr lang="en-US" dirty="0"/>
              <a:t>linked lists);</a:t>
            </a:r>
          </a:p>
          <a:p>
            <a:r>
              <a:rPr lang="en-US" dirty="0"/>
              <a:t>• </a:t>
            </a:r>
            <a:r>
              <a:rPr lang="ru-RU" dirty="0"/>
              <a:t>строки (</a:t>
            </a:r>
            <a:r>
              <a:rPr lang="en-US" dirty="0"/>
              <a:t>strings).</a:t>
            </a:r>
            <a:endParaRPr lang="en-R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2187-D795-57FF-F000-24252967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6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>
                <a:ea typeface="Baskerville" panose="02020502070401020303" pitchFamily="18" charset="0"/>
              </a:rPr>
              <a:t>Array</a:t>
            </a:r>
            <a:endParaRPr lang="en-RU" dirty="0">
              <a:ea typeface="Baskerville" panose="02020502070401020303" pitchFamily="18" charset="0"/>
            </a:endParaRPr>
          </a:p>
        </p:txBody>
      </p:sp>
      <p:pic>
        <p:nvPicPr>
          <p:cNvPr id="1028" name="Picture 4" descr="Array Data Structure - GeeksforGeeks">
            <a:extLst>
              <a:ext uri="{FF2B5EF4-FFF2-40B4-BE49-F238E27FC236}">
                <a16:creationId xmlns:a16="http://schemas.microsoft.com/office/drawing/2014/main" id="{9AF972E4-BB41-07C3-0D79-3FE530BF7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990143"/>
            <a:ext cx="5115347" cy="255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 anchor="ctr">
            <a:normAutofit/>
          </a:bodyPr>
          <a:lstStyle/>
          <a:p>
            <a:r>
              <a:rPr lang="ru-RU" dirty="0"/>
              <a:t>Массивы — это коллекции элементов одного типа, хранящиеся в непрерывном блоке памяти, за счёт чего скорость доступа по индексу просто бешеная.</a:t>
            </a:r>
            <a:r>
              <a:rPr lang="en-US" dirty="0"/>
              <a:t> </a:t>
            </a:r>
            <a:r>
              <a:rPr lang="ru-RU" dirty="0"/>
              <a:t>Во многих языках программирования массивы создаются фиксированной длины, но бывают и динамические реализации. 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2187-D795-57FF-F000-24252967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Baskerville" panose="02020502070401020303" pitchFamily="18" charset="0"/>
              </a:rPr>
              <a:t>Массивы в </a:t>
            </a:r>
            <a:r>
              <a:rPr lang="en-US">
                <a:solidFill>
                  <a:srgbClr val="FFFFFF"/>
                </a:solidFill>
                <a:ea typeface="Baskerville" panose="02020502070401020303" pitchFamily="18" charset="0"/>
              </a:rPr>
              <a:t>Python</a:t>
            </a:r>
            <a:endParaRPr lang="en-RU">
              <a:solidFill>
                <a:srgbClr val="FFFFFF"/>
              </a:solidFill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951039"/>
            <a:ext cx="10058400" cy="4403724"/>
          </a:xfrm>
        </p:spPr>
        <p:txBody>
          <a:bodyPr anchor="ctr">
            <a:normAutofit/>
          </a:bodyPr>
          <a:lstStyle/>
          <a:p>
            <a:r>
              <a:rPr lang="ru-RU" dirty="0"/>
              <a:t>В питоне массивы как раз динамические, они представлены в двух вариантах:</a:t>
            </a:r>
          </a:p>
          <a:p>
            <a:r>
              <a:rPr lang="ru-RU" dirty="0"/>
              <a:t>• </a:t>
            </a:r>
            <a:r>
              <a:rPr lang="en-US" b="1" dirty="0"/>
              <a:t>list</a:t>
            </a:r>
            <a:r>
              <a:rPr lang="ru-RU" b="1" dirty="0"/>
              <a:t>()</a:t>
            </a:r>
            <a:r>
              <a:rPr lang="en-US" dirty="0"/>
              <a:t> — </a:t>
            </a:r>
            <a:r>
              <a:rPr lang="ru-RU" dirty="0"/>
              <a:t>изменяемая коллекция элементов разных типов;</a:t>
            </a:r>
          </a:p>
          <a:p>
            <a:r>
              <a:rPr lang="ru-RU" dirty="0"/>
              <a:t>• </a:t>
            </a:r>
            <a:r>
              <a:rPr lang="en-US" b="1" dirty="0" err="1"/>
              <a:t>array.array</a:t>
            </a:r>
            <a:r>
              <a:rPr lang="ru-RU" b="1" dirty="0"/>
              <a:t>()</a:t>
            </a:r>
            <a:r>
              <a:rPr lang="en-US" dirty="0"/>
              <a:t> — </a:t>
            </a:r>
            <a:r>
              <a:rPr lang="ru-RU" dirty="0"/>
              <a:t>изменяемая коллекция элементов одного типа.</a:t>
            </a:r>
          </a:p>
          <a:p>
            <a:r>
              <a:rPr lang="ru-RU" dirty="0"/>
              <a:t>Проблема динамических массивов в том, что при создании массива выделяется больший блок памяти чем нужен, и когда он заканчивается, выделяется новый блок и массив копируется в него. </a:t>
            </a:r>
          </a:p>
          <a:p>
            <a:r>
              <a:rPr lang="ru-RU" dirty="0"/>
              <a:t>Это порождает неочевидные проблемы с расходованием памяти, потому что старый массив никуда не девается, пока не пройдёт сборщик мусора, плюс тратится время на копирование.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2187-D795-57FF-F000-24252967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7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Baskerville" panose="02020502070401020303" pitchFamily="18" charset="0"/>
              </a:rPr>
              <a:t>Tuple</a:t>
            </a:r>
            <a:endParaRPr lang="en-RU" dirty="0">
              <a:solidFill>
                <a:srgbClr val="FFFFFF"/>
              </a:solidFill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anchor="ctr">
            <a:normAutofit/>
          </a:bodyPr>
          <a:lstStyle/>
          <a:p>
            <a:r>
              <a:rPr lang="ru-RU" dirty="0"/>
              <a:t>Кортежи — это неизменяемые коллекции элементов</a:t>
            </a:r>
            <a:r>
              <a:rPr lang="en-US" dirty="0"/>
              <a:t>. </a:t>
            </a:r>
            <a:r>
              <a:rPr lang="ru-RU" dirty="0"/>
              <a:t>Основной поинт именно в неизменяемости, каноничный пример — описание координат: (</a:t>
            </a:r>
            <a:r>
              <a:rPr lang="en-US" dirty="0"/>
              <a:t>x, y)</a:t>
            </a:r>
            <a:r>
              <a:rPr lang="ru-RU" dirty="0"/>
              <a:t>.</a:t>
            </a:r>
          </a:p>
          <a:p>
            <a:r>
              <a:rPr lang="ru-RU" dirty="0"/>
              <a:t>Реализация в питоне — </a:t>
            </a:r>
            <a:r>
              <a:rPr lang="en-US" dirty="0"/>
              <a:t>tuple().</a:t>
            </a:r>
            <a:endParaRPr lang="en-R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2187-D795-57FF-F000-24252967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78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>
                <a:ea typeface="Baskerville" panose="02020502070401020303" pitchFamily="18" charset="0"/>
              </a:rPr>
              <a:t>Linked list</a:t>
            </a:r>
            <a:endParaRPr lang="en-RU" dirty="0">
              <a:ea typeface="Baskerville" panose="02020502070401020303" pitchFamily="18" charset="0"/>
            </a:endParaRPr>
          </a:p>
        </p:txBody>
      </p:sp>
      <p:pic>
        <p:nvPicPr>
          <p:cNvPr id="3074" name="Picture 2" descr="Understanding the basics of Linked List - GeeksforGeeks">
            <a:extLst>
              <a:ext uri="{FF2B5EF4-FFF2-40B4-BE49-F238E27FC236}">
                <a16:creationId xmlns:a16="http://schemas.microsoft.com/office/drawing/2014/main" id="{3A1D2A3C-D18B-413E-AD67-17C14BEA6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651" y="2680202"/>
            <a:ext cx="5990383" cy="149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dirty="0"/>
              <a:t>Связанные списки — это структуры данных, в которых элементы указывают друг на друга. </a:t>
            </a:r>
          </a:p>
          <a:p>
            <a:pPr>
              <a:lnSpc>
                <a:spcPct val="100000"/>
              </a:lnSpc>
            </a:pPr>
            <a:r>
              <a:rPr lang="ru-RU" dirty="0"/>
              <a:t>Бывают односвязными и двусвязными:  в односвязных каждый элемент указывает на следующий, в двусвязных — и на следующий, и на предыдущий.</a:t>
            </a:r>
          </a:p>
          <a:p>
            <a:pPr>
              <a:lnSpc>
                <a:spcPct val="100000"/>
              </a:lnSpc>
            </a:pPr>
            <a:r>
              <a:rPr lang="ru-RU" dirty="0"/>
              <a:t>В питоне не представлены, но можно написать свою реализацию.</a:t>
            </a:r>
            <a:endParaRPr lang="en-RU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2187-D795-57FF-F000-24252967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06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>
                <a:ea typeface="Baskerville" panose="02020502070401020303" pitchFamily="18" charset="0"/>
              </a:rPr>
              <a:t>String</a:t>
            </a:r>
            <a:endParaRPr lang="en-RU">
              <a:ea typeface="Baskerville" panose="02020502070401020303" pitchFamily="18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E9ED70A-B9F8-0C61-AB0B-24C35E8F3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003" y="1887081"/>
            <a:ext cx="6167678" cy="308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73" name="Straight Connector 11272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r>
              <a:rPr lang="ru-RU" dirty="0"/>
              <a:t>Строки — это неизменяемые последовательности символов. Несмотря на то, что они обладают некоторыми свойствами массивов, это отдельная структура.</a:t>
            </a:r>
          </a:p>
          <a:p>
            <a:r>
              <a:rPr lang="ru-RU" dirty="0"/>
              <a:t>В общем, больше ничего особо и не скажешь.</a:t>
            </a:r>
            <a:endParaRPr lang="en-RU" dirty="0"/>
          </a:p>
        </p:txBody>
      </p:sp>
      <p:sp>
        <p:nvSpPr>
          <p:cNvPr id="11275" name="Rectangle 11274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2187-D795-57FF-F000-24252967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8DB02-482E-A1FE-CE9B-D2E33A68FF49}"/>
              </a:ext>
            </a:extLst>
          </p:cNvPr>
          <p:cNvSpPr txBox="1"/>
          <p:nvPr/>
        </p:nvSpPr>
        <p:spPr>
          <a:xfrm>
            <a:off x="1082566" y="3825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58017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>
                <a:ea typeface="Baskerville" panose="02020502070401020303" pitchFamily="18" charset="0"/>
              </a:rPr>
              <a:t>Graph</a:t>
            </a:r>
            <a:endParaRPr lang="en-RU" dirty="0">
              <a:ea typeface="Baskerville" panose="02020502070401020303" pitchFamily="18" charset="0"/>
            </a:endParaRPr>
          </a:p>
        </p:txBody>
      </p:sp>
      <p:pic>
        <p:nvPicPr>
          <p:cNvPr id="4098" name="Picture 2" descr="Graph Data Structure And Algorithms - GeeksforGeeks">
            <a:extLst>
              <a:ext uri="{FF2B5EF4-FFF2-40B4-BE49-F238E27FC236}">
                <a16:creationId xmlns:a16="http://schemas.microsoft.com/office/drawing/2014/main" id="{C389E408-2F53-F192-0E8F-FC6EBB2DF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866" y="1962142"/>
            <a:ext cx="6241952" cy="293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5"/>
            <a:ext cx="5127172" cy="3815617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100" dirty="0"/>
              <a:t>Графы — это структура данных, представляющая собственно граф — математическую абстракцию, состоящую из вершин и соединяющих их рёбер. </a:t>
            </a:r>
          </a:p>
          <a:p>
            <a:pPr>
              <a:lnSpc>
                <a:spcPct val="100000"/>
              </a:lnSpc>
            </a:pPr>
            <a:r>
              <a:rPr lang="ru-RU" sz="2100" dirty="0"/>
              <a:t>Весьма подробно описанные теорией графов, графы представляют великолепный инструмент для изучения сложных взаимосвязей и применяются для моделирования сетей, маршрутизации, расчёта социальной динамики и многого другого.</a:t>
            </a: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766F2-8DC4-6D2B-E701-C97681BB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96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ea typeface="Baskerville" panose="02020502070401020303" pitchFamily="18" charset="0"/>
              </a:rPr>
              <a:t>Типы графов</a:t>
            </a:r>
            <a:endParaRPr lang="en-RU" dirty="0">
              <a:solidFill>
                <a:srgbClr val="FFFFFF"/>
              </a:solidFill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951037"/>
            <a:ext cx="10058400" cy="440372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100" dirty="0"/>
              <a:t>• </a:t>
            </a:r>
            <a:r>
              <a:rPr lang="ru-RU" sz="2100" b="1" dirty="0"/>
              <a:t>Направленные</a:t>
            </a:r>
            <a:r>
              <a:rPr lang="ru-RU" sz="2100" dirty="0"/>
              <a:t> — рёбра графа имеют направление и связь между вершинами возможна только в этом направлении.</a:t>
            </a:r>
          </a:p>
          <a:p>
            <a:pPr>
              <a:lnSpc>
                <a:spcPct val="100000"/>
              </a:lnSpc>
            </a:pPr>
            <a:r>
              <a:rPr lang="ru-RU" sz="2100" dirty="0"/>
              <a:t>• </a:t>
            </a:r>
            <a:r>
              <a:rPr lang="ru-RU" sz="2100" b="1" dirty="0"/>
              <a:t>Ненаправленные</a:t>
            </a:r>
            <a:r>
              <a:rPr lang="ru-RU" sz="2100" dirty="0"/>
              <a:t> — связь между вершинами возможна в обоих направлениях.</a:t>
            </a:r>
          </a:p>
          <a:p>
            <a:pPr>
              <a:lnSpc>
                <a:spcPct val="100000"/>
              </a:lnSpc>
            </a:pPr>
            <a:r>
              <a:rPr lang="ru-RU" sz="2100" dirty="0"/>
              <a:t>• </a:t>
            </a:r>
            <a:r>
              <a:rPr lang="ru-RU" sz="2100" b="1" dirty="0"/>
              <a:t>Взвешенные</a:t>
            </a:r>
            <a:r>
              <a:rPr lang="ru-RU" sz="2100" dirty="0"/>
              <a:t> — рёбра имеют веса, что определяет порядок обхода графа.</a:t>
            </a:r>
          </a:p>
          <a:p>
            <a:pPr>
              <a:lnSpc>
                <a:spcPct val="100000"/>
              </a:lnSpc>
            </a:pPr>
            <a:r>
              <a:rPr lang="ru-RU" sz="2100" dirty="0"/>
              <a:t>• </a:t>
            </a:r>
            <a:r>
              <a:rPr lang="ru-RU" sz="2100" b="1" dirty="0"/>
              <a:t>Невзвешенные</a:t>
            </a:r>
            <a:r>
              <a:rPr lang="ru-RU" sz="2100" dirty="0"/>
              <a:t> — все рёбра равны.</a:t>
            </a:r>
          </a:p>
          <a:p>
            <a:pPr>
              <a:lnSpc>
                <a:spcPct val="100000"/>
              </a:lnSpc>
            </a:pPr>
            <a:r>
              <a:rPr lang="ru-RU" sz="2100" dirty="0"/>
              <a:t>• </a:t>
            </a:r>
            <a:r>
              <a:rPr lang="ru-RU" sz="2100" b="1" dirty="0"/>
              <a:t>Циклические</a:t>
            </a:r>
            <a:r>
              <a:rPr lang="ru-RU" sz="2100" dirty="0"/>
              <a:t> — содержат как минимум один путь, начинающийся и заканчивающийся в одной точке.</a:t>
            </a:r>
          </a:p>
          <a:p>
            <a:pPr>
              <a:lnSpc>
                <a:spcPct val="100000"/>
              </a:lnSpc>
            </a:pPr>
            <a:r>
              <a:rPr lang="ru-RU" sz="2100" dirty="0"/>
              <a:t>В питоне самостоятельным типом не представлены, но могут быть реализованы вручную.</a:t>
            </a:r>
            <a:endParaRPr lang="en-RU" sz="2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766F2-8DC4-6D2B-E701-C97681BB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20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>
                <a:ea typeface="Baskerville" panose="02020502070401020303" pitchFamily="18" charset="0"/>
              </a:rPr>
              <a:t>Tree</a:t>
            </a:r>
            <a:endParaRPr lang="en-RU" dirty="0">
              <a:ea typeface="Baskerville" panose="02020502070401020303" pitchFamily="18" charset="0"/>
            </a:endParaRPr>
          </a:p>
        </p:txBody>
      </p:sp>
      <p:pic>
        <p:nvPicPr>
          <p:cNvPr id="2050" name="Picture 2" descr="Tree Data Structure - GeeksforGeeks">
            <a:extLst>
              <a:ext uri="{FF2B5EF4-FFF2-40B4-BE49-F238E27FC236}">
                <a16:creationId xmlns:a16="http://schemas.microsoft.com/office/drawing/2014/main" id="{7A3DD3CF-7611-5FD3-E587-AE47D674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212" y="2015800"/>
            <a:ext cx="6013620" cy="282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292608"/>
            <a:ext cx="5530104" cy="3930446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dirty="0"/>
              <a:t>Деревья — частный случай графов, но они имеют чёткую иерархию и всегда начинаются от корня. 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ru-RU" sz="1400" dirty="0"/>
              <a:t>Основные части дерева: </a:t>
            </a:r>
          </a:p>
          <a:p>
            <a:pPr>
              <a:lnSpc>
                <a:spcPct val="100000"/>
              </a:lnSpc>
            </a:pPr>
            <a:r>
              <a:rPr lang="ru-RU" sz="1400" b="1" dirty="0"/>
              <a:t>• Корень (</a:t>
            </a:r>
            <a:r>
              <a:rPr lang="en-GB" sz="1400" b="1" dirty="0"/>
              <a:t>root)</a:t>
            </a:r>
            <a:r>
              <a:rPr lang="en-GB" sz="1400" dirty="0"/>
              <a:t>: </a:t>
            </a:r>
            <a:r>
              <a:rPr lang="ru-RU" sz="1400" dirty="0"/>
              <a:t>Самый верхний узел дерева, не имеющий родителя. </a:t>
            </a:r>
          </a:p>
          <a:p>
            <a:pPr>
              <a:lnSpc>
                <a:spcPct val="100000"/>
              </a:lnSpc>
            </a:pPr>
            <a:r>
              <a:rPr lang="ru-RU" sz="1400" dirty="0"/>
              <a:t>• </a:t>
            </a:r>
            <a:r>
              <a:rPr lang="ru-RU" sz="1400" b="1" dirty="0"/>
              <a:t>Узел (</a:t>
            </a:r>
            <a:r>
              <a:rPr lang="en-GB" sz="1400" b="1" dirty="0"/>
              <a:t>node)</a:t>
            </a:r>
            <a:r>
              <a:rPr lang="en-GB" sz="1400" dirty="0"/>
              <a:t>: </a:t>
            </a:r>
            <a:r>
              <a:rPr lang="ru-RU" sz="1400" dirty="0"/>
              <a:t>Элемент дерева, содержащий данные. Узлы могут иметь потомков. </a:t>
            </a:r>
          </a:p>
          <a:p>
            <a:pPr>
              <a:lnSpc>
                <a:spcPct val="100000"/>
              </a:lnSpc>
            </a:pPr>
            <a:r>
              <a:rPr lang="ru-RU" sz="1400" b="1" dirty="0"/>
              <a:t>• Лист (</a:t>
            </a:r>
            <a:r>
              <a:rPr lang="en-GB" sz="1400" b="1" dirty="0"/>
              <a:t>leaf)</a:t>
            </a:r>
            <a:r>
              <a:rPr lang="en-GB" sz="1400" dirty="0"/>
              <a:t>: </a:t>
            </a:r>
            <a:r>
              <a:rPr lang="ru-RU" sz="1400" dirty="0"/>
              <a:t>Узел, не имеющий потомков. </a:t>
            </a:r>
          </a:p>
          <a:p>
            <a:pPr>
              <a:lnSpc>
                <a:spcPct val="100000"/>
              </a:lnSpc>
            </a:pPr>
            <a:r>
              <a:rPr lang="ru-RU" sz="1400" b="1" dirty="0"/>
              <a:t>• Ребро (</a:t>
            </a:r>
            <a:r>
              <a:rPr lang="en-GB" sz="1400" b="1" dirty="0"/>
              <a:t>edge)</a:t>
            </a:r>
            <a:r>
              <a:rPr lang="en-GB" sz="1400" dirty="0"/>
              <a:t>: </a:t>
            </a:r>
            <a:r>
              <a:rPr lang="ru-RU" sz="1400" dirty="0"/>
              <a:t>Связь между узлами. </a:t>
            </a:r>
          </a:p>
          <a:p>
            <a:pPr>
              <a:lnSpc>
                <a:spcPct val="100000"/>
              </a:lnSpc>
            </a:pPr>
            <a:r>
              <a:rPr lang="ru-RU" sz="1400" b="1" dirty="0"/>
              <a:t>• Поддерево (</a:t>
            </a:r>
            <a:r>
              <a:rPr lang="en-GB" sz="1400" b="1" dirty="0"/>
              <a:t>subtree)</a:t>
            </a:r>
            <a:r>
              <a:rPr lang="en-GB" sz="1400" dirty="0"/>
              <a:t>: </a:t>
            </a:r>
            <a:r>
              <a:rPr lang="ru-RU" sz="1400" dirty="0"/>
              <a:t>Дерево, являющееся частью другого дерева. </a:t>
            </a:r>
          </a:p>
          <a:p>
            <a:pPr>
              <a:lnSpc>
                <a:spcPct val="100000"/>
              </a:lnSpc>
            </a:pPr>
            <a:r>
              <a:rPr lang="ru-RU" sz="1400" dirty="0"/>
              <a:t>• </a:t>
            </a:r>
            <a:r>
              <a:rPr lang="ru-RU" sz="1400" b="1" dirty="0"/>
              <a:t>Высота (</a:t>
            </a:r>
            <a:r>
              <a:rPr lang="en-GB" sz="1400" b="1" dirty="0"/>
              <a:t>height)</a:t>
            </a:r>
            <a:r>
              <a:rPr lang="en-GB" sz="1400" dirty="0"/>
              <a:t>: </a:t>
            </a:r>
            <a:r>
              <a:rPr lang="ru-RU" sz="1400" dirty="0"/>
              <a:t>Максимальное количество ребер от корня до листа.</a:t>
            </a:r>
          </a:p>
          <a:p>
            <a:pPr>
              <a:lnSpc>
                <a:spcPct val="100000"/>
              </a:lnSpc>
            </a:pPr>
            <a:r>
              <a:rPr lang="ru-RU" sz="1400" dirty="0"/>
              <a:t>В питоне не представлены, могут быть реализованы руками. </a:t>
            </a:r>
            <a:endParaRPr lang="en-RU" sz="1400" dirty="0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E9963-A6EA-EE99-CB75-7B84315A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7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ea typeface="Baskerville" panose="02020502070401020303" pitchFamily="18" charset="0"/>
              </a:rPr>
              <a:t>Что такое данные?</a:t>
            </a:r>
            <a:endParaRPr lang="en-RU" dirty="0">
              <a:solidFill>
                <a:srgbClr val="FFFFFF"/>
              </a:solidFill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anchor="ctr">
            <a:normAutofit/>
          </a:bodyPr>
          <a:lstStyle/>
          <a:p>
            <a:r>
              <a:rPr lang="ru-RU" dirty="0"/>
              <a:t>Данные — это информация в формализованном виде, пригодном для передачи, интерпретации и обработки. </a:t>
            </a:r>
          </a:p>
          <a:p>
            <a:r>
              <a:rPr lang="ru-RU" dirty="0"/>
              <a:t>В современных компьютерных системах, построенных на архитектуре фон Неймана, и данные, и инструкции для их обработки могут находиться в одной и той же области памяти, что означает, что программы и функции — это тоже данные.</a:t>
            </a:r>
            <a:endParaRPr lang="en-R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72E91-C219-9FFA-6F72-10FB6266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3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>
                <a:ea typeface="Baskerville" panose="02020502070401020303" pitchFamily="18" charset="0"/>
              </a:rPr>
              <a:t>Heap tree</a:t>
            </a:r>
            <a:endParaRPr lang="en-RU" dirty="0">
              <a:ea typeface="Baskerville" panose="02020502070401020303" pitchFamily="18" charset="0"/>
            </a:endParaRPr>
          </a:p>
        </p:txBody>
      </p:sp>
      <p:pic>
        <p:nvPicPr>
          <p:cNvPr id="5124" name="Picture 4" descr="Heap Data Structure - GeeksforGeeks">
            <a:extLst>
              <a:ext uri="{FF2B5EF4-FFF2-40B4-BE49-F238E27FC236}">
                <a16:creationId xmlns:a16="http://schemas.microsoft.com/office/drawing/2014/main" id="{D32D8081-EB9B-03CA-7113-1313C0AE1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416" y="1667745"/>
            <a:ext cx="5870852" cy="352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292607"/>
            <a:ext cx="5509900" cy="3947325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700" dirty="0"/>
              <a:t>Отдельный вид дерева — куча (</a:t>
            </a:r>
            <a:r>
              <a:rPr lang="en-US" sz="1700" dirty="0"/>
              <a:t>heap)</a:t>
            </a:r>
            <a:r>
              <a:rPr lang="ru-RU" sz="1700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700" dirty="0"/>
              <a:t>Куча — это полное бинарное (не более двух потомков у каждого узла) дерево, в котором все уровни, кроме последнего, заполнены полностью, а узлы последнего уровня заполняются слева направо. </a:t>
            </a:r>
            <a:endParaRPr lang="en-US" sz="1700" dirty="0"/>
          </a:p>
          <a:p>
            <a:pPr marL="0" indent="0">
              <a:buNone/>
            </a:pPr>
            <a:r>
              <a:rPr lang="ru-RU" sz="1700" b="1" dirty="0"/>
              <a:t>• </a:t>
            </a:r>
            <a:r>
              <a:rPr lang="ru-RU" sz="1700" b="1" dirty="0" err="1"/>
              <a:t>Миникуча</a:t>
            </a:r>
            <a:r>
              <a:rPr lang="ru-RU" sz="1700" b="1" dirty="0"/>
              <a:t> (</a:t>
            </a:r>
            <a:r>
              <a:rPr lang="en-GB" sz="1700" b="1" dirty="0"/>
              <a:t>min-heap</a:t>
            </a:r>
            <a:r>
              <a:rPr lang="ru-RU" sz="1700" b="1" dirty="0"/>
              <a:t>)</a:t>
            </a:r>
            <a:r>
              <a:rPr lang="en-GB" sz="1700" b="1" dirty="0"/>
              <a:t>:</a:t>
            </a:r>
            <a:r>
              <a:rPr lang="en-GB" sz="1700" dirty="0"/>
              <a:t> </a:t>
            </a:r>
            <a:r>
              <a:rPr lang="ru-RU" sz="1700" dirty="0"/>
              <a:t>В любой момент родительский узел меньше или равен своим дочерним узлам. </a:t>
            </a:r>
          </a:p>
          <a:p>
            <a:pPr marL="0" indent="0">
              <a:buNone/>
            </a:pPr>
            <a:r>
              <a:rPr lang="ru-RU" sz="1700" b="1" dirty="0"/>
              <a:t>• </a:t>
            </a:r>
            <a:r>
              <a:rPr lang="ru-RU" sz="1700" b="1" dirty="0" err="1"/>
              <a:t>Максикуча</a:t>
            </a:r>
            <a:r>
              <a:rPr lang="ru-RU" sz="1700" b="1" dirty="0"/>
              <a:t> (</a:t>
            </a:r>
            <a:r>
              <a:rPr lang="en-US" sz="1700" b="1" dirty="0"/>
              <a:t>m</a:t>
            </a:r>
            <a:r>
              <a:rPr lang="en-GB" sz="1700" b="1" dirty="0" err="1"/>
              <a:t>ax</a:t>
            </a:r>
            <a:r>
              <a:rPr lang="en-GB" sz="1700" b="1" dirty="0"/>
              <a:t>-heap):</a:t>
            </a:r>
            <a:r>
              <a:rPr lang="en-GB" sz="1700" dirty="0"/>
              <a:t> </a:t>
            </a:r>
            <a:r>
              <a:rPr lang="ru-RU" sz="1700" dirty="0"/>
              <a:t>В любой момент родительский узел больше или равен своим дочерним узлам. </a:t>
            </a:r>
          </a:p>
          <a:p>
            <a:pPr marL="0" indent="0">
              <a:buNone/>
            </a:pPr>
            <a:r>
              <a:rPr lang="ru-RU" sz="1700" dirty="0"/>
              <a:t> В питоне куча представлена модулем </a:t>
            </a:r>
            <a:r>
              <a:rPr lang="en-US" sz="1700" dirty="0" err="1"/>
              <a:t>heapq</a:t>
            </a:r>
            <a:r>
              <a:rPr lang="ru-RU" sz="1700" dirty="0"/>
              <a:t>, который реализует только </a:t>
            </a:r>
            <a:r>
              <a:rPr lang="ru-RU" sz="1700" dirty="0" err="1"/>
              <a:t>миникучу</a:t>
            </a:r>
            <a:r>
              <a:rPr lang="en-US" sz="1700" dirty="0"/>
              <a:t>.</a:t>
            </a:r>
            <a:r>
              <a:rPr lang="ru-RU" sz="1700" dirty="0"/>
              <a:t> </a:t>
            </a:r>
            <a:endParaRPr lang="en-RU" sz="1700" dirty="0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E9963-A6EA-EE99-CB75-7B84315A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75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>
                <a:ea typeface="Baskerville" panose="02020502070401020303" pitchFamily="18" charset="0"/>
              </a:rPr>
              <a:t>Hash table</a:t>
            </a:r>
            <a:endParaRPr lang="en-RU" dirty="0">
              <a:ea typeface="Baskerville" panose="02020502070401020303" pitchFamily="18" charset="0"/>
            </a:endParaRPr>
          </a:p>
        </p:txBody>
      </p:sp>
      <p:pic>
        <p:nvPicPr>
          <p:cNvPr id="6146" name="Picture 2" descr="Implementation of Hash Table in Python using Separate Chaining -  GeeksforGeeks">
            <a:extLst>
              <a:ext uri="{FF2B5EF4-FFF2-40B4-BE49-F238E27FC236}">
                <a16:creationId xmlns:a16="http://schemas.microsoft.com/office/drawing/2014/main" id="{2283B4F1-699C-8D2C-2166-212ABCC27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557" y="1860734"/>
            <a:ext cx="6060930" cy="313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53" name="Straight Connector 6152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3" y="2407436"/>
            <a:ext cx="5553759" cy="381561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600" dirty="0"/>
              <a:t>Хеш-таблицы позволяют хранить и быстро извлекать данные по ключу. Они используют хеш-функции для преобразования ключей в индексы, которые указывают на позиции в массиве, где хранятся значения.</a:t>
            </a:r>
          </a:p>
          <a:p>
            <a:pPr>
              <a:lnSpc>
                <a:spcPct val="100000"/>
              </a:lnSpc>
            </a:pPr>
            <a:r>
              <a:rPr lang="ru-RU" sz="1600" dirty="0"/>
              <a:t>Основные компоненты хеш-таблицы: </a:t>
            </a:r>
          </a:p>
          <a:p>
            <a:pPr>
              <a:lnSpc>
                <a:spcPct val="100000"/>
              </a:lnSpc>
            </a:pPr>
            <a:r>
              <a:rPr lang="ru-RU" sz="1600" b="1" dirty="0"/>
              <a:t>• Ключи (</a:t>
            </a:r>
            <a:r>
              <a:rPr lang="en-GB" sz="1600" b="1" dirty="0"/>
              <a:t>keys)</a:t>
            </a:r>
            <a:r>
              <a:rPr lang="en-GB" sz="1600" dirty="0"/>
              <a:t>: </a:t>
            </a:r>
            <a:r>
              <a:rPr lang="ru-RU" sz="1600" dirty="0"/>
              <a:t>уникальные идентификаторы, по которым осуществляется доступ к значениям. </a:t>
            </a:r>
          </a:p>
          <a:p>
            <a:pPr>
              <a:lnSpc>
                <a:spcPct val="100000"/>
              </a:lnSpc>
            </a:pPr>
            <a:r>
              <a:rPr lang="ru-RU" sz="1600" b="1" dirty="0"/>
              <a:t>• Значения (</a:t>
            </a:r>
            <a:r>
              <a:rPr lang="en-GB" sz="1600" b="1" dirty="0"/>
              <a:t>values)</a:t>
            </a:r>
            <a:r>
              <a:rPr lang="en-GB" sz="1600" dirty="0"/>
              <a:t>: </a:t>
            </a:r>
            <a:r>
              <a:rPr lang="ru-RU" sz="1600" dirty="0"/>
              <a:t>данные, ассоциированные с ключами.</a:t>
            </a:r>
          </a:p>
          <a:p>
            <a:pPr>
              <a:lnSpc>
                <a:spcPct val="100000"/>
              </a:lnSpc>
            </a:pPr>
            <a:r>
              <a:rPr lang="ru-RU" sz="1600" b="1" dirty="0"/>
              <a:t>• Хеш-функция (</a:t>
            </a:r>
            <a:r>
              <a:rPr lang="en-GB" sz="1600" b="1" dirty="0"/>
              <a:t>hash function)</a:t>
            </a:r>
            <a:r>
              <a:rPr lang="en-GB" sz="1600" dirty="0"/>
              <a:t>: </a:t>
            </a:r>
            <a:r>
              <a:rPr lang="ru-RU" sz="1600" dirty="0"/>
              <a:t>функция, которая преобразует ключ в индекс массива.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b="1" dirty="0"/>
              <a:t>• </a:t>
            </a:r>
            <a:r>
              <a:rPr lang="ru-RU" sz="1600" b="1" dirty="0"/>
              <a:t>Массив (</a:t>
            </a:r>
            <a:r>
              <a:rPr lang="en-GB" sz="1600" b="1" dirty="0"/>
              <a:t>array)</a:t>
            </a:r>
            <a:r>
              <a:rPr lang="en-GB" sz="1600" dirty="0"/>
              <a:t>: </a:t>
            </a:r>
            <a:r>
              <a:rPr lang="ru-RU" sz="1600" dirty="0"/>
              <a:t>структура, в которой хранятся значения.</a:t>
            </a:r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BDA35-8641-9CC1-98F9-EB388C8F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0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ea typeface="Baskerville" panose="02020502070401020303" pitchFamily="18" charset="0"/>
              </a:rPr>
              <a:t>Принцип работы</a:t>
            </a:r>
            <a:endParaRPr lang="en-RU" dirty="0">
              <a:solidFill>
                <a:srgbClr val="FFFFFF"/>
              </a:solidFill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951038"/>
            <a:ext cx="10058400" cy="440372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ru-RU" b="1" dirty="0"/>
              <a:t> Хеширование</a:t>
            </a:r>
            <a:r>
              <a:rPr lang="ru-RU" dirty="0"/>
              <a:t>: ключи преобразуются в индексы массива с помощью хеш-функции.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ru-RU" b="1" dirty="0"/>
              <a:t> Разрешение коллизий</a:t>
            </a:r>
            <a:r>
              <a:rPr lang="ru-RU" dirty="0"/>
              <a:t>: коллизии возникают, когда два ключа </a:t>
            </a:r>
            <a:r>
              <a:rPr lang="ru-RU" dirty="0" err="1"/>
              <a:t>хешируются</a:t>
            </a:r>
            <a:r>
              <a:rPr lang="ru-RU" dirty="0"/>
              <a:t> в один и тот же индекс. Существует несколько методов разрешения коллизий, таких как цепочки (</a:t>
            </a:r>
            <a:r>
              <a:rPr lang="en-GB" dirty="0"/>
              <a:t>chaining) </a:t>
            </a:r>
            <a:r>
              <a:rPr lang="ru-RU" dirty="0"/>
              <a:t>и открытая адресация (</a:t>
            </a:r>
            <a:r>
              <a:rPr lang="en-GB" dirty="0"/>
              <a:t>open addressing)</a:t>
            </a:r>
            <a:r>
              <a:rPr lang="ru-RU" dirty="0"/>
              <a:t>, но пока туда можно не лезть</a:t>
            </a:r>
            <a:r>
              <a:rPr lang="en-GB" dirty="0"/>
              <a:t>.</a:t>
            </a:r>
            <a:endParaRPr 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В питоне хеш-таблицы представлены вот какими типами: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• </a:t>
            </a:r>
            <a:r>
              <a:rPr lang="en-US" b="1" dirty="0" err="1"/>
              <a:t>dict</a:t>
            </a:r>
            <a:r>
              <a:rPr lang="en-US" b="1" dirty="0"/>
              <a:t>()</a:t>
            </a:r>
            <a:r>
              <a:rPr lang="en-US" dirty="0"/>
              <a:t> —</a:t>
            </a:r>
            <a:r>
              <a:rPr lang="ru-RU" dirty="0"/>
              <a:t> обычная реализация хеш-таблицы;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• </a:t>
            </a:r>
            <a:r>
              <a:rPr lang="en-US" b="1" dirty="0"/>
              <a:t>set()</a:t>
            </a:r>
            <a:r>
              <a:rPr lang="en-US" dirty="0"/>
              <a:t> — </a:t>
            </a:r>
            <a:r>
              <a:rPr lang="ru-RU" dirty="0"/>
              <a:t>хеш-таблица для хранения уникальных элементов.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BDA35-8641-9CC1-98F9-EB388C8F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21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4" name="Rectangle 7183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>
                <a:ea typeface="Baskerville" panose="02020502070401020303" pitchFamily="18" charset="0"/>
              </a:rPr>
              <a:t>Queue</a:t>
            </a:r>
            <a:endParaRPr lang="en-RU" dirty="0">
              <a:ea typeface="Baskerville" panose="02020502070401020303" pitchFamily="18" charset="0"/>
            </a:endParaRPr>
          </a:p>
        </p:txBody>
      </p:sp>
      <p:pic>
        <p:nvPicPr>
          <p:cNvPr id="7170" name="Picture 2" descr="Queue Data Structure - GeeksforGeeks">
            <a:extLst>
              <a:ext uri="{FF2B5EF4-FFF2-40B4-BE49-F238E27FC236}">
                <a16:creationId xmlns:a16="http://schemas.microsoft.com/office/drawing/2014/main" id="{99286BD7-45FB-C727-1B58-CCBD41AD0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022" y="1898501"/>
            <a:ext cx="6122000" cy="306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6" name="Straight Connector 7185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584294" cy="381561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Очереди — это, собственно, очереди и есть. Бывают разных типов: очередь, стек, двунаправленная очередь, и пр.</a:t>
            </a:r>
          </a:p>
          <a:p>
            <a:pPr>
              <a:lnSpc>
                <a:spcPct val="100000"/>
              </a:lnSpc>
            </a:pPr>
            <a:r>
              <a:rPr lang="ru-RU" dirty="0"/>
              <a:t>Очередь (</a:t>
            </a:r>
            <a:r>
              <a:rPr lang="en-US" dirty="0"/>
              <a:t>queue) — </a:t>
            </a:r>
            <a:r>
              <a:rPr lang="ru-RU" dirty="0"/>
              <a:t>обычная очередь, как в магазине. </a:t>
            </a:r>
          </a:p>
          <a:p>
            <a:pPr>
              <a:lnSpc>
                <a:spcPct val="100000"/>
              </a:lnSpc>
            </a:pPr>
            <a:r>
              <a:rPr lang="ru-RU" dirty="0"/>
              <a:t>Реализует порядок </a:t>
            </a:r>
            <a:r>
              <a:rPr lang="en-US" dirty="0"/>
              <a:t>FIFO (First In, Last Out) — </a:t>
            </a:r>
            <a:r>
              <a:rPr lang="ru-RU" dirty="0"/>
              <a:t>кто первым пришёл, того первым и вынули. Представлена классом </a:t>
            </a:r>
            <a:r>
              <a:rPr lang="en-US" dirty="0" err="1"/>
              <a:t>queue.Queue</a:t>
            </a:r>
            <a:r>
              <a:rPr lang="ru-RU" dirty="0"/>
              <a:t>, но можно и свою написать.</a:t>
            </a:r>
          </a:p>
        </p:txBody>
      </p:sp>
      <p:sp>
        <p:nvSpPr>
          <p:cNvPr id="7188" name="Rectangle 7187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4F3C6-7925-5865-6A54-6086DDCD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41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>
                <a:ea typeface="Baskerville" panose="02020502070401020303" pitchFamily="18" charset="0"/>
              </a:rPr>
              <a:t>Stack</a:t>
            </a:r>
            <a:endParaRPr lang="en-RU">
              <a:ea typeface="Baskerville" panose="02020502070401020303" pitchFamily="18" charset="0"/>
            </a:endParaRPr>
          </a:p>
        </p:txBody>
      </p:sp>
      <p:pic>
        <p:nvPicPr>
          <p:cNvPr id="8194" name="Picture 2" descr="Stack Data Structure - GeeksforGeeks">
            <a:extLst>
              <a:ext uri="{FF2B5EF4-FFF2-40B4-BE49-F238E27FC236}">
                <a16:creationId xmlns:a16="http://schemas.microsoft.com/office/drawing/2014/main" id="{EFF0E00A-68B0-118B-ABF5-65E8F5D8A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116" y="1893548"/>
            <a:ext cx="6141812" cy="307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01" name="Straight Connector 8200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 anchor="ctr">
            <a:normAutofit/>
          </a:bodyPr>
          <a:lstStyle/>
          <a:p>
            <a:r>
              <a:rPr lang="ru-RU" dirty="0"/>
              <a:t>Вид очереди, который реализует порядок </a:t>
            </a:r>
            <a:r>
              <a:rPr lang="en-US" dirty="0"/>
              <a:t>LIFO (Last In, First Out)</a:t>
            </a:r>
            <a:r>
              <a:rPr lang="ru-RU" dirty="0"/>
              <a:t>. </a:t>
            </a:r>
          </a:p>
          <a:p>
            <a:r>
              <a:rPr lang="ru-RU" dirty="0"/>
              <a:t>Обычно используется для обхода графов или реализации любого другого перемещения «вперёд-назад». </a:t>
            </a:r>
          </a:p>
          <a:p>
            <a:r>
              <a:rPr lang="ru-RU" dirty="0"/>
              <a:t>В питоне реализуется только руками.</a:t>
            </a:r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4F3C6-7925-5865-6A54-6086DDCD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9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>
                <a:ea typeface="Baskerville" panose="02020502070401020303" pitchFamily="18" charset="0"/>
              </a:rPr>
              <a:t>Dequeue</a:t>
            </a:r>
            <a:endParaRPr lang="en-RU">
              <a:ea typeface="Baskerville" panose="02020502070401020303" pitchFamily="18" charset="0"/>
            </a:endParaRPr>
          </a:p>
        </p:txBody>
      </p:sp>
      <p:pic>
        <p:nvPicPr>
          <p:cNvPr id="9218" name="Picture 2" descr="Deque meaning in DSA - GeeksforGeeks">
            <a:extLst>
              <a:ext uri="{FF2B5EF4-FFF2-40B4-BE49-F238E27FC236}">
                <a16:creationId xmlns:a16="http://schemas.microsoft.com/office/drawing/2014/main" id="{5E46A33A-671B-B66D-A34D-EEF1CA932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044" y="2456908"/>
            <a:ext cx="6103597" cy="194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25" name="Straight Connector 9224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 anchor="ctr">
            <a:normAutofit/>
          </a:bodyPr>
          <a:lstStyle/>
          <a:p>
            <a:r>
              <a:rPr lang="ru-RU" dirty="0"/>
              <a:t>Двусторонняя очередь позволяет добавлять и удалять элементы с любого конца. </a:t>
            </a:r>
          </a:p>
          <a:p>
            <a:r>
              <a:rPr lang="ru-RU" dirty="0"/>
              <a:t>Реализация есть в модуле </a:t>
            </a:r>
            <a:r>
              <a:rPr lang="en-US" dirty="0"/>
              <a:t>collections</a:t>
            </a:r>
            <a:r>
              <a:rPr lang="ru-RU" dirty="0"/>
              <a:t>.</a:t>
            </a:r>
            <a:endParaRPr lang="en-RU" dirty="0"/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4F3C6-7925-5865-6A54-6086DDCD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23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Baskerville" panose="02020502070401020303" pitchFamily="18" charset="0"/>
              </a:rPr>
              <a:t>Set</a:t>
            </a:r>
            <a:endParaRPr lang="en-RU" dirty="0">
              <a:solidFill>
                <a:srgbClr val="FFFFFF"/>
              </a:solidFill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anchor="ctr">
            <a:normAutofit/>
          </a:bodyPr>
          <a:lstStyle/>
          <a:p>
            <a:r>
              <a:rPr lang="ru-RU" dirty="0"/>
              <a:t>Множества — это неупорядоченные структуры уникальных элементов. Часто реализуются через хеш-таблицы, но могут быть и самобалансирующимися деревьями, и списками, и битовыми массивами, и чем только не. </a:t>
            </a:r>
          </a:p>
          <a:p>
            <a:r>
              <a:rPr lang="ru-RU" dirty="0"/>
              <a:t>Отличие от любых других коллекций — уникальность элементов и поддержка некоторых свойств, присущих математическим множествам, описанным в теории множеств: пересечения, объединения, исключения, и так далее. </a:t>
            </a:r>
          </a:p>
          <a:p>
            <a:r>
              <a:rPr lang="ru-RU" dirty="0"/>
              <a:t>В питоне множество — это </a:t>
            </a:r>
            <a:r>
              <a:rPr lang="en-US" dirty="0"/>
              <a:t>set()</a:t>
            </a:r>
            <a:r>
              <a:rPr lang="ru-RU" dirty="0"/>
              <a:t>, реализованный на хеш-таблице.</a:t>
            </a:r>
            <a:endParaRPr lang="en-R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4F3C6-7925-5865-6A54-6086DDCD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1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AD089-2714-5381-B3DF-C2BF18E8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Заключение</a:t>
            </a:r>
            <a:endParaRPr lang="en-RU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ACB08-C92A-80FF-7861-30B1FA920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anchor="ctr">
            <a:normAutofit/>
          </a:bodyPr>
          <a:lstStyle/>
          <a:p>
            <a:r>
              <a:rPr lang="ru-RU" dirty="0"/>
              <a:t>Важно понимать, что составных структур данных гораздо больше почти в каждом из рассмотренных типов. Существуют сложносоставные структуры, структуры для поиска, структуры для представления </a:t>
            </a:r>
            <a:r>
              <a:rPr lang="en-US" dirty="0"/>
              <a:t>3D-</a:t>
            </a:r>
            <a:r>
              <a:rPr lang="ru-RU" dirty="0"/>
              <a:t>моделей и прочее, прочее, прочее. </a:t>
            </a:r>
          </a:p>
          <a:p>
            <a:r>
              <a:rPr lang="ru-RU" dirty="0"/>
              <a:t>Все их знать редко кому нужно, но понимать, что всё — данные, а значит, их можно организовывать в структуры, и эти структуры с высокой долей вероятности уже изобретены — необходимо.</a:t>
            </a:r>
            <a:endParaRPr lang="en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1A5BD-4CF8-2D7E-0AA1-E5FE4E57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09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23FD6-094A-C1B7-E65F-B0DF695DF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ru-RU" dirty="0"/>
              <a:t>Источники</a:t>
            </a:r>
            <a:endParaRPr lang="en-RU" dirty="0"/>
          </a:p>
        </p:txBody>
      </p:sp>
      <p:pic>
        <p:nvPicPr>
          <p:cNvPr id="8" name="Graphic 7" descr="Books">
            <a:extLst>
              <a:ext uri="{FF2B5EF4-FFF2-40B4-BE49-F238E27FC236}">
                <a16:creationId xmlns:a16="http://schemas.microsoft.com/office/drawing/2014/main" id="{B278A333-2BF6-7E91-666F-895FC02C2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168" y="871326"/>
            <a:ext cx="5115347" cy="511534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8809-CE26-0295-1B05-032E87E7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361908" cy="3461658"/>
          </a:xfrm>
        </p:spPr>
        <p:txBody>
          <a:bodyPr anchor="ctr">
            <a:normAutofit/>
          </a:bodyPr>
          <a:lstStyle/>
          <a:p>
            <a:r>
              <a:rPr lang="ru-RU" dirty="0"/>
              <a:t>• Википедия для справочного материала.</a:t>
            </a:r>
          </a:p>
          <a:p>
            <a:r>
              <a:rPr lang="ru-RU" dirty="0"/>
              <a:t>• </a:t>
            </a:r>
            <a:r>
              <a:rPr lang="en-US" dirty="0" err="1"/>
              <a:t>GeeksForGeeks</a:t>
            </a:r>
            <a:r>
              <a:rPr lang="en-US" dirty="0"/>
              <a:t> </a:t>
            </a:r>
            <a:r>
              <a:rPr lang="ru-RU" dirty="0"/>
              <a:t>для картинок.</a:t>
            </a:r>
            <a:endParaRPr lang="en-R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81D6D-9756-FAFB-078D-3CB6B0E1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Baskerville" panose="02020502070401020303" pitchFamily="18" charset="0"/>
              </a:rPr>
              <a:t>Что за архитектура такая?</a:t>
            </a:r>
            <a:endParaRPr lang="en-RU">
              <a:solidFill>
                <a:srgbClr val="FFFFFF"/>
              </a:solidFill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Джон фон Нейман — математик и физик, который, помимо прочих своих заслуг и достоинств, принимал участие в создании первого в мире лампового компьютера ЭНИАК. </a:t>
            </a:r>
          </a:p>
          <a:p>
            <a:pPr>
              <a:lnSpc>
                <a:spcPct val="100000"/>
              </a:lnSpc>
            </a:pPr>
            <a:r>
              <a:rPr lang="ru-RU" dirty="0"/>
              <a:t>Группа учёных, работавшая над созданием </a:t>
            </a:r>
            <a:r>
              <a:rPr lang="ru-RU" dirty="0" err="1"/>
              <a:t>ЭНИАКа</a:t>
            </a:r>
            <a:r>
              <a:rPr lang="ru-RU" dirty="0"/>
              <a:t> в 40-х годах </a:t>
            </a:r>
            <a:r>
              <a:rPr lang="en-US" dirty="0"/>
              <a:t>XX </a:t>
            </a:r>
            <a:r>
              <a:rPr lang="ru-RU" dirty="0"/>
              <a:t>века, сформулировала как минимум два основополагающих для всей современной </a:t>
            </a:r>
            <a:r>
              <a:rPr lang="ru-RU" dirty="0" err="1"/>
              <a:t>айтишечки</a:t>
            </a:r>
            <a:r>
              <a:rPr lang="ru-RU" dirty="0"/>
              <a:t> принципа, но по нелепой случайности на обложке отчёта было только имя фон Неймана, что и привело к появлению соответствующего названия.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2810F-8D3C-D39C-CFF2-A7736878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2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Baskerville" panose="02020502070401020303" pitchFamily="18" charset="0"/>
              </a:rPr>
              <a:t>Принцип 1</a:t>
            </a:r>
            <a:endParaRPr lang="en-RU">
              <a:solidFill>
                <a:srgbClr val="FFFFFF"/>
              </a:solidFill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anchor="ctr">
            <a:normAutofit/>
          </a:bodyPr>
          <a:lstStyle/>
          <a:p>
            <a:r>
              <a:rPr lang="ru-RU" dirty="0"/>
              <a:t>Все числа нужно представлять в двоичном виде. Такой подход значительно упростил выполнение сложных арифметических и логических операций, что привело к тому, что впоследствии вообще все данные стали представлять в виде набора двоичных чисел, не разбираясь, текст это, числа, изображения или что угодно ещё.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8E361-753A-DE70-9F5B-32AB7BE7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Baskerville" panose="02020502070401020303" pitchFamily="18" charset="0"/>
              </a:rPr>
              <a:t>Принцип 2</a:t>
            </a:r>
            <a:endParaRPr lang="en-RU">
              <a:solidFill>
                <a:srgbClr val="FFFFFF"/>
              </a:solidFill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Раз уж у нас всё двоичные числа, то инструкции для обработки этих чисел тоже можно представить такими числами. А если нет разницы, то можно инструкции хранить в той же памяти, а не отдельно, что открывает гигантские возможности, которые нами уже воспринимаются как нечто само собой разумеющееся. </a:t>
            </a:r>
          </a:p>
          <a:p>
            <a:pPr>
              <a:lnSpc>
                <a:spcPct val="100000"/>
              </a:lnSpc>
            </a:pPr>
            <a:r>
              <a:rPr lang="ru-RU" dirty="0"/>
              <a:t>Например, с этого момента команды программы могут быть результатом работы другой программы, и именно этому явлению мы обязаны удовольствием </a:t>
            </a:r>
            <a:r>
              <a:rPr lang="ru-RU" dirty="0" err="1"/>
              <a:t>кодить</a:t>
            </a:r>
            <a:r>
              <a:rPr lang="ru-RU" dirty="0"/>
              <a:t> на питоне, например.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A4771-6517-D9DC-CF3A-6E476C2F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4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Baskerville" panose="02020502070401020303" pitchFamily="18" charset="0"/>
              </a:rPr>
              <a:t>И что?..</a:t>
            </a:r>
            <a:endParaRPr lang="en-RU">
              <a:solidFill>
                <a:srgbClr val="FFFFFF"/>
              </a:solidFill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anchor="ctr">
            <a:normAutofit/>
          </a:bodyPr>
          <a:lstStyle/>
          <a:p>
            <a:r>
              <a:rPr lang="ru-RU" dirty="0"/>
              <a:t>И то: поскольку данные могут быть чем угодно — числами, последовательностями байтов, указателями на области памяти, исполняемыми инструкциями, встаёт вопрос о том, как их использовать, чтобы страдать поменьше, а эффективность была повыше. Решение этого вопроса породило в </a:t>
            </a:r>
            <a:r>
              <a:rPr lang="en-US" dirty="0"/>
              <a:t>Computer Science</a:t>
            </a:r>
            <a:r>
              <a:rPr lang="ru-RU" dirty="0"/>
              <a:t> такое понятие, как структуры данных.</a:t>
            </a:r>
            <a:endParaRPr lang="en-R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96489-800C-1922-859D-DCE801E0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ru-RU" sz="2600" i="1" dirty="0">
                <a:solidFill>
                  <a:srgbClr val="FFFFFF"/>
                </a:solidFill>
              </a:rPr>
              <a:t>«Плохие программисты думают о коде. Хорошие программисты думают о структурах данных и их взаимосвязях»</a:t>
            </a:r>
            <a:br>
              <a:rPr lang="ru-RU" sz="2600" i="1" dirty="0">
                <a:solidFill>
                  <a:srgbClr val="FFFFFF"/>
                </a:solidFill>
              </a:rPr>
            </a:br>
            <a:r>
              <a:rPr lang="ru-RU" sz="2600" i="1" dirty="0">
                <a:solidFill>
                  <a:srgbClr val="FFFFFF"/>
                </a:solidFill>
              </a:rPr>
              <a:t>                </a:t>
            </a:r>
            <a:r>
              <a:rPr lang="en-US" sz="2600" i="1" dirty="0">
                <a:solidFill>
                  <a:srgbClr val="FFFFFF"/>
                </a:solidFill>
              </a:rPr>
              <a:t>                                                          </a:t>
            </a:r>
            <a:r>
              <a:rPr lang="ru-RU" sz="2600" i="1" dirty="0">
                <a:solidFill>
                  <a:srgbClr val="FFFFFF"/>
                </a:solidFill>
              </a:rPr>
              <a:t>                Линус Торвальдс</a:t>
            </a:r>
            <a:endParaRPr lang="en-RU" sz="2600" i="1" dirty="0">
              <a:solidFill>
                <a:srgbClr val="FFFFFF"/>
              </a:solidFill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anchor="ctr">
            <a:normAutofit/>
          </a:bodyPr>
          <a:lstStyle/>
          <a:p>
            <a:r>
              <a:rPr lang="ru-RU" dirty="0"/>
              <a:t>Структуры данных — это фундаментальная концепция в </a:t>
            </a:r>
            <a:r>
              <a:rPr lang="en-US" dirty="0"/>
              <a:t>Computer Science</a:t>
            </a:r>
            <a:r>
              <a:rPr lang="ru-RU" dirty="0"/>
              <a:t>, описывающая, как можно организовывать и обрабатывать данные. Значительная часть структур данных перекочевала в компьютерные науки из других областей, как правило — математики.</a:t>
            </a:r>
          </a:p>
          <a:p>
            <a:r>
              <a:rPr lang="ru-RU" dirty="0"/>
              <a:t>Структур данных немало, но мы разберём только наиболее употребительные. Их можно разбить на две группы: примитивные и составные.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CC76F-076E-AF53-AD40-7900F2AA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2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013" y="286603"/>
            <a:ext cx="10846678" cy="1450757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ea typeface="Baskerville" panose="02020502070401020303" pitchFamily="18" charset="0"/>
              </a:rPr>
              <a:t>Вроде ж были типы, а не структуры?</a:t>
            </a:r>
            <a:endParaRPr lang="en-RU" dirty="0">
              <a:solidFill>
                <a:srgbClr val="FFFFFF"/>
              </a:solidFill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anchor="ctr">
            <a:normAutofit/>
          </a:bodyPr>
          <a:lstStyle/>
          <a:p>
            <a:r>
              <a:rPr lang="ru-RU" dirty="0"/>
              <a:t>Тип данных — это реализация концепции структуры данных, которая может несколько отличаться в разных языках программирования. </a:t>
            </a:r>
          </a:p>
          <a:p>
            <a:r>
              <a:rPr lang="ru-RU" dirty="0"/>
              <a:t>Тем не менее, тип данных обладает общей для всех языков особенностью и характеризует, какие допустимые значения могут принимать данные этого типа, и какие операции можно с ними выполнять.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CC76F-076E-AF53-AD40-7900F2AA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Baskerville" panose="02020502070401020303" pitchFamily="18" charset="0"/>
              </a:rPr>
              <a:t>Примитивные структуры данных</a:t>
            </a:r>
            <a:endParaRPr lang="en-RU">
              <a:solidFill>
                <a:srgbClr val="FFFFFF"/>
              </a:solidFill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930018"/>
            <a:ext cx="10058400" cy="4445766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К этой группе относятся одни из наиболее очевидных не-математикам структур:</a:t>
            </a:r>
          </a:p>
          <a:p>
            <a:pPr>
              <a:lnSpc>
                <a:spcPct val="100000"/>
              </a:lnSpc>
            </a:pPr>
            <a:r>
              <a:rPr lang="ru-RU" dirty="0"/>
              <a:t>• целые числа (</a:t>
            </a:r>
            <a:r>
              <a:rPr lang="en-US" dirty="0"/>
              <a:t>integers)</a:t>
            </a:r>
            <a:r>
              <a:rPr lang="ru-RU" dirty="0"/>
              <a:t>;</a:t>
            </a:r>
          </a:p>
          <a:p>
            <a:pPr>
              <a:lnSpc>
                <a:spcPct val="100000"/>
              </a:lnSpc>
            </a:pPr>
            <a:r>
              <a:rPr lang="ru-RU" dirty="0"/>
              <a:t>• числа с плавающей запятой</a:t>
            </a:r>
            <a:r>
              <a:rPr lang="en-US" dirty="0"/>
              <a:t> (floating-point numbers)</a:t>
            </a:r>
            <a:r>
              <a:rPr lang="ru-RU" dirty="0"/>
              <a:t>;</a:t>
            </a:r>
          </a:p>
          <a:p>
            <a:pPr>
              <a:lnSpc>
                <a:spcPct val="100000"/>
              </a:lnSpc>
            </a:pPr>
            <a:r>
              <a:rPr lang="ru-RU" dirty="0"/>
              <a:t>• логические значения (</a:t>
            </a:r>
            <a:r>
              <a:rPr lang="en-US" dirty="0" err="1"/>
              <a:t>booleans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r>
              <a:rPr lang="en-US" dirty="0"/>
              <a:t>• </a:t>
            </a:r>
            <a:r>
              <a:rPr lang="ru-RU" dirty="0"/>
              <a:t>символы (</a:t>
            </a:r>
            <a:r>
              <a:rPr lang="en-US" dirty="0"/>
              <a:t>characters).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ru-RU" dirty="0"/>
              <a:t>Из этих структур отдельно стоит остановиться на символах — они не представлены в питоне самостоятельным типом данных, вместо этого используются строки единичной длины.</a:t>
            </a:r>
            <a:endParaRPr lang="en-R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DA11-71F3-C5DA-0192-0144CF22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393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2370</TotalTime>
  <Words>1706</Words>
  <Application>Microsoft Macintosh PowerPoint</Application>
  <PresentationFormat>Widescreen</PresentationFormat>
  <Paragraphs>149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Baskerville</vt:lpstr>
      <vt:lpstr>Calibri</vt:lpstr>
      <vt:lpstr>Tw Cen MT</vt:lpstr>
      <vt:lpstr>RetrospectVTI</vt:lpstr>
      <vt:lpstr>Данные</vt:lpstr>
      <vt:lpstr>Что такое данные?</vt:lpstr>
      <vt:lpstr>Что за архитектура такая?</vt:lpstr>
      <vt:lpstr>Принцип 1</vt:lpstr>
      <vt:lpstr>Принцип 2</vt:lpstr>
      <vt:lpstr>И что?..</vt:lpstr>
      <vt:lpstr>«Плохие программисты думают о коде. Хорошие программисты думают о структурах данных и их взаимосвязях»                                                                                           Линус Торвальдс</vt:lpstr>
      <vt:lpstr>Вроде ж были типы, а не структуры?</vt:lpstr>
      <vt:lpstr>Примитивные структуры данных</vt:lpstr>
      <vt:lpstr>Составные структуры данных</vt:lpstr>
      <vt:lpstr>Последовательности</vt:lpstr>
      <vt:lpstr>Array</vt:lpstr>
      <vt:lpstr>Массивы в Python</vt:lpstr>
      <vt:lpstr>Tuple</vt:lpstr>
      <vt:lpstr>Linked list</vt:lpstr>
      <vt:lpstr>String</vt:lpstr>
      <vt:lpstr>Graph</vt:lpstr>
      <vt:lpstr>Типы графов</vt:lpstr>
      <vt:lpstr>Tree</vt:lpstr>
      <vt:lpstr>Heap tree</vt:lpstr>
      <vt:lpstr>Hash table</vt:lpstr>
      <vt:lpstr>Принцип работы</vt:lpstr>
      <vt:lpstr>Queue</vt:lpstr>
      <vt:lpstr>Stack</vt:lpstr>
      <vt:lpstr>Dequeue</vt:lpstr>
      <vt:lpstr>Set</vt:lpstr>
      <vt:lpstr>Заключение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Alexey Petropolsky</dc:creator>
  <cp:lastModifiedBy>Alexey Petropolsky</cp:lastModifiedBy>
  <cp:revision>10</cp:revision>
  <dcterms:created xsi:type="dcterms:W3CDTF">2024-05-21T21:36:51Z</dcterms:created>
  <dcterms:modified xsi:type="dcterms:W3CDTF">2024-05-23T14:56:16Z</dcterms:modified>
</cp:coreProperties>
</file>