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0" r:id="rId5"/>
    <p:sldId id="282" r:id="rId6"/>
    <p:sldId id="290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4F15-6DC7-4783-A0A0-8BE8428A20BE}" type="datetime1">
              <a:rPr lang="en-GB" smtClean="0"/>
              <a:t>15/10/2025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7276-1964-4AC0-AC97-DC0C633F4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418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9025-671E-44FF-B445-6099FAD3B648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3D3DB-BE5E-4334-A422-70430F9F84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920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D3DB-BE5E-4334-A422-70430F9F840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E210B-014C-44DD-B6AB-61102E0995E2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25876-FB8B-450F-AE78-B058E27F1270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16848-8943-425F-B05C-5433D7EB11BD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79FF-13F9-4A5B-B858-22E393B1B71B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A3162-20BD-482D-BF05-73B46E28E922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EE701-89E8-45BA-84DC-B5AA952C3627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1C0B-5095-4264-A117-7C997285C007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A1E3E5-EF0C-4835-BA43-E23FC27DC885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5EE6A-FB2B-4557-9A76-03818D61BA94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5C13A-732E-4ECC-8E4F-3BECF6401DF7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09485-6FB2-420E-8C6F-7C75A1900EE5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EB169-BE71-4CDE-B52C-A2C817613ED6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A40D56-FB5E-4BFF-B8E7-8EEADD640017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FE8F4-C90C-4C75-9BE6-F4A112227775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AA19A-4264-42EC-9E65-C0C2ED1674F1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3D8389-5F2D-46E3-B46F-1F3A29A6D223}" type="datetime1">
              <a:rPr lang="en-GB" noProof="0" smtClean="0"/>
              <a:t>15/10/2025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Joins &amp; Subqueries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GB" sz="2300" dirty="0">
                <a:solidFill>
                  <a:srgbClr val="5792BA"/>
                </a:solidFill>
              </a:rPr>
              <a:t>ISAAC MILE &amp; ASHA GALE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9E5-EE56-6E8E-4535-EE2F2F1E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JOIN AND SUBQUERIES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D3BA-0D0D-1C71-E1AD-2080BB43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90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86B-C2D6-0F1F-3254-47F8B177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Joins &amp;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E994-1CAE-E3D5-6F98-B9391EC4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CONCEPTS:</a:t>
            </a:r>
          </a:p>
          <a:p>
            <a:r>
              <a:rPr lang="en-GB" dirty="0"/>
              <a:t>Joins: Combine data from two or more tables.</a:t>
            </a:r>
          </a:p>
          <a:p>
            <a:r>
              <a:rPr lang="en-GB" b="1" dirty="0"/>
              <a:t>JOINS</a:t>
            </a:r>
            <a:r>
              <a:rPr lang="en-GB" dirty="0"/>
              <a:t> combine tables horizontally.</a:t>
            </a:r>
          </a:p>
          <a:p>
            <a:r>
              <a:rPr lang="en-GB" dirty="0"/>
              <a:t>Subqueries: Use one query inside another.</a:t>
            </a:r>
          </a:p>
          <a:p>
            <a:r>
              <a:rPr lang="en-GB" b="1" dirty="0"/>
              <a:t>SUBQUERIES</a:t>
            </a:r>
            <a:r>
              <a:rPr lang="en-GB" dirty="0"/>
              <a:t> filter or compute data vertically.</a:t>
            </a:r>
          </a:p>
        </p:txBody>
      </p:sp>
    </p:spTree>
    <p:extLst>
      <p:ext uri="{BB962C8B-B14F-4D97-AF65-F5344CB8AC3E}">
        <p14:creationId xmlns:p14="http://schemas.microsoft.com/office/powerpoint/2010/main" val="11895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D8E-B862-78B0-1370-33BCD0D4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 AND SUBQUERIES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0B4F-AFD8-C555-03C7-6E78C42A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INNER JOIN</a:t>
            </a:r>
            <a:r>
              <a:rPr lang="en-GB" dirty="0"/>
              <a:t> used for exact matches.</a:t>
            </a:r>
          </a:p>
          <a:p>
            <a:r>
              <a:rPr lang="en-GB" b="1" dirty="0"/>
              <a:t>LEFT/RIGHT/FULL JOIN</a:t>
            </a:r>
            <a:r>
              <a:rPr lang="en-GB" dirty="0"/>
              <a:t> used for missing data.</a:t>
            </a:r>
          </a:p>
          <a:p>
            <a:r>
              <a:rPr lang="en-GB" b="1" dirty="0"/>
              <a:t>subqueries</a:t>
            </a:r>
            <a:r>
              <a:rPr lang="en-GB" dirty="0"/>
              <a:t> for complex filtering and conditions.</a:t>
            </a:r>
          </a:p>
          <a:p>
            <a:r>
              <a:rPr lang="en-GB" dirty="0"/>
              <a:t>For our practical:  Tables: graduates, departments, </a:t>
            </a:r>
            <a:r>
              <a:rPr lang="en-GB" dirty="0" err="1"/>
              <a:t>graduate_employment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45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7E4E-94A0-04DB-DF22-38F41DA8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FF5B-50EB-AB80-9944-BE331B0D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only rows where there is a </a:t>
            </a:r>
            <a:r>
              <a:rPr lang="en-GB" b="1" dirty="0"/>
              <a:t>match in both tables.</a:t>
            </a:r>
          </a:p>
          <a:p>
            <a:r>
              <a:rPr lang="en-GB" b="1" dirty="0"/>
              <a:t>Example;</a:t>
            </a:r>
          </a:p>
          <a:p>
            <a:r>
              <a:rPr lang="en-GB" b="1" i="1" dirty="0"/>
              <a:t>F</a:t>
            </a:r>
            <a:r>
              <a:rPr lang="en-GB" i="1" dirty="0"/>
              <a:t>ind all graduates who are employed and show their company and salary.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7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512E-2B9B-F093-98D3-ED460F78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653C-C6B2-D971-B4FB-4B2B02E7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</a:t>
            </a:r>
            <a:r>
              <a:rPr lang="en-GB" b="1" dirty="0"/>
              <a:t>all rows from the left table</a:t>
            </a:r>
            <a:r>
              <a:rPr lang="en-GB" dirty="0"/>
              <a:t>, even if there’s no match in the right table.</a:t>
            </a:r>
            <a:endParaRPr lang="en-US" dirty="0"/>
          </a:p>
          <a:p>
            <a:r>
              <a:rPr lang="en-US" dirty="0"/>
              <a:t>EXAMPLE;</a:t>
            </a:r>
          </a:p>
          <a:p>
            <a:r>
              <a:rPr lang="en-GB" dirty="0"/>
              <a:t>Show all graduates and their job info (if any).</a:t>
            </a:r>
          </a:p>
          <a:p>
            <a:r>
              <a:rPr lang="en-GB" dirty="0"/>
              <a:t>Graduates with no job show NULL in the company column.</a:t>
            </a:r>
          </a:p>
        </p:txBody>
      </p:sp>
    </p:spTree>
    <p:extLst>
      <p:ext uri="{BB962C8B-B14F-4D97-AF65-F5344CB8AC3E}">
        <p14:creationId xmlns:p14="http://schemas.microsoft.com/office/powerpoint/2010/main" val="387745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AE0-C33D-23DE-492B-B247F4A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7E25-925C-8273-FD2B-1206C6EB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</a:t>
            </a:r>
            <a:r>
              <a:rPr lang="en-GB" b="1" dirty="0"/>
              <a:t>all rows from the right table</a:t>
            </a:r>
            <a:r>
              <a:rPr lang="en-GB" dirty="0"/>
              <a:t> (suppliers), even if there’s no matching vegetable.</a:t>
            </a:r>
          </a:p>
          <a:p>
            <a:r>
              <a:rPr lang="en-GB" dirty="0"/>
              <a:t>Example;</a:t>
            </a:r>
          </a:p>
          <a:p>
            <a:r>
              <a:rPr lang="en-GB" dirty="0"/>
              <a:t>Show all employment records even if the graduate is missing (data mismatch example).</a:t>
            </a:r>
          </a:p>
        </p:txBody>
      </p:sp>
    </p:spTree>
    <p:extLst>
      <p:ext uri="{BB962C8B-B14F-4D97-AF65-F5344CB8AC3E}">
        <p14:creationId xmlns:p14="http://schemas.microsoft.com/office/powerpoint/2010/main" val="251293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9898-2470-A792-D3AF-B51F8E0F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D82D-7702-0ED5-D45B-02611F04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</a:t>
            </a:r>
            <a:r>
              <a:rPr lang="en-GB" b="1" dirty="0"/>
              <a:t>all rows</a:t>
            </a:r>
            <a:r>
              <a:rPr lang="en-GB" dirty="0"/>
              <a:t> when there’s a match in </a:t>
            </a:r>
            <a:r>
              <a:rPr lang="en-GB" b="1" dirty="0"/>
              <a:t>either</a:t>
            </a:r>
            <a:r>
              <a:rPr lang="en-GB" dirty="0"/>
              <a:t> table.</a:t>
            </a:r>
          </a:p>
          <a:p>
            <a:r>
              <a:rPr lang="en-GB" dirty="0"/>
              <a:t>Example;</a:t>
            </a:r>
          </a:p>
          <a:p>
            <a:r>
              <a:rPr lang="en-GB" i="1"/>
              <a:t>Combine LEFT and RIGHT joins to show all graduates and jobs.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76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809A-12E7-0D69-EBDF-CE3DB30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(Simple)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15AF-42B5-43BC-B3A5-451E9CC9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inside another query.</a:t>
            </a:r>
            <a:br>
              <a:rPr lang="en-GB" dirty="0"/>
            </a:br>
            <a:r>
              <a:rPr lang="en-GB" dirty="0"/>
              <a:t>Used to filter or calculate based on another result.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B0E4-2754-372B-AFB4-4D52BB92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Correlated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C62C-BB9A-BA29-32D1-BB1A0410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subquery that depends on the outer query.</a:t>
            </a:r>
            <a:br>
              <a:rPr lang="en-GB" dirty="0"/>
            </a:br>
            <a:r>
              <a:rPr lang="en-GB" dirty="0"/>
              <a:t>It runs </a:t>
            </a:r>
            <a:r>
              <a:rPr lang="en-GB" b="1" dirty="0"/>
              <a:t>once per row</a:t>
            </a:r>
            <a:r>
              <a:rPr lang="en-GB" dirty="0"/>
              <a:t> in the outer query.</a:t>
            </a:r>
          </a:p>
        </p:txBody>
      </p:sp>
    </p:spTree>
    <p:extLst>
      <p:ext uri="{BB962C8B-B14F-4D97-AF65-F5344CB8AC3E}">
        <p14:creationId xmlns:p14="http://schemas.microsoft.com/office/powerpoint/2010/main" val="295504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26_TF11665031.potx" id="{FA9C5999-0DD3-48B1-BD42-68D05B7FF8C4}" vid="{DE28AD91-3A41-46BC-9E8C-37FAA1DD7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{5347427C-21B8-496D-A69D-B74668A1C678}tf11665031_win32</Template>
  <TotalTime>148</TotalTime>
  <Words>276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</vt:lpstr>
      <vt:lpstr>Arial Nova Light</vt:lpstr>
      <vt:lpstr>Calibri</vt:lpstr>
      <vt:lpstr>Wingdings 2</vt:lpstr>
      <vt:lpstr>SlateVTI</vt:lpstr>
      <vt:lpstr>Joins &amp; Subqueries in SQL</vt:lpstr>
      <vt:lpstr>Joins &amp; Subqueries</vt:lpstr>
      <vt:lpstr>TYPES OF JOINS AND SUBQUERIES</vt:lpstr>
      <vt:lpstr>INNER JOIN</vt:lpstr>
      <vt:lpstr> LEFT JOIN</vt:lpstr>
      <vt:lpstr>RIGHT JOIN</vt:lpstr>
      <vt:lpstr>FULL JOIN</vt:lpstr>
      <vt:lpstr>Nested (Simple) Subqueries</vt:lpstr>
      <vt:lpstr>Correlated Subquery</vt:lpstr>
      <vt:lpstr>Combining JOIN AND SUBQUERIES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apex doc</dc:creator>
  <cp:lastModifiedBy>apex doc</cp:lastModifiedBy>
  <cp:revision>2</cp:revision>
  <dcterms:created xsi:type="dcterms:W3CDTF">2025-10-15T10:08:16Z</dcterms:created>
  <dcterms:modified xsi:type="dcterms:W3CDTF">2025-10-15T12:58:18Z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