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71" r:id="rId14"/>
    <p:sldId id="267" r:id="rId15"/>
    <p:sldId id="268" r:id="rId16"/>
    <p:sldId id="270" r:id="rId17"/>
    <p:sldId id="273" r:id="rId18"/>
    <p:sldId id="274" r:id="rId19"/>
    <p:sldId id="275" r:id="rId20"/>
    <p:sldId id="276" r:id="rId21"/>
    <p:sldId id="277" r:id="rId22"/>
    <p:sldId id="278" r:id="rId23"/>
    <p:sldId id="279" r:id="rId24"/>
    <p:sldId id="272" r:id="rId2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orient="horz" pos="3045">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802B"/>
    <a:srgbClr val="0065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59"/>
    <p:restoredTop sz="94690"/>
  </p:normalViewPr>
  <p:slideViewPr>
    <p:cSldViewPr snapToGrid="0" snapToObjects="1">
      <p:cViewPr varScale="1">
        <p:scale>
          <a:sx n="72" d="100"/>
          <a:sy n="72" d="100"/>
        </p:scale>
        <p:origin x="924" y="66"/>
      </p:cViewPr>
      <p:guideLst>
        <p:guide orient="horz" pos="2160"/>
        <p:guide orient="horz" pos="304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9D92B9-6DA2-4BFC-A135-BFDE4C0731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5A63D77D-A4D7-427D-A259-7B405F73377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46A625D-3916-49F4-9406-96F5B3737346}" type="datetimeFigureOut">
              <a:rPr lang="en-US"/>
              <a:pPr>
                <a:defRPr/>
              </a:pPr>
              <a:t>8/8/2020</a:t>
            </a:fld>
            <a:endParaRPr lang="en-US"/>
          </a:p>
        </p:txBody>
      </p:sp>
      <p:sp>
        <p:nvSpPr>
          <p:cNvPr id="4" name="Slide Image Placeholder 3">
            <a:extLst>
              <a:ext uri="{FF2B5EF4-FFF2-40B4-BE49-F238E27FC236}">
                <a16:creationId xmlns:a16="http://schemas.microsoft.com/office/drawing/2014/main" id="{DD3BC944-4AF3-40AF-A793-7F810015225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8DDA560-FFD9-419A-A942-00C05889B05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7562686-0E6E-43DB-85A8-4AF923AF5F3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94794F3E-4ABE-4A15-9B97-7E3AA270A49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A52180E-FF97-44E8-8A34-2DE68DB9F79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E5CB41BB-0B42-4DED-8FCD-6D5FFF241EB9}"/>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Notes Placeholder 2">
            <a:extLst>
              <a:ext uri="{FF2B5EF4-FFF2-40B4-BE49-F238E27FC236}">
                <a16:creationId xmlns:a16="http://schemas.microsoft.com/office/drawing/2014/main" id="{5E443658-8200-4906-8CE0-8C87D01390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39939" name="Slide Number Placeholder 3">
            <a:extLst>
              <a:ext uri="{FF2B5EF4-FFF2-40B4-BE49-F238E27FC236}">
                <a16:creationId xmlns:a16="http://schemas.microsoft.com/office/drawing/2014/main" id="{A2323934-50C7-4F83-82D3-238AF86696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4C028DB-AEDF-4DAC-BC3C-B7733A428313}" type="slidenum">
              <a:rPr lang="en-US" altLang="en-US"/>
              <a:pPr/>
              <a:t>12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14.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18.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1">
            <a:extLst>
              <a:ext uri="{FF2B5EF4-FFF2-40B4-BE49-F238E27FC236}">
                <a16:creationId xmlns:a16="http://schemas.microsoft.com/office/drawing/2014/main" id="{6FD4E192-40AB-458D-8BA9-51A171257795}"/>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93675"/>
            <a:ext cx="12376150" cy="754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4" descr="A picture containing drawing&#10;&#10;Description automatically generated">
            <a:extLst>
              <a:ext uri="{FF2B5EF4-FFF2-40B4-BE49-F238E27FC236}">
                <a16:creationId xmlns:a16="http://schemas.microsoft.com/office/drawing/2014/main" id="{42458C81-9A65-4CB0-A40B-42168BD3868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724400" y="163513"/>
            <a:ext cx="2743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5">
            <a:extLst>
              <a:ext uri="{FF2B5EF4-FFF2-40B4-BE49-F238E27FC236}">
                <a16:creationId xmlns:a16="http://schemas.microsoft.com/office/drawing/2014/main" id="{BB92D6D1-82B5-4976-9875-0C16CA7224E7}"/>
              </a:ext>
            </a:extLst>
          </p:cNvPr>
          <p:cNvSpPr txBox="1"/>
          <p:nvPr userDrawn="1"/>
        </p:nvSpPr>
        <p:spPr>
          <a:xfrm>
            <a:off x="2395538" y="1395413"/>
            <a:ext cx="7461250" cy="993775"/>
          </a:xfrm>
          <a:prstGeom prst="rect">
            <a:avLst/>
          </a:prstGeom>
          <a:noFill/>
        </p:spPr>
        <p:txBody>
          <a:bodyPr>
            <a:spAutoFit/>
          </a:bodyPr>
          <a:lstStyle/>
          <a:p>
            <a:pPr algn="ctr" fontAlgn="auto">
              <a:spcBef>
                <a:spcPts val="0"/>
              </a:spcBef>
              <a:spcAft>
                <a:spcPts val="0"/>
              </a:spcAft>
              <a:defRPr/>
            </a:pPr>
            <a:r>
              <a:rPr lang="en-US" sz="3000" b="1" dirty="0">
                <a:solidFill>
                  <a:schemeClr val="bg1"/>
                </a:solidFill>
                <a:latin typeface="Georgia" panose="02040502050405020303" pitchFamily="18" charset="0"/>
              </a:rPr>
              <a:t>HOMELIFE/MIRACLE REALTY LTD</a:t>
            </a:r>
          </a:p>
          <a:p>
            <a:pPr algn="ctr" fontAlgn="auto">
              <a:spcBef>
                <a:spcPts val="0"/>
              </a:spcBef>
              <a:spcAft>
                <a:spcPts val="0"/>
              </a:spcAft>
              <a:defRPr/>
            </a:pPr>
            <a:r>
              <a:rPr lang="en-US" sz="2850" b="1" dirty="0">
                <a:solidFill>
                  <a:schemeClr val="bg1"/>
                </a:solidFill>
                <a:latin typeface="Helvetica" pitchFamily="2" charset="0"/>
              </a:rPr>
              <a:t>SINCE 1985</a:t>
            </a:r>
          </a:p>
        </p:txBody>
      </p:sp>
      <p:sp>
        <p:nvSpPr>
          <p:cNvPr id="5" name="Freeform 17">
            <a:extLst>
              <a:ext uri="{FF2B5EF4-FFF2-40B4-BE49-F238E27FC236}">
                <a16:creationId xmlns:a16="http://schemas.microsoft.com/office/drawing/2014/main" id="{C7DAB437-44BE-4EC1-830A-C1009D642578}"/>
              </a:ext>
            </a:extLst>
          </p:cNvPr>
          <p:cNvSpPr/>
          <p:nvPr userDrawn="1"/>
        </p:nvSpPr>
        <p:spPr>
          <a:xfrm>
            <a:off x="2395538" y="1009650"/>
            <a:ext cx="7461250" cy="137953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sp>
        <p:nvSpPr>
          <p:cNvPr id="6" name="TextBox 19">
            <a:extLst>
              <a:ext uri="{FF2B5EF4-FFF2-40B4-BE49-F238E27FC236}">
                <a16:creationId xmlns:a16="http://schemas.microsoft.com/office/drawing/2014/main" id="{E89DF4E1-6F5B-4852-8D03-17ABF1816D48}"/>
              </a:ext>
            </a:extLst>
          </p:cNvPr>
          <p:cNvSpPr txBox="1"/>
          <p:nvPr userDrawn="1"/>
        </p:nvSpPr>
        <p:spPr>
          <a:xfrm>
            <a:off x="2952750" y="2460625"/>
            <a:ext cx="6286500" cy="708025"/>
          </a:xfrm>
          <a:prstGeom prst="rect">
            <a:avLst/>
          </a:prstGeom>
          <a:noFill/>
          <a:effectLst>
            <a:outerShdw blurRad="63500" sx="102000" sy="102000" algn="ctr" rotWithShape="0">
              <a:prstClr val="black">
                <a:alpha val="40000"/>
              </a:prstClr>
            </a:outerShdw>
          </a:effectLst>
        </p:spPr>
        <p:txBody>
          <a:bodyPr wrap="none">
            <a:spAutoFit/>
          </a:bodyPr>
          <a:lstStyle/>
          <a:p>
            <a:pPr fontAlgn="auto">
              <a:spcBef>
                <a:spcPts val="0"/>
              </a:spcBef>
              <a:spcAft>
                <a:spcPts val="0"/>
              </a:spcAft>
              <a:defRPr/>
            </a:pPr>
            <a:r>
              <a:rPr lang="en-US" sz="4000" b="1" dirty="0">
                <a:solidFill>
                  <a:schemeClr val="accent5"/>
                </a:solidFill>
                <a:effectLst>
                  <a:outerShdw blurRad="50800" dist="38100" dir="2700000" algn="tl" rotWithShape="0">
                    <a:schemeClr val="accent1">
                      <a:alpha val="40000"/>
                    </a:schemeClr>
                  </a:outerShdw>
                </a:effectLst>
                <a:latin typeface="Helvetica" pitchFamily="2" charset="0"/>
                <a:cs typeface="Arial Black" panose="020B0604020202020204" pitchFamily="34" charset="0"/>
              </a:rPr>
              <a:t>LISTING PRESENTATION</a:t>
            </a:r>
          </a:p>
        </p:txBody>
      </p:sp>
      <p:sp>
        <p:nvSpPr>
          <p:cNvPr id="7" name="Date Placeholder 3">
            <a:extLst>
              <a:ext uri="{FF2B5EF4-FFF2-40B4-BE49-F238E27FC236}">
                <a16:creationId xmlns:a16="http://schemas.microsoft.com/office/drawing/2014/main" id="{05C533F6-459B-473C-B99B-2F2A83EE84A6}"/>
              </a:ext>
            </a:extLst>
          </p:cNvPr>
          <p:cNvSpPr>
            <a:spLocks noGrp="1"/>
          </p:cNvSpPr>
          <p:nvPr>
            <p:ph type="dt" sz="half" idx="10"/>
          </p:nvPr>
        </p:nvSpPr>
        <p:spPr/>
        <p:txBody>
          <a:bodyPr/>
          <a:lstStyle>
            <a:lvl1pPr>
              <a:defRPr/>
            </a:lvl1pPr>
          </a:lstStyle>
          <a:p>
            <a:pPr>
              <a:defRPr/>
            </a:pPr>
            <a:fld id="{2731B5A4-15E9-4A8F-9760-4768D23ED962}" type="datetimeFigureOut">
              <a:rPr lang="en-US"/>
              <a:pPr>
                <a:defRPr/>
              </a:pPr>
              <a:t>8/8/2020</a:t>
            </a:fld>
            <a:endParaRPr lang="en-US"/>
          </a:p>
        </p:txBody>
      </p:sp>
      <p:sp>
        <p:nvSpPr>
          <p:cNvPr id="8" name="Footer Placeholder 4">
            <a:extLst>
              <a:ext uri="{FF2B5EF4-FFF2-40B4-BE49-F238E27FC236}">
                <a16:creationId xmlns:a16="http://schemas.microsoft.com/office/drawing/2014/main" id="{BFC5D18E-F2E1-4F0A-9A0A-339874E6187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D07D25C-3A47-4507-86CF-BA9FC132C1E3}"/>
              </a:ext>
            </a:extLst>
          </p:cNvPr>
          <p:cNvSpPr>
            <a:spLocks noGrp="1"/>
          </p:cNvSpPr>
          <p:nvPr>
            <p:ph type="sldNum" sz="quarter" idx="12"/>
          </p:nvPr>
        </p:nvSpPr>
        <p:spPr/>
        <p:txBody>
          <a:bodyPr/>
          <a:lstStyle>
            <a:lvl1pPr>
              <a:defRPr/>
            </a:lvl1pPr>
          </a:lstStyle>
          <a:p>
            <a:fld id="{6B35669F-CCA6-43F4-B97A-EE6A476CAE46}" type="slidenum">
              <a:rPr lang="en-US" altLang="en-US"/>
              <a:pPr/>
              <a:t>‹#›</a:t>
            </a:fld>
            <a:endParaRPr lang="en-US" altLang="en-US"/>
          </a:p>
        </p:txBody>
      </p:sp>
    </p:spTree>
    <p:extLst>
      <p:ext uri="{BB962C8B-B14F-4D97-AF65-F5344CB8AC3E}">
        <p14:creationId xmlns:p14="http://schemas.microsoft.com/office/powerpoint/2010/main" val="383958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0" presetClass="entr" presetSubtype="0" fill="hold" nodeType="after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wedge">
                                      <p:cBhvr>
                                        <p:cTn id="12" dur="1000"/>
                                        <p:tgtEl>
                                          <p:spTgt spid="5"/>
                                        </p:tgtEl>
                                      </p:cBhvr>
                                    </p:animEffect>
                                  </p:childTnLst>
                                </p:cTn>
                              </p:par>
                            </p:childTnLst>
                          </p:cTn>
                        </p:par>
                        <p:par>
                          <p:cTn id="13" fill="hold">
                            <p:stCondLst>
                              <p:cond delay="2500"/>
                            </p:stCondLst>
                            <p:childTnLst>
                              <p:par>
                                <p:cTn id="14" presetID="53" presetClass="entr" presetSubtype="16" fill="hold" grpId="0" nodeType="afterEffect">
                                  <p:stCondLst>
                                    <p:cond delay="50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par>
                          <p:cTn id="19" fill="hold">
                            <p:stCondLst>
                              <p:cond delay="3500"/>
                            </p:stCondLst>
                            <p:childTnLst>
                              <p:par>
                                <p:cTn id="20" presetID="53" presetClass="entr" presetSubtype="16" fill="hold" grpId="0" nodeType="afterEffect">
                                  <p:stCondLst>
                                    <p:cond delay="5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8AF7DCF-EE70-4DCC-AE0C-AE84DFE6F033}"/>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643A706C-FB16-4495-9CCA-379F7A562E4E}"/>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C11F8876-EC5B-4B05-B76B-449EE1690E22}"/>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A830C404-0D53-478D-B71E-5FB3DDDAF880}"/>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90C380BF-6819-4620-A90F-47516BEDA91B}"/>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 Placeholder 6">
            <a:extLst>
              <a:ext uri="{FF2B5EF4-FFF2-40B4-BE49-F238E27FC236}">
                <a16:creationId xmlns:a16="http://schemas.microsoft.com/office/drawing/2014/main" id="{434949BF-E81A-4F8B-95D1-BA56214DC815}"/>
              </a:ext>
            </a:extLst>
          </p:cNvPr>
          <p:cNvSpPr txBox="1">
            <a:spLocks/>
          </p:cNvSpPr>
          <p:nvPr userDrawn="1"/>
        </p:nvSpPr>
        <p:spPr>
          <a:xfrm>
            <a:off x="5041900" y="1346200"/>
            <a:ext cx="6684963" cy="4395788"/>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Bef>
                <a:spcPts val="1200"/>
              </a:spcBef>
              <a:spcAft>
                <a:spcPts val="0"/>
              </a:spcAft>
              <a:defRPr/>
            </a:pPr>
            <a:r>
              <a:rPr lang="en-US" sz="3200" dirty="0">
                <a:latin typeface="Helvetica" pitchFamily="2" charset="0"/>
              </a:rPr>
              <a:t>I can get you </a:t>
            </a:r>
            <a:r>
              <a:rPr lang="en-US" sz="3200" b="1" dirty="0">
                <a:solidFill>
                  <a:schemeClr val="accent1"/>
                </a:solidFill>
                <a:latin typeface="Helvetica" pitchFamily="2" charset="0"/>
              </a:rPr>
              <a:t>$30,000 MORE</a:t>
            </a:r>
            <a:r>
              <a:rPr lang="en-US" sz="3200" dirty="0">
                <a:latin typeface="Helvetica" pitchFamily="2" charset="0"/>
              </a:rPr>
              <a:t> than any other realtor</a:t>
            </a:r>
          </a:p>
          <a:p>
            <a:pPr fontAlgn="auto">
              <a:spcBef>
                <a:spcPts val="1200"/>
              </a:spcBef>
              <a:spcAft>
                <a:spcPts val="0"/>
              </a:spcAft>
              <a:defRPr/>
            </a:pPr>
            <a:r>
              <a:rPr lang="en-US" sz="3200" dirty="0">
                <a:latin typeface="Helvetica" pitchFamily="2" charset="0"/>
              </a:rPr>
              <a:t>I have more than </a:t>
            </a:r>
            <a:r>
              <a:rPr lang="en-US" sz="3200" b="1" dirty="0">
                <a:solidFill>
                  <a:schemeClr val="accent1"/>
                </a:solidFill>
                <a:latin typeface="Helvetica" pitchFamily="2" charset="0"/>
              </a:rPr>
              <a:t>35 BUYERS</a:t>
            </a:r>
            <a:r>
              <a:rPr lang="en-US" sz="3200" dirty="0">
                <a:latin typeface="Helvetica" pitchFamily="2" charset="0"/>
              </a:rPr>
              <a:t> for your home</a:t>
            </a:r>
          </a:p>
          <a:p>
            <a:pPr fontAlgn="auto">
              <a:spcBef>
                <a:spcPts val="1200"/>
              </a:spcBef>
              <a:spcAft>
                <a:spcPts val="0"/>
              </a:spcAft>
              <a:defRPr/>
            </a:pPr>
            <a:r>
              <a:rPr lang="en-US" sz="3200" dirty="0">
                <a:latin typeface="Helvetica" pitchFamily="2" charset="0"/>
              </a:rPr>
              <a:t>And my experience and expertise will bring a quick sell with no </a:t>
            </a:r>
            <a:r>
              <a:rPr lang="en-US" sz="3200" b="1" dirty="0">
                <a:solidFill>
                  <a:schemeClr val="accent1"/>
                </a:solidFill>
                <a:latin typeface="Helvetica" pitchFamily="2" charset="0"/>
              </a:rPr>
              <a:t>PROBLEMS</a:t>
            </a:r>
            <a:endParaRPr lang="en-US" sz="3200" dirty="0">
              <a:latin typeface="Helvetica" pitchFamily="2" charset="0"/>
            </a:endParaRPr>
          </a:p>
        </p:txBody>
      </p:sp>
      <p:pic>
        <p:nvPicPr>
          <p:cNvPr id="8" name="Picture 13" descr="A close up of a church&#10;&#10;Description automatically generated">
            <a:extLst>
              <a:ext uri="{FF2B5EF4-FFF2-40B4-BE49-F238E27FC236}">
                <a16:creationId xmlns:a16="http://schemas.microsoft.com/office/drawing/2014/main" id="{60C27F8C-2A74-4A5A-AC27-0931E638FB17}"/>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69900" y="1346200"/>
            <a:ext cx="4275138"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5">
            <a:extLst>
              <a:ext uri="{FF2B5EF4-FFF2-40B4-BE49-F238E27FC236}">
                <a16:creationId xmlns:a16="http://schemas.microsoft.com/office/drawing/2014/main" id="{2F5E6329-FA99-4D07-B220-DD07C6C94C0B}"/>
              </a:ext>
            </a:extLst>
          </p:cNvPr>
          <p:cNvSpPr/>
          <p:nvPr userDrawn="1"/>
        </p:nvSpPr>
        <p:spPr>
          <a:xfrm>
            <a:off x="3119438" y="1346200"/>
            <a:ext cx="1625600" cy="71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bg1"/>
                </a:solidFill>
                <a:latin typeface="Helvetica" pitchFamily="2" charset="0"/>
              </a:rPr>
              <a:t>SOLD</a:t>
            </a:r>
          </a:p>
        </p:txBody>
      </p:sp>
      <p:sp>
        <p:nvSpPr>
          <p:cNvPr id="10" name="Rectangle 16">
            <a:extLst>
              <a:ext uri="{FF2B5EF4-FFF2-40B4-BE49-F238E27FC236}">
                <a16:creationId xmlns:a16="http://schemas.microsoft.com/office/drawing/2014/main" id="{B3C9CD7F-13B2-42D0-9AFB-E082F06FAE9E}"/>
              </a:ext>
            </a:extLst>
          </p:cNvPr>
          <p:cNvSpPr/>
          <p:nvPr userDrawn="1"/>
        </p:nvSpPr>
        <p:spPr>
          <a:xfrm>
            <a:off x="465138" y="6218238"/>
            <a:ext cx="7629525" cy="51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fontAlgn="auto">
              <a:spcBef>
                <a:spcPct val="50000"/>
              </a:spcBef>
              <a:spcAft>
                <a:spcPts val="0"/>
              </a:spcAft>
              <a:defRPr/>
            </a:pPr>
            <a:r>
              <a:rPr lang="en-US" altLang="en-US" sz="2000" b="1" dirty="0">
                <a:solidFill>
                  <a:schemeClr val="bg1"/>
                </a:solidFill>
                <a:latin typeface="Helvetica" pitchFamily="2" charset="0"/>
                <a:ea typeface="Roboto Slab" pitchFamily="2" charset="0"/>
              </a:rPr>
              <a:t>More than 30 years of experience </a:t>
            </a:r>
          </a:p>
        </p:txBody>
      </p:sp>
      <p:sp>
        <p:nvSpPr>
          <p:cNvPr id="11" name="TextBox 17">
            <a:extLst>
              <a:ext uri="{FF2B5EF4-FFF2-40B4-BE49-F238E27FC236}">
                <a16:creationId xmlns:a16="http://schemas.microsoft.com/office/drawing/2014/main" id="{E1A81576-96E0-4B41-847C-D7E53D7602C9}"/>
              </a:ext>
            </a:extLst>
          </p:cNvPr>
          <p:cNvSpPr txBox="1"/>
          <p:nvPr userDrawn="1"/>
        </p:nvSpPr>
        <p:spPr>
          <a:xfrm>
            <a:off x="465138" y="398463"/>
            <a:ext cx="11261725" cy="590550"/>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600" b="1" dirty="0">
                <a:solidFill>
                  <a:schemeClr val="accent1"/>
                </a:solidFill>
                <a:latin typeface="Helvetica" pitchFamily="2" charset="0"/>
                <a:cs typeface="+mn-cs"/>
              </a:rPr>
              <a:t>WHY YOU SHOULD HIRE ME AS YOUR REALTOR?</a:t>
            </a:r>
          </a:p>
        </p:txBody>
      </p:sp>
      <p:sp>
        <p:nvSpPr>
          <p:cNvPr id="12" name="Slide Number Placeholder 6">
            <a:extLst>
              <a:ext uri="{FF2B5EF4-FFF2-40B4-BE49-F238E27FC236}">
                <a16:creationId xmlns:a16="http://schemas.microsoft.com/office/drawing/2014/main" id="{A612D616-9B35-4049-BC08-13F963C4F2F1}"/>
              </a:ext>
            </a:extLst>
          </p:cNvPr>
          <p:cNvSpPr>
            <a:spLocks noGrp="1"/>
          </p:cNvSpPr>
          <p:nvPr>
            <p:ph type="sldNum" sz="quarter" idx="10"/>
          </p:nvPr>
        </p:nvSpPr>
        <p:spPr>
          <a:xfrm>
            <a:off x="465138" y="6356350"/>
            <a:ext cx="2743200" cy="365125"/>
          </a:xfrm>
        </p:spPr>
        <p:txBody>
          <a:bodyPr/>
          <a:lstStyle>
            <a:lvl1pPr>
              <a:defRPr/>
            </a:lvl1pPr>
          </a:lstStyle>
          <a:p>
            <a:fld id="{0D2AFA1E-3702-457A-BF67-A24842364C00}" type="slidenum">
              <a:rPr lang="en-US" altLang="en-US"/>
              <a:pPr/>
              <a:t>‹#›</a:t>
            </a:fld>
            <a:endParaRPr lang="en-US" altLang="en-US"/>
          </a:p>
        </p:txBody>
      </p:sp>
    </p:spTree>
    <p:extLst>
      <p:ext uri="{BB962C8B-B14F-4D97-AF65-F5344CB8AC3E}">
        <p14:creationId xmlns:p14="http://schemas.microsoft.com/office/powerpoint/2010/main" val="168387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45"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ppt_w</p:attrName>
                                        </p:attrNameLst>
                                      </p:cBhvr>
                                      <p:tavLst>
                                        <p:tav tm="0" fmla="#ppt_w*sin(2.5*pi*$)">
                                          <p:val>
                                            <p:fltVal val="0"/>
                                          </p:val>
                                        </p:tav>
                                        <p:tav tm="100000">
                                          <p:val>
                                            <p:fltVal val="1"/>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childTnLst>
                                </p:cTn>
                              </p:par>
                            </p:childTnLst>
                          </p:cTn>
                        </p:par>
                        <p:par>
                          <p:cTn id="16" fill="hold">
                            <p:stCondLst>
                              <p:cond delay="1500"/>
                            </p:stCondLst>
                            <p:childTnLst>
                              <p:par>
                                <p:cTn id="17" presetID="22" presetClass="entr" presetSubtype="8" fill="hold" grpId="0" nodeType="after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500"/>
                            </p:stCondLst>
                            <p:childTnLst>
                              <p:par>
                                <p:cTn id="21" presetID="2" presetClass="entr" presetSubtype="8"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par>
                          <p:cTn id="25" fill="hold">
                            <p:stCondLst>
                              <p:cond delay="3500"/>
                            </p:stCondLst>
                            <p:childTnLst>
                              <p:par>
                                <p:cTn id="26" presetID="2" presetClass="entr" presetSubtype="2"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1+#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7F7D5D6B-523A-49A6-A365-7561E9AAAA7A}"/>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7D92C17F-9C14-4075-AF91-4306A42E49FD}"/>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CAF01BE1-41B9-42DA-B311-43A7357C43C9}"/>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5820575F-5074-4806-9DEE-FDC2C658F354}"/>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53B9AAEC-DEA6-4208-95FC-84D469824738}"/>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a:extLst>
              <a:ext uri="{FF2B5EF4-FFF2-40B4-BE49-F238E27FC236}">
                <a16:creationId xmlns:a16="http://schemas.microsoft.com/office/drawing/2014/main" id="{69AF2A6B-1AAC-4934-AA98-05E6B5317590}"/>
              </a:ext>
            </a:extLst>
          </p:cNvPr>
          <p:cNvSpPr txBox="1"/>
          <p:nvPr userDrawn="1"/>
        </p:nvSpPr>
        <p:spPr>
          <a:xfrm>
            <a:off x="465138" y="398463"/>
            <a:ext cx="11261725" cy="538162"/>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200" b="1" dirty="0">
                <a:solidFill>
                  <a:schemeClr val="accent1"/>
                </a:solidFill>
                <a:latin typeface="Helvetica" pitchFamily="2" charset="0"/>
                <a:cs typeface="+mn-cs"/>
              </a:rPr>
              <a:t>YES, I HAVE ACCESS TO BUYERS FOR YOUR HOME!</a:t>
            </a:r>
          </a:p>
        </p:txBody>
      </p:sp>
      <p:sp>
        <p:nvSpPr>
          <p:cNvPr id="8" name="Text Box 11">
            <a:extLst>
              <a:ext uri="{FF2B5EF4-FFF2-40B4-BE49-F238E27FC236}">
                <a16:creationId xmlns:a16="http://schemas.microsoft.com/office/drawing/2014/main" id="{51B717DA-26BF-43D7-AD34-9D8E4BB84235}"/>
              </a:ext>
            </a:extLst>
          </p:cNvPr>
          <p:cNvSpPr txBox="1">
            <a:spLocks noChangeArrowheads="1"/>
          </p:cNvSpPr>
          <p:nvPr userDrawn="1"/>
        </p:nvSpPr>
        <p:spPr bwMode="auto">
          <a:xfrm>
            <a:off x="1524000" y="1438275"/>
            <a:ext cx="9144000" cy="585788"/>
          </a:xfrm>
          <a:prstGeom prst="rect">
            <a:avLst/>
          </a:prstGeom>
          <a:noFill/>
          <a:ln>
            <a:noFill/>
          </a:ln>
        </p:spPr>
        <p:txBody>
          <a:bodyPr>
            <a:spAutoFit/>
          </a:bodyP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fontAlgn="auto">
              <a:spcBef>
                <a:spcPct val="0"/>
              </a:spcBef>
              <a:spcAft>
                <a:spcPts val="0"/>
              </a:spcAft>
              <a:buFontTx/>
              <a:buNone/>
              <a:defRPr/>
            </a:pPr>
            <a:r>
              <a:rPr lang="en-US" altLang="en-US" b="1" dirty="0">
                <a:solidFill>
                  <a:schemeClr val="accent2"/>
                </a:solidFill>
                <a:latin typeface="Helvetica" pitchFamily="2" charset="0"/>
                <a:cs typeface="+mn-cs"/>
              </a:rPr>
              <a:t>There are 4 sources to find a buyer</a:t>
            </a:r>
          </a:p>
        </p:txBody>
      </p:sp>
      <p:sp>
        <p:nvSpPr>
          <p:cNvPr id="9" name="Text Box 11">
            <a:extLst>
              <a:ext uri="{FF2B5EF4-FFF2-40B4-BE49-F238E27FC236}">
                <a16:creationId xmlns:a16="http://schemas.microsoft.com/office/drawing/2014/main" id="{1A2E7C5E-DA2A-42E3-BE88-CFAF4170C359}"/>
              </a:ext>
            </a:extLst>
          </p:cNvPr>
          <p:cNvSpPr txBox="1">
            <a:spLocks noChangeArrowheads="1"/>
          </p:cNvSpPr>
          <p:nvPr userDrawn="1"/>
        </p:nvSpPr>
        <p:spPr bwMode="auto">
          <a:xfrm>
            <a:off x="788988" y="4838700"/>
            <a:ext cx="2087562" cy="460375"/>
          </a:xfrm>
          <a:prstGeom prst="rect">
            <a:avLst/>
          </a:prstGeom>
          <a:noFill/>
          <a:ln>
            <a:noFill/>
          </a:ln>
        </p:spPr>
        <p:txBody>
          <a:bodyPr>
            <a:spAutoFit/>
          </a:bodyP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fontAlgn="auto">
              <a:spcBef>
                <a:spcPct val="0"/>
              </a:spcBef>
              <a:spcAft>
                <a:spcPts val="0"/>
              </a:spcAft>
              <a:buFontTx/>
              <a:buNone/>
              <a:defRPr/>
            </a:pPr>
            <a:r>
              <a:rPr lang="en-US" altLang="en-US" sz="2400" b="1" dirty="0">
                <a:latin typeface="Helvetica" pitchFamily="2" charset="0"/>
                <a:cs typeface="+mn-cs"/>
              </a:rPr>
              <a:t>May Buy</a:t>
            </a:r>
          </a:p>
        </p:txBody>
      </p:sp>
      <p:sp>
        <p:nvSpPr>
          <p:cNvPr id="10" name="AutoShape 7">
            <a:extLst>
              <a:ext uri="{FF2B5EF4-FFF2-40B4-BE49-F238E27FC236}">
                <a16:creationId xmlns:a16="http://schemas.microsoft.com/office/drawing/2014/main" id="{6878FC36-8967-487D-B8B1-B9251FF0E350}"/>
              </a:ext>
            </a:extLst>
          </p:cNvPr>
          <p:cNvSpPr>
            <a:spLocks noChangeArrowheads="1"/>
          </p:cNvSpPr>
          <p:nvPr userDrawn="1"/>
        </p:nvSpPr>
        <p:spPr bwMode="auto">
          <a:xfrm>
            <a:off x="465138" y="2400300"/>
            <a:ext cx="2662237" cy="2395538"/>
          </a:xfrm>
          <a:prstGeom prst="downArrowCallout">
            <a:avLst>
              <a:gd name="adj1" fmla="val 4908"/>
              <a:gd name="adj2" fmla="val 11096"/>
              <a:gd name="adj3" fmla="val 12895"/>
              <a:gd name="adj4" fmla="val 66667"/>
            </a:avLst>
          </a:prstGeom>
          <a:solidFill>
            <a:schemeClr val="accent1"/>
          </a:solidFill>
          <a:ln>
            <a:noFill/>
          </a:ln>
        </p:spPr>
        <p:txBody>
          <a:bodyPr wrap="none" anchor="ct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fontAlgn="auto">
              <a:lnSpc>
                <a:spcPct val="90000"/>
              </a:lnSpc>
              <a:spcBef>
                <a:spcPts val="0"/>
              </a:spcBef>
              <a:spcAft>
                <a:spcPts val="600"/>
              </a:spcAft>
              <a:buSzPct val="120000"/>
              <a:buFontTx/>
              <a:buNone/>
              <a:defRPr/>
            </a:pPr>
            <a:r>
              <a:rPr lang="en-US" altLang="en-US" sz="2400" b="1" dirty="0">
                <a:solidFill>
                  <a:schemeClr val="bg1"/>
                </a:solidFill>
                <a:latin typeface="Helvetica" pitchFamily="2" charset="0"/>
                <a:cs typeface="+mn-cs"/>
              </a:rPr>
              <a:t>Group 1</a:t>
            </a:r>
          </a:p>
          <a:p>
            <a:pPr algn="ctr" fontAlgn="auto">
              <a:lnSpc>
                <a:spcPct val="90000"/>
              </a:lnSpc>
              <a:spcBef>
                <a:spcPts val="0"/>
              </a:spcBef>
              <a:spcAft>
                <a:spcPts val="600"/>
              </a:spcAft>
              <a:buSzPct val="120000"/>
              <a:buFontTx/>
              <a:buNone/>
              <a:defRPr/>
            </a:pPr>
            <a:r>
              <a:rPr lang="en-US" altLang="en-US" sz="2000" dirty="0">
                <a:solidFill>
                  <a:schemeClr val="bg1"/>
                </a:solidFill>
                <a:latin typeface="Helvetica" pitchFamily="2" charset="0"/>
                <a:cs typeface="+mn-cs"/>
              </a:rPr>
              <a:t>1</a:t>
            </a:r>
            <a:r>
              <a:rPr lang="en-US" altLang="en-US" sz="2000" baseline="30000" dirty="0">
                <a:solidFill>
                  <a:schemeClr val="bg1"/>
                </a:solidFill>
                <a:latin typeface="Helvetica" pitchFamily="2" charset="0"/>
                <a:cs typeface="+mn-cs"/>
              </a:rPr>
              <a:t>st</a:t>
            </a:r>
            <a:r>
              <a:rPr lang="en-US" altLang="en-US" sz="2000" dirty="0">
                <a:solidFill>
                  <a:schemeClr val="bg1"/>
                </a:solidFill>
                <a:latin typeface="Helvetica" pitchFamily="2" charset="0"/>
                <a:cs typeface="+mn-cs"/>
              </a:rPr>
              <a:t> Time </a:t>
            </a:r>
            <a:br>
              <a:rPr lang="en-US" altLang="en-US" sz="2000" dirty="0">
                <a:solidFill>
                  <a:schemeClr val="bg1"/>
                </a:solidFill>
                <a:latin typeface="Helvetica" pitchFamily="2" charset="0"/>
                <a:cs typeface="+mn-cs"/>
              </a:rPr>
            </a:br>
            <a:r>
              <a:rPr lang="en-US" altLang="en-US" sz="2000" dirty="0">
                <a:solidFill>
                  <a:schemeClr val="bg1"/>
                </a:solidFill>
                <a:latin typeface="Helvetica" pitchFamily="2" charset="0"/>
                <a:cs typeface="+mn-cs"/>
              </a:rPr>
              <a:t>Home Buyers</a:t>
            </a:r>
          </a:p>
        </p:txBody>
      </p:sp>
      <p:sp>
        <p:nvSpPr>
          <p:cNvPr id="11" name="Rectangle 17">
            <a:extLst>
              <a:ext uri="{FF2B5EF4-FFF2-40B4-BE49-F238E27FC236}">
                <a16:creationId xmlns:a16="http://schemas.microsoft.com/office/drawing/2014/main" id="{3EB38D22-59D7-41C2-9974-F10E21182322}"/>
              </a:ext>
            </a:extLst>
          </p:cNvPr>
          <p:cNvSpPr/>
          <p:nvPr userDrawn="1"/>
        </p:nvSpPr>
        <p:spPr>
          <a:xfrm>
            <a:off x="465138" y="6026150"/>
            <a:ext cx="7629525" cy="71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anchor="ctr"/>
          <a:lstStyle/>
          <a:p>
            <a:pPr fontAlgn="auto">
              <a:spcBef>
                <a:spcPct val="50000"/>
              </a:spcBef>
              <a:spcAft>
                <a:spcPts val="0"/>
              </a:spcAft>
              <a:defRPr/>
            </a:pPr>
            <a:r>
              <a:rPr lang="en-US" altLang="en-US" sz="2000" b="1" dirty="0">
                <a:solidFill>
                  <a:schemeClr val="bg1"/>
                </a:solidFill>
                <a:latin typeface="Helvetica" pitchFamily="2" charset="0"/>
                <a:ea typeface="Roboto Slab" pitchFamily="2" charset="0"/>
              </a:rPr>
              <a:t>Allow me to discuss the importance of Group 1 &amp; 2 </a:t>
            </a:r>
            <a:br>
              <a:rPr lang="en-US" altLang="en-US" sz="2000" b="1" dirty="0">
                <a:solidFill>
                  <a:schemeClr val="bg1"/>
                </a:solidFill>
                <a:latin typeface="Helvetica" pitchFamily="2" charset="0"/>
                <a:ea typeface="Roboto Slab" pitchFamily="2" charset="0"/>
              </a:rPr>
            </a:br>
            <a:r>
              <a:rPr lang="en-US" altLang="en-US" sz="2000" b="1" dirty="0">
                <a:solidFill>
                  <a:schemeClr val="bg1"/>
                </a:solidFill>
                <a:latin typeface="Helvetica" pitchFamily="2" charset="0"/>
                <a:ea typeface="Roboto Slab" pitchFamily="2" charset="0"/>
              </a:rPr>
              <a:t>with you now!</a:t>
            </a:r>
            <a:endParaRPr lang="en-US" altLang="en-US" sz="2400" dirty="0">
              <a:solidFill>
                <a:schemeClr val="bg1"/>
              </a:solidFill>
              <a:latin typeface="Helvetica" pitchFamily="2" charset="0"/>
              <a:ea typeface="Roboto Slab" pitchFamily="2" charset="0"/>
            </a:endParaRPr>
          </a:p>
        </p:txBody>
      </p:sp>
      <p:sp>
        <p:nvSpPr>
          <p:cNvPr id="12" name="Text Box 11">
            <a:extLst>
              <a:ext uri="{FF2B5EF4-FFF2-40B4-BE49-F238E27FC236}">
                <a16:creationId xmlns:a16="http://schemas.microsoft.com/office/drawing/2014/main" id="{4DAB6923-7609-437F-B4D2-5752CEC05F4D}"/>
              </a:ext>
            </a:extLst>
          </p:cNvPr>
          <p:cNvSpPr txBox="1">
            <a:spLocks noChangeArrowheads="1"/>
          </p:cNvSpPr>
          <p:nvPr userDrawn="1"/>
        </p:nvSpPr>
        <p:spPr bwMode="auto">
          <a:xfrm>
            <a:off x="3586163" y="4838700"/>
            <a:ext cx="2087562" cy="460375"/>
          </a:xfrm>
          <a:prstGeom prst="rect">
            <a:avLst/>
          </a:prstGeom>
          <a:noFill/>
          <a:ln>
            <a:noFill/>
          </a:ln>
        </p:spPr>
        <p:txBody>
          <a:bodyPr>
            <a:spAutoFit/>
          </a:bodyP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fontAlgn="auto">
              <a:spcBef>
                <a:spcPct val="0"/>
              </a:spcBef>
              <a:spcAft>
                <a:spcPts val="0"/>
              </a:spcAft>
              <a:buFontTx/>
              <a:buNone/>
              <a:defRPr/>
            </a:pPr>
            <a:r>
              <a:rPr lang="en-US" altLang="en-US" sz="2400" b="1" dirty="0">
                <a:latin typeface="Helvetica" pitchFamily="2" charset="0"/>
                <a:cs typeface="+mn-cs"/>
              </a:rPr>
              <a:t>Must Buy</a:t>
            </a:r>
          </a:p>
        </p:txBody>
      </p:sp>
      <p:sp>
        <p:nvSpPr>
          <p:cNvPr id="13" name="AutoShape 7">
            <a:extLst>
              <a:ext uri="{FF2B5EF4-FFF2-40B4-BE49-F238E27FC236}">
                <a16:creationId xmlns:a16="http://schemas.microsoft.com/office/drawing/2014/main" id="{B65A09DB-CDD6-48A2-B4F1-E5312144DCE3}"/>
              </a:ext>
            </a:extLst>
          </p:cNvPr>
          <p:cNvSpPr>
            <a:spLocks noChangeArrowheads="1"/>
          </p:cNvSpPr>
          <p:nvPr userDrawn="1"/>
        </p:nvSpPr>
        <p:spPr bwMode="auto">
          <a:xfrm>
            <a:off x="3305175" y="2400300"/>
            <a:ext cx="2662238" cy="2395538"/>
          </a:xfrm>
          <a:prstGeom prst="downArrowCallout">
            <a:avLst>
              <a:gd name="adj1" fmla="val 4908"/>
              <a:gd name="adj2" fmla="val 11096"/>
              <a:gd name="adj3" fmla="val 12895"/>
              <a:gd name="adj4" fmla="val 66667"/>
            </a:avLst>
          </a:prstGeom>
          <a:solidFill>
            <a:schemeClr val="accent1"/>
          </a:solidFill>
          <a:ln>
            <a:noFill/>
          </a:ln>
        </p:spPr>
        <p:txBody>
          <a:bodyPr wrap="none" anchor="ct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fontAlgn="auto">
              <a:lnSpc>
                <a:spcPct val="90000"/>
              </a:lnSpc>
              <a:spcBef>
                <a:spcPts val="0"/>
              </a:spcBef>
              <a:spcAft>
                <a:spcPts val="600"/>
              </a:spcAft>
              <a:buSzPct val="120000"/>
              <a:buFontTx/>
              <a:buNone/>
              <a:defRPr/>
            </a:pPr>
            <a:r>
              <a:rPr lang="en-US" altLang="en-US" sz="2400" b="1" dirty="0">
                <a:solidFill>
                  <a:schemeClr val="bg1"/>
                </a:solidFill>
                <a:latin typeface="Helvetica" pitchFamily="2" charset="0"/>
                <a:cs typeface="+mn-cs"/>
              </a:rPr>
              <a:t>Group 2</a:t>
            </a:r>
          </a:p>
          <a:p>
            <a:pPr algn="ctr" fontAlgn="auto">
              <a:lnSpc>
                <a:spcPct val="90000"/>
              </a:lnSpc>
              <a:spcBef>
                <a:spcPts val="0"/>
              </a:spcBef>
              <a:spcAft>
                <a:spcPts val="600"/>
              </a:spcAft>
              <a:buSzPct val="120000"/>
              <a:buFontTx/>
              <a:buNone/>
              <a:defRPr/>
            </a:pPr>
            <a:r>
              <a:rPr lang="en-US" altLang="en-US" sz="2000" dirty="0">
                <a:solidFill>
                  <a:schemeClr val="bg1"/>
                </a:solidFill>
                <a:latin typeface="Helvetica" pitchFamily="2" charset="0"/>
                <a:cs typeface="+mn-cs"/>
              </a:rPr>
              <a:t>Targeted List of </a:t>
            </a:r>
            <a:br>
              <a:rPr lang="en-US" altLang="en-US" sz="2000" dirty="0">
                <a:solidFill>
                  <a:schemeClr val="bg1"/>
                </a:solidFill>
                <a:latin typeface="Helvetica" pitchFamily="2" charset="0"/>
                <a:cs typeface="+mn-cs"/>
              </a:rPr>
            </a:br>
            <a:r>
              <a:rPr lang="en-US" altLang="en-US" sz="2000" dirty="0">
                <a:solidFill>
                  <a:schemeClr val="bg1"/>
                </a:solidFill>
                <a:latin typeface="Helvetica" pitchFamily="2" charset="0"/>
                <a:cs typeface="+mn-cs"/>
              </a:rPr>
              <a:t>MLS Buyers</a:t>
            </a:r>
          </a:p>
        </p:txBody>
      </p:sp>
      <p:sp>
        <p:nvSpPr>
          <p:cNvPr id="14" name="Text Box 11">
            <a:extLst>
              <a:ext uri="{FF2B5EF4-FFF2-40B4-BE49-F238E27FC236}">
                <a16:creationId xmlns:a16="http://schemas.microsoft.com/office/drawing/2014/main" id="{03CBF46E-E281-4736-B620-236CDCF8D745}"/>
              </a:ext>
            </a:extLst>
          </p:cNvPr>
          <p:cNvSpPr txBox="1">
            <a:spLocks noChangeArrowheads="1"/>
          </p:cNvSpPr>
          <p:nvPr userDrawn="1"/>
        </p:nvSpPr>
        <p:spPr bwMode="auto">
          <a:xfrm>
            <a:off x="6519863" y="4838700"/>
            <a:ext cx="2087562" cy="460375"/>
          </a:xfrm>
          <a:prstGeom prst="rect">
            <a:avLst/>
          </a:prstGeom>
          <a:noFill/>
          <a:ln>
            <a:noFill/>
          </a:ln>
        </p:spPr>
        <p:txBody>
          <a:bodyPr>
            <a:spAutoFit/>
          </a:bodyP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fontAlgn="auto">
              <a:spcBef>
                <a:spcPct val="0"/>
              </a:spcBef>
              <a:spcAft>
                <a:spcPts val="0"/>
              </a:spcAft>
              <a:buFontTx/>
              <a:buNone/>
              <a:defRPr/>
            </a:pPr>
            <a:r>
              <a:rPr lang="en-US" altLang="en-US" sz="2400" b="1" dirty="0">
                <a:latin typeface="Helvetica" pitchFamily="2" charset="0"/>
                <a:cs typeface="+mn-cs"/>
              </a:rPr>
              <a:t>Group 1 or 2</a:t>
            </a:r>
          </a:p>
        </p:txBody>
      </p:sp>
      <p:sp>
        <p:nvSpPr>
          <p:cNvPr id="15" name="AutoShape 7">
            <a:extLst>
              <a:ext uri="{FF2B5EF4-FFF2-40B4-BE49-F238E27FC236}">
                <a16:creationId xmlns:a16="http://schemas.microsoft.com/office/drawing/2014/main" id="{CB46BF45-E45E-4E8A-B68F-FC95EBD0397D}"/>
              </a:ext>
            </a:extLst>
          </p:cNvPr>
          <p:cNvSpPr>
            <a:spLocks noChangeArrowheads="1"/>
          </p:cNvSpPr>
          <p:nvPr userDrawn="1"/>
        </p:nvSpPr>
        <p:spPr bwMode="auto">
          <a:xfrm>
            <a:off x="6232525" y="2400300"/>
            <a:ext cx="2663825" cy="2395538"/>
          </a:xfrm>
          <a:prstGeom prst="downArrowCallout">
            <a:avLst>
              <a:gd name="adj1" fmla="val 4908"/>
              <a:gd name="adj2" fmla="val 11096"/>
              <a:gd name="adj3" fmla="val 12895"/>
              <a:gd name="adj4" fmla="val 66667"/>
            </a:avLst>
          </a:prstGeom>
          <a:solidFill>
            <a:schemeClr val="accent1"/>
          </a:solidFill>
          <a:ln>
            <a:noFill/>
          </a:ln>
        </p:spPr>
        <p:txBody>
          <a:bodyPr wrap="none" anchor="ct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fontAlgn="auto">
              <a:lnSpc>
                <a:spcPct val="90000"/>
              </a:lnSpc>
              <a:spcBef>
                <a:spcPts val="0"/>
              </a:spcBef>
              <a:spcAft>
                <a:spcPts val="600"/>
              </a:spcAft>
              <a:buSzPct val="120000"/>
              <a:buFontTx/>
              <a:buNone/>
              <a:defRPr/>
            </a:pPr>
            <a:r>
              <a:rPr lang="en-US" altLang="en-US" sz="2400" b="1" dirty="0">
                <a:solidFill>
                  <a:schemeClr val="bg1"/>
                </a:solidFill>
                <a:latin typeface="Helvetica" pitchFamily="2" charset="0"/>
                <a:cs typeface="+mn-cs"/>
              </a:rPr>
              <a:t>Group 3</a:t>
            </a:r>
          </a:p>
          <a:p>
            <a:pPr algn="ctr" fontAlgn="auto">
              <a:lnSpc>
                <a:spcPct val="90000"/>
              </a:lnSpc>
              <a:spcBef>
                <a:spcPts val="0"/>
              </a:spcBef>
              <a:spcAft>
                <a:spcPts val="600"/>
              </a:spcAft>
              <a:buSzPct val="120000"/>
              <a:buFontTx/>
              <a:buNone/>
              <a:defRPr/>
            </a:pPr>
            <a:r>
              <a:rPr lang="en-US" altLang="en-US" sz="2000" dirty="0">
                <a:solidFill>
                  <a:schemeClr val="bg1"/>
                </a:solidFill>
                <a:latin typeface="Helvetica" pitchFamily="2" charset="0"/>
                <a:cs typeface="+mn-cs"/>
              </a:rPr>
              <a:t>My Company</a:t>
            </a:r>
            <a:br>
              <a:rPr lang="en-US" altLang="en-US" sz="2000" dirty="0">
                <a:solidFill>
                  <a:schemeClr val="bg1"/>
                </a:solidFill>
                <a:latin typeface="Helvetica" pitchFamily="2" charset="0"/>
                <a:cs typeface="+mn-cs"/>
              </a:rPr>
            </a:br>
            <a:r>
              <a:rPr lang="en-US" altLang="en-US" sz="2000" dirty="0">
                <a:solidFill>
                  <a:schemeClr val="bg1"/>
                </a:solidFill>
                <a:latin typeface="Helvetica" pitchFamily="2" charset="0"/>
                <a:cs typeface="+mn-cs"/>
              </a:rPr>
              <a:t>Buyers</a:t>
            </a:r>
          </a:p>
        </p:txBody>
      </p:sp>
      <p:sp>
        <p:nvSpPr>
          <p:cNvPr id="16" name="Text Box 11">
            <a:extLst>
              <a:ext uri="{FF2B5EF4-FFF2-40B4-BE49-F238E27FC236}">
                <a16:creationId xmlns:a16="http://schemas.microsoft.com/office/drawing/2014/main" id="{DF56DC95-CC41-4254-A341-0019E810095E}"/>
              </a:ext>
            </a:extLst>
          </p:cNvPr>
          <p:cNvSpPr txBox="1">
            <a:spLocks noChangeArrowheads="1"/>
          </p:cNvSpPr>
          <p:nvPr userDrawn="1"/>
        </p:nvSpPr>
        <p:spPr bwMode="auto">
          <a:xfrm>
            <a:off x="9351963" y="4838700"/>
            <a:ext cx="2087562" cy="460375"/>
          </a:xfrm>
          <a:prstGeom prst="rect">
            <a:avLst/>
          </a:prstGeom>
          <a:noFill/>
          <a:ln>
            <a:noFill/>
          </a:ln>
        </p:spPr>
        <p:txBody>
          <a:bodyPr>
            <a:spAutoFit/>
          </a:bodyP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fontAlgn="auto">
              <a:spcBef>
                <a:spcPct val="0"/>
              </a:spcBef>
              <a:spcAft>
                <a:spcPts val="0"/>
              </a:spcAft>
              <a:buFontTx/>
              <a:buNone/>
              <a:defRPr/>
            </a:pPr>
            <a:r>
              <a:rPr lang="en-US" altLang="en-US" sz="2400" b="1" dirty="0">
                <a:latin typeface="Helvetica" pitchFamily="2" charset="0"/>
                <a:cs typeface="+mn-cs"/>
              </a:rPr>
              <a:t>Group 1 or 2</a:t>
            </a:r>
          </a:p>
        </p:txBody>
      </p:sp>
      <p:sp>
        <p:nvSpPr>
          <p:cNvPr id="17" name="AutoShape 7">
            <a:extLst>
              <a:ext uri="{FF2B5EF4-FFF2-40B4-BE49-F238E27FC236}">
                <a16:creationId xmlns:a16="http://schemas.microsoft.com/office/drawing/2014/main" id="{F1BFFEFA-F2E8-4C77-A705-ABB38A4EC125}"/>
              </a:ext>
            </a:extLst>
          </p:cNvPr>
          <p:cNvSpPr>
            <a:spLocks noChangeArrowheads="1"/>
          </p:cNvSpPr>
          <p:nvPr userDrawn="1"/>
        </p:nvSpPr>
        <p:spPr bwMode="auto">
          <a:xfrm>
            <a:off x="9064625" y="2400300"/>
            <a:ext cx="2662238" cy="2395538"/>
          </a:xfrm>
          <a:prstGeom prst="downArrowCallout">
            <a:avLst>
              <a:gd name="adj1" fmla="val 4908"/>
              <a:gd name="adj2" fmla="val 11096"/>
              <a:gd name="adj3" fmla="val 12895"/>
              <a:gd name="adj4" fmla="val 66667"/>
            </a:avLst>
          </a:prstGeom>
          <a:solidFill>
            <a:schemeClr val="accent1"/>
          </a:solidFill>
          <a:ln>
            <a:noFill/>
          </a:ln>
        </p:spPr>
        <p:txBody>
          <a:bodyPr wrap="none" anchor="ct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fontAlgn="auto">
              <a:lnSpc>
                <a:spcPct val="90000"/>
              </a:lnSpc>
              <a:spcBef>
                <a:spcPts val="0"/>
              </a:spcBef>
              <a:spcAft>
                <a:spcPts val="600"/>
              </a:spcAft>
              <a:buSzPct val="120000"/>
              <a:buFontTx/>
              <a:buNone/>
              <a:defRPr/>
            </a:pPr>
            <a:r>
              <a:rPr lang="en-US" altLang="en-US" sz="2400" b="1" dirty="0">
                <a:solidFill>
                  <a:schemeClr val="bg1"/>
                </a:solidFill>
                <a:latin typeface="Helvetica" pitchFamily="2" charset="0"/>
                <a:cs typeface="+mn-cs"/>
              </a:rPr>
              <a:t>Group 4</a:t>
            </a:r>
          </a:p>
          <a:p>
            <a:pPr algn="ctr" fontAlgn="auto">
              <a:lnSpc>
                <a:spcPct val="90000"/>
              </a:lnSpc>
              <a:spcBef>
                <a:spcPts val="0"/>
              </a:spcBef>
              <a:spcAft>
                <a:spcPts val="600"/>
              </a:spcAft>
              <a:buSzPct val="120000"/>
              <a:buFontTx/>
              <a:buNone/>
              <a:defRPr/>
            </a:pPr>
            <a:r>
              <a:rPr lang="en-US" altLang="en-US" sz="2000" dirty="0">
                <a:solidFill>
                  <a:schemeClr val="bg1"/>
                </a:solidFill>
                <a:latin typeface="Helvetica" pitchFamily="2" charset="0"/>
                <a:cs typeface="+mn-cs"/>
              </a:rPr>
              <a:t>My Personal </a:t>
            </a:r>
            <a:br>
              <a:rPr lang="en-US" altLang="en-US" sz="2000" dirty="0">
                <a:solidFill>
                  <a:schemeClr val="bg1"/>
                </a:solidFill>
                <a:latin typeface="Helvetica" pitchFamily="2" charset="0"/>
                <a:cs typeface="+mn-cs"/>
              </a:rPr>
            </a:br>
            <a:r>
              <a:rPr lang="en-US" altLang="en-US" sz="2000" dirty="0">
                <a:solidFill>
                  <a:schemeClr val="bg1"/>
                </a:solidFill>
                <a:latin typeface="Helvetica" pitchFamily="2" charset="0"/>
                <a:cs typeface="+mn-cs"/>
              </a:rPr>
              <a:t>Buyers</a:t>
            </a:r>
          </a:p>
        </p:txBody>
      </p:sp>
      <p:sp>
        <p:nvSpPr>
          <p:cNvPr id="18" name="Slide Number Placeholder 6">
            <a:extLst>
              <a:ext uri="{FF2B5EF4-FFF2-40B4-BE49-F238E27FC236}">
                <a16:creationId xmlns:a16="http://schemas.microsoft.com/office/drawing/2014/main" id="{264EADD4-4387-44BE-960C-F6F43E29EE80}"/>
              </a:ext>
            </a:extLst>
          </p:cNvPr>
          <p:cNvSpPr>
            <a:spLocks noGrp="1"/>
          </p:cNvSpPr>
          <p:nvPr>
            <p:ph type="sldNum" sz="quarter" idx="10"/>
          </p:nvPr>
        </p:nvSpPr>
        <p:spPr>
          <a:xfrm>
            <a:off x="465138" y="6356350"/>
            <a:ext cx="2743200" cy="365125"/>
          </a:xfrm>
        </p:spPr>
        <p:txBody>
          <a:bodyPr/>
          <a:lstStyle>
            <a:lvl1pPr>
              <a:defRPr/>
            </a:lvl1pPr>
          </a:lstStyle>
          <a:p>
            <a:fld id="{E528E049-9B91-4A9A-832C-151D4111BC0E}" type="slidenum">
              <a:rPr lang="en-US" altLang="en-US"/>
              <a:pPr/>
              <a:t>‹#›</a:t>
            </a:fld>
            <a:endParaRPr lang="en-US" altLang="en-US"/>
          </a:p>
        </p:txBody>
      </p:sp>
    </p:spTree>
    <p:extLst>
      <p:ext uri="{BB962C8B-B14F-4D97-AF65-F5344CB8AC3E}">
        <p14:creationId xmlns:p14="http://schemas.microsoft.com/office/powerpoint/2010/main" val="285945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grpId="0" nodeType="afterEffect">
                                  <p:stCondLst>
                                    <p:cond delay="50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2000"/>
                            </p:stCondLst>
                            <p:childTnLst>
                              <p:par>
                                <p:cTn id="16" presetID="22" presetClass="entr" presetSubtype="1" fill="hold" grpId="0" nodeType="afterEffect">
                                  <p:stCondLst>
                                    <p:cond delay="50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3000"/>
                            </p:stCondLst>
                            <p:childTnLst>
                              <p:par>
                                <p:cTn id="20" presetID="22" presetClass="entr" presetSubtype="1" fill="hold" grpId="0" nodeType="after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par>
                          <p:cTn id="23" fill="hold">
                            <p:stCondLst>
                              <p:cond delay="4000"/>
                            </p:stCondLst>
                            <p:childTnLst>
                              <p:par>
                                <p:cTn id="24" presetID="22" presetClass="entr" presetSubtype="1" fill="hold" grpId="0" nodeType="afterEffect">
                                  <p:stCondLst>
                                    <p:cond delay="50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par>
                          <p:cTn id="27" fill="hold">
                            <p:stCondLst>
                              <p:cond delay="5000"/>
                            </p:stCondLst>
                            <p:childTnLst>
                              <p:par>
                                <p:cTn id="28" presetID="22" presetClass="entr" presetSubtype="1" fill="hold" grpId="0" nodeType="afterEffect">
                                  <p:stCondLst>
                                    <p:cond delay="50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par>
                          <p:cTn id="31" fill="hold">
                            <p:stCondLst>
                              <p:cond delay="6000"/>
                            </p:stCondLst>
                            <p:childTnLst>
                              <p:par>
                                <p:cTn id="32" presetID="22" presetClass="entr" presetSubtype="1" fill="hold" grpId="0" nodeType="afterEffect">
                                  <p:stCondLst>
                                    <p:cond delay="50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par>
                          <p:cTn id="35" fill="hold">
                            <p:stCondLst>
                              <p:cond delay="7000"/>
                            </p:stCondLst>
                            <p:childTnLst>
                              <p:par>
                                <p:cTn id="36" presetID="22" presetClass="entr" presetSubtype="1" fill="hold" grpId="0" nodeType="afterEffect">
                                  <p:stCondLst>
                                    <p:cond delay="50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childTnLst>
                          </p:cTn>
                        </p:par>
                        <p:par>
                          <p:cTn id="39" fill="hold">
                            <p:stCondLst>
                              <p:cond delay="8000"/>
                            </p:stCondLst>
                            <p:childTnLst>
                              <p:par>
                                <p:cTn id="40" presetID="22" presetClass="entr" presetSubtype="1" fill="hold" grpId="0" nodeType="afterEffect">
                                  <p:stCondLst>
                                    <p:cond delay="500"/>
                                  </p:stCondLst>
                                  <p:childTnLst>
                                    <p:set>
                                      <p:cBhvr>
                                        <p:cTn id="41" dur="1" fill="hold">
                                          <p:stCondLst>
                                            <p:cond delay="0"/>
                                          </p:stCondLst>
                                        </p:cTn>
                                        <p:tgtEl>
                                          <p:spTgt spid="17"/>
                                        </p:tgtEl>
                                        <p:attrNameLst>
                                          <p:attrName>style.visibility</p:attrName>
                                        </p:attrNameLst>
                                      </p:cBhvr>
                                      <p:to>
                                        <p:strVal val="visible"/>
                                      </p:to>
                                    </p:set>
                                    <p:animEffect transition="in" filter="wipe(up)">
                                      <p:cBhvr>
                                        <p:cTn id="42" dur="500"/>
                                        <p:tgtEl>
                                          <p:spTgt spid="17"/>
                                        </p:tgtEl>
                                      </p:cBhvr>
                                    </p:animEffect>
                                  </p:childTnLst>
                                </p:cTn>
                              </p:par>
                            </p:childTnLst>
                          </p:cTn>
                        </p:par>
                        <p:par>
                          <p:cTn id="43" fill="hold">
                            <p:stCondLst>
                              <p:cond delay="9000"/>
                            </p:stCondLst>
                            <p:childTnLst>
                              <p:par>
                                <p:cTn id="44" presetID="22" presetClass="entr" presetSubtype="1" fill="hold" grpId="0" nodeType="afterEffect">
                                  <p:stCondLst>
                                    <p:cond delay="50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10000"/>
                            </p:stCondLst>
                            <p:childTnLst>
                              <p:par>
                                <p:cTn id="48" presetID="2" presetClass="entr" presetSubtype="8" fill="hold" grpId="0" nodeType="afterEffect">
                                  <p:stCondLst>
                                    <p:cond delay="50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0-#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p:bldP spid="13" grpId="0" animBg="1"/>
      <p:bldP spid="14" grpId="0"/>
      <p:bldP spid="15" grpId="0" animBg="1"/>
      <p:bldP spid="16" grpId="0"/>
      <p:bldP spid="1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89D02823-C8EB-439D-B3CE-11E403209864}"/>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CAE22372-A8C6-48B0-BCB5-C5CE78D12881}"/>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B76C0FFD-4C57-40F3-A281-C35A143FDAFB}"/>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FA613893-E876-48FB-9351-91FFADF99EF6}"/>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153E15E1-10EC-4F14-922A-A94AA0B184F5}"/>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 Box 11">
            <a:extLst>
              <a:ext uri="{FF2B5EF4-FFF2-40B4-BE49-F238E27FC236}">
                <a16:creationId xmlns:a16="http://schemas.microsoft.com/office/drawing/2014/main" id="{1823B21D-5273-43C0-BA74-BCAF57E45BA2}"/>
              </a:ext>
            </a:extLst>
          </p:cNvPr>
          <p:cNvSpPr txBox="1">
            <a:spLocks noChangeArrowheads="1"/>
          </p:cNvSpPr>
          <p:nvPr userDrawn="1"/>
        </p:nvSpPr>
        <p:spPr bwMode="auto">
          <a:xfrm>
            <a:off x="1524000" y="1438275"/>
            <a:ext cx="9144000" cy="585788"/>
          </a:xfrm>
          <a:prstGeom prst="rect">
            <a:avLst/>
          </a:prstGeom>
          <a:noFill/>
          <a:ln>
            <a:noFill/>
          </a:ln>
        </p:spPr>
        <p:txBody>
          <a:bodyPr>
            <a:spAutoFit/>
          </a:bodyP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fontAlgn="auto">
              <a:spcBef>
                <a:spcPct val="0"/>
              </a:spcBef>
              <a:spcAft>
                <a:spcPts val="0"/>
              </a:spcAft>
              <a:buFontTx/>
              <a:buNone/>
              <a:defRPr/>
            </a:pPr>
            <a:r>
              <a:rPr lang="en-US" altLang="en-US" b="1" dirty="0">
                <a:solidFill>
                  <a:schemeClr val="accent2"/>
                </a:solidFill>
                <a:latin typeface="Helvetica" pitchFamily="2" charset="0"/>
                <a:cs typeface="+mn-cs"/>
              </a:rPr>
              <a:t>The market share of the 2 buyer groups</a:t>
            </a:r>
          </a:p>
        </p:txBody>
      </p:sp>
      <p:sp>
        <p:nvSpPr>
          <p:cNvPr id="8" name="Rectangle 21">
            <a:extLst>
              <a:ext uri="{FF2B5EF4-FFF2-40B4-BE49-F238E27FC236}">
                <a16:creationId xmlns:a16="http://schemas.microsoft.com/office/drawing/2014/main" id="{6E139538-2CFB-4FAD-825E-F327E7F4639B}"/>
              </a:ext>
            </a:extLst>
          </p:cNvPr>
          <p:cNvSpPr/>
          <p:nvPr userDrawn="1"/>
        </p:nvSpPr>
        <p:spPr>
          <a:xfrm>
            <a:off x="465138" y="6218238"/>
            <a:ext cx="7629525" cy="51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fontAlgn="auto">
              <a:spcBef>
                <a:spcPct val="50000"/>
              </a:spcBef>
              <a:spcAft>
                <a:spcPts val="0"/>
              </a:spcAft>
              <a:defRPr/>
            </a:pPr>
            <a:r>
              <a:rPr lang="en-US" altLang="en-US" sz="2000" b="1" dirty="0">
                <a:solidFill>
                  <a:schemeClr val="bg1"/>
                </a:solidFill>
                <a:latin typeface="Helvetica" pitchFamily="2" charset="0"/>
                <a:ea typeface="Roboto Slab" pitchFamily="2" charset="0"/>
              </a:rPr>
              <a:t>Group 2 controls the majority of the home buyer market!</a:t>
            </a:r>
          </a:p>
        </p:txBody>
      </p:sp>
      <p:sp>
        <p:nvSpPr>
          <p:cNvPr id="9" name="Text Box 11">
            <a:extLst>
              <a:ext uri="{FF2B5EF4-FFF2-40B4-BE49-F238E27FC236}">
                <a16:creationId xmlns:a16="http://schemas.microsoft.com/office/drawing/2014/main" id="{DF64D505-7312-4CD0-9343-7C7E991DCF39}"/>
              </a:ext>
            </a:extLst>
          </p:cNvPr>
          <p:cNvSpPr txBox="1">
            <a:spLocks noChangeArrowheads="1"/>
          </p:cNvSpPr>
          <p:nvPr userDrawn="1"/>
        </p:nvSpPr>
        <p:spPr bwMode="auto">
          <a:xfrm>
            <a:off x="2717800" y="4665663"/>
            <a:ext cx="3024188" cy="461962"/>
          </a:xfrm>
          <a:prstGeom prst="rect">
            <a:avLst/>
          </a:prstGeom>
          <a:noFill/>
          <a:ln>
            <a:noFill/>
          </a:ln>
        </p:spPr>
        <p:txBody>
          <a:bodyPr>
            <a:spAutoFit/>
          </a:bodyP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fontAlgn="auto">
              <a:spcBef>
                <a:spcPct val="0"/>
              </a:spcBef>
              <a:spcAft>
                <a:spcPts val="0"/>
              </a:spcAft>
              <a:buFontTx/>
              <a:buNone/>
              <a:defRPr/>
            </a:pPr>
            <a:r>
              <a:rPr lang="en-US" altLang="en-US" sz="2400" b="1" dirty="0">
                <a:latin typeface="Helvetica" pitchFamily="2" charset="0"/>
                <a:cs typeface="+mn-cs"/>
              </a:rPr>
              <a:t>30% of Market</a:t>
            </a:r>
          </a:p>
        </p:txBody>
      </p:sp>
      <p:sp>
        <p:nvSpPr>
          <p:cNvPr id="10" name="AutoShape 7">
            <a:extLst>
              <a:ext uri="{FF2B5EF4-FFF2-40B4-BE49-F238E27FC236}">
                <a16:creationId xmlns:a16="http://schemas.microsoft.com/office/drawing/2014/main" id="{249E0073-F626-40BD-A1DD-A6B5C40A191A}"/>
              </a:ext>
            </a:extLst>
          </p:cNvPr>
          <p:cNvSpPr>
            <a:spLocks noChangeArrowheads="1"/>
          </p:cNvSpPr>
          <p:nvPr userDrawn="1"/>
        </p:nvSpPr>
        <p:spPr bwMode="auto">
          <a:xfrm>
            <a:off x="2717800" y="2287588"/>
            <a:ext cx="3024188" cy="2282825"/>
          </a:xfrm>
          <a:prstGeom prst="downArrowCallout">
            <a:avLst>
              <a:gd name="adj1" fmla="val 4908"/>
              <a:gd name="adj2" fmla="val 11096"/>
              <a:gd name="adj3" fmla="val 12895"/>
              <a:gd name="adj4" fmla="val 66667"/>
            </a:avLst>
          </a:prstGeom>
          <a:solidFill>
            <a:schemeClr val="accent1"/>
          </a:solidFill>
          <a:ln>
            <a:noFill/>
          </a:ln>
        </p:spPr>
        <p:txBody>
          <a:bodyPr wrap="none" anchor="ct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fontAlgn="auto">
              <a:lnSpc>
                <a:spcPct val="90000"/>
              </a:lnSpc>
              <a:spcBef>
                <a:spcPts val="0"/>
              </a:spcBef>
              <a:spcAft>
                <a:spcPts val="600"/>
              </a:spcAft>
              <a:buSzPct val="120000"/>
              <a:buFontTx/>
              <a:buNone/>
              <a:defRPr/>
            </a:pPr>
            <a:r>
              <a:rPr lang="en-US" altLang="en-US" sz="2400" b="1" dirty="0">
                <a:solidFill>
                  <a:schemeClr val="bg1"/>
                </a:solidFill>
                <a:latin typeface="Helvetica" pitchFamily="2" charset="0"/>
                <a:cs typeface="+mn-cs"/>
              </a:rPr>
              <a:t>Group 1</a:t>
            </a:r>
          </a:p>
          <a:p>
            <a:pPr algn="ctr" fontAlgn="auto">
              <a:lnSpc>
                <a:spcPct val="90000"/>
              </a:lnSpc>
              <a:spcBef>
                <a:spcPts val="0"/>
              </a:spcBef>
              <a:spcAft>
                <a:spcPts val="600"/>
              </a:spcAft>
              <a:buSzPct val="120000"/>
              <a:buFontTx/>
              <a:buNone/>
              <a:defRPr/>
            </a:pPr>
            <a:r>
              <a:rPr lang="en-US" altLang="en-US" sz="2000" dirty="0">
                <a:solidFill>
                  <a:schemeClr val="bg1"/>
                </a:solidFill>
                <a:latin typeface="Helvetica" pitchFamily="2" charset="0"/>
                <a:cs typeface="+mn-cs"/>
              </a:rPr>
              <a:t>1</a:t>
            </a:r>
            <a:r>
              <a:rPr lang="en-US" altLang="en-US" sz="2000" baseline="30000" dirty="0">
                <a:solidFill>
                  <a:schemeClr val="bg1"/>
                </a:solidFill>
                <a:latin typeface="Helvetica" pitchFamily="2" charset="0"/>
                <a:cs typeface="+mn-cs"/>
              </a:rPr>
              <a:t>st</a:t>
            </a:r>
            <a:r>
              <a:rPr lang="en-US" altLang="en-US" sz="2000" dirty="0">
                <a:solidFill>
                  <a:schemeClr val="bg1"/>
                </a:solidFill>
                <a:latin typeface="Helvetica" pitchFamily="2" charset="0"/>
                <a:cs typeface="+mn-cs"/>
              </a:rPr>
              <a:t> Time </a:t>
            </a:r>
            <a:br>
              <a:rPr lang="en-US" altLang="en-US" sz="2000" dirty="0">
                <a:solidFill>
                  <a:schemeClr val="bg1"/>
                </a:solidFill>
                <a:latin typeface="Helvetica" pitchFamily="2" charset="0"/>
                <a:cs typeface="+mn-cs"/>
              </a:rPr>
            </a:br>
            <a:r>
              <a:rPr lang="en-US" altLang="en-US" sz="2000" dirty="0">
                <a:solidFill>
                  <a:schemeClr val="bg1"/>
                </a:solidFill>
                <a:latin typeface="Helvetica" pitchFamily="2" charset="0"/>
                <a:cs typeface="+mn-cs"/>
              </a:rPr>
              <a:t>Home Buyers</a:t>
            </a:r>
          </a:p>
        </p:txBody>
      </p:sp>
      <p:sp>
        <p:nvSpPr>
          <p:cNvPr id="11" name="Text Box 11">
            <a:extLst>
              <a:ext uri="{FF2B5EF4-FFF2-40B4-BE49-F238E27FC236}">
                <a16:creationId xmlns:a16="http://schemas.microsoft.com/office/drawing/2014/main" id="{CE1D2916-50FC-4171-9627-B34320AA3E32}"/>
              </a:ext>
            </a:extLst>
          </p:cNvPr>
          <p:cNvSpPr txBox="1">
            <a:spLocks noChangeArrowheads="1"/>
          </p:cNvSpPr>
          <p:nvPr userDrawn="1"/>
        </p:nvSpPr>
        <p:spPr bwMode="auto">
          <a:xfrm>
            <a:off x="6473825" y="4656138"/>
            <a:ext cx="3000375" cy="461962"/>
          </a:xfrm>
          <a:prstGeom prst="rect">
            <a:avLst/>
          </a:prstGeom>
          <a:noFill/>
          <a:ln>
            <a:noFill/>
          </a:ln>
        </p:spPr>
        <p:txBody>
          <a:bodyPr>
            <a:spAutoFit/>
          </a:bodyP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fontAlgn="auto">
              <a:spcBef>
                <a:spcPct val="0"/>
              </a:spcBef>
              <a:spcAft>
                <a:spcPts val="0"/>
              </a:spcAft>
              <a:buFontTx/>
              <a:buNone/>
              <a:defRPr/>
            </a:pPr>
            <a:r>
              <a:rPr lang="en-US" altLang="en-US" sz="2400" b="1" dirty="0">
                <a:latin typeface="Helvetica" pitchFamily="2" charset="0"/>
                <a:cs typeface="+mn-cs"/>
              </a:rPr>
              <a:t>70% of Market</a:t>
            </a:r>
          </a:p>
        </p:txBody>
      </p:sp>
      <p:sp>
        <p:nvSpPr>
          <p:cNvPr id="12" name="AutoShape 7">
            <a:extLst>
              <a:ext uri="{FF2B5EF4-FFF2-40B4-BE49-F238E27FC236}">
                <a16:creationId xmlns:a16="http://schemas.microsoft.com/office/drawing/2014/main" id="{688040F7-2F95-461A-BA04-E52675726612}"/>
              </a:ext>
            </a:extLst>
          </p:cNvPr>
          <p:cNvSpPr>
            <a:spLocks noChangeArrowheads="1"/>
          </p:cNvSpPr>
          <p:nvPr userDrawn="1"/>
        </p:nvSpPr>
        <p:spPr bwMode="auto">
          <a:xfrm>
            <a:off x="6473825" y="2287588"/>
            <a:ext cx="3000375" cy="2282825"/>
          </a:xfrm>
          <a:prstGeom prst="downArrowCallout">
            <a:avLst>
              <a:gd name="adj1" fmla="val 4908"/>
              <a:gd name="adj2" fmla="val 11096"/>
              <a:gd name="adj3" fmla="val 12895"/>
              <a:gd name="adj4" fmla="val 66667"/>
            </a:avLst>
          </a:prstGeom>
          <a:solidFill>
            <a:schemeClr val="accent1"/>
          </a:solidFill>
          <a:ln>
            <a:noFill/>
          </a:ln>
        </p:spPr>
        <p:txBody>
          <a:bodyPr wrap="none" anchor="ct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fontAlgn="auto">
              <a:lnSpc>
                <a:spcPct val="90000"/>
              </a:lnSpc>
              <a:spcBef>
                <a:spcPts val="0"/>
              </a:spcBef>
              <a:spcAft>
                <a:spcPts val="600"/>
              </a:spcAft>
              <a:buSzPct val="120000"/>
              <a:buFontTx/>
              <a:buNone/>
              <a:defRPr/>
            </a:pPr>
            <a:r>
              <a:rPr lang="en-US" altLang="en-US" sz="2400" b="1" dirty="0">
                <a:solidFill>
                  <a:schemeClr val="bg1"/>
                </a:solidFill>
                <a:latin typeface="Helvetica" pitchFamily="2" charset="0"/>
                <a:cs typeface="+mn-cs"/>
              </a:rPr>
              <a:t>Group 2</a:t>
            </a:r>
          </a:p>
          <a:p>
            <a:pPr algn="ctr" fontAlgn="auto">
              <a:lnSpc>
                <a:spcPct val="90000"/>
              </a:lnSpc>
              <a:spcBef>
                <a:spcPts val="0"/>
              </a:spcBef>
              <a:spcAft>
                <a:spcPts val="600"/>
              </a:spcAft>
              <a:buSzPct val="120000"/>
              <a:buFontTx/>
              <a:buNone/>
              <a:defRPr/>
            </a:pPr>
            <a:r>
              <a:rPr lang="en-US" altLang="en-US" sz="2000" dirty="0">
                <a:solidFill>
                  <a:schemeClr val="bg1"/>
                </a:solidFill>
                <a:latin typeface="Helvetica" pitchFamily="2" charset="0"/>
                <a:cs typeface="+mn-cs"/>
              </a:rPr>
              <a:t>Repeat</a:t>
            </a:r>
            <a:br>
              <a:rPr lang="en-US" altLang="en-US" sz="2000" dirty="0">
                <a:solidFill>
                  <a:schemeClr val="bg1"/>
                </a:solidFill>
                <a:latin typeface="Helvetica" pitchFamily="2" charset="0"/>
                <a:cs typeface="+mn-cs"/>
              </a:rPr>
            </a:br>
            <a:r>
              <a:rPr lang="en-US" altLang="en-US" sz="2000" dirty="0">
                <a:solidFill>
                  <a:schemeClr val="bg1"/>
                </a:solidFill>
                <a:latin typeface="Helvetica" pitchFamily="2" charset="0"/>
                <a:cs typeface="+mn-cs"/>
              </a:rPr>
              <a:t>Home Buyers</a:t>
            </a:r>
          </a:p>
        </p:txBody>
      </p:sp>
      <p:sp>
        <p:nvSpPr>
          <p:cNvPr id="13" name="TextBox 26">
            <a:extLst>
              <a:ext uri="{FF2B5EF4-FFF2-40B4-BE49-F238E27FC236}">
                <a16:creationId xmlns:a16="http://schemas.microsoft.com/office/drawing/2014/main" id="{BB4D99DA-1516-4432-8DE5-8BB12AE77CF0}"/>
              </a:ext>
            </a:extLst>
          </p:cNvPr>
          <p:cNvSpPr txBox="1"/>
          <p:nvPr userDrawn="1"/>
        </p:nvSpPr>
        <p:spPr>
          <a:xfrm>
            <a:off x="465138" y="398463"/>
            <a:ext cx="11261725" cy="538162"/>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200" b="1" dirty="0">
                <a:solidFill>
                  <a:schemeClr val="accent1"/>
                </a:solidFill>
                <a:latin typeface="Helvetica" pitchFamily="2" charset="0"/>
                <a:cs typeface="+mn-cs"/>
              </a:rPr>
              <a:t>YES, I HAVE ACCESS TO BUYERS FOR YOUR HOME!</a:t>
            </a:r>
          </a:p>
        </p:txBody>
      </p:sp>
      <p:sp>
        <p:nvSpPr>
          <p:cNvPr id="14" name="Slide Number Placeholder 6">
            <a:extLst>
              <a:ext uri="{FF2B5EF4-FFF2-40B4-BE49-F238E27FC236}">
                <a16:creationId xmlns:a16="http://schemas.microsoft.com/office/drawing/2014/main" id="{A160337F-1005-4C58-9B00-663446975A6F}"/>
              </a:ext>
            </a:extLst>
          </p:cNvPr>
          <p:cNvSpPr>
            <a:spLocks noGrp="1"/>
          </p:cNvSpPr>
          <p:nvPr>
            <p:ph type="sldNum" sz="quarter" idx="10"/>
          </p:nvPr>
        </p:nvSpPr>
        <p:spPr>
          <a:xfrm>
            <a:off x="465138" y="6356350"/>
            <a:ext cx="2743200" cy="365125"/>
          </a:xfrm>
        </p:spPr>
        <p:txBody>
          <a:bodyPr/>
          <a:lstStyle>
            <a:lvl1pPr>
              <a:defRPr/>
            </a:lvl1pPr>
          </a:lstStyle>
          <a:p>
            <a:fld id="{9025BC2E-F3ED-4E7B-B3BC-FC6D1B7D719D}" type="slidenum">
              <a:rPr lang="en-US" altLang="en-US"/>
              <a:pPr/>
              <a:t>‹#›</a:t>
            </a:fld>
            <a:endParaRPr lang="en-US" altLang="en-US"/>
          </a:p>
        </p:txBody>
      </p:sp>
    </p:spTree>
    <p:extLst>
      <p:ext uri="{BB962C8B-B14F-4D97-AF65-F5344CB8AC3E}">
        <p14:creationId xmlns:p14="http://schemas.microsoft.com/office/powerpoint/2010/main" val="405631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1" fill="hold" grpId="0" nodeType="after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childTnLst>
                          </p:cTn>
                        </p:par>
                        <p:par>
                          <p:cTn id="14" fill="hold">
                            <p:stCondLst>
                              <p:cond delay="1500"/>
                            </p:stCondLst>
                            <p:childTnLst>
                              <p:par>
                                <p:cTn id="15" presetID="22" presetClass="entr" presetSubtype="1" fill="hold" grpId="0" nodeType="after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par>
                          <p:cTn id="18" fill="hold">
                            <p:stCondLst>
                              <p:cond delay="2500"/>
                            </p:stCondLst>
                            <p:childTnLst>
                              <p:par>
                                <p:cTn id="19" presetID="22" presetClass="entr" presetSubtype="1" fill="hold" grpId="0" nodeType="afterEffect">
                                  <p:stCondLst>
                                    <p:cond delay="50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3500"/>
                            </p:stCondLst>
                            <p:childTnLst>
                              <p:par>
                                <p:cTn id="23" presetID="22" presetClass="entr" presetSubtype="1" fill="hold" grpId="0" nodeType="afterEffect">
                                  <p:stCondLst>
                                    <p:cond delay="50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par>
                          <p:cTn id="26" fill="hold">
                            <p:stCondLst>
                              <p:cond delay="4500"/>
                            </p:stCondLst>
                            <p:childTnLst>
                              <p:par>
                                <p:cTn id="27" presetID="2" presetClass="entr" presetSubtype="8" fill="hold" grpId="0" nodeType="afterEffect">
                                  <p:stCondLst>
                                    <p:cond delay="50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par>
                          <p:cTn id="31" fill="hold">
                            <p:stCondLst>
                              <p:cond delay="5500"/>
                            </p:stCondLst>
                            <p:childTnLst>
                              <p:par>
                                <p:cTn id="32" presetID="2" presetClass="entr" presetSubtype="2" fill="hold" grpId="0" nodeType="afterEffect">
                                  <p:stCondLst>
                                    <p:cond delay="50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1+#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1" grpId="0"/>
      <p:bldP spid="12" grpId="0" animBg="1"/>
      <p:bldP spid="13"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793B08A5-6F48-42E5-AE1C-0156C76035A5}"/>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D53046D8-6122-4A30-9478-345B3BB030D0}"/>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2DFF0FD8-DE1A-4758-A3AD-6BB57D88DA7E}"/>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712B0259-2AF7-4352-B19B-85984A156F62}"/>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2E575535-2B61-409B-9E3C-0D8611FCF57B}"/>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13">
            <a:extLst>
              <a:ext uri="{FF2B5EF4-FFF2-40B4-BE49-F238E27FC236}">
                <a16:creationId xmlns:a16="http://schemas.microsoft.com/office/drawing/2014/main" id="{192BCCD6-D91E-472B-A6B7-7A35D4470C90}"/>
              </a:ext>
            </a:extLst>
          </p:cNvPr>
          <p:cNvSpPr txBox="1"/>
          <p:nvPr userDrawn="1"/>
        </p:nvSpPr>
        <p:spPr>
          <a:xfrm>
            <a:off x="465138" y="398463"/>
            <a:ext cx="11261725" cy="538162"/>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200" b="1" dirty="0">
                <a:solidFill>
                  <a:schemeClr val="accent1"/>
                </a:solidFill>
                <a:latin typeface="Helvetica" pitchFamily="2" charset="0"/>
                <a:cs typeface="+mn-cs"/>
              </a:rPr>
              <a:t>YES, I HAVE ACCESS TO FIRST TIME HOME BUYERS!</a:t>
            </a:r>
          </a:p>
        </p:txBody>
      </p:sp>
      <p:pic>
        <p:nvPicPr>
          <p:cNvPr id="8" name="Picture 4">
            <a:extLst>
              <a:ext uri="{FF2B5EF4-FFF2-40B4-BE49-F238E27FC236}">
                <a16:creationId xmlns:a16="http://schemas.microsoft.com/office/drawing/2014/main" id="{CCD4C291-0AB0-4D01-B3F0-77649239FEE7}"/>
              </a:ext>
            </a:extLst>
          </p:cNvPr>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7639050" y="1187450"/>
            <a:ext cx="408781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a:extLst>
              <a:ext uri="{FF2B5EF4-FFF2-40B4-BE49-F238E27FC236}">
                <a16:creationId xmlns:a16="http://schemas.microsoft.com/office/drawing/2014/main" id="{B17968F0-8193-4AFC-A52A-A03901227D3C}"/>
              </a:ext>
            </a:extLst>
          </p:cNvPr>
          <p:cNvSpPr txBox="1"/>
          <p:nvPr userDrawn="1"/>
        </p:nvSpPr>
        <p:spPr>
          <a:xfrm>
            <a:off x="465138" y="2266950"/>
            <a:ext cx="6916737" cy="2708275"/>
          </a:xfrm>
          <a:prstGeom prst="rect">
            <a:avLst/>
          </a:prstGeom>
          <a:noFill/>
        </p:spPr>
        <p:txBody>
          <a:bodyPr>
            <a:spAutoFit/>
          </a:bodyPr>
          <a:lstStyle/>
          <a:p>
            <a:pPr marL="198900" indent="-198900" fontAlgn="auto">
              <a:spcBef>
                <a:spcPts val="1200"/>
              </a:spcBef>
              <a:spcAft>
                <a:spcPts val="0"/>
              </a:spcAft>
              <a:buClr>
                <a:schemeClr val="accent1"/>
              </a:buClr>
              <a:buFont typeface="Arial" panose="020B0604020202020204" pitchFamily="34" charset="0"/>
              <a:buChar char="•"/>
              <a:defRPr/>
            </a:pPr>
            <a:r>
              <a:rPr lang="en-US" altLang="en-US" sz="2000" dirty="0">
                <a:latin typeface="Helvetica" pitchFamily="2" charset="0"/>
                <a:cs typeface="+mn-cs"/>
              </a:rPr>
              <a:t>Targeting apartment buildings</a:t>
            </a:r>
          </a:p>
          <a:p>
            <a:pPr marL="198900" indent="-198900" fontAlgn="auto">
              <a:spcBef>
                <a:spcPts val="1200"/>
              </a:spcBef>
              <a:spcAft>
                <a:spcPts val="0"/>
              </a:spcAft>
              <a:buClr>
                <a:schemeClr val="accent1"/>
              </a:buClr>
              <a:buFont typeface="Arial" panose="020B0604020202020204" pitchFamily="34" charset="0"/>
              <a:buChar char="•"/>
              <a:defRPr/>
            </a:pPr>
            <a:r>
              <a:rPr lang="en-US" altLang="en-US" sz="2000" dirty="0">
                <a:latin typeface="Helvetica" pitchFamily="2" charset="0"/>
                <a:cs typeface="+mn-cs"/>
              </a:rPr>
              <a:t>Conducting home buyer seminars </a:t>
            </a:r>
          </a:p>
          <a:p>
            <a:pPr marL="198900" indent="-198900" fontAlgn="auto">
              <a:spcBef>
                <a:spcPts val="1200"/>
              </a:spcBef>
              <a:spcAft>
                <a:spcPts val="0"/>
              </a:spcAft>
              <a:buClr>
                <a:schemeClr val="accent1"/>
              </a:buClr>
              <a:buFont typeface="Arial" panose="020B0604020202020204" pitchFamily="34" charset="0"/>
              <a:buChar char="•"/>
              <a:defRPr/>
            </a:pPr>
            <a:r>
              <a:rPr lang="en-US" altLang="en-US" sz="2000" dirty="0">
                <a:latin typeface="Helvetica" pitchFamily="2" charset="0"/>
                <a:cs typeface="+mn-cs"/>
              </a:rPr>
              <a:t>Open houses </a:t>
            </a:r>
          </a:p>
          <a:p>
            <a:pPr marL="198900" indent="-198900" fontAlgn="auto">
              <a:spcBef>
                <a:spcPts val="1200"/>
              </a:spcBef>
              <a:spcAft>
                <a:spcPts val="0"/>
              </a:spcAft>
              <a:buClr>
                <a:schemeClr val="accent1"/>
              </a:buClr>
              <a:buFont typeface="Arial" panose="020B0604020202020204" pitchFamily="34" charset="0"/>
              <a:buChar char="•"/>
              <a:defRPr/>
            </a:pPr>
            <a:r>
              <a:rPr lang="en-US" altLang="en-US" sz="2000" dirty="0">
                <a:latin typeface="Helvetica" pitchFamily="2" charset="0"/>
                <a:cs typeface="+mn-cs"/>
              </a:rPr>
              <a:t>MLS systems</a:t>
            </a:r>
          </a:p>
          <a:p>
            <a:pPr marL="198900" indent="-198900" fontAlgn="auto">
              <a:spcBef>
                <a:spcPts val="1200"/>
              </a:spcBef>
              <a:spcAft>
                <a:spcPts val="0"/>
              </a:spcAft>
              <a:buClr>
                <a:schemeClr val="accent1"/>
              </a:buClr>
              <a:buFont typeface="Arial" panose="020B0604020202020204" pitchFamily="34" charset="0"/>
              <a:buChar char="•"/>
              <a:defRPr/>
            </a:pPr>
            <a:r>
              <a:rPr lang="en-US" altLang="en-US" sz="2000" dirty="0">
                <a:latin typeface="Helvetica" pitchFamily="2" charset="0"/>
                <a:cs typeface="+mn-cs"/>
              </a:rPr>
              <a:t>Social media marketing</a:t>
            </a:r>
          </a:p>
          <a:p>
            <a:pPr marL="198900" indent="-198900" fontAlgn="auto">
              <a:spcBef>
                <a:spcPts val="1200"/>
              </a:spcBef>
              <a:spcAft>
                <a:spcPts val="0"/>
              </a:spcAft>
              <a:buClr>
                <a:schemeClr val="accent1"/>
              </a:buClr>
              <a:buFont typeface="Arial" panose="020B0604020202020204" pitchFamily="34" charset="0"/>
              <a:buChar char="•"/>
              <a:defRPr/>
            </a:pPr>
            <a:r>
              <a:rPr lang="en-US" altLang="en-US" sz="2000" dirty="0">
                <a:latin typeface="Helvetica" pitchFamily="2" charset="0"/>
                <a:cs typeface="+mn-cs"/>
              </a:rPr>
              <a:t>My website visitors</a:t>
            </a:r>
          </a:p>
        </p:txBody>
      </p:sp>
      <p:sp>
        <p:nvSpPr>
          <p:cNvPr id="10" name="Rectangle 17">
            <a:extLst>
              <a:ext uri="{FF2B5EF4-FFF2-40B4-BE49-F238E27FC236}">
                <a16:creationId xmlns:a16="http://schemas.microsoft.com/office/drawing/2014/main" id="{B33B3EC5-68C4-4E8E-B610-8DFECAD38001}"/>
              </a:ext>
            </a:extLst>
          </p:cNvPr>
          <p:cNvSpPr/>
          <p:nvPr userDrawn="1"/>
        </p:nvSpPr>
        <p:spPr>
          <a:xfrm>
            <a:off x="465138" y="6218238"/>
            <a:ext cx="7629525" cy="51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fontAlgn="auto">
              <a:spcBef>
                <a:spcPct val="50000"/>
              </a:spcBef>
              <a:spcAft>
                <a:spcPts val="0"/>
              </a:spcAft>
              <a:defRPr/>
            </a:pPr>
            <a:r>
              <a:rPr lang="en-US" altLang="en-US" sz="2000" b="1" dirty="0">
                <a:solidFill>
                  <a:schemeClr val="bg1"/>
                </a:solidFill>
                <a:latin typeface="Helvetica" pitchFamily="2" charset="0"/>
                <a:ea typeface="Roboto Slab" pitchFamily="2" charset="0"/>
              </a:rPr>
              <a:t>MLS agents work outside the 5 km radius group!</a:t>
            </a:r>
          </a:p>
        </p:txBody>
      </p:sp>
      <p:sp>
        <p:nvSpPr>
          <p:cNvPr id="11" name="Rectangle 18">
            <a:extLst>
              <a:ext uri="{FF2B5EF4-FFF2-40B4-BE49-F238E27FC236}">
                <a16:creationId xmlns:a16="http://schemas.microsoft.com/office/drawing/2014/main" id="{50DD321C-B197-4FBE-B79B-4996E31E5DA9}"/>
              </a:ext>
            </a:extLst>
          </p:cNvPr>
          <p:cNvSpPr/>
          <p:nvPr userDrawn="1"/>
        </p:nvSpPr>
        <p:spPr>
          <a:xfrm>
            <a:off x="-12700" y="1287463"/>
            <a:ext cx="2352675" cy="6683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76000" anchor="ctr"/>
          <a:lstStyle/>
          <a:p>
            <a:pPr fontAlgn="auto">
              <a:spcBef>
                <a:spcPts val="0"/>
              </a:spcBef>
              <a:spcAft>
                <a:spcPts val="0"/>
              </a:spcAft>
              <a:defRPr/>
            </a:pPr>
            <a:r>
              <a:rPr lang="en-US" sz="2400" b="1" dirty="0">
                <a:latin typeface="Helvetica" pitchFamily="2" charset="0"/>
              </a:rPr>
              <a:t>GROUP 1</a:t>
            </a:r>
          </a:p>
        </p:txBody>
      </p:sp>
      <p:sp>
        <p:nvSpPr>
          <p:cNvPr id="12" name="Slide Number Placeholder 6">
            <a:extLst>
              <a:ext uri="{FF2B5EF4-FFF2-40B4-BE49-F238E27FC236}">
                <a16:creationId xmlns:a16="http://schemas.microsoft.com/office/drawing/2014/main" id="{639A667F-A1C6-44B3-9519-1F5897BFB659}"/>
              </a:ext>
            </a:extLst>
          </p:cNvPr>
          <p:cNvSpPr>
            <a:spLocks noGrp="1"/>
          </p:cNvSpPr>
          <p:nvPr>
            <p:ph type="sldNum" sz="quarter" idx="10"/>
          </p:nvPr>
        </p:nvSpPr>
        <p:spPr>
          <a:xfrm>
            <a:off x="465138" y="6356350"/>
            <a:ext cx="2743200" cy="365125"/>
          </a:xfrm>
        </p:spPr>
        <p:txBody>
          <a:bodyPr/>
          <a:lstStyle>
            <a:lvl1pPr>
              <a:defRPr/>
            </a:lvl1pPr>
          </a:lstStyle>
          <a:p>
            <a:fld id="{8463C2CD-A177-4C04-8FF0-7DF942F3B657}" type="slidenum">
              <a:rPr lang="en-US" altLang="en-US"/>
              <a:pPr/>
              <a:t>‹#›</a:t>
            </a:fld>
            <a:endParaRPr lang="en-US" altLang="en-US"/>
          </a:p>
        </p:txBody>
      </p:sp>
    </p:spTree>
    <p:extLst>
      <p:ext uri="{BB962C8B-B14F-4D97-AF65-F5344CB8AC3E}">
        <p14:creationId xmlns:p14="http://schemas.microsoft.com/office/powerpoint/2010/main" val="144949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2500"/>
                            </p:stCondLst>
                            <p:childTnLst>
                              <p:par>
                                <p:cTn id="19" presetID="53" presetClass="entr" presetSubtype="16" fill="hold" nodeType="afterEffect">
                                  <p:stCondLst>
                                    <p:cond delay="50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3500"/>
                            </p:stCondLst>
                            <p:childTnLst>
                              <p:par>
                                <p:cTn id="25" presetID="2" presetClass="entr" presetSubtype="8" fill="hold" grpId="0" nodeType="afterEffect">
                                  <p:stCondLst>
                                    <p:cond delay="5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1"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EED41CCD-3097-49E5-AC8C-2503078574DC}"/>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2E1726BA-2DE6-41C0-83AA-06890CE45533}"/>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603BF16C-8A1B-4FBD-BC61-01674A89A719}"/>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74956929-74D5-4DCD-BB47-EFA33828D16B}"/>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B4C44C8F-C658-4A21-A388-ED9432D22275}"/>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13">
            <a:extLst>
              <a:ext uri="{FF2B5EF4-FFF2-40B4-BE49-F238E27FC236}">
                <a16:creationId xmlns:a16="http://schemas.microsoft.com/office/drawing/2014/main" id="{A0788E23-7FC1-4B3C-A13E-9D07DFEE1A2E}"/>
              </a:ext>
            </a:extLst>
          </p:cNvPr>
          <p:cNvSpPr txBox="1"/>
          <p:nvPr userDrawn="1"/>
        </p:nvSpPr>
        <p:spPr>
          <a:xfrm>
            <a:off x="465138" y="398463"/>
            <a:ext cx="11261725" cy="538162"/>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200" b="1" dirty="0">
                <a:solidFill>
                  <a:schemeClr val="accent1"/>
                </a:solidFill>
                <a:latin typeface="Helvetica" pitchFamily="2" charset="0"/>
                <a:cs typeface="+mn-cs"/>
              </a:rPr>
              <a:t>YES, I HAVE ACCESS TO BUYERS FOR YOUR HOME!</a:t>
            </a:r>
          </a:p>
        </p:txBody>
      </p:sp>
      <p:sp>
        <p:nvSpPr>
          <p:cNvPr id="8" name="Rectangle 15">
            <a:extLst>
              <a:ext uri="{FF2B5EF4-FFF2-40B4-BE49-F238E27FC236}">
                <a16:creationId xmlns:a16="http://schemas.microsoft.com/office/drawing/2014/main" id="{91E44197-8460-472F-903A-748AB8AD8B67}"/>
              </a:ext>
            </a:extLst>
          </p:cNvPr>
          <p:cNvSpPr/>
          <p:nvPr userDrawn="1"/>
        </p:nvSpPr>
        <p:spPr>
          <a:xfrm>
            <a:off x="465138" y="6026150"/>
            <a:ext cx="7629525" cy="71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anchor="ctr"/>
          <a:lstStyle/>
          <a:p>
            <a:pPr fontAlgn="auto">
              <a:spcBef>
                <a:spcPct val="50000"/>
              </a:spcBef>
              <a:spcAft>
                <a:spcPts val="0"/>
              </a:spcAft>
              <a:defRPr/>
            </a:pPr>
            <a:r>
              <a:rPr lang="en-US" altLang="en-US" sz="2000" b="1" dirty="0">
                <a:solidFill>
                  <a:schemeClr val="bg1"/>
                </a:solidFill>
                <a:latin typeface="Helvetica" pitchFamily="2" charset="0"/>
                <a:ea typeface="Roboto Slab" pitchFamily="2" charset="0"/>
              </a:rPr>
              <a:t>This is not a hard fact but rather a Targeted Marketing Strategy!</a:t>
            </a:r>
          </a:p>
        </p:txBody>
      </p:sp>
      <p:pic>
        <p:nvPicPr>
          <p:cNvPr id="9" name="Picture 4">
            <a:extLst>
              <a:ext uri="{FF2B5EF4-FFF2-40B4-BE49-F238E27FC236}">
                <a16:creationId xmlns:a16="http://schemas.microsoft.com/office/drawing/2014/main" id="{0B35C860-466F-46E9-94C9-D31DB9548C0A}"/>
              </a:ext>
            </a:extLst>
          </p:cNvPr>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7639050" y="1187450"/>
            <a:ext cx="408781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7">
            <a:extLst>
              <a:ext uri="{FF2B5EF4-FFF2-40B4-BE49-F238E27FC236}">
                <a16:creationId xmlns:a16="http://schemas.microsoft.com/office/drawing/2014/main" id="{E5828D42-427C-466F-8AE0-9691C294FF18}"/>
              </a:ext>
            </a:extLst>
          </p:cNvPr>
          <p:cNvSpPr txBox="1"/>
          <p:nvPr userDrawn="1"/>
        </p:nvSpPr>
        <p:spPr>
          <a:xfrm>
            <a:off x="465138" y="2266950"/>
            <a:ext cx="7361237" cy="3232150"/>
          </a:xfrm>
          <a:prstGeom prst="rect">
            <a:avLst/>
          </a:prstGeom>
          <a:noFill/>
        </p:spPr>
        <p:txBody>
          <a:bodyPr>
            <a:spAutoFit/>
          </a:bodyPr>
          <a:lstStyle/>
          <a:p>
            <a:pPr fontAlgn="auto">
              <a:spcBef>
                <a:spcPts val="0"/>
              </a:spcBef>
              <a:spcAft>
                <a:spcPts val="0"/>
              </a:spcAft>
              <a:defRPr/>
            </a:pPr>
            <a:r>
              <a:rPr lang="en-US" sz="2400" b="1" dirty="0">
                <a:solidFill>
                  <a:schemeClr val="accent2"/>
                </a:solidFill>
                <a:latin typeface="Helvetica" pitchFamily="2" charset="0"/>
                <a:cs typeface="+mn-cs"/>
              </a:rPr>
              <a:t>WHAT IS THE 5 KM RADIUS RULE?</a:t>
            </a:r>
          </a:p>
          <a:p>
            <a:pPr fontAlgn="auto">
              <a:spcBef>
                <a:spcPts val="0"/>
              </a:spcBef>
              <a:spcAft>
                <a:spcPts val="0"/>
              </a:spcAft>
              <a:defRPr/>
            </a:pPr>
            <a:endParaRPr lang="en-US" sz="2000" dirty="0">
              <a:latin typeface="Helvetica" pitchFamily="2" charset="0"/>
              <a:cs typeface="+mn-cs"/>
            </a:endParaRPr>
          </a:p>
          <a:p>
            <a:pPr marL="198900" indent="-198900" fontAlgn="auto">
              <a:spcBef>
                <a:spcPts val="0"/>
              </a:spcBef>
              <a:spcAft>
                <a:spcPts val="0"/>
              </a:spcAft>
              <a:buClr>
                <a:schemeClr val="accent1"/>
              </a:buClr>
              <a:buFont typeface="Arial" panose="020B0604020202020204" pitchFamily="34" charset="0"/>
              <a:buChar char="•"/>
              <a:defRPr/>
            </a:pPr>
            <a:r>
              <a:rPr lang="en-US" sz="2000" dirty="0">
                <a:latin typeface="Helvetica" pitchFamily="2" charset="0"/>
                <a:cs typeface="+mn-cs"/>
              </a:rPr>
              <a:t>A seller sells his property he becomes a Targeted MLS Buyer. </a:t>
            </a:r>
          </a:p>
          <a:p>
            <a:pPr marL="198900" indent="-198900" fontAlgn="auto">
              <a:spcBef>
                <a:spcPts val="0"/>
              </a:spcBef>
              <a:spcAft>
                <a:spcPts val="0"/>
              </a:spcAft>
              <a:buClr>
                <a:schemeClr val="accent1"/>
              </a:buClr>
              <a:buFont typeface="Arial" panose="020B0604020202020204" pitchFamily="34" charset="0"/>
              <a:buChar char="•"/>
              <a:defRPr/>
            </a:pPr>
            <a:endParaRPr lang="en-US" sz="2000" dirty="0">
              <a:latin typeface="Helvetica" pitchFamily="2" charset="0"/>
              <a:cs typeface="+mn-cs"/>
            </a:endParaRPr>
          </a:p>
          <a:p>
            <a:pPr marL="198900" indent="-198900" fontAlgn="auto">
              <a:spcBef>
                <a:spcPts val="0"/>
              </a:spcBef>
              <a:spcAft>
                <a:spcPts val="0"/>
              </a:spcAft>
              <a:buClr>
                <a:schemeClr val="accent1"/>
              </a:buClr>
              <a:buFont typeface="Arial" panose="020B0604020202020204" pitchFamily="34" charset="0"/>
              <a:buChar char="•"/>
              <a:defRPr/>
            </a:pPr>
            <a:r>
              <a:rPr lang="en-US" sz="2000" dirty="0">
                <a:latin typeface="Helvetica" pitchFamily="2" charset="0"/>
                <a:cs typeface="+mn-cs"/>
              </a:rPr>
              <a:t>They now have the money to buy.</a:t>
            </a:r>
          </a:p>
          <a:p>
            <a:pPr marL="198900" indent="-198900" fontAlgn="auto">
              <a:spcBef>
                <a:spcPts val="0"/>
              </a:spcBef>
              <a:spcAft>
                <a:spcPts val="0"/>
              </a:spcAft>
              <a:buClr>
                <a:schemeClr val="accent1"/>
              </a:buClr>
              <a:buFont typeface="Arial" panose="020B0604020202020204" pitchFamily="34" charset="0"/>
              <a:buChar char="•"/>
              <a:defRPr/>
            </a:pPr>
            <a:endParaRPr lang="en-US" sz="2000" dirty="0">
              <a:latin typeface="Helvetica" pitchFamily="2" charset="0"/>
              <a:cs typeface="+mn-cs"/>
            </a:endParaRPr>
          </a:p>
          <a:p>
            <a:pPr marL="198900" indent="-198900" fontAlgn="auto">
              <a:spcBef>
                <a:spcPts val="0"/>
              </a:spcBef>
              <a:spcAft>
                <a:spcPts val="0"/>
              </a:spcAft>
              <a:buClr>
                <a:schemeClr val="accent1"/>
              </a:buClr>
              <a:buFont typeface="Arial" panose="020B0604020202020204" pitchFamily="34" charset="0"/>
              <a:buChar char="•"/>
              <a:defRPr/>
            </a:pPr>
            <a:r>
              <a:rPr lang="en-US" sz="2000" dirty="0">
                <a:latin typeface="Helvetica" pitchFamily="2" charset="0"/>
                <a:cs typeface="+mn-cs"/>
              </a:rPr>
              <a:t>Most of these Targeted MLS buyers live within a 5 km radius of your home.</a:t>
            </a:r>
          </a:p>
          <a:p>
            <a:pPr marL="198900" indent="-198900" fontAlgn="auto">
              <a:spcBef>
                <a:spcPts val="0"/>
              </a:spcBef>
              <a:spcAft>
                <a:spcPts val="0"/>
              </a:spcAft>
              <a:buClr>
                <a:schemeClr val="accent1"/>
              </a:buClr>
              <a:buFont typeface="Arial" panose="020B0604020202020204" pitchFamily="34" charset="0"/>
              <a:buChar char="•"/>
              <a:defRPr/>
            </a:pPr>
            <a:endParaRPr lang="en-US" sz="2000" dirty="0">
              <a:latin typeface="Helvetica" pitchFamily="2" charset="0"/>
              <a:cs typeface="+mn-cs"/>
            </a:endParaRPr>
          </a:p>
          <a:p>
            <a:pPr marL="198900" indent="-198900" fontAlgn="auto">
              <a:spcBef>
                <a:spcPts val="0"/>
              </a:spcBef>
              <a:spcAft>
                <a:spcPts val="0"/>
              </a:spcAft>
              <a:buClr>
                <a:schemeClr val="accent1"/>
              </a:buClr>
              <a:buFont typeface="Arial" panose="020B0604020202020204" pitchFamily="34" charset="0"/>
              <a:buChar char="•"/>
              <a:defRPr/>
            </a:pPr>
            <a:r>
              <a:rPr lang="en-US" sz="2000" dirty="0">
                <a:latin typeface="Helvetica" pitchFamily="2" charset="0"/>
                <a:cs typeface="+mn-cs"/>
              </a:rPr>
              <a:t>And when they buy a home… it will be within this 5 km radius.</a:t>
            </a:r>
          </a:p>
        </p:txBody>
      </p:sp>
      <p:sp>
        <p:nvSpPr>
          <p:cNvPr id="11" name="Rectangle 18">
            <a:extLst>
              <a:ext uri="{FF2B5EF4-FFF2-40B4-BE49-F238E27FC236}">
                <a16:creationId xmlns:a16="http://schemas.microsoft.com/office/drawing/2014/main" id="{2C272E12-B8A6-406D-8FFC-75471CE7D4DE}"/>
              </a:ext>
            </a:extLst>
          </p:cNvPr>
          <p:cNvSpPr/>
          <p:nvPr userDrawn="1"/>
        </p:nvSpPr>
        <p:spPr>
          <a:xfrm>
            <a:off x="-12700" y="1287463"/>
            <a:ext cx="2352675" cy="6683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76000" anchor="ctr"/>
          <a:lstStyle/>
          <a:p>
            <a:pPr fontAlgn="auto">
              <a:spcBef>
                <a:spcPts val="0"/>
              </a:spcBef>
              <a:spcAft>
                <a:spcPts val="0"/>
              </a:spcAft>
              <a:defRPr/>
            </a:pPr>
            <a:r>
              <a:rPr lang="en-US" sz="2400" b="1" dirty="0">
                <a:latin typeface="Helvetica" pitchFamily="2" charset="0"/>
              </a:rPr>
              <a:t>GROUP 2</a:t>
            </a:r>
          </a:p>
        </p:txBody>
      </p:sp>
      <p:sp>
        <p:nvSpPr>
          <p:cNvPr id="12" name="Slide Number Placeholder 6">
            <a:extLst>
              <a:ext uri="{FF2B5EF4-FFF2-40B4-BE49-F238E27FC236}">
                <a16:creationId xmlns:a16="http://schemas.microsoft.com/office/drawing/2014/main" id="{55371D1E-8BB6-4E84-AE8F-52071C10C57A}"/>
              </a:ext>
            </a:extLst>
          </p:cNvPr>
          <p:cNvSpPr>
            <a:spLocks noGrp="1"/>
          </p:cNvSpPr>
          <p:nvPr>
            <p:ph type="sldNum" sz="quarter" idx="10"/>
          </p:nvPr>
        </p:nvSpPr>
        <p:spPr>
          <a:xfrm>
            <a:off x="465138" y="6356350"/>
            <a:ext cx="2743200" cy="365125"/>
          </a:xfrm>
        </p:spPr>
        <p:txBody>
          <a:bodyPr/>
          <a:lstStyle>
            <a:lvl1pPr>
              <a:defRPr/>
            </a:lvl1pPr>
          </a:lstStyle>
          <a:p>
            <a:fld id="{18BCD2DE-9127-4757-869D-B9A14DE01B7C}" type="slidenum">
              <a:rPr lang="en-US" altLang="en-US"/>
              <a:pPr/>
              <a:t>‹#›</a:t>
            </a:fld>
            <a:endParaRPr lang="en-US" altLang="en-US"/>
          </a:p>
        </p:txBody>
      </p:sp>
    </p:spTree>
    <p:extLst>
      <p:ext uri="{BB962C8B-B14F-4D97-AF65-F5344CB8AC3E}">
        <p14:creationId xmlns:p14="http://schemas.microsoft.com/office/powerpoint/2010/main" val="103756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2500"/>
                            </p:stCondLst>
                            <p:childTnLst>
                              <p:par>
                                <p:cTn id="19" presetID="53" presetClass="entr" presetSubtype="16" fill="hold" nodeType="afterEffect">
                                  <p:stCondLst>
                                    <p:cond delay="5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par>
                          <p:cTn id="24" fill="hold">
                            <p:stCondLst>
                              <p:cond delay="3500"/>
                            </p:stCondLst>
                            <p:childTnLst>
                              <p:par>
                                <p:cTn id="25" presetID="2" presetClass="entr" presetSubtype="8" fill="hold" grpId="0" nodeType="afterEffect">
                                  <p:stCondLst>
                                    <p:cond delay="5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899D58CC-D5AC-426A-946C-0508EF657C27}"/>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20CDE6B8-0AA3-492B-9CC6-34DBA696EA0A}"/>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27EA823D-E84A-4633-96FC-B213FCA13FFB}"/>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FF5526B5-3E61-44F4-B7BA-CD5668C86033}"/>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46AA54E1-82CB-4FF3-B9AB-A00E657DB3FC}"/>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13">
            <a:extLst>
              <a:ext uri="{FF2B5EF4-FFF2-40B4-BE49-F238E27FC236}">
                <a16:creationId xmlns:a16="http://schemas.microsoft.com/office/drawing/2014/main" id="{98DA3092-977C-4C3B-9A34-9DE68FA00764}"/>
              </a:ext>
            </a:extLst>
          </p:cNvPr>
          <p:cNvSpPr txBox="1"/>
          <p:nvPr userDrawn="1"/>
        </p:nvSpPr>
        <p:spPr>
          <a:xfrm>
            <a:off x="465138" y="398463"/>
            <a:ext cx="11261725" cy="538162"/>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200" b="1" dirty="0">
                <a:solidFill>
                  <a:schemeClr val="accent1"/>
                </a:solidFill>
                <a:latin typeface="Helvetica" pitchFamily="2" charset="0"/>
                <a:cs typeface="+mn-cs"/>
              </a:rPr>
              <a:t>YES, I HAVE ACCESS TO BUYERS FOR YOUR HOME!</a:t>
            </a:r>
          </a:p>
        </p:txBody>
      </p:sp>
      <p:pic>
        <p:nvPicPr>
          <p:cNvPr id="8" name="Picture 4">
            <a:extLst>
              <a:ext uri="{FF2B5EF4-FFF2-40B4-BE49-F238E27FC236}">
                <a16:creationId xmlns:a16="http://schemas.microsoft.com/office/drawing/2014/main" id="{FC8FE3BA-75DD-4196-96EA-8A591E15342C}"/>
              </a:ext>
            </a:extLst>
          </p:cNvPr>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7639050" y="1187450"/>
            <a:ext cx="408781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2">
            <a:extLst>
              <a:ext uri="{FF2B5EF4-FFF2-40B4-BE49-F238E27FC236}">
                <a16:creationId xmlns:a16="http://schemas.microsoft.com/office/drawing/2014/main" id="{BCD1A223-63A7-4DB5-AF3D-09D4DA8D3090}"/>
              </a:ext>
            </a:extLst>
          </p:cNvPr>
          <p:cNvSpPr txBox="1"/>
          <p:nvPr userDrawn="1"/>
        </p:nvSpPr>
        <p:spPr>
          <a:xfrm>
            <a:off x="465138" y="2317750"/>
            <a:ext cx="6916737" cy="3538538"/>
          </a:xfrm>
          <a:prstGeom prst="rect">
            <a:avLst/>
          </a:prstGeom>
          <a:noFill/>
        </p:spPr>
        <p:txBody>
          <a:bodyPr>
            <a:spAutoFit/>
          </a:bodyPr>
          <a:lstStyle/>
          <a:p>
            <a:pPr fontAlgn="auto">
              <a:spcBef>
                <a:spcPts val="0"/>
              </a:spcBef>
              <a:spcAft>
                <a:spcPts val="0"/>
              </a:spcAft>
              <a:defRPr/>
            </a:pPr>
            <a:r>
              <a:rPr lang="en-US" sz="2400" b="1" dirty="0">
                <a:solidFill>
                  <a:schemeClr val="accent2"/>
                </a:solidFill>
                <a:latin typeface="Helvetica" pitchFamily="2" charset="0"/>
                <a:cs typeface="+mn-cs"/>
              </a:rPr>
              <a:t>THE 5 KM RADIUS RULE IS THEN APPLIED!</a:t>
            </a:r>
          </a:p>
          <a:p>
            <a:pPr fontAlgn="auto">
              <a:spcBef>
                <a:spcPts val="0"/>
              </a:spcBef>
              <a:spcAft>
                <a:spcPts val="0"/>
              </a:spcAft>
              <a:defRPr/>
            </a:pPr>
            <a:endParaRPr lang="en-US" sz="2000" dirty="0">
              <a:latin typeface="Helvetica" pitchFamily="2" charset="0"/>
              <a:cs typeface="+mn-cs"/>
            </a:endParaRPr>
          </a:p>
          <a:p>
            <a:pPr marL="198900" indent="-198900" fontAlgn="auto">
              <a:spcBef>
                <a:spcPts val="0"/>
              </a:spcBef>
              <a:spcAft>
                <a:spcPts val="0"/>
              </a:spcAft>
              <a:buClr>
                <a:schemeClr val="accent1"/>
              </a:buClr>
              <a:buFont typeface="Arial" panose="020B0604020202020204" pitchFamily="34" charset="0"/>
              <a:buChar char="•"/>
              <a:defRPr/>
            </a:pPr>
            <a:r>
              <a:rPr lang="en-US" sz="2000" dirty="0">
                <a:latin typeface="Helvetica" pitchFamily="2" charset="0"/>
                <a:cs typeface="+mn-cs"/>
              </a:rPr>
              <a:t>17 times out of 20…</a:t>
            </a:r>
          </a:p>
          <a:p>
            <a:pPr marL="198900" indent="-198900" fontAlgn="auto">
              <a:spcBef>
                <a:spcPts val="0"/>
              </a:spcBef>
              <a:spcAft>
                <a:spcPts val="0"/>
              </a:spcAft>
              <a:buClr>
                <a:schemeClr val="accent1"/>
              </a:buClr>
              <a:buFont typeface="Arial" panose="020B0604020202020204" pitchFamily="34" charset="0"/>
              <a:buChar char="•"/>
              <a:defRPr/>
            </a:pPr>
            <a:endParaRPr lang="en-US" sz="2000" dirty="0">
              <a:latin typeface="Helvetica" pitchFamily="2" charset="0"/>
              <a:cs typeface="+mn-cs"/>
            </a:endParaRPr>
          </a:p>
          <a:p>
            <a:pPr marL="198900" indent="-198900" fontAlgn="auto">
              <a:spcBef>
                <a:spcPts val="0"/>
              </a:spcBef>
              <a:spcAft>
                <a:spcPts val="0"/>
              </a:spcAft>
              <a:buClr>
                <a:schemeClr val="accent1"/>
              </a:buClr>
              <a:buFont typeface="Arial" panose="020B0604020202020204" pitchFamily="34" charset="0"/>
              <a:buChar char="•"/>
              <a:defRPr/>
            </a:pPr>
            <a:r>
              <a:rPr lang="en-US" sz="2000" dirty="0">
                <a:latin typeface="Helvetica" pitchFamily="2" charset="0"/>
                <a:cs typeface="+mn-cs"/>
              </a:rPr>
              <a:t>MLS buyers live within the 5 km radius of your home.</a:t>
            </a:r>
          </a:p>
          <a:p>
            <a:pPr marL="198900" indent="-198900" fontAlgn="auto">
              <a:spcBef>
                <a:spcPts val="0"/>
              </a:spcBef>
              <a:spcAft>
                <a:spcPts val="0"/>
              </a:spcAft>
              <a:buClr>
                <a:schemeClr val="accent1"/>
              </a:buClr>
              <a:buFont typeface="Arial" panose="020B0604020202020204" pitchFamily="34" charset="0"/>
              <a:buChar char="•"/>
              <a:defRPr/>
            </a:pPr>
            <a:endParaRPr lang="en-US" sz="2000" dirty="0">
              <a:latin typeface="Helvetica" pitchFamily="2" charset="0"/>
              <a:cs typeface="+mn-cs"/>
            </a:endParaRPr>
          </a:p>
          <a:p>
            <a:pPr marL="198900" indent="-198900" fontAlgn="auto">
              <a:spcBef>
                <a:spcPts val="0"/>
              </a:spcBef>
              <a:spcAft>
                <a:spcPts val="0"/>
              </a:spcAft>
              <a:buClr>
                <a:schemeClr val="accent1"/>
              </a:buClr>
              <a:buFont typeface="Arial" panose="020B0604020202020204" pitchFamily="34" charset="0"/>
              <a:buChar char="•"/>
              <a:defRPr/>
            </a:pPr>
            <a:r>
              <a:rPr lang="en-US" sz="2000" dirty="0">
                <a:latin typeface="Helvetica" pitchFamily="2" charset="0"/>
                <a:cs typeface="+mn-cs"/>
              </a:rPr>
              <a:t>3 times out of 20…</a:t>
            </a:r>
          </a:p>
          <a:p>
            <a:pPr marL="198900" indent="-198900" fontAlgn="auto">
              <a:spcBef>
                <a:spcPts val="0"/>
              </a:spcBef>
              <a:spcAft>
                <a:spcPts val="0"/>
              </a:spcAft>
              <a:buClr>
                <a:schemeClr val="accent1"/>
              </a:buClr>
              <a:buFont typeface="Arial" panose="020B0604020202020204" pitchFamily="34" charset="0"/>
              <a:buChar char="•"/>
              <a:defRPr/>
            </a:pPr>
            <a:endParaRPr lang="en-US" sz="2000" dirty="0">
              <a:latin typeface="Helvetica" pitchFamily="2" charset="0"/>
              <a:cs typeface="+mn-cs"/>
            </a:endParaRPr>
          </a:p>
          <a:p>
            <a:pPr marL="198900" indent="-198900" fontAlgn="auto">
              <a:spcBef>
                <a:spcPts val="0"/>
              </a:spcBef>
              <a:spcAft>
                <a:spcPts val="0"/>
              </a:spcAft>
              <a:buClr>
                <a:schemeClr val="accent1"/>
              </a:buClr>
              <a:buFont typeface="Arial" panose="020B0604020202020204" pitchFamily="34" charset="0"/>
              <a:buChar char="•"/>
              <a:defRPr/>
            </a:pPr>
            <a:r>
              <a:rPr lang="en-US" sz="2000" dirty="0">
                <a:latin typeface="Helvetica" pitchFamily="2" charset="0"/>
                <a:cs typeface="+mn-cs"/>
              </a:rPr>
              <a:t>MLS buyers live outside the 5 km radius of your home.</a:t>
            </a:r>
          </a:p>
          <a:p>
            <a:pPr marL="198900" indent="-198900" fontAlgn="auto">
              <a:spcBef>
                <a:spcPts val="0"/>
              </a:spcBef>
              <a:spcAft>
                <a:spcPts val="0"/>
              </a:spcAft>
              <a:buClr>
                <a:schemeClr val="accent1"/>
              </a:buClr>
              <a:buFont typeface="Arial" panose="020B0604020202020204" pitchFamily="34" charset="0"/>
              <a:buChar char="•"/>
              <a:defRPr/>
            </a:pPr>
            <a:endParaRPr lang="en-US" sz="2000" dirty="0">
              <a:latin typeface="Helvetica" pitchFamily="2" charset="0"/>
              <a:cs typeface="+mn-cs"/>
            </a:endParaRPr>
          </a:p>
          <a:p>
            <a:pPr marL="198900" indent="-198900" fontAlgn="auto">
              <a:spcBef>
                <a:spcPts val="0"/>
              </a:spcBef>
              <a:spcAft>
                <a:spcPts val="0"/>
              </a:spcAft>
              <a:buClr>
                <a:schemeClr val="accent1"/>
              </a:buClr>
              <a:buFont typeface="Arial" panose="020B0604020202020204" pitchFamily="34" charset="0"/>
              <a:buChar char="•"/>
              <a:defRPr/>
            </a:pPr>
            <a:r>
              <a:rPr lang="en-US" altLang="en-US" sz="2000" b="1" i="1" dirty="0">
                <a:latin typeface="Helvetica" pitchFamily="2" charset="0"/>
                <a:cs typeface="+mn-cs"/>
              </a:rPr>
              <a:t>“I  Personally Work The 5 km Radius Target Group!”</a:t>
            </a:r>
          </a:p>
        </p:txBody>
      </p:sp>
      <p:sp>
        <p:nvSpPr>
          <p:cNvPr id="10" name="Rectangle 15">
            <a:extLst>
              <a:ext uri="{FF2B5EF4-FFF2-40B4-BE49-F238E27FC236}">
                <a16:creationId xmlns:a16="http://schemas.microsoft.com/office/drawing/2014/main" id="{03027588-34D5-4350-8956-3F12251FA7A7}"/>
              </a:ext>
            </a:extLst>
          </p:cNvPr>
          <p:cNvSpPr/>
          <p:nvPr userDrawn="1"/>
        </p:nvSpPr>
        <p:spPr>
          <a:xfrm>
            <a:off x="465138" y="6218238"/>
            <a:ext cx="7629525" cy="51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fontAlgn="auto">
              <a:spcBef>
                <a:spcPct val="50000"/>
              </a:spcBef>
              <a:spcAft>
                <a:spcPts val="0"/>
              </a:spcAft>
              <a:defRPr/>
            </a:pPr>
            <a:r>
              <a:rPr lang="en-US" altLang="en-US" sz="2000" b="1" dirty="0">
                <a:solidFill>
                  <a:schemeClr val="bg1"/>
                </a:solidFill>
                <a:latin typeface="Helvetica" pitchFamily="2" charset="0"/>
                <a:ea typeface="Roboto Slab" pitchFamily="2" charset="0"/>
              </a:rPr>
              <a:t>MLS agents work outside the 5 km radius group!</a:t>
            </a:r>
          </a:p>
        </p:txBody>
      </p:sp>
      <p:sp>
        <p:nvSpPr>
          <p:cNvPr id="11" name="Rectangle 16">
            <a:extLst>
              <a:ext uri="{FF2B5EF4-FFF2-40B4-BE49-F238E27FC236}">
                <a16:creationId xmlns:a16="http://schemas.microsoft.com/office/drawing/2014/main" id="{6F5F3953-FA75-425A-9968-661DC892402E}"/>
              </a:ext>
            </a:extLst>
          </p:cNvPr>
          <p:cNvSpPr/>
          <p:nvPr userDrawn="1"/>
        </p:nvSpPr>
        <p:spPr>
          <a:xfrm>
            <a:off x="-12700" y="1287463"/>
            <a:ext cx="2352675" cy="6683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76000" anchor="ctr"/>
          <a:lstStyle/>
          <a:p>
            <a:pPr fontAlgn="auto">
              <a:spcBef>
                <a:spcPts val="0"/>
              </a:spcBef>
              <a:spcAft>
                <a:spcPts val="0"/>
              </a:spcAft>
              <a:defRPr/>
            </a:pPr>
            <a:r>
              <a:rPr lang="en-US" sz="2400" b="1" dirty="0">
                <a:latin typeface="Helvetica" pitchFamily="2" charset="0"/>
              </a:rPr>
              <a:t>GROUP 2</a:t>
            </a:r>
          </a:p>
        </p:txBody>
      </p:sp>
      <p:sp>
        <p:nvSpPr>
          <p:cNvPr id="12" name="Slide Number Placeholder 6">
            <a:extLst>
              <a:ext uri="{FF2B5EF4-FFF2-40B4-BE49-F238E27FC236}">
                <a16:creationId xmlns:a16="http://schemas.microsoft.com/office/drawing/2014/main" id="{F26D672B-BF39-43D6-A958-AAD52E0CE15B}"/>
              </a:ext>
            </a:extLst>
          </p:cNvPr>
          <p:cNvSpPr>
            <a:spLocks noGrp="1"/>
          </p:cNvSpPr>
          <p:nvPr>
            <p:ph type="sldNum" sz="quarter" idx="10"/>
          </p:nvPr>
        </p:nvSpPr>
        <p:spPr>
          <a:xfrm>
            <a:off x="465138" y="6356350"/>
            <a:ext cx="2743200" cy="365125"/>
          </a:xfrm>
        </p:spPr>
        <p:txBody>
          <a:bodyPr/>
          <a:lstStyle>
            <a:lvl1pPr>
              <a:defRPr/>
            </a:lvl1pPr>
          </a:lstStyle>
          <a:p>
            <a:fld id="{C2F60460-71CF-4B55-8CB8-C8FB2E297B92}" type="slidenum">
              <a:rPr lang="en-US" altLang="en-US"/>
              <a:pPr/>
              <a:t>‹#›</a:t>
            </a:fld>
            <a:endParaRPr lang="en-US" altLang="en-US"/>
          </a:p>
        </p:txBody>
      </p:sp>
    </p:spTree>
    <p:extLst>
      <p:ext uri="{BB962C8B-B14F-4D97-AF65-F5344CB8AC3E}">
        <p14:creationId xmlns:p14="http://schemas.microsoft.com/office/powerpoint/2010/main" val="358219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2500"/>
                            </p:stCondLst>
                            <p:childTnLst>
                              <p:par>
                                <p:cTn id="19" presetID="53" presetClass="entr" presetSubtype="16" fill="hold" nodeType="afterEffect">
                                  <p:stCondLst>
                                    <p:cond delay="50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3500"/>
                            </p:stCondLst>
                            <p:childTnLst>
                              <p:par>
                                <p:cTn id="25" presetID="2" presetClass="entr" presetSubtype="8" fill="hold" grpId="0" nodeType="afterEffect">
                                  <p:stCondLst>
                                    <p:cond delay="5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F525BC21-9818-48E8-ABEB-1DA516F2DA51}"/>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EEF4D742-FDE8-4735-9487-73CC97F8D1EE}"/>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836045B4-4177-4889-89E6-9C0E17C5C6E5}"/>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897E3DC7-C770-4275-80E5-9B06E8A77731}"/>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61E5E340-37AE-4119-A605-F28F2AE8FE73}"/>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13">
            <a:extLst>
              <a:ext uri="{FF2B5EF4-FFF2-40B4-BE49-F238E27FC236}">
                <a16:creationId xmlns:a16="http://schemas.microsoft.com/office/drawing/2014/main" id="{22FCD1B2-A0A2-4061-A154-9D6B8A0D55C0}"/>
              </a:ext>
            </a:extLst>
          </p:cNvPr>
          <p:cNvSpPr txBox="1"/>
          <p:nvPr userDrawn="1"/>
        </p:nvSpPr>
        <p:spPr>
          <a:xfrm>
            <a:off x="465138" y="398463"/>
            <a:ext cx="11261725" cy="590550"/>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600" b="1" dirty="0">
                <a:solidFill>
                  <a:schemeClr val="accent1"/>
                </a:solidFill>
                <a:latin typeface="Helvetica" pitchFamily="2" charset="0"/>
                <a:cs typeface="+mn-cs"/>
              </a:rPr>
              <a:t>32-STEP HOME MARKETING PLAN</a:t>
            </a:r>
          </a:p>
        </p:txBody>
      </p:sp>
      <p:sp>
        <p:nvSpPr>
          <p:cNvPr id="8" name="TextBox 11">
            <a:extLst>
              <a:ext uri="{FF2B5EF4-FFF2-40B4-BE49-F238E27FC236}">
                <a16:creationId xmlns:a16="http://schemas.microsoft.com/office/drawing/2014/main" id="{493017D0-7D0C-42A5-B501-B76885856659}"/>
              </a:ext>
            </a:extLst>
          </p:cNvPr>
          <p:cNvSpPr txBox="1"/>
          <p:nvPr userDrawn="1"/>
        </p:nvSpPr>
        <p:spPr>
          <a:xfrm>
            <a:off x="4797425" y="1235075"/>
            <a:ext cx="6810375" cy="2908300"/>
          </a:xfrm>
          <a:prstGeom prst="rect">
            <a:avLst/>
          </a:prstGeom>
          <a:noFill/>
        </p:spPr>
        <p:txBody>
          <a:bodyPr rIns="90000">
            <a:spAutoFit/>
          </a:bodyPr>
          <a:lstStyle/>
          <a:p>
            <a:pPr fontAlgn="auto">
              <a:spcBef>
                <a:spcPts val="0"/>
              </a:spcBef>
              <a:spcAft>
                <a:spcPts val="0"/>
              </a:spcAft>
              <a:defRPr/>
            </a:pPr>
            <a:r>
              <a:rPr lang="en-US" sz="2400" b="1" dirty="0">
                <a:solidFill>
                  <a:schemeClr val="accent1"/>
                </a:solidFill>
                <a:latin typeface="Helvetica" pitchFamily="2" charset="0"/>
                <a:cs typeface="+mn-cs"/>
              </a:rPr>
              <a:t>Communication</a:t>
            </a:r>
          </a:p>
          <a:p>
            <a:pPr marL="277200" indent="-277200" fontAlgn="auto">
              <a:spcBef>
                <a:spcPts val="600"/>
              </a:spcBef>
              <a:spcAft>
                <a:spcPts val="0"/>
              </a:spcAft>
              <a:buFont typeface="+mj-lt"/>
              <a:buAutoNum type="arabicPeriod"/>
              <a:defRPr/>
            </a:pPr>
            <a:r>
              <a:rPr lang="en-US" dirty="0">
                <a:latin typeface="Helvetica" pitchFamily="2" charset="0"/>
                <a:cs typeface="+mn-cs"/>
              </a:rPr>
              <a:t>Keep you educated and up-to-date on listing and selling market conditions in your area. You will be connected to </a:t>
            </a:r>
            <a:br>
              <a:rPr lang="en-US" dirty="0">
                <a:latin typeface="Helvetica" pitchFamily="2" charset="0"/>
                <a:cs typeface="+mn-cs"/>
              </a:rPr>
            </a:br>
            <a:r>
              <a:rPr lang="en-US" dirty="0">
                <a:latin typeface="Helvetica" pitchFamily="2" charset="0"/>
                <a:cs typeface="+mn-cs"/>
              </a:rPr>
              <a:t>my auto-feed of market activity;</a:t>
            </a:r>
          </a:p>
          <a:p>
            <a:pPr marL="277200" indent="-277200" fontAlgn="auto">
              <a:spcBef>
                <a:spcPts val="600"/>
              </a:spcBef>
              <a:spcAft>
                <a:spcPts val="0"/>
              </a:spcAft>
              <a:buFont typeface="+mj-lt"/>
              <a:buAutoNum type="arabicPeriod"/>
              <a:defRPr/>
            </a:pPr>
            <a:r>
              <a:rPr lang="en-US" dirty="0">
                <a:latin typeface="Helvetica" pitchFamily="2" charset="0"/>
                <a:cs typeface="+mn-cs"/>
              </a:rPr>
              <a:t>Keep you up-to-date on all activity regarding your home: </a:t>
            </a:r>
            <a:br>
              <a:rPr lang="en-US" dirty="0">
                <a:latin typeface="Helvetica" pitchFamily="2" charset="0"/>
                <a:cs typeface="+mn-cs"/>
              </a:rPr>
            </a:br>
            <a:r>
              <a:rPr lang="en-US" dirty="0">
                <a:latin typeface="Helvetica" pitchFamily="2" charset="0"/>
                <a:cs typeface="+mn-cs"/>
              </a:rPr>
              <a:t>agent showings, open house attendance, agent tours, sign inquiries, etc.;</a:t>
            </a:r>
          </a:p>
          <a:p>
            <a:pPr marL="277200" indent="-277200" fontAlgn="auto">
              <a:spcBef>
                <a:spcPts val="600"/>
              </a:spcBef>
              <a:spcAft>
                <a:spcPts val="0"/>
              </a:spcAft>
              <a:buFont typeface="+mj-lt"/>
              <a:buAutoNum type="arabicPeriod"/>
              <a:defRPr/>
            </a:pPr>
            <a:r>
              <a:rPr lang="en-US" dirty="0">
                <a:latin typeface="Helvetica" pitchFamily="2" charset="0"/>
                <a:cs typeface="+mn-cs"/>
              </a:rPr>
              <a:t>Track all home showing agents through a professional showing service;</a:t>
            </a:r>
          </a:p>
        </p:txBody>
      </p:sp>
      <p:grpSp>
        <p:nvGrpSpPr>
          <p:cNvPr id="9" name="Group 12">
            <a:extLst>
              <a:ext uri="{FF2B5EF4-FFF2-40B4-BE49-F238E27FC236}">
                <a16:creationId xmlns:a16="http://schemas.microsoft.com/office/drawing/2014/main" id="{9B9324FF-B735-4A1A-81A7-F4211958EEF6}"/>
              </a:ext>
            </a:extLst>
          </p:cNvPr>
          <p:cNvGrpSpPr>
            <a:grpSpLocks/>
          </p:cNvGrpSpPr>
          <p:nvPr userDrawn="1"/>
        </p:nvGrpSpPr>
        <p:grpSpPr bwMode="auto">
          <a:xfrm>
            <a:off x="465138" y="1228725"/>
            <a:ext cx="4092575" cy="4595813"/>
            <a:chOff x="464917" y="1228947"/>
            <a:chExt cx="4092093" cy="4595982"/>
          </a:xfrm>
        </p:grpSpPr>
        <p:pic>
          <p:nvPicPr>
            <p:cNvPr id="10" name="Picture 15" descr="A person standing in front of a computer&#10;&#10;Description automatically generated">
              <a:extLst>
                <a:ext uri="{FF2B5EF4-FFF2-40B4-BE49-F238E27FC236}">
                  <a16:creationId xmlns:a16="http://schemas.microsoft.com/office/drawing/2014/main" id="{DA8563FB-685C-4C11-8BEC-8EACCF5359C5}"/>
                </a:ext>
              </a:extLst>
            </p:cNvPr>
            <p:cNvPicPr>
              <a:picLocks/>
            </p:cNvPicPr>
            <p:nvPr/>
          </p:nvPicPr>
          <p:blipFill>
            <a:blip r:embed="rId3" cstate="screen">
              <a:extLst>
                <a:ext uri="{28A0092B-C50C-407E-A947-70E740481C1C}">
                  <a14:useLocalDpi xmlns:a14="http://schemas.microsoft.com/office/drawing/2010/main"/>
                </a:ext>
              </a:extLst>
            </a:blip>
            <a:srcRect/>
            <a:stretch>
              <a:fillRect/>
            </a:stretch>
          </p:blipFill>
          <p:spPr bwMode="auto">
            <a:xfrm>
              <a:off x="620963" y="1402938"/>
              <a:ext cx="3780000" cy="42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6">
              <a:extLst>
                <a:ext uri="{FF2B5EF4-FFF2-40B4-BE49-F238E27FC236}">
                  <a16:creationId xmlns:a16="http://schemas.microsoft.com/office/drawing/2014/main" id="{DE0B4DCB-0919-40F9-9D03-CFF24EBD2072}"/>
                </a:ext>
              </a:extLst>
            </p:cNvPr>
            <p:cNvSpPr/>
            <p:nvPr/>
          </p:nvSpPr>
          <p:spPr>
            <a:xfrm>
              <a:off x="464917" y="1228947"/>
              <a:ext cx="4092093" cy="45959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2" name="Slide Number Placeholder 6">
            <a:extLst>
              <a:ext uri="{FF2B5EF4-FFF2-40B4-BE49-F238E27FC236}">
                <a16:creationId xmlns:a16="http://schemas.microsoft.com/office/drawing/2014/main" id="{EDEA27BD-6FD0-422F-BC19-B78AF630811B}"/>
              </a:ext>
            </a:extLst>
          </p:cNvPr>
          <p:cNvSpPr>
            <a:spLocks noGrp="1"/>
          </p:cNvSpPr>
          <p:nvPr>
            <p:ph type="sldNum" sz="quarter" idx="10"/>
          </p:nvPr>
        </p:nvSpPr>
        <p:spPr>
          <a:xfrm>
            <a:off x="465138" y="6356350"/>
            <a:ext cx="2743200" cy="365125"/>
          </a:xfrm>
        </p:spPr>
        <p:txBody>
          <a:bodyPr/>
          <a:lstStyle>
            <a:lvl1pPr>
              <a:defRPr/>
            </a:lvl1pPr>
          </a:lstStyle>
          <a:p>
            <a:fld id="{755A256A-3C1B-4A15-854D-B6DBC942E202}" type="slidenum">
              <a:rPr lang="en-US" altLang="en-US"/>
              <a:pPr/>
              <a:t>‹#›</a:t>
            </a:fld>
            <a:endParaRPr lang="en-US" altLang="en-US"/>
          </a:p>
        </p:txBody>
      </p:sp>
    </p:spTree>
    <p:extLst>
      <p:ext uri="{BB962C8B-B14F-4D97-AF65-F5344CB8AC3E}">
        <p14:creationId xmlns:p14="http://schemas.microsoft.com/office/powerpoint/2010/main" val="294927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B60E5ACD-3278-4E65-A49A-6AF7308C98EA}"/>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8CB3FD6C-47A8-40FF-BEEC-DE6C2E0B71E0}"/>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143C92C6-B61B-4CEB-B61B-F7E81CB0F1BC}"/>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7518A35B-2CF2-41F5-8FA7-B21DFFE8D2BB}"/>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BDDFBCC6-0737-41F1-B8A0-DDE99DA8038E}"/>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13">
            <a:extLst>
              <a:ext uri="{FF2B5EF4-FFF2-40B4-BE49-F238E27FC236}">
                <a16:creationId xmlns:a16="http://schemas.microsoft.com/office/drawing/2014/main" id="{13D3C869-29CE-4F7A-869B-4227866C2FB0}"/>
              </a:ext>
            </a:extLst>
          </p:cNvPr>
          <p:cNvSpPr txBox="1"/>
          <p:nvPr userDrawn="1"/>
        </p:nvSpPr>
        <p:spPr>
          <a:xfrm>
            <a:off x="465138" y="398463"/>
            <a:ext cx="11261725" cy="590550"/>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600" b="1" dirty="0">
                <a:solidFill>
                  <a:schemeClr val="accent1"/>
                </a:solidFill>
                <a:latin typeface="Helvetica" pitchFamily="2" charset="0"/>
                <a:cs typeface="+mn-cs"/>
              </a:rPr>
              <a:t>32-STEP HOME MARKETING PLAN (CONT’D)</a:t>
            </a:r>
          </a:p>
        </p:txBody>
      </p:sp>
      <p:sp>
        <p:nvSpPr>
          <p:cNvPr id="8" name="TextBox 11">
            <a:extLst>
              <a:ext uri="{FF2B5EF4-FFF2-40B4-BE49-F238E27FC236}">
                <a16:creationId xmlns:a16="http://schemas.microsoft.com/office/drawing/2014/main" id="{C355F128-43C7-4C04-AD53-9B928BFD833E}"/>
              </a:ext>
            </a:extLst>
          </p:cNvPr>
          <p:cNvSpPr txBox="1"/>
          <p:nvPr userDrawn="1"/>
        </p:nvSpPr>
        <p:spPr>
          <a:xfrm>
            <a:off x="4797425" y="1235075"/>
            <a:ext cx="6810375" cy="4370388"/>
          </a:xfrm>
          <a:prstGeom prst="rect">
            <a:avLst/>
          </a:prstGeom>
          <a:noFill/>
        </p:spPr>
        <p:txBody>
          <a:bodyPr rIns="90000">
            <a:spAutoFit/>
          </a:bodyPr>
          <a:lstStyle/>
          <a:p>
            <a:pPr fontAlgn="auto">
              <a:spcBef>
                <a:spcPts val="0"/>
              </a:spcBef>
              <a:spcAft>
                <a:spcPts val="0"/>
              </a:spcAft>
              <a:defRPr/>
            </a:pPr>
            <a:r>
              <a:rPr lang="en-US" sz="2400" b="1" dirty="0">
                <a:solidFill>
                  <a:schemeClr val="accent1"/>
                </a:solidFill>
                <a:latin typeface="Helvetica" pitchFamily="2" charset="0"/>
                <a:cs typeface="+mn-cs"/>
              </a:rPr>
              <a:t>Preparing Your Home for Sale</a:t>
            </a:r>
          </a:p>
          <a:p>
            <a:pPr marL="277200" indent="-277200" fontAlgn="auto">
              <a:spcBef>
                <a:spcPts val="600"/>
              </a:spcBef>
              <a:spcAft>
                <a:spcPts val="0"/>
              </a:spcAft>
              <a:buFont typeface="+mj-lt"/>
              <a:buAutoNum type="arabicPeriod" startAt="4"/>
              <a:defRPr/>
            </a:pPr>
            <a:r>
              <a:rPr lang="en-US" dirty="0">
                <a:latin typeface="Helvetica" pitchFamily="2" charset="0"/>
                <a:cs typeface="+mn-cs"/>
              </a:rPr>
              <a:t>Typical photo taken by typical real estate agent. Suggest constructive changes to your home to make it more appealing, and a sale more likely, to interested buyers;</a:t>
            </a:r>
          </a:p>
          <a:p>
            <a:pPr marL="277200" indent="-277200" fontAlgn="auto">
              <a:spcBef>
                <a:spcPts val="600"/>
              </a:spcBef>
              <a:spcAft>
                <a:spcPts val="0"/>
              </a:spcAft>
              <a:buFont typeface="+mj-lt"/>
              <a:buAutoNum type="arabicPeriod" startAt="4"/>
              <a:defRPr/>
            </a:pPr>
            <a:r>
              <a:rPr lang="en-US" dirty="0">
                <a:latin typeface="Helvetica" pitchFamily="2" charset="0"/>
                <a:cs typeface="+mn-cs"/>
              </a:rPr>
              <a:t>Present “16 Strategies for Selling Your Home”, a checklist to help you maximize the number of buyers interested in your home;</a:t>
            </a:r>
          </a:p>
          <a:p>
            <a:pPr marL="277200" indent="-277200" fontAlgn="auto">
              <a:spcBef>
                <a:spcPts val="600"/>
              </a:spcBef>
              <a:spcAft>
                <a:spcPts val="0"/>
              </a:spcAft>
              <a:buFont typeface="+mj-lt"/>
              <a:buAutoNum type="arabicPeriod" startAt="4"/>
              <a:defRPr/>
            </a:pPr>
            <a:r>
              <a:rPr lang="en-US" dirty="0">
                <a:latin typeface="Helvetica" pitchFamily="2" charset="0"/>
                <a:cs typeface="+mn-cs"/>
              </a:rPr>
              <a:t>Provide “A Seller’s Guide to Maximize Value” to suggest constructive changes to the property to make it more appealing, show exceptionally well and help yield the greatest possible price from an interested buyer;</a:t>
            </a:r>
          </a:p>
          <a:p>
            <a:pPr marL="277200" indent="-277200" fontAlgn="auto">
              <a:spcBef>
                <a:spcPts val="600"/>
              </a:spcBef>
              <a:spcAft>
                <a:spcPts val="0"/>
              </a:spcAft>
              <a:buFont typeface="+mj-lt"/>
              <a:buAutoNum type="arabicPeriod" startAt="4"/>
              <a:defRPr/>
            </a:pPr>
            <a:r>
              <a:rPr lang="en-US" dirty="0">
                <a:latin typeface="Helvetica" pitchFamily="2" charset="0"/>
                <a:cs typeface="+mn-cs"/>
              </a:rPr>
              <a:t>Take professional photos (to be available to millions of people via the internet) to present the best views of your home and invite further interest from buyers; </a:t>
            </a:r>
          </a:p>
        </p:txBody>
      </p:sp>
      <p:grpSp>
        <p:nvGrpSpPr>
          <p:cNvPr id="9" name="Group 12">
            <a:extLst>
              <a:ext uri="{FF2B5EF4-FFF2-40B4-BE49-F238E27FC236}">
                <a16:creationId xmlns:a16="http://schemas.microsoft.com/office/drawing/2014/main" id="{8EDB3392-907E-40E2-A525-D76993C0C9CF}"/>
              </a:ext>
            </a:extLst>
          </p:cNvPr>
          <p:cNvGrpSpPr>
            <a:grpSpLocks/>
          </p:cNvGrpSpPr>
          <p:nvPr userDrawn="1"/>
        </p:nvGrpSpPr>
        <p:grpSpPr bwMode="auto">
          <a:xfrm>
            <a:off x="465138" y="1235075"/>
            <a:ext cx="4092575" cy="4595813"/>
            <a:chOff x="464917" y="1235192"/>
            <a:chExt cx="4092093" cy="4595982"/>
          </a:xfrm>
        </p:grpSpPr>
        <p:sp>
          <p:nvSpPr>
            <p:cNvPr id="10" name="Rectangle 15">
              <a:extLst>
                <a:ext uri="{FF2B5EF4-FFF2-40B4-BE49-F238E27FC236}">
                  <a16:creationId xmlns:a16="http://schemas.microsoft.com/office/drawing/2014/main" id="{EF1CE3F6-0037-4AB2-8346-15AC6DE0DADD}"/>
                </a:ext>
              </a:extLst>
            </p:cNvPr>
            <p:cNvSpPr/>
            <p:nvPr/>
          </p:nvSpPr>
          <p:spPr>
            <a:xfrm>
              <a:off x="464917" y="1235192"/>
              <a:ext cx="4092093" cy="45959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6" descr="A kitchen with an island in the middle of a room&#10;&#10;Description automatically generated">
              <a:extLst>
                <a:ext uri="{FF2B5EF4-FFF2-40B4-BE49-F238E27FC236}">
                  <a16:creationId xmlns:a16="http://schemas.microsoft.com/office/drawing/2014/main" id="{4B6DCCAC-31A5-447F-92D4-D02D3797A093}"/>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18691" y="1402938"/>
              <a:ext cx="3797262" cy="2068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7" descr="A living room filled with furniture and a flat screen tv&#10;&#10;Description automatically generated">
              <a:extLst>
                <a:ext uri="{FF2B5EF4-FFF2-40B4-BE49-F238E27FC236}">
                  <a16:creationId xmlns:a16="http://schemas.microsoft.com/office/drawing/2014/main" id="{9E653F2B-D033-4D53-8331-DFBD0F75A214}"/>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20964" y="3471581"/>
              <a:ext cx="3797262" cy="217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Slide Number Placeholder 6">
            <a:extLst>
              <a:ext uri="{FF2B5EF4-FFF2-40B4-BE49-F238E27FC236}">
                <a16:creationId xmlns:a16="http://schemas.microsoft.com/office/drawing/2014/main" id="{A6F616D4-FDC2-431F-93EB-4611AE55CF31}"/>
              </a:ext>
            </a:extLst>
          </p:cNvPr>
          <p:cNvSpPr>
            <a:spLocks noGrp="1"/>
          </p:cNvSpPr>
          <p:nvPr>
            <p:ph type="sldNum" sz="quarter" idx="10"/>
          </p:nvPr>
        </p:nvSpPr>
        <p:spPr>
          <a:xfrm>
            <a:off x="465138" y="6356350"/>
            <a:ext cx="2743200" cy="365125"/>
          </a:xfrm>
        </p:spPr>
        <p:txBody>
          <a:bodyPr/>
          <a:lstStyle>
            <a:lvl1pPr>
              <a:defRPr/>
            </a:lvl1pPr>
          </a:lstStyle>
          <a:p>
            <a:fld id="{FED64E3B-12F4-465D-99B4-EEEA881372BC}" type="slidenum">
              <a:rPr lang="en-US" altLang="en-US"/>
              <a:pPr/>
              <a:t>‹#›</a:t>
            </a:fld>
            <a:endParaRPr lang="en-US" altLang="en-US"/>
          </a:p>
        </p:txBody>
      </p:sp>
    </p:spTree>
    <p:extLst>
      <p:ext uri="{BB962C8B-B14F-4D97-AF65-F5344CB8AC3E}">
        <p14:creationId xmlns:p14="http://schemas.microsoft.com/office/powerpoint/2010/main" val="26804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E88909FE-17B3-4A75-A8AA-0AD66449A578}"/>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4957A29D-6673-46BD-B78A-68A62B0DA474}"/>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1FBDBDEC-6247-4DD2-AF1C-242A38CC8ECE}"/>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6E34500D-DD31-463E-B10B-62A51DAA3A80}"/>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6EE2DA2C-B96E-4CD0-AAD8-AC7B92D1E4A6}"/>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13">
            <a:extLst>
              <a:ext uri="{FF2B5EF4-FFF2-40B4-BE49-F238E27FC236}">
                <a16:creationId xmlns:a16="http://schemas.microsoft.com/office/drawing/2014/main" id="{04D195A2-D8B5-4B19-8B61-22BDB45EC139}"/>
              </a:ext>
            </a:extLst>
          </p:cNvPr>
          <p:cNvSpPr txBox="1"/>
          <p:nvPr userDrawn="1"/>
        </p:nvSpPr>
        <p:spPr>
          <a:xfrm>
            <a:off x="465138" y="398463"/>
            <a:ext cx="11261725" cy="590550"/>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600" b="1" dirty="0">
                <a:solidFill>
                  <a:schemeClr val="accent1"/>
                </a:solidFill>
                <a:latin typeface="Helvetica" pitchFamily="2" charset="0"/>
                <a:cs typeface="+mn-cs"/>
              </a:rPr>
              <a:t>32-STEP HOME MARKETING PLAN (CONT’D)</a:t>
            </a:r>
          </a:p>
        </p:txBody>
      </p:sp>
      <p:sp>
        <p:nvSpPr>
          <p:cNvPr id="8" name="TextBox 11">
            <a:extLst>
              <a:ext uri="{FF2B5EF4-FFF2-40B4-BE49-F238E27FC236}">
                <a16:creationId xmlns:a16="http://schemas.microsoft.com/office/drawing/2014/main" id="{652B690C-9461-49BE-9A3F-8E3FCFD02E5F}"/>
              </a:ext>
            </a:extLst>
          </p:cNvPr>
          <p:cNvSpPr txBox="1"/>
          <p:nvPr userDrawn="1"/>
        </p:nvSpPr>
        <p:spPr>
          <a:xfrm>
            <a:off x="4797425" y="1235075"/>
            <a:ext cx="6810375" cy="3540125"/>
          </a:xfrm>
          <a:prstGeom prst="rect">
            <a:avLst/>
          </a:prstGeom>
          <a:noFill/>
        </p:spPr>
        <p:txBody>
          <a:bodyPr rIns="90000">
            <a:spAutoFit/>
          </a:bodyPr>
          <a:lstStyle/>
          <a:p>
            <a:pPr fontAlgn="auto">
              <a:spcBef>
                <a:spcPts val="0"/>
              </a:spcBef>
              <a:spcAft>
                <a:spcPts val="0"/>
              </a:spcAft>
              <a:defRPr/>
            </a:pPr>
            <a:r>
              <a:rPr lang="en-US" sz="2400" b="1" dirty="0">
                <a:solidFill>
                  <a:schemeClr val="accent1"/>
                </a:solidFill>
                <a:latin typeface="Helvetica" pitchFamily="2" charset="0"/>
                <a:cs typeface="+mn-cs"/>
              </a:rPr>
              <a:t>Preparing You for your Home Sale</a:t>
            </a:r>
          </a:p>
          <a:p>
            <a:pPr marL="414900" indent="-414900" fontAlgn="auto">
              <a:spcBef>
                <a:spcPts val="600"/>
              </a:spcBef>
              <a:spcAft>
                <a:spcPts val="0"/>
              </a:spcAft>
              <a:buFont typeface="+mj-lt"/>
              <a:buAutoNum type="arabicPeriod" startAt="8"/>
              <a:defRPr/>
            </a:pPr>
            <a:r>
              <a:rPr lang="en-US" dirty="0">
                <a:latin typeface="Helvetica" pitchFamily="2" charset="0"/>
                <a:cs typeface="+mn-cs"/>
              </a:rPr>
              <a:t>Provide you with “What to Expect While On the Market” which offers home showing guidelines to help have the home prepared for appointments;</a:t>
            </a:r>
          </a:p>
          <a:p>
            <a:pPr marL="414900" indent="-414900" fontAlgn="auto">
              <a:spcBef>
                <a:spcPts val="600"/>
              </a:spcBef>
              <a:spcAft>
                <a:spcPts val="0"/>
              </a:spcAft>
              <a:buFont typeface="+mj-lt"/>
              <a:buAutoNum type="arabicPeriod" startAt="8"/>
              <a:defRPr/>
            </a:pPr>
            <a:r>
              <a:rPr lang="en-US" dirty="0">
                <a:latin typeface="Helvetica" pitchFamily="2" charset="0"/>
                <a:cs typeface="+mn-cs"/>
              </a:rPr>
              <a:t>Prepare a Seller’s Net Proceeds Sheet to show seller expenses, closing costs and net proceeds;</a:t>
            </a:r>
          </a:p>
          <a:p>
            <a:pPr marL="414900" indent="-414900" fontAlgn="auto">
              <a:spcBef>
                <a:spcPts val="600"/>
              </a:spcBef>
              <a:spcAft>
                <a:spcPts val="0"/>
              </a:spcAft>
              <a:buFont typeface="+mj-lt"/>
              <a:buAutoNum type="arabicPeriod" startAt="8"/>
              <a:defRPr/>
            </a:pPr>
            <a:r>
              <a:rPr lang="en-US" dirty="0">
                <a:latin typeface="Helvetica" pitchFamily="2" charset="0"/>
                <a:cs typeface="+mn-cs"/>
              </a:rPr>
              <a:t>Explain the use of the Seller’s Property Disclosure/Disclaimer as well as other disclosures mandated by state and local governments;</a:t>
            </a:r>
          </a:p>
          <a:p>
            <a:pPr marL="414900" indent="-414900" fontAlgn="auto">
              <a:spcBef>
                <a:spcPts val="600"/>
              </a:spcBef>
              <a:spcAft>
                <a:spcPts val="0"/>
              </a:spcAft>
              <a:buFont typeface="+mj-lt"/>
              <a:buAutoNum type="arabicPeriod" startAt="8"/>
              <a:defRPr/>
            </a:pPr>
            <a:r>
              <a:rPr lang="en-US" dirty="0">
                <a:latin typeface="Helvetica" pitchFamily="2" charset="0"/>
                <a:cs typeface="+mn-cs"/>
              </a:rPr>
              <a:t>Discuss “opening the market” vs. “narrowing the market” when choosing a price for the home;</a:t>
            </a:r>
          </a:p>
        </p:txBody>
      </p:sp>
      <p:grpSp>
        <p:nvGrpSpPr>
          <p:cNvPr id="9" name="Group 12">
            <a:extLst>
              <a:ext uri="{FF2B5EF4-FFF2-40B4-BE49-F238E27FC236}">
                <a16:creationId xmlns:a16="http://schemas.microsoft.com/office/drawing/2014/main" id="{E28663D6-2969-4B0E-833F-50670DA4862B}"/>
              </a:ext>
            </a:extLst>
          </p:cNvPr>
          <p:cNvGrpSpPr>
            <a:grpSpLocks/>
          </p:cNvGrpSpPr>
          <p:nvPr userDrawn="1"/>
        </p:nvGrpSpPr>
        <p:grpSpPr bwMode="auto">
          <a:xfrm>
            <a:off x="465138" y="1235075"/>
            <a:ext cx="4092575" cy="4595813"/>
            <a:chOff x="464917" y="1235192"/>
            <a:chExt cx="4092093" cy="4595982"/>
          </a:xfrm>
        </p:grpSpPr>
        <p:sp>
          <p:nvSpPr>
            <p:cNvPr id="10" name="Rectangle 15">
              <a:extLst>
                <a:ext uri="{FF2B5EF4-FFF2-40B4-BE49-F238E27FC236}">
                  <a16:creationId xmlns:a16="http://schemas.microsoft.com/office/drawing/2014/main" id="{034D282C-E381-4A63-B220-A4C7B11A9C70}"/>
                </a:ext>
              </a:extLst>
            </p:cNvPr>
            <p:cNvSpPr/>
            <p:nvPr/>
          </p:nvSpPr>
          <p:spPr>
            <a:xfrm>
              <a:off x="464917" y="1235192"/>
              <a:ext cx="4092093" cy="45959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6" descr="A person standing in front of a computer&#10;&#10;Description automatically generated">
              <a:extLst>
                <a:ext uri="{FF2B5EF4-FFF2-40B4-BE49-F238E27FC236}">
                  <a16:creationId xmlns:a16="http://schemas.microsoft.com/office/drawing/2014/main" id="{BF5BB253-CC45-42F8-B0CA-EB6267E9396C}"/>
                </a:ext>
              </a:extLst>
            </p:cNvPr>
            <p:cNvPicPr>
              <a:picLocks/>
            </p:cNvPicPr>
            <p:nvPr/>
          </p:nvPicPr>
          <p:blipFill>
            <a:blip r:embed="rId3" cstate="screen">
              <a:extLst>
                <a:ext uri="{28A0092B-C50C-407E-A947-70E740481C1C}">
                  <a14:useLocalDpi xmlns:a14="http://schemas.microsoft.com/office/drawing/2010/main"/>
                </a:ext>
              </a:extLst>
            </a:blip>
            <a:srcRect/>
            <a:stretch>
              <a:fillRect/>
            </a:stretch>
          </p:blipFill>
          <p:spPr bwMode="auto">
            <a:xfrm>
              <a:off x="620963" y="1402938"/>
              <a:ext cx="3780000" cy="42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7" descr="A picture containing person, indoor, man, kitchen&#10;&#10;Description automatically generated">
              <a:extLst>
                <a:ext uri="{FF2B5EF4-FFF2-40B4-BE49-F238E27FC236}">
                  <a16:creationId xmlns:a16="http://schemas.microsoft.com/office/drawing/2014/main" id="{7CD630EF-29B0-4856-8585-DB2EFAB493E8}"/>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20961" y="1402936"/>
              <a:ext cx="3780001" cy="424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Slide Number Placeholder 6">
            <a:extLst>
              <a:ext uri="{FF2B5EF4-FFF2-40B4-BE49-F238E27FC236}">
                <a16:creationId xmlns:a16="http://schemas.microsoft.com/office/drawing/2014/main" id="{81DA652A-CF25-494C-B6DF-186B2E0240A5}"/>
              </a:ext>
            </a:extLst>
          </p:cNvPr>
          <p:cNvSpPr>
            <a:spLocks noGrp="1"/>
          </p:cNvSpPr>
          <p:nvPr>
            <p:ph type="sldNum" sz="quarter" idx="10"/>
          </p:nvPr>
        </p:nvSpPr>
        <p:spPr>
          <a:xfrm>
            <a:off x="465138" y="6356350"/>
            <a:ext cx="2743200" cy="365125"/>
          </a:xfrm>
        </p:spPr>
        <p:txBody>
          <a:bodyPr/>
          <a:lstStyle>
            <a:lvl1pPr>
              <a:defRPr/>
            </a:lvl1pPr>
          </a:lstStyle>
          <a:p>
            <a:fld id="{D11EBDDE-ED55-48A5-AF07-805325A3842C}" type="slidenum">
              <a:rPr lang="en-US" altLang="en-US"/>
              <a:pPr/>
              <a:t>‹#›</a:t>
            </a:fld>
            <a:endParaRPr lang="en-US" altLang="en-US"/>
          </a:p>
        </p:txBody>
      </p:sp>
    </p:spTree>
    <p:extLst>
      <p:ext uri="{BB962C8B-B14F-4D97-AF65-F5344CB8AC3E}">
        <p14:creationId xmlns:p14="http://schemas.microsoft.com/office/powerpoint/2010/main" val="293386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F5985870-0C3C-4B6A-9C69-DF8B75DA3384}"/>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5CE4A87E-6001-4BBD-9F1F-3297B8E9FBE3}"/>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2142C0AF-887B-4FD7-958C-168FBE3F745D}"/>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A4A2E97F-F66B-4362-B253-EE04EA552261}"/>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81B41770-A8C8-4385-974A-651E1637B050}"/>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13">
            <a:extLst>
              <a:ext uri="{FF2B5EF4-FFF2-40B4-BE49-F238E27FC236}">
                <a16:creationId xmlns:a16="http://schemas.microsoft.com/office/drawing/2014/main" id="{75C8BF41-A088-4B64-8518-73E530FC1D30}"/>
              </a:ext>
            </a:extLst>
          </p:cNvPr>
          <p:cNvSpPr txBox="1"/>
          <p:nvPr userDrawn="1"/>
        </p:nvSpPr>
        <p:spPr>
          <a:xfrm>
            <a:off x="465138" y="398463"/>
            <a:ext cx="11261725" cy="590550"/>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600" b="1" dirty="0">
                <a:solidFill>
                  <a:schemeClr val="accent1"/>
                </a:solidFill>
                <a:latin typeface="Helvetica" pitchFamily="2" charset="0"/>
                <a:cs typeface="+mn-cs"/>
              </a:rPr>
              <a:t>32-STEP HOME MARKETING PLAN (CONT’D)</a:t>
            </a:r>
          </a:p>
        </p:txBody>
      </p:sp>
      <p:sp>
        <p:nvSpPr>
          <p:cNvPr id="8" name="TextBox 11">
            <a:extLst>
              <a:ext uri="{FF2B5EF4-FFF2-40B4-BE49-F238E27FC236}">
                <a16:creationId xmlns:a16="http://schemas.microsoft.com/office/drawing/2014/main" id="{AD600E90-0F75-4757-884D-E60A4261A96A}"/>
              </a:ext>
            </a:extLst>
          </p:cNvPr>
          <p:cNvSpPr txBox="1"/>
          <p:nvPr userDrawn="1"/>
        </p:nvSpPr>
        <p:spPr>
          <a:xfrm>
            <a:off x="4797425" y="1235075"/>
            <a:ext cx="6810375" cy="4586288"/>
          </a:xfrm>
          <a:prstGeom prst="rect">
            <a:avLst/>
          </a:prstGeom>
          <a:noFill/>
        </p:spPr>
        <p:txBody>
          <a:bodyPr rIns="90000">
            <a:spAutoFit/>
          </a:bodyPr>
          <a:lstStyle/>
          <a:p>
            <a:pPr fontAlgn="auto">
              <a:spcBef>
                <a:spcPts val="0"/>
              </a:spcBef>
              <a:spcAft>
                <a:spcPts val="0"/>
              </a:spcAft>
              <a:defRPr/>
            </a:pPr>
            <a:r>
              <a:rPr lang="en-US" sz="2400" b="1" dirty="0">
                <a:solidFill>
                  <a:schemeClr val="accent1"/>
                </a:solidFill>
                <a:latin typeface="Helvetica" pitchFamily="2" charset="0"/>
                <a:cs typeface="+mn-cs"/>
              </a:rPr>
              <a:t>Promoting Your Home to Real Estate Agents</a:t>
            </a:r>
          </a:p>
          <a:p>
            <a:pPr marL="414900" indent="-414900" fontAlgn="auto">
              <a:spcBef>
                <a:spcPts val="600"/>
              </a:spcBef>
              <a:spcAft>
                <a:spcPts val="0"/>
              </a:spcAft>
              <a:buFont typeface="+mj-lt"/>
              <a:buAutoNum type="arabicPeriod" startAt="12"/>
              <a:defRPr/>
            </a:pPr>
            <a:r>
              <a:rPr lang="en-US" sz="1700" dirty="0">
                <a:latin typeface="Helvetica" pitchFamily="2" charset="0"/>
                <a:cs typeface="+mn-cs"/>
              </a:rPr>
              <a:t>Submit your home listing for exposure to over 57,000 active agents in the Toronto Regional real estate board and our Multiple Listing Service (MLS);</a:t>
            </a:r>
          </a:p>
          <a:p>
            <a:pPr marL="414900" indent="-414900" fontAlgn="auto">
              <a:spcBef>
                <a:spcPts val="600"/>
              </a:spcBef>
              <a:spcAft>
                <a:spcPts val="0"/>
              </a:spcAft>
              <a:buFont typeface="+mj-lt"/>
              <a:buAutoNum type="arabicPeriod" startAt="12"/>
              <a:defRPr/>
            </a:pPr>
            <a:r>
              <a:rPr lang="en-US" sz="1700" dirty="0">
                <a:latin typeface="Helvetica" pitchFamily="2" charset="0"/>
                <a:cs typeface="+mn-cs"/>
              </a:rPr>
              <a:t>Submit full and complete information, room measurements, disclosures and anything else a real estate agent needs to assist the buyer in writing an offer;</a:t>
            </a:r>
          </a:p>
          <a:p>
            <a:pPr marL="414900" indent="-414900" fontAlgn="auto">
              <a:spcBef>
                <a:spcPts val="600"/>
              </a:spcBef>
              <a:spcAft>
                <a:spcPts val="0"/>
              </a:spcAft>
              <a:buFont typeface="+mj-lt"/>
              <a:buAutoNum type="arabicPeriod" startAt="12"/>
              <a:defRPr/>
            </a:pPr>
            <a:r>
              <a:rPr lang="en-US" sz="1700" dirty="0">
                <a:latin typeface="Helvetica" pitchFamily="2" charset="0"/>
                <a:cs typeface="+mn-cs"/>
              </a:rPr>
              <a:t>Promote your home by distributing flyers, brochures, and making personal announcements at real estate association meetings;</a:t>
            </a:r>
          </a:p>
          <a:p>
            <a:pPr marL="414900" indent="-414900" fontAlgn="auto">
              <a:spcBef>
                <a:spcPts val="600"/>
              </a:spcBef>
              <a:spcAft>
                <a:spcPts val="0"/>
              </a:spcAft>
              <a:buFont typeface="+mj-lt"/>
              <a:buAutoNum type="arabicPeriod" startAt="12"/>
              <a:defRPr/>
            </a:pPr>
            <a:r>
              <a:rPr lang="en-US" sz="1700" dirty="0">
                <a:latin typeface="Helvetica" pitchFamily="2" charset="0"/>
                <a:cs typeface="+mn-cs"/>
              </a:rPr>
              <a:t>Present copies of your home listing to our company's active agents who, each day, work with interested and capable buyers;</a:t>
            </a:r>
          </a:p>
          <a:p>
            <a:pPr marL="414900" indent="-414900" fontAlgn="auto">
              <a:spcBef>
                <a:spcPts val="600"/>
              </a:spcBef>
              <a:spcAft>
                <a:spcPts val="0"/>
              </a:spcAft>
              <a:buFont typeface="+mj-lt"/>
              <a:buAutoNum type="arabicPeriod" startAt="12"/>
              <a:defRPr/>
            </a:pPr>
            <a:r>
              <a:rPr lang="en-US" sz="1700" dirty="0">
                <a:latin typeface="Helvetica" pitchFamily="2" charset="0"/>
                <a:cs typeface="+mn-cs"/>
              </a:rPr>
              <a:t>Create a custom publicity flyers about your home for personal distribution to each active agent in the community;</a:t>
            </a:r>
          </a:p>
          <a:p>
            <a:pPr marL="414900" indent="-414900" fontAlgn="auto">
              <a:spcBef>
                <a:spcPts val="600"/>
              </a:spcBef>
              <a:spcAft>
                <a:spcPts val="0"/>
              </a:spcAft>
              <a:buFont typeface="+mj-lt"/>
              <a:buAutoNum type="arabicPeriod" startAt="12"/>
              <a:defRPr/>
            </a:pPr>
            <a:r>
              <a:rPr lang="en-US" sz="1700" dirty="0">
                <a:latin typeface="Helvetica" pitchFamily="2" charset="0"/>
                <a:cs typeface="+mn-cs"/>
              </a:rPr>
              <a:t>Make sure any agents who have shown the property are notified of any substantive changes in the listing or terms of sale; </a:t>
            </a:r>
          </a:p>
        </p:txBody>
      </p:sp>
      <p:grpSp>
        <p:nvGrpSpPr>
          <p:cNvPr id="9" name="Group 12">
            <a:extLst>
              <a:ext uri="{FF2B5EF4-FFF2-40B4-BE49-F238E27FC236}">
                <a16:creationId xmlns:a16="http://schemas.microsoft.com/office/drawing/2014/main" id="{39A5C454-F31B-4844-8C6F-58533B00DB0B}"/>
              </a:ext>
            </a:extLst>
          </p:cNvPr>
          <p:cNvGrpSpPr>
            <a:grpSpLocks/>
          </p:cNvGrpSpPr>
          <p:nvPr userDrawn="1"/>
        </p:nvGrpSpPr>
        <p:grpSpPr bwMode="auto">
          <a:xfrm>
            <a:off x="465138" y="1235075"/>
            <a:ext cx="4092575" cy="4595813"/>
            <a:chOff x="464917" y="1235192"/>
            <a:chExt cx="4092093" cy="4595982"/>
          </a:xfrm>
        </p:grpSpPr>
        <p:sp>
          <p:nvSpPr>
            <p:cNvPr id="10" name="Rectangle 15">
              <a:extLst>
                <a:ext uri="{FF2B5EF4-FFF2-40B4-BE49-F238E27FC236}">
                  <a16:creationId xmlns:a16="http://schemas.microsoft.com/office/drawing/2014/main" id="{617B09FA-8788-4F65-A33F-A1335D2CEC42}"/>
                </a:ext>
              </a:extLst>
            </p:cNvPr>
            <p:cNvSpPr/>
            <p:nvPr/>
          </p:nvSpPr>
          <p:spPr>
            <a:xfrm>
              <a:off x="464917" y="1235192"/>
              <a:ext cx="4092093" cy="45959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6" descr="A sign in front of a building&#10;&#10;Description automatically generated">
              <a:extLst>
                <a:ext uri="{FF2B5EF4-FFF2-40B4-BE49-F238E27FC236}">
                  <a16:creationId xmlns:a16="http://schemas.microsoft.com/office/drawing/2014/main" id="{678F2293-9157-4497-90EF-83D84B4F6390}"/>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20963" y="1407017"/>
              <a:ext cx="3780000" cy="424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Slide Number Placeholder 6">
            <a:extLst>
              <a:ext uri="{FF2B5EF4-FFF2-40B4-BE49-F238E27FC236}">
                <a16:creationId xmlns:a16="http://schemas.microsoft.com/office/drawing/2014/main" id="{D1C90637-EFC7-478A-8E78-93CBBD3D4DD4}"/>
              </a:ext>
            </a:extLst>
          </p:cNvPr>
          <p:cNvSpPr>
            <a:spLocks noGrp="1"/>
          </p:cNvSpPr>
          <p:nvPr>
            <p:ph type="sldNum" sz="quarter" idx="10"/>
          </p:nvPr>
        </p:nvSpPr>
        <p:spPr>
          <a:xfrm>
            <a:off x="465138" y="6356350"/>
            <a:ext cx="2743200" cy="365125"/>
          </a:xfrm>
        </p:spPr>
        <p:txBody>
          <a:bodyPr/>
          <a:lstStyle>
            <a:lvl1pPr>
              <a:defRPr/>
            </a:lvl1pPr>
          </a:lstStyle>
          <a:p>
            <a:fld id="{7FB0569B-A57B-44F7-821B-B0C1E7397F54}" type="slidenum">
              <a:rPr lang="en-US" altLang="en-US"/>
              <a:pPr/>
              <a:t>‹#›</a:t>
            </a:fld>
            <a:endParaRPr lang="en-US" altLang="en-US"/>
          </a:p>
        </p:txBody>
      </p:sp>
    </p:spTree>
    <p:extLst>
      <p:ext uri="{BB962C8B-B14F-4D97-AF65-F5344CB8AC3E}">
        <p14:creationId xmlns:p14="http://schemas.microsoft.com/office/powerpoint/2010/main" val="333007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2" name="Picture 7" descr="A small house in front of a building&#10;&#10;Description automatically generated">
            <a:extLst>
              <a:ext uri="{FF2B5EF4-FFF2-40B4-BE49-F238E27FC236}">
                <a16:creationId xmlns:a16="http://schemas.microsoft.com/office/drawing/2014/main" id="{239C56FF-E241-4538-B2E1-82C4343A8835}"/>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92088" y="-49213"/>
            <a:ext cx="12458701" cy="828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a:extLst>
              <a:ext uri="{FF2B5EF4-FFF2-40B4-BE49-F238E27FC236}">
                <a16:creationId xmlns:a16="http://schemas.microsoft.com/office/drawing/2014/main" id="{B7A55203-4A9B-45F5-847C-5279825E931A}"/>
              </a:ext>
            </a:extLst>
          </p:cNvPr>
          <p:cNvSpPr>
            <a:spLocks noGrp="1"/>
          </p:cNvSpPr>
          <p:nvPr>
            <p:ph type="dt" sz="half" idx="10"/>
          </p:nvPr>
        </p:nvSpPr>
        <p:spPr/>
        <p:txBody>
          <a:bodyPr/>
          <a:lstStyle>
            <a:lvl1pPr>
              <a:defRPr/>
            </a:lvl1pPr>
          </a:lstStyle>
          <a:p>
            <a:pPr>
              <a:defRPr/>
            </a:pPr>
            <a:fld id="{2B241FEC-0EEB-4862-B752-A447D7DCB7AF}" type="datetimeFigureOut">
              <a:rPr lang="en-US"/>
              <a:pPr>
                <a:defRPr/>
              </a:pPr>
              <a:t>8/8/2020</a:t>
            </a:fld>
            <a:endParaRPr lang="en-US"/>
          </a:p>
        </p:txBody>
      </p:sp>
      <p:sp>
        <p:nvSpPr>
          <p:cNvPr id="4" name="Footer Placeholder 4">
            <a:extLst>
              <a:ext uri="{FF2B5EF4-FFF2-40B4-BE49-F238E27FC236}">
                <a16:creationId xmlns:a16="http://schemas.microsoft.com/office/drawing/2014/main" id="{606E566F-948A-44BF-B8F6-3571213D470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8F70286-5A87-4EE2-83AB-6F8A140A37F0}"/>
              </a:ext>
            </a:extLst>
          </p:cNvPr>
          <p:cNvSpPr>
            <a:spLocks noGrp="1"/>
          </p:cNvSpPr>
          <p:nvPr>
            <p:ph type="sldNum" sz="quarter" idx="12"/>
          </p:nvPr>
        </p:nvSpPr>
        <p:spPr/>
        <p:txBody>
          <a:bodyPr/>
          <a:lstStyle>
            <a:lvl1pPr>
              <a:defRPr/>
            </a:lvl1pPr>
          </a:lstStyle>
          <a:p>
            <a:fld id="{FD35882C-B3AA-4EAC-BF5F-14135F12EE03}" type="slidenum">
              <a:rPr lang="en-US" altLang="en-US"/>
              <a:pPr/>
              <a:t>‹#›</a:t>
            </a:fld>
            <a:endParaRPr lang="en-US" altLang="en-US"/>
          </a:p>
        </p:txBody>
      </p:sp>
    </p:spTree>
    <p:extLst>
      <p:ext uri="{BB962C8B-B14F-4D97-AF65-F5344CB8AC3E}">
        <p14:creationId xmlns:p14="http://schemas.microsoft.com/office/powerpoint/2010/main" val="2879357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ADE384A0-BCC3-45BD-BB9E-D0E9199DB7EE}"/>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7B523A84-76A1-4D9D-9CF1-BB2EB2A64853}"/>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1BB8AC3E-333D-40C0-B36A-B80AE1AC3687}"/>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354A83CF-9FBB-4190-9E0C-E018C2C0CC6A}"/>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0611F237-88EF-4BC5-8501-5830E7EA8E90}"/>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13">
            <a:extLst>
              <a:ext uri="{FF2B5EF4-FFF2-40B4-BE49-F238E27FC236}">
                <a16:creationId xmlns:a16="http://schemas.microsoft.com/office/drawing/2014/main" id="{51854E67-7C7F-423D-A2A1-80C76C13D399}"/>
              </a:ext>
            </a:extLst>
          </p:cNvPr>
          <p:cNvSpPr txBox="1"/>
          <p:nvPr userDrawn="1"/>
        </p:nvSpPr>
        <p:spPr>
          <a:xfrm>
            <a:off x="465138" y="398463"/>
            <a:ext cx="11261725" cy="590550"/>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600" b="1" dirty="0">
                <a:solidFill>
                  <a:schemeClr val="accent1"/>
                </a:solidFill>
                <a:latin typeface="Helvetica" pitchFamily="2" charset="0"/>
                <a:cs typeface="+mn-cs"/>
              </a:rPr>
              <a:t>32-STEP HOME MARKETING PLAN (CONT’D)</a:t>
            </a:r>
          </a:p>
        </p:txBody>
      </p:sp>
      <p:sp>
        <p:nvSpPr>
          <p:cNvPr id="8" name="TextBox 11">
            <a:extLst>
              <a:ext uri="{FF2B5EF4-FFF2-40B4-BE49-F238E27FC236}">
                <a16:creationId xmlns:a16="http://schemas.microsoft.com/office/drawing/2014/main" id="{4375665B-C0D7-4F4C-A6A5-B1873768E8BC}"/>
              </a:ext>
            </a:extLst>
          </p:cNvPr>
          <p:cNvSpPr txBox="1"/>
          <p:nvPr userDrawn="1"/>
        </p:nvSpPr>
        <p:spPr>
          <a:xfrm>
            <a:off x="4811713" y="1235075"/>
            <a:ext cx="6810375" cy="3186113"/>
          </a:xfrm>
          <a:prstGeom prst="rect">
            <a:avLst/>
          </a:prstGeom>
          <a:noFill/>
        </p:spPr>
        <p:txBody>
          <a:bodyPr rIns="90000">
            <a:spAutoFit/>
          </a:bodyPr>
          <a:lstStyle/>
          <a:p>
            <a:pPr fontAlgn="auto">
              <a:spcBef>
                <a:spcPts val="0"/>
              </a:spcBef>
              <a:spcAft>
                <a:spcPts val="0"/>
              </a:spcAft>
              <a:defRPr/>
            </a:pPr>
            <a:r>
              <a:rPr lang="en-US" sz="2400" b="1" dirty="0">
                <a:solidFill>
                  <a:schemeClr val="accent1"/>
                </a:solidFill>
                <a:latin typeface="Helvetica" pitchFamily="2" charset="0"/>
                <a:cs typeface="+mn-cs"/>
              </a:rPr>
              <a:t>Promoting Your Home on the Internet</a:t>
            </a:r>
          </a:p>
          <a:p>
            <a:pPr marL="414900" indent="-414900" fontAlgn="auto">
              <a:spcBef>
                <a:spcPts val="600"/>
              </a:spcBef>
              <a:spcAft>
                <a:spcPts val="0"/>
              </a:spcAft>
              <a:buFont typeface="+mj-lt"/>
              <a:buAutoNum type="arabicPeriod" startAt="18"/>
              <a:defRPr/>
            </a:pPr>
            <a:r>
              <a:rPr lang="en-US" dirty="0">
                <a:latin typeface="Helvetica" pitchFamily="2" charset="0"/>
                <a:cs typeface="+mn-cs"/>
              </a:rPr>
              <a:t>Enhance your home’s display on </a:t>
            </a:r>
            <a:r>
              <a:rPr lang="en-US" dirty="0" err="1">
                <a:latin typeface="Helvetica" pitchFamily="2" charset="0"/>
                <a:cs typeface="+mn-cs"/>
              </a:rPr>
              <a:t>Realtor.ca</a:t>
            </a:r>
            <a:r>
              <a:rPr lang="en-US" dirty="0">
                <a:latin typeface="Helvetica" pitchFamily="2" charset="0"/>
                <a:cs typeface="+mn-cs"/>
              </a:rPr>
              <a:t>, </a:t>
            </a:r>
            <a:br>
              <a:rPr lang="en-US" dirty="0">
                <a:latin typeface="Helvetica" pitchFamily="2" charset="0"/>
                <a:cs typeface="+mn-cs"/>
              </a:rPr>
            </a:br>
            <a:r>
              <a:rPr lang="en-US" dirty="0" err="1">
                <a:latin typeface="Helvetica" pitchFamily="2" charset="0"/>
                <a:cs typeface="+mn-cs"/>
              </a:rPr>
              <a:t>www.homelife.ca,www.homlifemiracle.com</a:t>
            </a:r>
            <a:r>
              <a:rPr lang="en-US" dirty="0">
                <a:latin typeface="Helvetica" pitchFamily="2" charset="0"/>
                <a:cs typeface="+mn-cs"/>
              </a:rPr>
              <a:t>, </a:t>
            </a:r>
            <a:r>
              <a:rPr lang="en-US" dirty="0" err="1">
                <a:latin typeface="Helvetica" pitchFamily="2" charset="0"/>
                <a:cs typeface="+mn-cs"/>
              </a:rPr>
              <a:t>www.Zillow.com</a:t>
            </a:r>
            <a:r>
              <a:rPr lang="en-US" dirty="0">
                <a:latin typeface="Helvetica" pitchFamily="2" charset="0"/>
                <a:cs typeface="+mn-cs"/>
              </a:rPr>
              <a:t> and </a:t>
            </a:r>
            <a:r>
              <a:rPr lang="en-US" dirty="0" err="1">
                <a:latin typeface="Helvetica" pitchFamily="2" charset="0"/>
                <a:cs typeface="+mn-cs"/>
              </a:rPr>
              <a:t>www.Trulia.com</a:t>
            </a:r>
            <a:r>
              <a:rPr lang="en-US" dirty="0">
                <a:latin typeface="Helvetica" pitchFamily="2" charset="0"/>
                <a:cs typeface="+mn-cs"/>
              </a:rPr>
              <a:t>;</a:t>
            </a:r>
          </a:p>
          <a:p>
            <a:pPr marL="414900" indent="-414900" fontAlgn="auto">
              <a:spcBef>
                <a:spcPts val="600"/>
              </a:spcBef>
              <a:spcAft>
                <a:spcPts val="0"/>
              </a:spcAft>
              <a:buFont typeface="+mj-lt"/>
              <a:buAutoNum type="arabicPeriod" startAt="18"/>
              <a:defRPr/>
            </a:pPr>
            <a:r>
              <a:rPr lang="en-US" dirty="0">
                <a:latin typeface="Helvetica" pitchFamily="2" charset="0"/>
                <a:cs typeface="+mn-cs"/>
              </a:rPr>
              <a:t>Feature your home sale information on my websites, which will have property photos and description available to anyone who visits my website, as well promote it on Facebook and Twitter;</a:t>
            </a:r>
          </a:p>
          <a:p>
            <a:pPr marL="414900" indent="-414900" fontAlgn="auto">
              <a:spcBef>
                <a:spcPts val="600"/>
              </a:spcBef>
              <a:spcAft>
                <a:spcPts val="0"/>
              </a:spcAft>
              <a:buFont typeface="+mj-lt"/>
              <a:buAutoNum type="arabicPeriod" startAt="18"/>
              <a:defRPr/>
            </a:pPr>
            <a:r>
              <a:rPr lang="en-US" dirty="0">
                <a:latin typeface="Helvetica" pitchFamily="2" charset="0"/>
                <a:cs typeface="+mn-cs"/>
              </a:rPr>
              <a:t>Prepare </a:t>
            </a:r>
            <a:r>
              <a:rPr lang="en-US" dirty="0" err="1">
                <a:latin typeface="Helvetica" pitchFamily="2" charset="0"/>
                <a:cs typeface="+mn-cs"/>
              </a:rPr>
              <a:t>YourHome.com</a:t>
            </a:r>
            <a:r>
              <a:rPr lang="en-US" dirty="0">
                <a:latin typeface="Helvetica" pitchFamily="2" charset="0"/>
                <a:cs typeface="+mn-cs"/>
              </a:rPr>
              <a:t>, a website dedicated to the sale of your home and only your home;</a:t>
            </a:r>
          </a:p>
        </p:txBody>
      </p:sp>
      <p:grpSp>
        <p:nvGrpSpPr>
          <p:cNvPr id="9" name="Group 12">
            <a:extLst>
              <a:ext uri="{FF2B5EF4-FFF2-40B4-BE49-F238E27FC236}">
                <a16:creationId xmlns:a16="http://schemas.microsoft.com/office/drawing/2014/main" id="{8A536786-897D-46BD-A66C-AE38B8611C51}"/>
              </a:ext>
            </a:extLst>
          </p:cNvPr>
          <p:cNvGrpSpPr>
            <a:grpSpLocks/>
          </p:cNvGrpSpPr>
          <p:nvPr userDrawn="1"/>
        </p:nvGrpSpPr>
        <p:grpSpPr bwMode="auto">
          <a:xfrm>
            <a:off x="465138" y="1235075"/>
            <a:ext cx="4092575" cy="4595813"/>
            <a:chOff x="464917" y="1235192"/>
            <a:chExt cx="4092093" cy="4595982"/>
          </a:xfrm>
        </p:grpSpPr>
        <p:sp>
          <p:nvSpPr>
            <p:cNvPr id="10" name="Rectangle 15">
              <a:extLst>
                <a:ext uri="{FF2B5EF4-FFF2-40B4-BE49-F238E27FC236}">
                  <a16:creationId xmlns:a16="http://schemas.microsoft.com/office/drawing/2014/main" id="{0C61C56C-7DFE-4393-BCA9-B84254F7610E}"/>
                </a:ext>
              </a:extLst>
            </p:cNvPr>
            <p:cNvSpPr/>
            <p:nvPr/>
          </p:nvSpPr>
          <p:spPr>
            <a:xfrm>
              <a:off x="464917" y="1235192"/>
              <a:ext cx="4092093" cy="45959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6" descr="A person sitting at a table using a computer&#10;&#10;Description automatically generated">
              <a:extLst>
                <a:ext uri="{FF2B5EF4-FFF2-40B4-BE49-F238E27FC236}">
                  <a16:creationId xmlns:a16="http://schemas.microsoft.com/office/drawing/2014/main" id="{9216F8BF-DC16-4B33-8235-FF080DF35A21}"/>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20963" y="1402938"/>
              <a:ext cx="3780000" cy="42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Slide Number Placeholder 6">
            <a:extLst>
              <a:ext uri="{FF2B5EF4-FFF2-40B4-BE49-F238E27FC236}">
                <a16:creationId xmlns:a16="http://schemas.microsoft.com/office/drawing/2014/main" id="{85F73822-8130-48F0-842E-63EF3C9B7B52}"/>
              </a:ext>
            </a:extLst>
          </p:cNvPr>
          <p:cNvSpPr>
            <a:spLocks noGrp="1"/>
          </p:cNvSpPr>
          <p:nvPr>
            <p:ph type="sldNum" sz="quarter" idx="10"/>
          </p:nvPr>
        </p:nvSpPr>
        <p:spPr>
          <a:xfrm>
            <a:off x="465138" y="6356350"/>
            <a:ext cx="2743200" cy="365125"/>
          </a:xfrm>
        </p:spPr>
        <p:txBody>
          <a:bodyPr/>
          <a:lstStyle>
            <a:lvl1pPr>
              <a:defRPr/>
            </a:lvl1pPr>
          </a:lstStyle>
          <a:p>
            <a:fld id="{1B12A6DA-49C1-4FEB-A2AC-79EA12A01F4D}" type="slidenum">
              <a:rPr lang="en-US" altLang="en-US"/>
              <a:pPr/>
              <a:t>‹#›</a:t>
            </a:fld>
            <a:endParaRPr lang="en-US" altLang="en-US"/>
          </a:p>
        </p:txBody>
      </p:sp>
    </p:spTree>
    <p:extLst>
      <p:ext uri="{BB962C8B-B14F-4D97-AF65-F5344CB8AC3E}">
        <p14:creationId xmlns:p14="http://schemas.microsoft.com/office/powerpoint/2010/main" val="7034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9BD0AC18-94E5-469B-ACFB-883016C5FC14}"/>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4FF2FCC6-96FD-4E50-A0D7-2F1C802F15FE}"/>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C4434697-69C0-470D-BCEA-181DAA48BB7B}"/>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0DAC1E79-646D-489A-AB16-38958FCADAF9}"/>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464047FC-9E75-4189-84E2-0A6AAD5BB931}"/>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13">
            <a:extLst>
              <a:ext uri="{FF2B5EF4-FFF2-40B4-BE49-F238E27FC236}">
                <a16:creationId xmlns:a16="http://schemas.microsoft.com/office/drawing/2014/main" id="{E2FEBBD3-B400-4D3C-A826-D6F2FA2F35D1}"/>
              </a:ext>
            </a:extLst>
          </p:cNvPr>
          <p:cNvSpPr txBox="1"/>
          <p:nvPr userDrawn="1"/>
        </p:nvSpPr>
        <p:spPr>
          <a:xfrm>
            <a:off x="465138" y="398463"/>
            <a:ext cx="11261725" cy="590550"/>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600" b="1" dirty="0">
                <a:solidFill>
                  <a:schemeClr val="accent1"/>
                </a:solidFill>
                <a:latin typeface="Helvetica" pitchFamily="2" charset="0"/>
                <a:cs typeface="+mn-cs"/>
              </a:rPr>
              <a:t>32-STEP HOME MARKETING PLAN (CONT’D)</a:t>
            </a:r>
          </a:p>
        </p:txBody>
      </p:sp>
      <p:sp>
        <p:nvSpPr>
          <p:cNvPr id="8" name="TextBox 11">
            <a:extLst>
              <a:ext uri="{FF2B5EF4-FFF2-40B4-BE49-F238E27FC236}">
                <a16:creationId xmlns:a16="http://schemas.microsoft.com/office/drawing/2014/main" id="{8ACF190F-939B-4D88-87DA-8A2237E6A4B0}"/>
              </a:ext>
            </a:extLst>
          </p:cNvPr>
          <p:cNvSpPr txBox="1"/>
          <p:nvPr userDrawn="1"/>
        </p:nvSpPr>
        <p:spPr>
          <a:xfrm>
            <a:off x="4797425" y="1235075"/>
            <a:ext cx="7273925" cy="4324350"/>
          </a:xfrm>
          <a:prstGeom prst="rect">
            <a:avLst/>
          </a:prstGeom>
          <a:noFill/>
        </p:spPr>
        <p:txBody>
          <a:bodyPr rIns="90000">
            <a:spAutoFit/>
          </a:bodyPr>
          <a:lstStyle/>
          <a:p>
            <a:pPr fontAlgn="auto">
              <a:spcBef>
                <a:spcPts val="0"/>
              </a:spcBef>
              <a:spcAft>
                <a:spcPts val="0"/>
              </a:spcAft>
              <a:defRPr/>
            </a:pPr>
            <a:r>
              <a:rPr lang="en-US" sz="2400" b="1" dirty="0">
                <a:solidFill>
                  <a:schemeClr val="accent1"/>
                </a:solidFill>
                <a:latin typeface="Helvetica" pitchFamily="2" charset="0"/>
                <a:cs typeface="+mn-cs"/>
              </a:rPr>
              <a:t>Showing Your Home</a:t>
            </a:r>
          </a:p>
          <a:p>
            <a:pPr marL="414900" indent="-414900" fontAlgn="auto">
              <a:spcBef>
                <a:spcPts val="600"/>
              </a:spcBef>
              <a:spcAft>
                <a:spcPts val="0"/>
              </a:spcAft>
              <a:buFont typeface="+mj-lt"/>
              <a:buAutoNum type="arabicPeriod" startAt="21"/>
              <a:defRPr/>
            </a:pPr>
            <a:r>
              <a:rPr lang="en-US" sz="1700" dirty="0">
                <a:latin typeface="Helvetica" pitchFamily="2" charset="0"/>
                <a:cs typeface="+mn-cs"/>
              </a:rPr>
              <a:t>Custom sign to direct passers-by to more details about your home. Enhance convenience of buyer viewing by placing home on a </a:t>
            </a:r>
            <a:r>
              <a:rPr lang="en-US" sz="1700" dirty="0" err="1">
                <a:latin typeface="Helvetica" pitchFamily="2" charset="0"/>
                <a:cs typeface="+mn-cs"/>
              </a:rPr>
              <a:t>Sentrilock</a:t>
            </a:r>
            <a:r>
              <a:rPr lang="en-US" sz="1700" dirty="0">
                <a:latin typeface="Helvetica" pitchFamily="2" charset="0"/>
                <a:cs typeface="+mn-cs"/>
              </a:rPr>
              <a:t> lockbox;</a:t>
            </a:r>
          </a:p>
          <a:p>
            <a:pPr marL="414900" indent="-414900" fontAlgn="auto">
              <a:spcBef>
                <a:spcPts val="600"/>
              </a:spcBef>
              <a:spcAft>
                <a:spcPts val="0"/>
              </a:spcAft>
              <a:buFont typeface="+mj-lt"/>
              <a:buAutoNum type="arabicPeriod" startAt="21"/>
              <a:defRPr/>
            </a:pPr>
            <a:r>
              <a:rPr lang="en-US" sz="1700" dirty="0">
                <a:latin typeface="Helvetica" pitchFamily="2" charset="0"/>
                <a:cs typeface="+mn-cs"/>
              </a:rPr>
              <a:t>Provide Open Houses with a licensed Realtor at the seller’s request;</a:t>
            </a:r>
          </a:p>
          <a:p>
            <a:pPr marL="414900" indent="-414900" fontAlgn="auto">
              <a:spcBef>
                <a:spcPts val="600"/>
              </a:spcBef>
              <a:spcAft>
                <a:spcPts val="0"/>
              </a:spcAft>
              <a:buFont typeface="+mj-lt"/>
              <a:buAutoNum type="arabicPeriod" startAt="21"/>
              <a:defRPr/>
            </a:pPr>
            <a:r>
              <a:rPr lang="en-US" sz="1700" dirty="0">
                <a:latin typeface="Helvetica" pitchFamily="2" charset="0"/>
                <a:cs typeface="+mn-cs"/>
              </a:rPr>
              <a:t>Create a custom flyer of features and lifestyle benefits of your home for use by cooperating agents showing your home;</a:t>
            </a:r>
          </a:p>
          <a:p>
            <a:pPr marL="414900" indent="-414900" fontAlgn="auto">
              <a:spcBef>
                <a:spcPts val="600"/>
              </a:spcBef>
              <a:spcAft>
                <a:spcPts val="0"/>
              </a:spcAft>
              <a:buFont typeface="+mj-lt"/>
              <a:buAutoNum type="arabicPeriod" startAt="21"/>
              <a:defRPr/>
            </a:pPr>
            <a:r>
              <a:rPr lang="en-US" sz="1700" dirty="0">
                <a:latin typeface="Helvetica" pitchFamily="2" charset="0"/>
                <a:cs typeface="+mn-cs"/>
              </a:rPr>
              <a:t>Create a custom "listing book" to be placed in your home for buyers to reference home features, lot, utility, and tax information, neighborhood benefits, schools, shopping, and other buyer benefits;</a:t>
            </a:r>
          </a:p>
          <a:p>
            <a:pPr marL="414900" indent="-414900" fontAlgn="auto">
              <a:spcBef>
                <a:spcPts val="600"/>
              </a:spcBef>
              <a:spcAft>
                <a:spcPts val="0"/>
              </a:spcAft>
              <a:buFont typeface="+mj-lt"/>
              <a:buAutoNum type="arabicPeriod" startAt="21"/>
              <a:defRPr/>
            </a:pPr>
            <a:r>
              <a:rPr lang="en-US" sz="1700" dirty="0">
                <a:latin typeface="Helvetica" pitchFamily="2" charset="0"/>
                <a:cs typeface="+mn-cs"/>
              </a:rPr>
              <a:t>Maximize showing exposure through professional signage;</a:t>
            </a:r>
          </a:p>
          <a:p>
            <a:pPr marL="414900" indent="-414900" fontAlgn="auto">
              <a:spcBef>
                <a:spcPts val="600"/>
              </a:spcBef>
              <a:spcAft>
                <a:spcPts val="0"/>
              </a:spcAft>
              <a:buFont typeface="+mj-lt"/>
              <a:buAutoNum type="arabicPeriod" startAt="21"/>
              <a:defRPr/>
            </a:pPr>
            <a:r>
              <a:rPr lang="en-US" sz="1700" dirty="0">
                <a:latin typeface="Helvetica" pitchFamily="2" charset="0"/>
                <a:cs typeface="+mn-cs"/>
              </a:rPr>
              <a:t>Create a custom sign, with photos and highlights of your home, and custom text codes and QR codes, available 24 hours a day, to help buyers get information about your home at their convenience;</a:t>
            </a:r>
          </a:p>
        </p:txBody>
      </p:sp>
      <p:grpSp>
        <p:nvGrpSpPr>
          <p:cNvPr id="9" name="Group 12">
            <a:extLst>
              <a:ext uri="{FF2B5EF4-FFF2-40B4-BE49-F238E27FC236}">
                <a16:creationId xmlns:a16="http://schemas.microsoft.com/office/drawing/2014/main" id="{D34DDB18-643A-4C79-AC78-5DF8A12E4146}"/>
              </a:ext>
            </a:extLst>
          </p:cNvPr>
          <p:cNvGrpSpPr>
            <a:grpSpLocks/>
          </p:cNvGrpSpPr>
          <p:nvPr userDrawn="1"/>
        </p:nvGrpSpPr>
        <p:grpSpPr bwMode="auto">
          <a:xfrm>
            <a:off x="465138" y="1235075"/>
            <a:ext cx="4092575" cy="4595813"/>
            <a:chOff x="464917" y="1235192"/>
            <a:chExt cx="4092093" cy="4595982"/>
          </a:xfrm>
        </p:grpSpPr>
        <p:sp>
          <p:nvSpPr>
            <p:cNvPr id="10" name="Rectangle 15">
              <a:extLst>
                <a:ext uri="{FF2B5EF4-FFF2-40B4-BE49-F238E27FC236}">
                  <a16:creationId xmlns:a16="http://schemas.microsoft.com/office/drawing/2014/main" id="{7FABE27D-19AE-4605-90C5-D84D317CFD96}"/>
                </a:ext>
              </a:extLst>
            </p:cNvPr>
            <p:cNvSpPr/>
            <p:nvPr/>
          </p:nvSpPr>
          <p:spPr>
            <a:xfrm>
              <a:off x="464917" y="1235192"/>
              <a:ext cx="4092093" cy="45959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6" descr="A sign in front of a building&#10;&#10;Description automatically generated">
              <a:extLst>
                <a:ext uri="{FF2B5EF4-FFF2-40B4-BE49-F238E27FC236}">
                  <a16:creationId xmlns:a16="http://schemas.microsoft.com/office/drawing/2014/main" id="{D60D2A91-88DC-458B-ABE6-311412619976}"/>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20963" y="1407017"/>
              <a:ext cx="3780000" cy="424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7" descr="A picture containing indoor, table, ship, computer&#10;&#10;Description automatically generated">
              <a:extLst>
                <a:ext uri="{FF2B5EF4-FFF2-40B4-BE49-F238E27FC236}">
                  <a16:creationId xmlns:a16="http://schemas.microsoft.com/office/drawing/2014/main" id="{AB6998AB-1D88-4338-9D7A-98D379049092}"/>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20961" y="1427281"/>
              <a:ext cx="3780001" cy="4221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Slide Number Placeholder 6">
            <a:extLst>
              <a:ext uri="{FF2B5EF4-FFF2-40B4-BE49-F238E27FC236}">
                <a16:creationId xmlns:a16="http://schemas.microsoft.com/office/drawing/2014/main" id="{0700D4FE-3727-460F-AD11-ED625E3D9A9F}"/>
              </a:ext>
            </a:extLst>
          </p:cNvPr>
          <p:cNvSpPr>
            <a:spLocks noGrp="1"/>
          </p:cNvSpPr>
          <p:nvPr>
            <p:ph type="sldNum" sz="quarter" idx="10"/>
          </p:nvPr>
        </p:nvSpPr>
        <p:spPr>
          <a:xfrm>
            <a:off x="465138" y="6356350"/>
            <a:ext cx="2743200" cy="365125"/>
          </a:xfrm>
        </p:spPr>
        <p:txBody>
          <a:bodyPr/>
          <a:lstStyle>
            <a:lvl1pPr>
              <a:defRPr/>
            </a:lvl1pPr>
          </a:lstStyle>
          <a:p>
            <a:fld id="{1CBB2DAB-FF95-405D-B752-DD3F13180C63}" type="slidenum">
              <a:rPr lang="en-US" altLang="en-US"/>
              <a:pPr/>
              <a:t>‹#›</a:t>
            </a:fld>
            <a:endParaRPr lang="en-US" altLang="en-US"/>
          </a:p>
        </p:txBody>
      </p:sp>
    </p:spTree>
    <p:extLst>
      <p:ext uri="{BB962C8B-B14F-4D97-AF65-F5344CB8AC3E}">
        <p14:creationId xmlns:p14="http://schemas.microsoft.com/office/powerpoint/2010/main" val="111557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0B7FB55E-428F-42CF-9232-340CEBA990F4}"/>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7288F321-192E-4C76-B7F3-7F439991222B}"/>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89D9EDF1-DB41-4790-8B7E-1115AF078747}"/>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0BC43150-C60E-41C3-8922-5930FFD97AE1}"/>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552425C4-4519-400C-8F77-65953659F52C}"/>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13">
            <a:extLst>
              <a:ext uri="{FF2B5EF4-FFF2-40B4-BE49-F238E27FC236}">
                <a16:creationId xmlns:a16="http://schemas.microsoft.com/office/drawing/2014/main" id="{A8166A4E-A93F-4B55-B5D8-10220E4E7872}"/>
              </a:ext>
            </a:extLst>
          </p:cNvPr>
          <p:cNvSpPr txBox="1"/>
          <p:nvPr userDrawn="1"/>
        </p:nvSpPr>
        <p:spPr>
          <a:xfrm>
            <a:off x="465138" y="398463"/>
            <a:ext cx="11261725" cy="590550"/>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600" b="1" dirty="0">
                <a:solidFill>
                  <a:schemeClr val="accent1"/>
                </a:solidFill>
                <a:latin typeface="Helvetica" pitchFamily="2" charset="0"/>
                <a:cs typeface="+mn-cs"/>
              </a:rPr>
              <a:t>32-STEP HOME MARKETING PLAN (CONT’D)</a:t>
            </a:r>
          </a:p>
        </p:txBody>
      </p:sp>
      <p:sp>
        <p:nvSpPr>
          <p:cNvPr id="8" name="TextBox 11">
            <a:extLst>
              <a:ext uri="{FF2B5EF4-FFF2-40B4-BE49-F238E27FC236}">
                <a16:creationId xmlns:a16="http://schemas.microsoft.com/office/drawing/2014/main" id="{C62CE5DA-20BF-48C7-89FC-FB1D1DA6C969}"/>
              </a:ext>
            </a:extLst>
          </p:cNvPr>
          <p:cNvSpPr txBox="1"/>
          <p:nvPr userDrawn="1"/>
        </p:nvSpPr>
        <p:spPr>
          <a:xfrm>
            <a:off x="4797425" y="1235075"/>
            <a:ext cx="6929438" cy="1724025"/>
          </a:xfrm>
          <a:prstGeom prst="rect">
            <a:avLst/>
          </a:prstGeom>
          <a:noFill/>
        </p:spPr>
        <p:txBody>
          <a:bodyPr rIns="90000">
            <a:spAutoFit/>
          </a:bodyPr>
          <a:lstStyle/>
          <a:p>
            <a:pPr fontAlgn="auto">
              <a:spcBef>
                <a:spcPts val="0"/>
              </a:spcBef>
              <a:spcAft>
                <a:spcPts val="0"/>
              </a:spcAft>
              <a:defRPr/>
            </a:pPr>
            <a:r>
              <a:rPr lang="en-US" sz="2400" b="1" dirty="0">
                <a:solidFill>
                  <a:schemeClr val="accent1"/>
                </a:solidFill>
                <a:latin typeface="Helvetica" pitchFamily="2" charset="0"/>
                <a:cs typeface="+mn-cs"/>
              </a:rPr>
              <a:t>Managing Home Buyer “Leads”</a:t>
            </a:r>
          </a:p>
          <a:p>
            <a:pPr marL="414900" indent="-414900" fontAlgn="auto">
              <a:spcBef>
                <a:spcPts val="600"/>
              </a:spcBef>
              <a:spcAft>
                <a:spcPts val="0"/>
              </a:spcAft>
              <a:buFont typeface="+mj-lt"/>
              <a:buAutoNum type="arabicPeriod" startAt="27"/>
              <a:defRPr/>
            </a:pPr>
            <a:r>
              <a:rPr lang="en-US" dirty="0">
                <a:latin typeface="Helvetica" pitchFamily="2" charset="0"/>
                <a:cs typeface="+mn-cs"/>
              </a:rPr>
              <a:t>Educate you and potential buyers on the numerous methods of financing the purchase of your home;</a:t>
            </a:r>
          </a:p>
          <a:p>
            <a:pPr marL="414900" indent="-414900" fontAlgn="auto">
              <a:spcBef>
                <a:spcPts val="600"/>
              </a:spcBef>
              <a:spcAft>
                <a:spcPts val="0"/>
              </a:spcAft>
              <a:buFont typeface="+mj-lt"/>
              <a:buAutoNum type="arabicPeriod" startAt="27"/>
              <a:defRPr/>
            </a:pPr>
            <a:r>
              <a:rPr lang="en-US" dirty="0">
                <a:latin typeface="Helvetica" pitchFamily="2" charset="0"/>
                <a:cs typeface="+mn-cs"/>
              </a:rPr>
              <a:t>Follow-up on all agents who have shown your home to answer questions, and further motivate buyer interest;</a:t>
            </a:r>
          </a:p>
        </p:txBody>
      </p:sp>
      <p:grpSp>
        <p:nvGrpSpPr>
          <p:cNvPr id="9" name="Group 12">
            <a:extLst>
              <a:ext uri="{FF2B5EF4-FFF2-40B4-BE49-F238E27FC236}">
                <a16:creationId xmlns:a16="http://schemas.microsoft.com/office/drawing/2014/main" id="{893A45F1-A26E-46B5-A699-49B502F4EE53}"/>
              </a:ext>
            </a:extLst>
          </p:cNvPr>
          <p:cNvGrpSpPr>
            <a:grpSpLocks/>
          </p:cNvGrpSpPr>
          <p:nvPr userDrawn="1"/>
        </p:nvGrpSpPr>
        <p:grpSpPr bwMode="auto">
          <a:xfrm>
            <a:off x="465138" y="1235075"/>
            <a:ext cx="4092575" cy="4595813"/>
            <a:chOff x="464917" y="1235192"/>
            <a:chExt cx="4092093" cy="4595982"/>
          </a:xfrm>
        </p:grpSpPr>
        <p:sp>
          <p:nvSpPr>
            <p:cNvPr id="10" name="Rectangle 15">
              <a:extLst>
                <a:ext uri="{FF2B5EF4-FFF2-40B4-BE49-F238E27FC236}">
                  <a16:creationId xmlns:a16="http://schemas.microsoft.com/office/drawing/2014/main" id="{AB80DBBA-EEA5-4057-9281-30BA6C8BD25C}"/>
                </a:ext>
              </a:extLst>
            </p:cNvPr>
            <p:cNvSpPr/>
            <p:nvPr/>
          </p:nvSpPr>
          <p:spPr>
            <a:xfrm>
              <a:off x="464917" y="1235192"/>
              <a:ext cx="4092093" cy="45959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6" descr="A picture containing person, indoor, holding, man&#10;&#10;Description automatically generated">
              <a:extLst>
                <a:ext uri="{FF2B5EF4-FFF2-40B4-BE49-F238E27FC236}">
                  <a16:creationId xmlns:a16="http://schemas.microsoft.com/office/drawing/2014/main" id="{1E67AB54-AAD3-4F7C-9D2F-44D0620E04DE}"/>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20963" y="1402938"/>
              <a:ext cx="3780000" cy="421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Slide Number Placeholder 6">
            <a:extLst>
              <a:ext uri="{FF2B5EF4-FFF2-40B4-BE49-F238E27FC236}">
                <a16:creationId xmlns:a16="http://schemas.microsoft.com/office/drawing/2014/main" id="{52BE7C4C-9D77-4E50-BFA8-AA70DC866014}"/>
              </a:ext>
            </a:extLst>
          </p:cNvPr>
          <p:cNvSpPr>
            <a:spLocks noGrp="1"/>
          </p:cNvSpPr>
          <p:nvPr>
            <p:ph type="sldNum" sz="quarter" idx="10"/>
          </p:nvPr>
        </p:nvSpPr>
        <p:spPr>
          <a:xfrm>
            <a:off x="465138" y="6356350"/>
            <a:ext cx="2743200" cy="365125"/>
          </a:xfrm>
        </p:spPr>
        <p:txBody>
          <a:bodyPr/>
          <a:lstStyle>
            <a:lvl1pPr>
              <a:defRPr/>
            </a:lvl1pPr>
          </a:lstStyle>
          <a:p>
            <a:fld id="{3DF5996B-EAC7-440E-ADCE-B776C65990C4}" type="slidenum">
              <a:rPr lang="en-US" altLang="en-US"/>
              <a:pPr/>
              <a:t>‹#›</a:t>
            </a:fld>
            <a:endParaRPr lang="en-US" altLang="en-US"/>
          </a:p>
        </p:txBody>
      </p:sp>
    </p:spTree>
    <p:extLst>
      <p:ext uri="{BB962C8B-B14F-4D97-AF65-F5344CB8AC3E}">
        <p14:creationId xmlns:p14="http://schemas.microsoft.com/office/powerpoint/2010/main" val="174637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7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47FBD7A5-88F5-4AE8-A869-DA7C8A9EEDF5}"/>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2905A06C-F6E4-4532-A8E1-C1070E8DDDE3}"/>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CAA6FD48-670F-47DC-85F7-A704CAEFB930}"/>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D191839D-6244-4AC2-AC24-91FCFBCD0090}"/>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7F4A3879-D1AE-45FD-8E49-BB05683175B4}"/>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13">
            <a:extLst>
              <a:ext uri="{FF2B5EF4-FFF2-40B4-BE49-F238E27FC236}">
                <a16:creationId xmlns:a16="http://schemas.microsoft.com/office/drawing/2014/main" id="{95E05245-F6F2-405B-B285-ADD7E762F446}"/>
              </a:ext>
            </a:extLst>
          </p:cNvPr>
          <p:cNvSpPr txBox="1"/>
          <p:nvPr userDrawn="1"/>
        </p:nvSpPr>
        <p:spPr>
          <a:xfrm>
            <a:off x="465138" y="398463"/>
            <a:ext cx="11261725" cy="590550"/>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600" b="1" dirty="0">
                <a:solidFill>
                  <a:schemeClr val="accent1"/>
                </a:solidFill>
                <a:latin typeface="Helvetica" pitchFamily="2" charset="0"/>
                <a:cs typeface="+mn-cs"/>
              </a:rPr>
              <a:t>32-STEP HOME MARKETING PLAN (CONT’D)</a:t>
            </a:r>
          </a:p>
        </p:txBody>
      </p:sp>
      <p:sp>
        <p:nvSpPr>
          <p:cNvPr id="8" name="TextBox 11">
            <a:extLst>
              <a:ext uri="{FF2B5EF4-FFF2-40B4-BE49-F238E27FC236}">
                <a16:creationId xmlns:a16="http://schemas.microsoft.com/office/drawing/2014/main" id="{7F43FA5E-7A54-47AE-B097-CC500CF5822E}"/>
              </a:ext>
            </a:extLst>
          </p:cNvPr>
          <p:cNvSpPr txBox="1"/>
          <p:nvPr userDrawn="1"/>
        </p:nvSpPr>
        <p:spPr>
          <a:xfrm>
            <a:off x="4797425" y="1235075"/>
            <a:ext cx="6929438" cy="3262313"/>
          </a:xfrm>
          <a:prstGeom prst="rect">
            <a:avLst/>
          </a:prstGeom>
          <a:noFill/>
        </p:spPr>
        <p:txBody>
          <a:bodyPr rIns="90000">
            <a:spAutoFit/>
          </a:bodyPr>
          <a:lstStyle/>
          <a:p>
            <a:pPr fontAlgn="auto">
              <a:spcBef>
                <a:spcPts val="0"/>
              </a:spcBef>
              <a:spcAft>
                <a:spcPts val="0"/>
              </a:spcAft>
              <a:defRPr/>
            </a:pPr>
            <a:r>
              <a:rPr lang="en-US" sz="2400" b="1" dirty="0">
                <a:solidFill>
                  <a:schemeClr val="accent1"/>
                </a:solidFill>
                <a:latin typeface="Helvetica" pitchFamily="2" charset="0"/>
                <a:cs typeface="+mn-cs"/>
              </a:rPr>
              <a:t>Managing the Transaction</a:t>
            </a:r>
          </a:p>
          <a:p>
            <a:pPr marL="414900" indent="-414900" fontAlgn="auto">
              <a:spcBef>
                <a:spcPts val="600"/>
              </a:spcBef>
              <a:spcAft>
                <a:spcPts val="0"/>
              </a:spcAft>
              <a:buFont typeface="+mj-lt"/>
              <a:buAutoNum type="arabicPeriod" startAt="29"/>
              <a:defRPr/>
            </a:pPr>
            <a:r>
              <a:rPr lang="en-US" dirty="0">
                <a:latin typeface="Helvetica" pitchFamily="2" charset="0"/>
                <a:cs typeface="+mn-cs"/>
              </a:rPr>
              <a:t>Ensure that any offers from buyers are pre-qualified and capable of closing on the purchase;</a:t>
            </a:r>
          </a:p>
          <a:p>
            <a:pPr marL="414900" indent="-414900" fontAlgn="auto">
              <a:spcBef>
                <a:spcPts val="600"/>
              </a:spcBef>
              <a:spcAft>
                <a:spcPts val="0"/>
              </a:spcAft>
              <a:buFont typeface="+mj-lt"/>
              <a:buAutoNum type="arabicPeriod" startAt="29"/>
              <a:defRPr/>
            </a:pPr>
            <a:r>
              <a:rPr lang="en-US" dirty="0">
                <a:latin typeface="Helvetica" pitchFamily="2" charset="0"/>
                <a:cs typeface="+mn-cs"/>
              </a:rPr>
              <a:t>Represent you in contract negotiations with buyers to help generate the highest selling price for the home;</a:t>
            </a:r>
          </a:p>
          <a:p>
            <a:pPr marL="414900" indent="-414900" fontAlgn="auto">
              <a:spcBef>
                <a:spcPts val="600"/>
              </a:spcBef>
              <a:spcAft>
                <a:spcPts val="0"/>
              </a:spcAft>
              <a:buFont typeface="+mj-lt"/>
              <a:buAutoNum type="arabicPeriod" startAt="29"/>
              <a:defRPr/>
            </a:pPr>
            <a:r>
              <a:rPr lang="en-US" dirty="0">
                <a:latin typeface="Helvetica" pitchFamily="2" charset="0"/>
                <a:cs typeface="+mn-cs"/>
              </a:rPr>
              <a:t>Coordinate contingencies, financing, and closing activities on your behalf to ensure a smooth, hassle-free closing;</a:t>
            </a:r>
          </a:p>
          <a:p>
            <a:pPr marL="414900" indent="-414900" fontAlgn="auto">
              <a:spcBef>
                <a:spcPts val="600"/>
              </a:spcBef>
              <a:spcAft>
                <a:spcPts val="0"/>
              </a:spcAft>
              <a:buFont typeface="+mj-lt"/>
              <a:buAutoNum type="arabicPeriod" startAt="29"/>
              <a:defRPr/>
            </a:pPr>
            <a:r>
              <a:rPr lang="en-US" dirty="0">
                <a:latin typeface="Helvetica" pitchFamily="2" charset="0"/>
                <a:cs typeface="+mn-cs"/>
              </a:rPr>
              <a:t>Attend settlement to verify that your proceeds check is correct and to make sure your interests are represented at the closing table, even if you are unable to attend yourself.</a:t>
            </a:r>
          </a:p>
        </p:txBody>
      </p:sp>
      <p:grpSp>
        <p:nvGrpSpPr>
          <p:cNvPr id="9" name="Group 12">
            <a:extLst>
              <a:ext uri="{FF2B5EF4-FFF2-40B4-BE49-F238E27FC236}">
                <a16:creationId xmlns:a16="http://schemas.microsoft.com/office/drawing/2014/main" id="{3C7E4463-F250-463A-AEC4-F0A8AFA2901E}"/>
              </a:ext>
            </a:extLst>
          </p:cNvPr>
          <p:cNvGrpSpPr>
            <a:grpSpLocks/>
          </p:cNvGrpSpPr>
          <p:nvPr userDrawn="1"/>
        </p:nvGrpSpPr>
        <p:grpSpPr bwMode="auto">
          <a:xfrm>
            <a:off x="465138" y="1235075"/>
            <a:ext cx="4092575" cy="4595813"/>
            <a:chOff x="464917" y="1235192"/>
            <a:chExt cx="4092093" cy="4595982"/>
          </a:xfrm>
        </p:grpSpPr>
        <p:sp>
          <p:nvSpPr>
            <p:cNvPr id="10" name="Rectangle 15">
              <a:extLst>
                <a:ext uri="{FF2B5EF4-FFF2-40B4-BE49-F238E27FC236}">
                  <a16:creationId xmlns:a16="http://schemas.microsoft.com/office/drawing/2014/main" id="{B88E5E6C-1BEB-41CE-B588-A7FAE21E18D8}"/>
                </a:ext>
              </a:extLst>
            </p:cNvPr>
            <p:cNvSpPr/>
            <p:nvPr/>
          </p:nvSpPr>
          <p:spPr>
            <a:xfrm>
              <a:off x="464917" y="1235192"/>
              <a:ext cx="4092093" cy="45959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6" descr="A hand holding a cell phone&#10;&#10;Description automatically generated">
              <a:extLst>
                <a:ext uri="{FF2B5EF4-FFF2-40B4-BE49-F238E27FC236}">
                  <a16:creationId xmlns:a16="http://schemas.microsoft.com/office/drawing/2014/main" id="{2FE29623-AFCA-4909-B800-0D2626E7CC54}"/>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20963" y="1402937"/>
              <a:ext cx="3780000" cy="42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Slide Number Placeholder 6">
            <a:extLst>
              <a:ext uri="{FF2B5EF4-FFF2-40B4-BE49-F238E27FC236}">
                <a16:creationId xmlns:a16="http://schemas.microsoft.com/office/drawing/2014/main" id="{BDCD5A0D-D6F0-40F0-A49C-15EC023AE941}"/>
              </a:ext>
            </a:extLst>
          </p:cNvPr>
          <p:cNvSpPr>
            <a:spLocks noGrp="1"/>
          </p:cNvSpPr>
          <p:nvPr>
            <p:ph type="sldNum" sz="quarter" idx="10"/>
          </p:nvPr>
        </p:nvSpPr>
        <p:spPr>
          <a:xfrm>
            <a:off x="465138" y="6356350"/>
            <a:ext cx="2743200" cy="365125"/>
          </a:xfrm>
        </p:spPr>
        <p:txBody>
          <a:bodyPr/>
          <a:lstStyle>
            <a:lvl1pPr>
              <a:defRPr/>
            </a:lvl1pPr>
          </a:lstStyle>
          <a:p>
            <a:fld id="{8EA4F89F-CB6A-4465-9524-75C6A97D9B05}" type="slidenum">
              <a:rPr lang="en-US" altLang="en-US"/>
              <a:pPr/>
              <a:t>‹#›</a:t>
            </a:fld>
            <a:endParaRPr lang="en-US" altLang="en-US"/>
          </a:p>
        </p:txBody>
      </p:sp>
    </p:spTree>
    <p:extLst>
      <p:ext uri="{BB962C8B-B14F-4D97-AF65-F5344CB8AC3E}">
        <p14:creationId xmlns:p14="http://schemas.microsoft.com/office/powerpoint/2010/main" val="376475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8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C8DEA017-3599-427A-BFE6-506D77259A5A}"/>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4539C6E0-3197-4F37-A807-1F51576B1A9C}"/>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2D40D0FF-7466-4C4D-8C57-C60F8DE4C204}"/>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D33CB8D0-EADF-4D4B-BC6A-04466AE94F7B}"/>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43646DEF-927E-4FA9-9D88-7B629AA2A0CE}"/>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13">
            <a:extLst>
              <a:ext uri="{FF2B5EF4-FFF2-40B4-BE49-F238E27FC236}">
                <a16:creationId xmlns:a16="http://schemas.microsoft.com/office/drawing/2014/main" id="{E53053F5-E338-42DC-97AB-C78600357D89}"/>
              </a:ext>
            </a:extLst>
          </p:cNvPr>
          <p:cNvSpPr txBox="1"/>
          <p:nvPr userDrawn="1"/>
        </p:nvSpPr>
        <p:spPr>
          <a:xfrm>
            <a:off x="465138" y="398463"/>
            <a:ext cx="11261725" cy="590550"/>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600" b="1" dirty="0">
                <a:solidFill>
                  <a:schemeClr val="accent1"/>
                </a:solidFill>
                <a:latin typeface="Helvetica" pitchFamily="2" charset="0"/>
                <a:cs typeface="+mn-cs"/>
              </a:rPr>
              <a:t>A</a:t>
            </a:r>
          </a:p>
        </p:txBody>
      </p:sp>
      <p:sp>
        <p:nvSpPr>
          <p:cNvPr id="8" name="Slide Number Placeholder 6">
            <a:extLst>
              <a:ext uri="{FF2B5EF4-FFF2-40B4-BE49-F238E27FC236}">
                <a16:creationId xmlns:a16="http://schemas.microsoft.com/office/drawing/2014/main" id="{4A893D4D-E93A-4C28-BF81-971A4994B67F}"/>
              </a:ext>
            </a:extLst>
          </p:cNvPr>
          <p:cNvSpPr>
            <a:spLocks noGrp="1"/>
          </p:cNvSpPr>
          <p:nvPr>
            <p:ph type="sldNum" sz="quarter" idx="10"/>
          </p:nvPr>
        </p:nvSpPr>
        <p:spPr>
          <a:xfrm>
            <a:off x="465138" y="6356350"/>
            <a:ext cx="2743200" cy="365125"/>
          </a:xfrm>
        </p:spPr>
        <p:txBody>
          <a:bodyPr/>
          <a:lstStyle>
            <a:lvl1pPr>
              <a:defRPr/>
            </a:lvl1pPr>
          </a:lstStyle>
          <a:p>
            <a:fld id="{1CF1FA6E-0261-42FC-BCF5-03CF9B6CCAB2}" type="slidenum">
              <a:rPr lang="en-US" altLang="en-US"/>
              <a:pPr/>
              <a:t>‹#›</a:t>
            </a:fld>
            <a:endParaRPr lang="en-US" altLang="en-US"/>
          </a:p>
        </p:txBody>
      </p:sp>
    </p:spTree>
    <p:extLst>
      <p:ext uri="{BB962C8B-B14F-4D97-AF65-F5344CB8AC3E}">
        <p14:creationId xmlns:p14="http://schemas.microsoft.com/office/powerpoint/2010/main" val="340694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CABBB0CF-2279-499A-8746-ABEDAEFBC9A5}"/>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23813" y="-1519238"/>
            <a:ext cx="12226926" cy="1059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6">
            <a:extLst>
              <a:ext uri="{FF2B5EF4-FFF2-40B4-BE49-F238E27FC236}">
                <a16:creationId xmlns:a16="http://schemas.microsoft.com/office/drawing/2014/main" id="{F2D98038-6BF4-4738-82C9-61F9FA864E01}"/>
              </a:ext>
            </a:extLst>
          </p:cNvPr>
          <p:cNvSpPr/>
          <p:nvPr userDrawn="1"/>
        </p:nvSpPr>
        <p:spPr>
          <a:xfrm>
            <a:off x="3762375" y="1209675"/>
            <a:ext cx="1782763" cy="6032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C00000"/>
              </a:solidFill>
            </a:endParaRPr>
          </a:p>
        </p:txBody>
      </p:sp>
      <p:sp>
        <p:nvSpPr>
          <p:cNvPr id="4" name="Title 1">
            <a:extLst>
              <a:ext uri="{FF2B5EF4-FFF2-40B4-BE49-F238E27FC236}">
                <a16:creationId xmlns:a16="http://schemas.microsoft.com/office/drawing/2014/main" id="{6820243B-82B6-4456-9942-A7E11A98F20F}"/>
              </a:ext>
            </a:extLst>
          </p:cNvPr>
          <p:cNvSpPr txBox="1">
            <a:spLocks/>
          </p:cNvSpPr>
          <p:nvPr userDrawn="1"/>
        </p:nvSpPr>
        <p:spPr>
          <a:xfrm>
            <a:off x="696913" y="1100138"/>
            <a:ext cx="10717212" cy="909637"/>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4600" b="1" dirty="0">
                <a:solidFill>
                  <a:schemeClr val="bg1"/>
                </a:solidFill>
                <a:latin typeface="Helvetica" pitchFamily="2" charset="0"/>
              </a:rPr>
              <a:t>Because SOLD Is All That Matters!</a:t>
            </a:r>
          </a:p>
        </p:txBody>
      </p:sp>
      <p:sp>
        <p:nvSpPr>
          <p:cNvPr id="5" name="Rectangle 8">
            <a:extLst>
              <a:ext uri="{FF2B5EF4-FFF2-40B4-BE49-F238E27FC236}">
                <a16:creationId xmlns:a16="http://schemas.microsoft.com/office/drawing/2014/main" id="{BD0B5E72-23C6-4356-A3C7-51977634841C}"/>
              </a:ext>
            </a:extLst>
          </p:cNvPr>
          <p:cNvSpPr/>
          <p:nvPr userDrawn="1"/>
        </p:nvSpPr>
        <p:spPr>
          <a:xfrm>
            <a:off x="-71438" y="5243513"/>
            <a:ext cx="12334876" cy="16256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6" name="Group 9">
            <a:extLst>
              <a:ext uri="{FF2B5EF4-FFF2-40B4-BE49-F238E27FC236}">
                <a16:creationId xmlns:a16="http://schemas.microsoft.com/office/drawing/2014/main" id="{8B2AEA5E-209E-41BF-8CC1-8980978F4141}"/>
              </a:ext>
            </a:extLst>
          </p:cNvPr>
          <p:cNvGrpSpPr>
            <a:grpSpLocks/>
          </p:cNvGrpSpPr>
          <p:nvPr userDrawn="1"/>
        </p:nvGrpSpPr>
        <p:grpSpPr bwMode="auto">
          <a:xfrm>
            <a:off x="5924550" y="5384800"/>
            <a:ext cx="5856288" cy="1344613"/>
            <a:chOff x="3785182" y="5303038"/>
            <a:chExt cx="7461351" cy="1713484"/>
          </a:xfrm>
        </p:grpSpPr>
        <p:pic>
          <p:nvPicPr>
            <p:cNvPr id="7" name="Picture 10">
              <a:extLst>
                <a:ext uri="{FF2B5EF4-FFF2-40B4-BE49-F238E27FC236}">
                  <a16:creationId xmlns:a16="http://schemas.microsoft.com/office/drawing/2014/main" id="{A2087E87-C9B1-4361-B0DD-E34C127689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1">
              <a:extLst>
                <a:ext uri="{FF2B5EF4-FFF2-40B4-BE49-F238E27FC236}">
                  <a16:creationId xmlns:a16="http://schemas.microsoft.com/office/drawing/2014/main" id="{9ABFA701-60D9-467E-B327-A20926556B35}"/>
                </a:ext>
              </a:extLst>
            </p:cNvPr>
            <p:cNvSpPr txBox="1"/>
            <p:nvPr/>
          </p:nvSpPr>
          <p:spPr>
            <a:xfrm>
              <a:off x="3785182" y="6462219"/>
              <a:ext cx="7461351" cy="550257"/>
            </a:xfrm>
            <a:prstGeom prst="rect">
              <a:avLst/>
            </a:prstGeom>
            <a:noFill/>
          </p:spPr>
          <p:txBody>
            <a:bodyPr>
              <a:spAutoFit/>
            </a:bodyPr>
            <a:lstStyle/>
            <a:p>
              <a:pPr algn="ctr" fontAlgn="auto">
                <a:spcBef>
                  <a:spcPts val="0"/>
                </a:spcBef>
                <a:spcAft>
                  <a:spcPts val="0"/>
                </a:spcAft>
                <a:defRPr/>
              </a:pPr>
              <a:r>
                <a:rPr lang="en-US" sz="2200" b="1" dirty="0">
                  <a:solidFill>
                    <a:schemeClr val="accent1"/>
                  </a:solidFill>
                  <a:latin typeface="Georgia" panose="02040502050405020303" pitchFamily="18" charset="0"/>
                </a:rPr>
                <a:t>HOMELIFE/MIRACLE REALTY LTD</a:t>
              </a:r>
            </a:p>
          </p:txBody>
        </p:sp>
        <p:sp>
          <p:nvSpPr>
            <p:cNvPr id="9" name="Freeform 12">
              <a:extLst>
                <a:ext uri="{FF2B5EF4-FFF2-40B4-BE49-F238E27FC236}">
                  <a16:creationId xmlns:a16="http://schemas.microsoft.com/office/drawing/2014/main" id="{12455FF0-710C-44BC-97D8-7392EABD8C71}"/>
                </a:ext>
              </a:extLst>
            </p:cNvPr>
            <p:cNvSpPr/>
            <p:nvPr/>
          </p:nvSpPr>
          <p:spPr>
            <a:xfrm>
              <a:off x="3785182" y="6075825"/>
              <a:ext cx="7461351" cy="940697"/>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10" name="TextBox 13">
            <a:extLst>
              <a:ext uri="{FF2B5EF4-FFF2-40B4-BE49-F238E27FC236}">
                <a16:creationId xmlns:a16="http://schemas.microsoft.com/office/drawing/2014/main" id="{38B2DBAD-0BD6-47BF-ADFA-221F681AC354}"/>
              </a:ext>
            </a:extLst>
          </p:cNvPr>
          <p:cNvSpPr txBox="1"/>
          <p:nvPr userDrawn="1"/>
        </p:nvSpPr>
        <p:spPr>
          <a:xfrm>
            <a:off x="769938" y="158750"/>
            <a:ext cx="10652125" cy="1108075"/>
          </a:xfrm>
          <a:prstGeom prst="rect">
            <a:avLst/>
          </a:prstGeom>
          <a:noFill/>
        </p:spPr>
        <p:txBody>
          <a:bodyPr wrap="none">
            <a:spAutoFit/>
          </a:bodyPr>
          <a:lstStyle/>
          <a:p>
            <a:pPr fontAlgn="auto">
              <a:spcBef>
                <a:spcPts val="0"/>
              </a:spcBef>
              <a:spcAft>
                <a:spcPts val="0"/>
              </a:spcAft>
              <a:defRPr/>
            </a:pPr>
            <a:r>
              <a:rPr lang="en-US" sz="6600" b="1" dirty="0">
                <a:solidFill>
                  <a:schemeClr val="accent4"/>
                </a:solidFill>
                <a:effectLst>
                  <a:outerShdw blurRad="50800" dist="38100" dir="2700000" algn="tl" rotWithShape="0">
                    <a:schemeClr val="tx1">
                      <a:alpha val="40000"/>
                    </a:schemeClr>
                  </a:outerShdw>
                </a:effectLst>
                <a:latin typeface="Helvetica" pitchFamily="2" charset="0"/>
                <a:cs typeface="+mn-cs"/>
              </a:rPr>
              <a:t>GUARANTEED SERVICES</a:t>
            </a:r>
          </a:p>
        </p:txBody>
      </p:sp>
      <p:sp>
        <p:nvSpPr>
          <p:cNvPr id="11" name="Date Placeholder 2">
            <a:extLst>
              <a:ext uri="{FF2B5EF4-FFF2-40B4-BE49-F238E27FC236}">
                <a16:creationId xmlns:a16="http://schemas.microsoft.com/office/drawing/2014/main" id="{5800C28E-F6D5-4C3A-B5D3-D9AF238E35F6}"/>
              </a:ext>
            </a:extLst>
          </p:cNvPr>
          <p:cNvSpPr>
            <a:spLocks noGrp="1"/>
          </p:cNvSpPr>
          <p:nvPr>
            <p:ph type="dt" sz="half" idx="10"/>
          </p:nvPr>
        </p:nvSpPr>
        <p:spPr/>
        <p:txBody>
          <a:bodyPr/>
          <a:lstStyle>
            <a:lvl1pPr>
              <a:defRPr/>
            </a:lvl1pPr>
          </a:lstStyle>
          <a:p>
            <a:pPr>
              <a:defRPr/>
            </a:pPr>
            <a:fld id="{34CDDC05-184F-4B13-9CA3-2979E946595D}" type="datetimeFigureOut">
              <a:rPr lang="en-US"/>
              <a:pPr>
                <a:defRPr/>
              </a:pPr>
              <a:t>8/8/2020</a:t>
            </a:fld>
            <a:endParaRPr lang="en-US" dirty="0"/>
          </a:p>
        </p:txBody>
      </p:sp>
      <p:sp>
        <p:nvSpPr>
          <p:cNvPr id="12" name="Footer Placeholder 3">
            <a:extLst>
              <a:ext uri="{FF2B5EF4-FFF2-40B4-BE49-F238E27FC236}">
                <a16:creationId xmlns:a16="http://schemas.microsoft.com/office/drawing/2014/main" id="{D9853ADE-B1AD-4B98-BD17-3ABDADCB0979}"/>
              </a:ext>
            </a:extLst>
          </p:cNvPr>
          <p:cNvSpPr>
            <a:spLocks noGrp="1"/>
          </p:cNvSpPr>
          <p:nvPr>
            <p:ph type="ftr" sz="quarter" idx="11"/>
          </p:nvPr>
        </p:nvSpPr>
        <p:spPr/>
        <p:txBody>
          <a:bodyPr/>
          <a:lstStyle>
            <a:lvl1pPr>
              <a:defRPr/>
            </a:lvl1pPr>
          </a:lstStyle>
          <a:p>
            <a:pPr>
              <a:defRPr/>
            </a:pPr>
            <a:endParaRPr lang="en-US"/>
          </a:p>
        </p:txBody>
      </p:sp>
      <p:sp>
        <p:nvSpPr>
          <p:cNvPr id="13" name="Slide Number Placeholder 4">
            <a:extLst>
              <a:ext uri="{FF2B5EF4-FFF2-40B4-BE49-F238E27FC236}">
                <a16:creationId xmlns:a16="http://schemas.microsoft.com/office/drawing/2014/main" id="{2E335B10-7D78-4886-AC67-4DEBB1AB5FE7}"/>
              </a:ext>
            </a:extLst>
          </p:cNvPr>
          <p:cNvSpPr>
            <a:spLocks noGrp="1"/>
          </p:cNvSpPr>
          <p:nvPr>
            <p:ph type="sldNum" sz="quarter" idx="12"/>
          </p:nvPr>
        </p:nvSpPr>
        <p:spPr/>
        <p:txBody>
          <a:bodyPr/>
          <a:lstStyle>
            <a:lvl1pPr>
              <a:defRPr/>
            </a:lvl1pPr>
          </a:lstStyle>
          <a:p>
            <a:fld id="{329BE82A-C067-4813-9B49-D359F964778F}" type="slidenum">
              <a:rPr lang="en-US" altLang="en-US"/>
              <a:pPr/>
              <a:t>‹#›</a:t>
            </a:fld>
            <a:endParaRPr lang="en-US" altLang="en-US"/>
          </a:p>
        </p:txBody>
      </p:sp>
    </p:spTree>
    <p:extLst>
      <p:ext uri="{BB962C8B-B14F-4D97-AF65-F5344CB8AC3E}">
        <p14:creationId xmlns:p14="http://schemas.microsoft.com/office/powerpoint/2010/main" val="212655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500"/>
                            </p:stCondLst>
                            <p:childTnLst>
                              <p:par>
                                <p:cTn id="17" presetID="23" presetClass="entr" presetSubtype="16" fill="hold" grpId="0" nodeType="after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childTnLst>
                                </p:cTn>
                              </p:par>
                            </p:childTnLst>
                          </p:cTn>
                        </p:par>
                        <p:par>
                          <p:cTn id="21" fill="hold">
                            <p:stCondLst>
                              <p:cond delay="2500"/>
                            </p:stCondLst>
                            <p:childTnLst>
                              <p:par>
                                <p:cTn id="22" presetID="53" presetClass="entr" presetSubtype="16" fill="hold" grpId="0" nodeType="afterEffect">
                                  <p:stCondLst>
                                    <p:cond delay="100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par>
                          <p:cTn id="27" fill="hold">
                            <p:stCondLst>
                              <p:cond delay="4000"/>
                            </p:stCondLst>
                            <p:childTnLst>
                              <p:par>
                                <p:cTn id="28" presetID="2" presetClass="entr" presetSubtype="4"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10"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07D82081-7D97-4269-AFBD-407F51D78369}"/>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23813" y="-1519238"/>
            <a:ext cx="12226926" cy="1059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0">
            <a:extLst>
              <a:ext uri="{FF2B5EF4-FFF2-40B4-BE49-F238E27FC236}">
                <a16:creationId xmlns:a16="http://schemas.microsoft.com/office/drawing/2014/main" id="{586F3AD9-CF6A-4F7B-8041-43D132EB09E4}"/>
              </a:ext>
            </a:extLst>
          </p:cNvPr>
          <p:cNvSpPr/>
          <p:nvPr userDrawn="1"/>
        </p:nvSpPr>
        <p:spPr>
          <a:xfrm>
            <a:off x="8264525" y="822325"/>
            <a:ext cx="1492250"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21">
            <a:extLst>
              <a:ext uri="{FF2B5EF4-FFF2-40B4-BE49-F238E27FC236}">
                <a16:creationId xmlns:a16="http://schemas.microsoft.com/office/drawing/2014/main" id="{B526C765-E620-4CAE-8999-05725C678337}"/>
              </a:ext>
            </a:extLst>
          </p:cNvPr>
          <p:cNvSpPr/>
          <p:nvPr userDrawn="1"/>
        </p:nvSpPr>
        <p:spPr>
          <a:xfrm>
            <a:off x="5856288" y="254000"/>
            <a:ext cx="2222500" cy="6143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a:extLst>
              <a:ext uri="{FF2B5EF4-FFF2-40B4-BE49-F238E27FC236}">
                <a16:creationId xmlns:a16="http://schemas.microsoft.com/office/drawing/2014/main" id="{6BFCEDE7-0752-4FF5-98EA-A1D63176654D}"/>
              </a:ext>
            </a:extLst>
          </p:cNvPr>
          <p:cNvSpPr txBox="1">
            <a:spLocks/>
          </p:cNvSpPr>
          <p:nvPr userDrawn="1"/>
        </p:nvSpPr>
        <p:spPr>
          <a:xfrm>
            <a:off x="152400" y="-69850"/>
            <a:ext cx="11887200" cy="194945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4000" b="1">
                <a:solidFill>
                  <a:schemeClr val="bg1"/>
                </a:solidFill>
                <a:latin typeface="Helvetica" pitchFamily="2" charset="0"/>
              </a:rPr>
              <a:t>YOUR HOME SOLD IN 28 DAYS GUARANTEED</a:t>
            </a:r>
            <a:br>
              <a:rPr lang="en-US" b="1">
                <a:solidFill>
                  <a:schemeClr val="bg1"/>
                </a:solidFill>
                <a:latin typeface="Helvetica" pitchFamily="2" charset="0"/>
              </a:rPr>
            </a:br>
            <a:r>
              <a:rPr lang="en-US" sz="4000" b="1">
                <a:solidFill>
                  <a:schemeClr val="bg1"/>
                </a:solidFill>
                <a:latin typeface="Helvetica" pitchFamily="2" charset="0"/>
              </a:rPr>
              <a:t>OR I WILL SELL IT FOR FREE</a:t>
            </a:r>
            <a:endParaRPr lang="en-US" b="1" dirty="0">
              <a:solidFill>
                <a:schemeClr val="bg1"/>
              </a:solidFill>
              <a:latin typeface="Helvetica" pitchFamily="2" charset="0"/>
            </a:endParaRPr>
          </a:p>
        </p:txBody>
      </p:sp>
      <p:sp>
        <p:nvSpPr>
          <p:cNvPr id="7" name="Rectangle 23">
            <a:extLst>
              <a:ext uri="{FF2B5EF4-FFF2-40B4-BE49-F238E27FC236}">
                <a16:creationId xmlns:a16="http://schemas.microsoft.com/office/drawing/2014/main" id="{5A5E08D4-3A22-4B66-8497-5961BB586E5B}"/>
              </a:ext>
            </a:extLst>
          </p:cNvPr>
          <p:cNvSpPr/>
          <p:nvPr userDrawn="1"/>
        </p:nvSpPr>
        <p:spPr>
          <a:xfrm>
            <a:off x="-34925" y="4757738"/>
            <a:ext cx="4700588" cy="244157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extBox 24">
            <a:extLst>
              <a:ext uri="{FF2B5EF4-FFF2-40B4-BE49-F238E27FC236}">
                <a16:creationId xmlns:a16="http://schemas.microsoft.com/office/drawing/2014/main" id="{CCA7FB80-7D80-48DF-9AE3-31208FAE5A6D}"/>
              </a:ext>
            </a:extLst>
          </p:cNvPr>
          <p:cNvSpPr txBox="1"/>
          <p:nvPr userDrawn="1"/>
        </p:nvSpPr>
        <p:spPr>
          <a:xfrm>
            <a:off x="404813" y="4964113"/>
            <a:ext cx="3817937" cy="1524000"/>
          </a:xfrm>
          <a:prstGeom prst="rect">
            <a:avLst/>
          </a:prstGeom>
          <a:noFill/>
        </p:spPr>
        <p:txBody>
          <a:bodyPr>
            <a:spAutoFit/>
          </a:bodyPr>
          <a:lstStyle/>
          <a:p>
            <a:pPr marL="213750" indent="-213750" fontAlgn="auto">
              <a:spcBef>
                <a:spcPts val="0"/>
              </a:spcBef>
              <a:spcAft>
                <a:spcPts val="600"/>
              </a:spcAft>
              <a:buFont typeface="Arial" panose="020B0604020202020204" pitchFamily="34" charset="0"/>
              <a:buChar char="•"/>
              <a:defRPr/>
            </a:pPr>
            <a:r>
              <a:rPr lang="en-US" sz="2200" b="1" dirty="0">
                <a:solidFill>
                  <a:schemeClr val="accent1"/>
                </a:solidFill>
                <a:latin typeface="Helvetica" pitchFamily="2" charset="0"/>
                <a:cs typeface="+mn-cs"/>
              </a:rPr>
              <a:t>2.5% co-operating broker commission applies</a:t>
            </a:r>
          </a:p>
          <a:p>
            <a:pPr marL="213750" indent="-213750" fontAlgn="auto">
              <a:spcBef>
                <a:spcPts val="0"/>
              </a:spcBef>
              <a:spcAft>
                <a:spcPts val="600"/>
              </a:spcAft>
              <a:buFont typeface="Arial" panose="020B0604020202020204" pitchFamily="34" charset="0"/>
              <a:buChar char="•"/>
              <a:defRPr/>
            </a:pPr>
            <a:r>
              <a:rPr lang="en-US" sz="2200" b="1" dirty="0">
                <a:solidFill>
                  <a:schemeClr val="accent1"/>
                </a:solidFill>
                <a:latin typeface="Helvetica" pitchFamily="2" charset="0"/>
                <a:cs typeface="+mn-cs"/>
              </a:rPr>
              <a:t>I will charge only $2,000 </a:t>
            </a:r>
            <a:br>
              <a:rPr lang="en-US" sz="2200" b="1" dirty="0">
                <a:solidFill>
                  <a:schemeClr val="accent1"/>
                </a:solidFill>
                <a:latin typeface="Helvetica" pitchFamily="2" charset="0"/>
                <a:cs typeface="+mn-cs"/>
              </a:rPr>
            </a:br>
            <a:r>
              <a:rPr lang="en-US" sz="2200" b="1" dirty="0">
                <a:solidFill>
                  <a:schemeClr val="accent1"/>
                </a:solidFill>
                <a:latin typeface="Helvetica" pitchFamily="2" charset="0"/>
                <a:cs typeface="+mn-cs"/>
              </a:rPr>
              <a:t>as a listing brokerage</a:t>
            </a:r>
          </a:p>
        </p:txBody>
      </p:sp>
      <p:sp>
        <p:nvSpPr>
          <p:cNvPr id="2" name="Title 1"/>
          <p:cNvSpPr>
            <a:spLocks noGrp="1"/>
          </p:cNvSpPr>
          <p:nvPr>
            <p:ph type="title"/>
          </p:nvPr>
        </p:nvSpPr>
        <p:spPr/>
        <p:txBody>
          <a:bodyPr/>
          <a:lstStyle/>
          <a:p>
            <a:r>
              <a:rPr lang="en-US"/>
              <a:t>Click to edit Master title style</a:t>
            </a:r>
          </a:p>
        </p:txBody>
      </p:sp>
      <p:sp>
        <p:nvSpPr>
          <p:cNvPr id="9" name="Date Placeholder 2">
            <a:extLst>
              <a:ext uri="{FF2B5EF4-FFF2-40B4-BE49-F238E27FC236}">
                <a16:creationId xmlns:a16="http://schemas.microsoft.com/office/drawing/2014/main" id="{E24BFA8A-165A-46A7-9C6A-D6C176EDA01E}"/>
              </a:ext>
            </a:extLst>
          </p:cNvPr>
          <p:cNvSpPr>
            <a:spLocks noGrp="1"/>
          </p:cNvSpPr>
          <p:nvPr>
            <p:ph type="dt" sz="half" idx="10"/>
          </p:nvPr>
        </p:nvSpPr>
        <p:spPr/>
        <p:txBody>
          <a:bodyPr/>
          <a:lstStyle>
            <a:lvl1pPr>
              <a:defRPr/>
            </a:lvl1pPr>
          </a:lstStyle>
          <a:p>
            <a:pPr>
              <a:defRPr/>
            </a:pPr>
            <a:fld id="{5F6EE836-E41D-4F99-B4B8-1A671F722032}" type="datetimeFigureOut">
              <a:rPr lang="en-US"/>
              <a:pPr>
                <a:defRPr/>
              </a:pPr>
              <a:t>8/8/2020</a:t>
            </a:fld>
            <a:endParaRPr lang="en-US" dirty="0"/>
          </a:p>
        </p:txBody>
      </p:sp>
      <p:sp>
        <p:nvSpPr>
          <p:cNvPr id="10" name="Footer Placeholder 3">
            <a:extLst>
              <a:ext uri="{FF2B5EF4-FFF2-40B4-BE49-F238E27FC236}">
                <a16:creationId xmlns:a16="http://schemas.microsoft.com/office/drawing/2014/main" id="{CAC0C4F4-9F6B-4AA4-8EFC-3BDA20AC998B}"/>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4">
            <a:extLst>
              <a:ext uri="{FF2B5EF4-FFF2-40B4-BE49-F238E27FC236}">
                <a16:creationId xmlns:a16="http://schemas.microsoft.com/office/drawing/2014/main" id="{8596D445-7B56-4FA7-B1A5-B7C7DB91C053}"/>
              </a:ext>
            </a:extLst>
          </p:cNvPr>
          <p:cNvSpPr>
            <a:spLocks noGrp="1"/>
          </p:cNvSpPr>
          <p:nvPr>
            <p:ph type="sldNum" sz="quarter" idx="12"/>
          </p:nvPr>
        </p:nvSpPr>
        <p:spPr/>
        <p:txBody>
          <a:bodyPr/>
          <a:lstStyle>
            <a:lvl1pPr>
              <a:defRPr/>
            </a:lvl1pPr>
          </a:lstStyle>
          <a:p>
            <a:fld id="{C9D0A476-6EC1-42C3-833E-9EF1F3465171}" type="slidenum">
              <a:rPr lang="en-US" altLang="en-US"/>
              <a:pPr/>
              <a:t>‹#›</a:t>
            </a:fld>
            <a:endParaRPr lang="en-US" altLang="en-US"/>
          </a:p>
        </p:txBody>
      </p:sp>
    </p:spTree>
    <p:extLst>
      <p:ext uri="{BB962C8B-B14F-4D97-AF65-F5344CB8AC3E}">
        <p14:creationId xmlns:p14="http://schemas.microsoft.com/office/powerpoint/2010/main" val="286619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3" presetClass="entr" presetSubtype="16"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par>
                          <p:cTn id="15" fill="hold">
                            <p:stCondLst>
                              <p:cond delay="1500"/>
                            </p:stCondLst>
                            <p:childTnLst>
                              <p:par>
                                <p:cTn id="16" presetID="23" presetClass="entr" presetSubtype="16" fill="hold" grpId="0" nodeType="afterEffect">
                                  <p:stCondLst>
                                    <p:cond delay="50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childTnLst>
                                </p:cTn>
                              </p:par>
                            </p:childTnLst>
                          </p:cTn>
                        </p:par>
                        <p:par>
                          <p:cTn id="20" fill="hold">
                            <p:stCondLst>
                              <p:cond delay="2500"/>
                            </p:stCondLst>
                            <p:childTnLst>
                              <p:par>
                                <p:cTn id="21" presetID="2" presetClass="entr" presetSubtype="4" fill="hold" grpId="0" nodeType="afterEffect">
                                  <p:stCondLst>
                                    <p:cond delay="5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par>
                          <p:cTn id="25" fill="hold">
                            <p:stCondLst>
                              <p:cond delay="3500"/>
                            </p:stCondLst>
                            <p:childTnLst>
                              <p:par>
                                <p:cTn id="26" presetID="2" presetClass="entr" presetSubtype="4" fill="hold" grpId="0" nodeType="after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390D4551-8DFA-4CEF-B6BF-5568BFF424C3}"/>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17">
            <a:extLst>
              <a:ext uri="{FF2B5EF4-FFF2-40B4-BE49-F238E27FC236}">
                <a16:creationId xmlns:a16="http://schemas.microsoft.com/office/drawing/2014/main" id="{B5E8FE0B-7F16-4461-8D80-F0C371F53F7A}"/>
              </a:ext>
            </a:extLst>
          </p:cNvPr>
          <p:cNvGrpSpPr>
            <a:grpSpLocks/>
          </p:cNvGrpSpPr>
          <p:nvPr userDrawn="1"/>
        </p:nvGrpSpPr>
        <p:grpSpPr bwMode="auto">
          <a:xfrm>
            <a:off x="8377238" y="5808663"/>
            <a:ext cx="3671887" cy="909637"/>
            <a:chOff x="3785182" y="5303038"/>
            <a:chExt cx="7461351" cy="1713484"/>
          </a:xfrm>
        </p:grpSpPr>
        <p:pic>
          <p:nvPicPr>
            <p:cNvPr id="4" name="Picture 18">
              <a:extLst>
                <a:ext uri="{FF2B5EF4-FFF2-40B4-BE49-F238E27FC236}">
                  <a16:creationId xmlns:a16="http://schemas.microsoft.com/office/drawing/2014/main" id="{20AB4B10-EA96-473B-AE9D-95D5423D67A0}"/>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9">
              <a:extLst>
                <a:ext uri="{FF2B5EF4-FFF2-40B4-BE49-F238E27FC236}">
                  <a16:creationId xmlns:a16="http://schemas.microsoft.com/office/drawing/2014/main" id="{06094959-D216-4EEC-8200-02FEEE8BDB2B}"/>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6" name="Freeform 20">
              <a:extLst>
                <a:ext uri="{FF2B5EF4-FFF2-40B4-BE49-F238E27FC236}">
                  <a16:creationId xmlns:a16="http://schemas.microsoft.com/office/drawing/2014/main" id="{79F429EE-ADE6-478B-A230-41560EC8D3F6}"/>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7" name="TextBox 6">
            <a:extLst>
              <a:ext uri="{FF2B5EF4-FFF2-40B4-BE49-F238E27FC236}">
                <a16:creationId xmlns:a16="http://schemas.microsoft.com/office/drawing/2014/main" id="{D0AE691E-08F6-4E40-971E-6673A3235ADF}"/>
              </a:ext>
            </a:extLst>
          </p:cNvPr>
          <p:cNvSpPr txBox="1"/>
          <p:nvPr userDrawn="1"/>
        </p:nvSpPr>
        <p:spPr>
          <a:xfrm>
            <a:off x="465138" y="1331913"/>
            <a:ext cx="11261725" cy="4117975"/>
          </a:xfrm>
          <a:prstGeom prst="rect">
            <a:avLst/>
          </a:prstGeom>
          <a:noFill/>
        </p:spPr>
        <p:txBody>
          <a:bodyPr>
            <a:spAutoFit/>
          </a:bodyPr>
          <a:lstStyle/>
          <a:p>
            <a:pPr marL="228600" indent="-228600" fontAlgn="auto">
              <a:lnSpc>
                <a:spcPct val="90000"/>
              </a:lnSpc>
              <a:spcBef>
                <a:spcPts val="1200"/>
              </a:spcBef>
              <a:spcAft>
                <a:spcPts val="0"/>
              </a:spcAft>
              <a:buFont typeface="Arial" panose="020B0604020202020204" pitchFamily="34" charset="0"/>
              <a:buChar char="•"/>
              <a:defRPr/>
            </a:pPr>
            <a:r>
              <a:rPr lang="en-US" sz="3200" dirty="0">
                <a:solidFill>
                  <a:srgbClr val="000000"/>
                </a:solidFill>
                <a:latin typeface="+mn-lt"/>
                <a:cs typeface="+mn-cs"/>
              </a:rPr>
              <a:t>Since 1985</a:t>
            </a:r>
          </a:p>
          <a:p>
            <a:pPr marL="228600" indent="-228600" fontAlgn="auto">
              <a:lnSpc>
                <a:spcPct val="90000"/>
              </a:lnSpc>
              <a:spcBef>
                <a:spcPts val="1200"/>
              </a:spcBef>
              <a:spcAft>
                <a:spcPts val="0"/>
              </a:spcAft>
              <a:buFont typeface="Arial" panose="020B0604020202020204" pitchFamily="34" charset="0"/>
              <a:buChar char="•"/>
              <a:defRPr/>
            </a:pPr>
            <a:r>
              <a:rPr lang="en-US" sz="3200" dirty="0">
                <a:solidFill>
                  <a:srgbClr val="000000"/>
                </a:solidFill>
                <a:latin typeface="+mn-lt"/>
                <a:cs typeface="+mn-cs"/>
              </a:rPr>
              <a:t>More than 2,100 realtors and still growing!!!</a:t>
            </a:r>
          </a:p>
          <a:p>
            <a:pPr marL="228600" indent="-228600" fontAlgn="auto">
              <a:lnSpc>
                <a:spcPct val="90000"/>
              </a:lnSpc>
              <a:spcBef>
                <a:spcPts val="1200"/>
              </a:spcBef>
              <a:spcAft>
                <a:spcPts val="0"/>
              </a:spcAft>
              <a:buFont typeface="Arial" panose="020B0604020202020204" pitchFamily="34" charset="0"/>
              <a:buChar char="•"/>
              <a:defRPr/>
            </a:pPr>
            <a:r>
              <a:rPr lang="en-US" sz="3200" dirty="0">
                <a:solidFill>
                  <a:srgbClr val="000000"/>
                </a:solidFill>
                <a:latin typeface="+mn-lt"/>
                <a:cs typeface="+mn-cs"/>
              </a:rPr>
              <a:t>Largest Homelife in Canada</a:t>
            </a:r>
          </a:p>
          <a:p>
            <a:pPr marL="228600" indent="-228600" fontAlgn="auto">
              <a:lnSpc>
                <a:spcPct val="90000"/>
              </a:lnSpc>
              <a:spcBef>
                <a:spcPts val="1200"/>
              </a:spcBef>
              <a:spcAft>
                <a:spcPts val="0"/>
              </a:spcAft>
              <a:buFont typeface="Arial" panose="020B0604020202020204" pitchFamily="34" charset="0"/>
              <a:buChar char="•"/>
              <a:defRPr/>
            </a:pPr>
            <a:r>
              <a:rPr lang="en-US" sz="3200" dirty="0">
                <a:solidFill>
                  <a:srgbClr val="000000"/>
                </a:solidFill>
                <a:latin typeface="+mn-lt"/>
                <a:cs typeface="+mn-cs"/>
              </a:rPr>
              <a:t>Top 5 companies in Toronto Regional Real Estate Board</a:t>
            </a:r>
          </a:p>
          <a:p>
            <a:pPr marL="228600" indent="-228600" fontAlgn="auto">
              <a:lnSpc>
                <a:spcPct val="90000"/>
              </a:lnSpc>
              <a:spcBef>
                <a:spcPts val="1200"/>
              </a:spcBef>
              <a:spcAft>
                <a:spcPts val="0"/>
              </a:spcAft>
              <a:buFont typeface="Arial" panose="020B0604020202020204" pitchFamily="34" charset="0"/>
              <a:buChar char="•"/>
              <a:defRPr/>
            </a:pPr>
            <a:r>
              <a:rPr lang="en-US" sz="3200" dirty="0">
                <a:solidFill>
                  <a:srgbClr val="000000"/>
                </a:solidFill>
                <a:latin typeface="+mn-lt"/>
                <a:cs typeface="+mn-cs"/>
              </a:rPr>
              <a:t>Selling one property every hour</a:t>
            </a:r>
          </a:p>
          <a:p>
            <a:pPr marL="228600" indent="-228600" fontAlgn="auto">
              <a:lnSpc>
                <a:spcPct val="90000"/>
              </a:lnSpc>
              <a:spcBef>
                <a:spcPts val="1200"/>
              </a:spcBef>
              <a:spcAft>
                <a:spcPts val="0"/>
              </a:spcAft>
              <a:buFont typeface="Arial" panose="020B0604020202020204" pitchFamily="34" charset="0"/>
              <a:buChar char="•"/>
              <a:defRPr/>
            </a:pPr>
            <a:r>
              <a:rPr lang="en-US" sz="3200" dirty="0">
                <a:solidFill>
                  <a:srgbClr val="000000"/>
                </a:solidFill>
                <a:latin typeface="+mn-lt"/>
                <a:cs typeface="+mn-cs"/>
              </a:rPr>
              <a:t>Top 3 listing brokerage in Homelife Family</a:t>
            </a:r>
          </a:p>
          <a:p>
            <a:pPr marL="228600" indent="-228600" fontAlgn="auto">
              <a:lnSpc>
                <a:spcPct val="90000"/>
              </a:lnSpc>
              <a:spcBef>
                <a:spcPts val="1200"/>
              </a:spcBef>
              <a:spcAft>
                <a:spcPts val="0"/>
              </a:spcAft>
              <a:buFont typeface="Arial" panose="020B0604020202020204" pitchFamily="34" charset="0"/>
              <a:buChar char="•"/>
              <a:defRPr/>
            </a:pPr>
            <a:r>
              <a:rPr lang="en-US" sz="3200" dirty="0">
                <a:solidFill>
                  <a:srgbClr val="000000"/>
                </a:solidFill>
                <a:latin typeface="+mn-lt"/>
                <a:cs typeface="+mn-cs"/>
              </a:rPr>
              <a:t>5 locations across GTA </a:t>
            </a:r>
          </a:p>
        </p:txBody>
      </p:sp>
      <p:sp>
        <p:nvSpPr>
          <p:cNvPr id="8" name="TextBox 14">
            <a:extLst>
              <a:ext uri="{FF2B5EF4-FFF2-40B4-BE49-F238E27FC236}">
                <a16:creationId xmlns:a16="http://schemas.microsoft.com/office/drawing/2014/main" id="{214A8842-4303-4D78-A86A-2B9FE1A1E36B}"/>
              </a:ext>
            </a:extLst>
          </p:cNvPr>
          <p:cNvSpPr txBox="1"/>
          <p:nvPr userDrawn="1"/>
        </p:nvSpPr>
        <p:spPr>
          <a:xfrm>
            <a:off x="465138" y="398463"/>
            <a:ext cx="11261725" cy="593725"/>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600" b="1" dirty="0">
                <a:solidFill>
                  <a:schemeClr val="accent1"/>
                </a:solidFill>
                <a:latin typeface="Helvetica" pitchFamily="2" charset="0"/>
                <a:cs typeface="+mn-cs"/>
              </a:rPr>
              <a:t>ABOUT HOMELIFE MIRACLE</a:t>
            </a:r>
          </a:p>
        </p:txBody>
      </p:sp>
      <p:sp>
        <p:nvSpPr>
          <p:cNvPr id="9" name="Slide Number Placeholder 5">
            <a:extLst>
              <a:ext uri="{FF2B5EF4-FFF2-40B4-BE49-F238E27FC236}">
                <a16:creationId xmlns:a16="http://schemas.microsoft.com/office/drawing/2014/main" id="{275760B6-6091-41B6-BE9A-AE1D8A536EF8}"/>
              </a:ext>
            </a:extLst>
          </p:cNvPr>
          <p:cNvSpPr>
            <a:spLocks noGrp="1"/>
          </p:cNvSpPr>
          <p:nvPr>
            <p:ph type="sldNum" sz="quarter" idx="10"/>
          </p:nvPr>
        </p:nvSpPr>
        <p:spPr>
          <a:xfrm>
            <a:off x="465138" y="6356350"/>
            <a:ext cx="2743200" cy="365125"/>
          </a:xfrm>
        </p:spPr>
        <p:txBody>
          <a:bodyPr/>
          <a:lstStyle>
            <a:lvl1pPr>
              <a:defRPr/>
            </a:lvl1pPr>
          </a:lstStyle>
          <a:p>
            <a:fld id="{0D9BD178-9280-4E0B-9FA8-D3B4BF474A0F}" type="slidenum">
              <a:rPr lang="en-US" altLang="en-US"/>
              <a:pPr/>
              <a:t>‹#›</a:t>
            </a:fld>
            <a:endParaRPr lang="en-US" altLang="en-US"/>
          </a:p>
        </p:txBody>
      </p:sp>
    </p:spTree>
    <p:extLst>
      <p:ext uri="{BB962C8B-B14F-4D97-AF65-F5344CB8AC3E}">
        <p14:creationId xmlns:p14="http://schemas.microsoft.com/office/powerpoint/2010/main" val="240613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grpId="0" nodeType="afterEffect">
                                  <p:stCondLst>
                                    <p:cond delay="50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3" name="Group 7">
            <a:extLst>
              <a:ext uri="{FF2B5EF4-FFF2-40B4-BE49-F238E27FC236}">
                <a16:creationId xmlns:a16="http://schemas.microsoft.com/office/drawing/2014/main" id="{880C7E15-A472-4008-9BF4-4EE02AC48F57}"/>
              </a:ext>
            </a:extLst>
          </p:cNvPr>
          <p:cNvGrpSpPr>
            <a:grpSpLocks/>
          </p:cNvGrpSpPr>
          <p:nvPr userDrawn="1"/>
        </p:nvGrpSpPr>
        <p:grpSpPr bwMode="auto">
          <a:xfrm>
            <a:off x="8377238" y="5808663"/>
            <a:ext cx="3671887" cy="909637"/>
            <a:chOff x="3785182" y="5303038"/>
            <a:chExt cx="7461351" cy="1713484"/>
          </a:xfrm>
        </p:grpSpPr>
        <p:pic>
          <p:nvPicPr>
            <p:cNvPr id="4" name="Picture 8">
              <a:extLst>
                <a:ext uri="{FF2B5EF4-FFF2-40B4-BE49-F238E27FC236}">
                  <a16:creationId xmlns:a16="http://schemas.microsoft.com/office/drawing/2014/main" id="{126978CB-A24F-4F65-9685-182142FC88DA}"/>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a:extLst>
                <a:ext uri="{FF2B5EF4-FFF2-40B4-BE49-F238E27FC236}">
                  <a16:creationId xmlns:a16="http://schemas.microsoft.com/office/drawing/2014/main" id="{097F3B69-D8D4-4940-8830-12072133B540}"/>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6" name="Freeform 10">
              <a:extLst>
                <a:ext uri="{FF2B5EF4-FFF2-40B4-BE49-F238E27FC236}">
                  <a16:creationId xmlns:a16="http://schemas.microsoft.com/office/drawing/2014/main" id="{6DCCCB1B-B65D-4EA5-BC28-BF499A182AC6}"/>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7" name="Rectangle 14">
            <a:extLst>
              <a:ext uri="{FF2B5EF4-FFF2-40B4-BE49-F238E27FC236}">
                <a16:creationId xmlns:a16="http://schemas.microsoft.com/office/drawing/2014/main" id="{1C4658FE-157F-4DCA-B0EF-F3059EFC21EB}"/>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 Placeholder 2"/>
          <p:cNvSpPr>
            <a:spLocks noGrp="1"/>
          </p:cNvSpPr>
          <p:nvPr>
            <p:ph type="body" idx="1"/>
          </p:nvPr>
        </p:nvSpPr>
        <p:spPr>
          <a:xfrm>
            <a:off x="464917" y="387854"/>
            <a:ext cx="11262167" cy="589558"/>
          </a:xfrm>
          <a:prstGeom prst="rect">
            <a:avLst/>
          </a:prstGeom>
        </p:spPr>
        <p:txBody>
          <a:bodyPr/>
          <a:lstStyle>
            <a:lvl1pPr marL="0" indent="0" algn="ctr">
              <a:buNone/>
              <a:defRPr sz="3600" b="1">
                <a:solidFill>
                  <a:schemeClr val="accent1"/>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8" name="Slide Number Placeholder 6">
            <a:extLst>
              <a:ext uri="{FF2B5EF4-FFF2-40B4-BE49-F238E27FC236}">
                <a16:creationId xmlns:a16="http://schemas.microsoft.com/office/drawing/2014/main" id="{95ABFEF3-4294-43AB-A92D-5E96197B9A07}"/>
              </a:ext>
            </a:extLst>
          </p:cNvPr>
          <p:cNvSpPr>
            <a:spLocks noGrp="1"/>
          </p:cNvSpPr>
          <p:nvPr>
            <p:ph type="sldNum" sz="quarter" idx="10"/>
          </p:nvPr>
        </p:nvSpPr>
        <p:spPr>
          <a:xfrm>
            <a:off x="465138" y="6356350"/>
            <a:ext cx="2743200" cy="365125"/>
          </a:xfrm>
        </p:spPr>
        <p:txBody>
          <a:bodyPr/>
          <a:lstStyle>
            <a:lvl1pPr>
              <a:defRPr/>
            </a:lvl1pPr>
          </a:lstStyle>
          <a:p>
            <a:fld id="{2F3584D1-089E-40E7-8CD4-9F42C5A52DF1}" type="slidenum">
              <a:rPr lang="en-US" altLang="en-US"/>
              <a:pPr/>
              <a:t>‹#›</a:t>
            </a:fld>
            <a:endParaRPr lang="en-US" altLang="en-US"/>
          </a:p>
        </p:txBody>
      </p:sp>
    </p:spTree>
    <p:extLst>
      <p:ext uri="{BB962C8B-B14F-4D97-AF65-F5344CB8AC3E}">
        <p14:creationId xmlns:p14="http://schemas.microsoft.com/office/powerpoint/2010/main" val="16944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3" name="Group 7">
            <a:extLst>
              <a:ext uri="{FF2B5EF4-FFF2-40B4-BE49-F238E27FC236}">
                <a16:creationId xmlns:a16="http://schemas.microsoft.com/office/drawing/2014/main" id="{E0B4AA2D-D9A3-4DA5-8D30-E9AEFCF3C475}"/>
              </a:ext>
            </a:extLst>
          </p:cNvPr>
          <p:cNvGrpSpPr>
            <a:grpSpLocks/>
          </p:cNvGrpSpPr>
          <p:nvPr userDrawn="1"/>
        </p:nvGrpSpPr>
        <p:grpSpPr bwMode="auto">
          <a:xfrm>
            <a:off x="8377238" y="5808663"/>
            <a:ext cx="3671887" cy="909637"/>
            <a:chOff x="3785182" y="5303038"/>
            <a:chExt cx="7461351" cy="1713484"/>
          </a:xfrm>
        </p:grpSpPr>
        <p:pic>
          <p:nvPicPr>
            <p:cNvPr id="4" name="Picture 8">
              <a:extLst>
                <a:ext uri="{FF2B5EF4-FFF2-40B4-BE49-F238E27FC236}">
                  <a16:creationId xmlns:a16="http://schemas.microsoft.com/office/drawing/2014/main" id="{DF98B601-E53D-4632-8C51-886C71DF5C68}"/>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a:extLst>
                <a:ext uri="{FF2B5EF4-FFF2-40B4-BE49-F238E27FC236}">
                  <a16:creationId xmlns:a16="http://schemas.microsoft.com/office/drawing/2014/main" id="{24CA189E-C3B7-48BB-B16F-BDD6578C997A}"/>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6" name="Freeform 10">
              <a:extLst>
                <a:ext uri="{FF2B5EF4-FFF2-40B4-BE49-F238E27FC236}">
                  <a16:creationId xmlns:a16="http://schemas.microsoft.com/office/drawing/2014/main" id="{C8652FCC-55C7-43B7-989D-5D6FC5B66D97}"/>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7" name="Rectangle 14">
            <a:extLst>
              <a:ext uri="{FF2B5EF4-FFF2-40B4-BE49-F238E27FC236}">
                <a16:creationId xmlns:a16="http://schemas.microsoft.com/office/drawing/2014/main" id="{E808CB0E-1E81-4C0C-B0BB-020926C6D091}"/>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 name="Group 7">
            <a:extLst>
              <a:ext uri="{FF2B5EF4-FFF2-40B4-BE49-F238E27FC236}">
                <a16:creationId xmlns:a16="http://schemas.microsoft.com/office/drawing/2014/main" id="{3E486EC6-11AA-40CC-9291-CCC7D994F620}"/>
              </a:ext>
            </a:extLst>
          </p:cNvPr>
          <p:cNvGrpSpPr>
            <a:grpSpLocks/>
          </p:cNvGrpSpPr>
          <p:nvPr userDrawn="1"/>
        </p:nvGrpSpPr>
        <p:grpSpPr bwMode="auto">
          <a:xfrm>
            <a:off x="465138" y="1463675"/>
            <a:ext cx="5630862" cy="588963"/>
            <a:chOff x="464917" y="1463791"/>
            <a:chExt cx="5631083" cy="589558"/>
          </a:xfrm>
        </p:grpSpPr>
        <p:sp>
          <p:nvSpPr>
            <p:cNvPr id="9" name="Rectangle 13">
              <a:extLst>
                <a:ext uri="{FF2B5EF4-FFF2-40B4-BE49-F238E27FC236}">
                  <a16:creationId xmlns:a16="http://schemas.microsoft.com/office/drawing/2014/main" id="{37136E96-4B88-4ED8-B08A-2C4BD6E19422}"/>
                </a:ext>
              </a:extLst>
            </p:cNvPr>
            <p:cNvSpPr/>
            <p:nvPr/>
          </p:nvSpPr>
          <p:spPr>
            <a:xfrm>
              <a:off x="464917" y="1463791"/>
              <a:ext cx="692177" cy="589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latin typeface="Helvetica" pitchFamily="2" charset="0"/>
                </a:rPr>
                <a:t>1</a:t>
              </a:r>
            </a:p>
          </p:txBody>
        </p:sp>
        <p:sp>
          <p:nvSpPr>
            <p:cNvPr id="10" name="TextBox 15">
              <a:extLst>
                <a:ext uri="{FF2B5EF4-FFF2-40B4-BE49-F238E27FC236}">
                  <a16:creationId xmlns:a16="http://schemas.microsoft.com/office/drawing/2014/main" id="{053632BC-A78C-4497-8F31-974BB163CFBB}"/>
                </a:ext>
              </a:extLst>
            </p:cNvPr>
            <p:cNvSpPr txBox="1"/>
            <p:nvPr/>
          </p:nvSpPr>
          <p:spPr>
            <a:xfrm>
              <a:off x="1331726" y="1466969"/>
              <a:ext cx="4764274" cy="583202"/>
            </a:xfrm>
            <a:prstGeom prst="rect">
              <a:avLst/>
            </a:prstGeom>
            <a:noFill/>
          </p:spPr>
          <p:txBody>
            <a:bodyPr anchor="ctr">
              <a:spAutoFit/>
            </a:bodyPr>
            <a:lstStyle/>
            <a:p>
              <a:pPr fontAlgn="auto">
                <a:spcBef>
                  <a:spcPts val="0"/>
                </a:spcBef>
                <a:spcAft>
                  <a:spcPts val="0"/>
                </a:spcAft>
                <a:defRPr/>
              </a:pPr>
              <a:r>
                <a:rPr lang="en-US" sz="3200" b="1" dirty="0">
                  <a:solidFill>
                    <a:schemeClr val="accent1"/>
                  </a:solidFill>
                  <a:latin typeface="Helvetica" pitchFamily="2" charset="0"/>
                  <a:cs typeface="+mn-cs"/>
                </a:rPr>
                <a:t>LISTEN/ADVISE</a:t>
              </a:r>
            </a:p>
          </p:txBody>
        </p:sp>
      </p:grpSp>
      <p:grpSp>
        <p:nvGrpSpPr>
          <p:cNvPr id="11" name="Group 16">
            <a:extLst>
              <a:ext uri="{FF2B5EF4-FFF2-40B4-BE49-F238E27FC236}">
                <a16:creationId xmlns:a16="http://schemas.microsoft.com/office/drawing/2014/main" id="{6094E408-4D8F-4D2D-83C2-9BA82D0C246D}"/>
              </a:ext>
            </a:extLst>
          </p:cNvPr>
          <p:cNvGrpSpPr>
            <a:grpSpLocks/>
          </p:cNvGrpSpPr>
          <p:nvPr userDrawn="1"/>
        </p:nvGrpSpPr>
        <p:grpSpPr bwMode="auto">
          <a:xfrm>
            <a:off x="465138" y="2955925"/>
            <a:ext cx="5630862" cy="598488"/>
            <a:chOff x="464917" y="2955909"/>
            <a:chExt cx="5631083" cy="597989"/>
          </a:xfrm>
        </p:grpSpPr>
        <p:sp>
          <p:nvSpPr>
            <p:cNvPr id="12" name="Rectangle 17">
              <a:extLst>
                <a:ext uri="{FF2B5EF4-FFF2-40B4-BE49-F238E27FC236}">
                  <a16:creationId xmlns:a16="http://schemas.microsoft.com/office/drawing/2014/main" id="{5AD666E2-3C5B-4133-B327-E04675774C94}"/>
                </a:ext>
              </a:extLst>
            </p:cNvPr>
            <p:cNvSpPr/>
            <p:nvPr/>
          </p:nvSpPr>
          <p:spPr>
            <a:xfrm>
              <a:off x="464917" y="2963840"/>
              <a:ext cx="692177" cy="590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latin typeface="Helvetica" pitchFamily="2" charset="0"/>
                </a:rPr>
                <a:t>2</a:t>
              </a:r>
            </a:p>
          </p:txBody>
        </p:sp>
        <p:sp>
          <p:nvSpPr>
            <p:cNvPr id="13" name="TextBox 18">
              <a:extLst>
                <a:ext uri="{FF2B5EF4-FFF2-40B4-BE49-F238E27FC236}">
                  <a16:creationId xmlns:a16="http://schemas.microsoft.com/office/drawing/2014/main" id="{D37707BF-CB0F-4E71-9B2E-320685D47569}"/>
                </a:ext>
              </a:extLst>
            </p:cNvPr>
            <p:cNvSpPr txBox="1"/>
            <p:nvPr/>
          </p:nvSpPr>
          <p:spPr>
            <a:xfrm>
              <a:off x="1331726" y="2955909"/>
              <a:ext cx="4764274" cy="585300"/>
            </a:xfrm>
            <a:prstGeom prst="rect">
              <a:avLst/>
            </a:prstGeom>
            <a:noFill/>
          </p:spPr>
          <p:txBody>
            <a:bodyPr anchor="ctr">
              <a:spAutoFit/>
            </a:bodyPr>
            <a:lstStyle/>
            <a:p>
              <a:pPr fontAlgn="auto">
                <a:spcBef>
                  <a:spcPts val="0"/>
                </a:spcBef>
                <a:spcAft>
                  <a:spcPts val="0"/>
                </a:spcAft>
                <a:defRPr/>
              </a:pPr>
              <a:r>
                <a:rPr lang="en-US" sz="3200" b="1" dirty="0">
                  <a:solidFill>
                    <a:schemeClr val="accent1"/>
                  </a:solidFill>
                  <a:latin typeface="Helvetica" pitchFamily="2" charset="0"/>
                  <a:cs typeface="+mn-cs"/>
                </a:rPr>
                <a:t>REPRESENT YOU</a:t>
              </a:r>
            </a:p>
          </p:txBody>
        </p:sp>
      </p:grpSp>
      <p:grpSp>
        <p:nvGrpSpPr>
          <p:cNvPr id="14" name="Group 19">
            <a:extLst>
              <a:ext uri="{FF2B5EF4-FFF2-40B4-BE49-F238E27FC236}">
                <a16:creationId xmlns:a16="http://schemas.microsoft.com/office/drawing/2014/main" id="{02578D3B-EF35-4A8A-8579-0C987C9AC6FE}"/>
              </a:ext>
            </a:extLst>
          </p:cNvPr>
          <p:cNvGrpSpPr>
            <a:grpSpLocks/>
          </p:cNvGrpSpPr>
          <p:nvPr userDrawn="1"/>
        </p:nvGrpSpPr>
        <p:grpSpPr bwMode="auto">
          <a:xfrm>
            <a:off x="465138" y="4543425"/>
            <a:ext cx="5630862" cy="609600"/>
            <a:chOff x="464917" y="4543709"/>
            <a:chExt cx="5631083" cy="608814"/>
          </a:xfrm>
        </p:grpSpPr>
        <p:sp>
          <p:nvSpPr>
            <p:cNvPr id="15" name="Rectangle 20">
              <a:extLst>
                <a:ext uri="{FF2B5EF4-FFF2-40B4-BE49-F238E27FC236}">
                  <a16:creationId xmlns:a16="http://schemas.microsoft.com/office/drawing/2014/main" id="{C357B3DE-6D36-4F6F-8BDC-A7C70B1B57EE}"/>
                </a:ext>
              </a:extLst>
            </p:cNvPr>
            <p:cNvSpPr/>
            <p:nvPr/>
          </p:nvSpPr>
          <p:spPr>
            <a:xfrm>
              <a:off x="464917" y="4562734"/>
              <a:ext cx="692177" cy="5897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latin typeface="Helvetica" pitchFamily="2" charset="0"/>
                </a:rPr>
                <a:t>3</a:t>
              </a:r>
            </a:p>
          </p:txBody>
        </p:sp>
        <p:sp>
          <p:nvSpPr>
            <p:cNvPr id="16" name="TextBox 21">
              <a:extLst>
                <a:ext uri="{FF2B5EF4-FFF2-40B4-BE49-F238E27FC236}">
                  <a16:creationId xmlns:a16="http://schemas.microsoft.com/office/drawing/2014/main" id="{16B9543D-0895-494D-99EE-9F787B157984}"/>
                </a:ext>
              </a:extLst>
            </p:cNvPr>
            <p:cNvSpPr txBox="1"/>
            <p:nvPr/>
          </p:nvSpPr>
          <p:spPr>
            <a:xfrm>
              <a:off x="1331726" y="4543709"/>
              <a:ext cx="4764274" cy="585033"/>
            </a:xfrm>
            <a:prstGeom prst="rect">
              <a:avLst/>
            </a:prstGeom>
            <a:noFill/>
          </p:spPr>
          <p:txBody>
            <a:bodyPr anchor="ctr">
              <a:spAutoFit/>
            </a:bodyPr>
            <a:lstStyle/>
            <a:p>
              <a:pPr fontAlgn="auto">
                <a:spcBef>
                  <a:spcPts val="0"/>
                </a:spcBef>
                <a:spcAft>
                  <a:spcPts val="0"/>
                </a:spcAft>
                <a:defRPr/>
              </a:pPr>
              <a:r>
                <a:rPr lang="en-US" sz="3200" b="1" dirty="0">
                  <a:solidFill>
                    <a:schemeClr val="accent1"/>
                  </a:solidFill>
                  <a:latin typeface="Helvetica" pitchFamily="2" charset="0"/>
                  <a:cs typeface="+mn-cs"/>
                </a:rPr>
                <a:t>HANDLE THE DETAILS</a:t>
              </a:r>
            </a:p>
          </p:txBody>
        </p:sp>
      </p:grpSp>
      <p:sp>
        <p:nvSpPr>
          <p:cNvPr id="17" name="TextBox 22">
            <a:extLst>
              <a:ext uri="{FF2B5EF4-FFF2-40B4-BE49-F238E27FC236}">
                <a16:creationId xmlns:a16="http://schemas.microsoft.com/office/drawing/2014/main" id="{13A63C13-EB51-4889-8DE3-EE126A2E3BC5}"/>
              </a:ext>
            </a:extLst>
          </p:cNvPr>
          <p:cNvSpPr txBox="1"/>
          <p:nvPr userDrawn="1"/>
        </p:nvSpPr>
        <p:spPr>
          <a:xfrm>
            <a:off x="6096000" y="1463675"/>
            <a:ext cx="5630863" cy="1200150"/>
          </a:xfrm>
          <a:prstGeom prst="rect">
            <a:avLst/>
          </a:prstGeom>
          <a:noFill/>
        </p:spPr>
        <p:txBody>
          <a:bodyPr>
            <a:spAutoFit/>
          </a:bodyPr>
          <a:lstStyle/>
          <a:p>
            <a:pPr fontAlgn="auto">
              <a:spcBef>
                <a:spcPts val="0"/>
              </a:spcBef>
              <a:spcAft>
                <a:spcPts val="0"/>
              </a:spcAft>
              <a:defRPr/>
            </a:pPr>
            <a:r>
              <a:rPr lang="en-US" b="1" i="1" dirty="0">
                <a:solidFill>
                  <a:schemeClr val="accent1"/>
                </a:solidFill>
                <a:latin typeface="Helvetica" pitchFamily="2" charset="0"/>
                <a:cs typeface="+mn-cs"/>
              </a:rPr>
              <a:t>As your Advisor, </a:t>
            </a:r>
            <a:r>
              <a:rPr lang="en-US" dirty="0">
                <a:latin typeface="Helvetica" pitchFamily="2" charset="0"/>
                <a:cs typeface="+mn-cs"/>
              </a:rPr>
              <a:t>I will listen to your ultimate goals, recommend the right marketing tools to help you reach your goals and share with you my Higher Standards experience and expertise.</a:t>
            </a:r>
          </a:p>
        </p:txBody>
      </p:sp>
      <p:sp>
        <p:nvSpPr>
          <p:cNvPr id="18" name="TextBox 23">
            <a:extLst>
              <a:ext uri="{FF2B5EF4-FFF2-40B4-BE49-F238E27FC236}">
                <a16:creationId xmlns:a16="http://schemas.microsoft.com/office/drawing/2014/main" id="{7A7FBF25-D00E-4F36-B49A-B554B61799E7}"/>
              </a:ext>
            </a:extLst>
          </p:cNvPr>
          <p:cNvSpPr txBox="1"/>
          <p:nvPr userDrawn="1"/>
        </p:nvSpPr>
        <p:spPr>
          <a:xfrm>
            <a:off x="6096000" y="2887663"/>
            <a:ext cx="5630863" cy="922337"/>
          </a:xfrm>
          <a:prstGeom prst="rect">
            <a:avLst/>
          </a:prstGeom>
          <a:noFill/>
        </p:spPr>
        <p:txBody>
          <a:bodyPr>
            <a:spAutoFit/>
          </a:bodyPr>
          <a:lstStyle/>
          <a:p>
            <a:pPr fontAlgn="auto">
              <a:spcBef>
                <a:spcPts val="0"/>
              </a:spcBef>
              <a:spcAft>
                <a:spcPts val="0"/>
              </a:spcAft>
              <a:defRPr/>
            </a:pPr>
            <a:r>
              <a:rPr lang="en-US" b="1" i="1" dirty="0">
                <a:solidFill>
                  <a:schemeClr val="accent1"/>
                </a:solidFill>
                <a:latin typeface="Helvetica" pitchFamily="2" charset="0"/>
                <a:cs typeface="+mn-cs"/>
              </a:rPr>
              <a:t>As your Negotiator, </a:t>
            </a:r>
            <a:r>
              <a:rPr lang="en-US" dirty="0">
                <a:latin typeface="Helvetica" pitchFamily="2" charset="0"/>
                <a:cs typeface="+mn-cs"/>
              </a:rPr>
              <a:t>I will help you explore all your choices, respect your confidentiality and represent your interests to the fullest.</a:t>
            </a:r>
          </a:p>
        </p:txBody>
      </p:sp>
      <p:sp>
        <p:nvSpPr>
          <p:cNvPr id="19" name="TextBox 24">
            <a:extLst>
              <a:ext uri="{FF2B5EF4-FFF2-40B4-BE49-F238E27FC236}">
                <a16:creationId xmlns:a16="http://schemas.microsoft.com/office/drawing/2014/main" id="{B2BC5C1D-40DA-4F6B-84A6-DC600EDEC48B}"/>
              </a:ext>
            </a:extLst>
          </p:cNvPr>
          <p:cNvSpPr txBox="1"/>
          <p:nvPr userDrawn="1"/>
        </p:nvSpPr>
        <p:spPr>
          <a:xfrm>
            <a:off x="6096000" y="4460875"/>
            <a:ext cx="5630863" cy="923925"/>
          </a:xfrm>
          <a:prstGeom prst="rect">
            <a:avLst/>
          </a:prstGeom>
          <a:noFill/>
        </p:spPr>
        <p:txBody>
          <a:bodyPr>
            <a:spAutoFit/>
          </a:bodyPr>
          <a:lstStyle/>
          <a:p>
            <a:pPr fontAlgn="auto">
              <a:spcBef>
                <a:spcPts val="0"/>
              </a:spcBef>
              <a:spcAft>
                <a:spcPts val="0"/>
              </a:spcAft>
              <a:defRPr/>
            </a:pPr>
            <a:r>
              <a:rPr lang="en-US" b="1" i="1" dirty="0">
                <a:solidFill>
                  <a:schemeClr val="accent1"/>
                </a:solidFill>
                <a:latin typeface="Helvetica" pitchFamily="2" charset="0"/>
                <a:cs typeface="+mn-cs"/>
              </a:rPr>
              <a:t>As your Facilitator, </a:t>
            </a:r>
            <a:r>
              <a:rPr lang="en-US" dirty="0">
                <a:latin typeface="Helvetica" pitchFamily="2" charset="0"/>
                <a:cs typeface="+mn-cs"/>
              </a:rPr>
              <a:t>I will handle all the details </a:t>
            </a:r>
            <a:br>
              <a:rPr lang="en-US" dirty="0">
                <a:latin typeface="Helvetica" pitchFamily="2" charset="0"/>
                <a:cs typeface="+mn-cs"/>
              </a:rPr>
            </a:br>
            <a:r>
              <a:rPr lang="en-US" dirty="0">
                <a:latin typeface="Helvetica" pitchFamily="2" charset="0"/>
                <a:cs typeface="+mn-cs"/>
              </a:rPr>
              <a:t>and work to ensure that the deal I put together stays that way.</a:t>
            </a:r>
          </a:p>
        </p:txBody>
      </p:sp>
      <p:sp>
        <p:nvSpPr>
          <p:cNvPr id="27" name="Text Placeholder 2"/>
          <p:cNvSpPr>
            <a:spLocks noGrp="1"/>
          </p:cNvSpPr>
          <p:nvPr>
            <p:ph type="body" idx="1"/>
          </p:nvPr>
        </p:nvSpPr>
        <p:spPr>
          <a:xfrm>
            <a:off x="464917" y="387854"/>
            <a:ext cx="11262167" cy="589558"/>
          </a:xfrm>
          <a:prstGeom prst="rect">
            <a:avLst/>
          </a:prstGeom>
        </p:spPr>
        <p:txBody>
          <a:bodyPr/>
          <a:lstStyle>
            <a:lvl1pPr marL="0" indent="0" algn="ctr">
              <a:buNone/>
              <a:defRPr sz="3600" b="1">
                <a:solidFill>
                  <a:schemeClr val="accent1"/>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0" name="Slide Number Placeholder 6">
            <a:extLst>
              <a:ext uri="{FF2B5EF4-FFF2-40B4-BE49-F238E27FC236}">
                <a16:creationId xmlns:a16="http://schemas.microsoft.com/office/drawing/2014/main" id="{58F68668-ED1F-46DB-A749-A39CB6CE2262}"/>
              </a:ext>
            </a:extLst>
          </p:cNvPr>
          <p:cNvSpPr>
            <a:spLocks noGrp="1"/>
          </p:cNvSpPr>
          <p:nvPr>
            <p:ph type="sldNum" sz="quarter" idx="10"/>
          </p:nvPr>
        </p:nvSpPr>
        <p:spPr>
          <a:xfrm>
            <a:off x="465138" y="6356350"/>
            <a:ext cx="2743200" cy="365125"/>
          </a:xfrm>
        </p:spPr>
        <p:txBody>
          <a:bodyPr/>
          <a:lstStyle>
            <a:lvl1pPr>
              <a:defRPr/>
            </a:lvl1pPr>
          </a:lstStyle>
          <a:p>
            <a:fld id="{DE1393B4-DB43-42C0-B06E-F7AFC77868C1}" type="slidenum">
              <a:rPr lang="en-US" altLang="en-US"/>
              <a:pPr/>
              <a:t>‹#›</a:t>
            </a:fld>
            <a:endParaRPr lang="en-US" altLang="en-US"/>
          </a:p>
        </p:txBody>
      </p:sp>
    </p:spTree>
    <p:extLst>
      <p:ext uri="{BB962C8B-B14F-4D97-AF65-F5344CB8AC3E}">
        <p14:creationId xmlns:p14="http://schemas.microsoft.com/office/powerpoint/2010/main" val="222134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50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8" fill="hold" nodeType="afterEffect">
                                  <p:stCondLst>
                                    <p:cond delay="50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2" fill="hold" grpId="0" nodeType="after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8" fill="hold"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2" fill="hold" grpId="0" nodeType="afterEffect">
                                  <p:stCondLst>
                                    <p:cond delay="5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1+#ppt_w/2"/>
                                          </p:val>
                                        </p:tav>
                                        <p:tav tm="100000">
                                          <p:val>
                                            <p:strVal val="#ppt_x"/>
                                          </p:val>
                                        </p:tav>
                                      </p:tavLst>
                                    </p:anim>
                                    <p:anim calcmode="lin" valueType="num">
                                      <p:cBhvr additive="base">
                                        <p:cTn id="3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6A2458B9-0CB8-485C-B10F-379FD1C6BA28}"/>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A120EAC5-95A1-4D39-9073-9258FEE4BFD9}"/>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AED18B56-223F-4B61-BA95-E455EAD0ED97}"/>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F249EFB6-506A-42F9-85D4-93CD59AF24A8}"/>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38FA4B6B-5BB1-4F25-9485-816D6947C40F}"/>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6">
            <a:extLst>
              <a:ext uri="{FF2B5EF4-FFF2-40B4-BE49-F238E27FC236}">
                <a16:creationId xmlns:a16="http://schemas.microsoft.com/office/drawing/2014/main" id="{09F216D6-6A9A-4D4D-8FF0-FDEBB2E2E204}"/>
              </a:ext>
            </a:extLst>
          </p:cNvPr>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512763" y="1481138"/>
            <a:ext cx="1731962"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a:extLst>
              <a:ext uri="{FF2B5EF4-FFF2-40B4-BE49-F238E27FC236}">
                <a16:creationId xmlns:a16="http://schemas.microsoft.com/office/drawing/2014/main" id="{0EA11CBD-3F6A-4E34-A5D7-14D3A71A315C}"/>
              </a:ext>
            </a:extLst>
          </p:cNvPr>
          <p:cNvGrpSpPr>
            <a:grpSpLocks/>
          </p:cNvGrpSpPr>
          <p:nvPr userDrawn="1"/>
        </p:nvGrpSpPr>
        <p:grpSpPr bwMode="auto">
          <a:xfrm>
            <a:off x="2400300" y="1463675"/>
            <a:ext cx="3381375" cy="1930400"/>
            <a:chOff x="2400405" y="1463791"/>
            <a:chExt cx="3381830" cy="1930694"/>
          </a:xfrm>
        </p:grpSpPr>
        <p:sp>
          <p:nvSpPr>
            <p:cNvPr id="9" name="TextBox 15">
              <a:extLst>
                <a:ext uri="{FF2B5EF4-FFF2-40B4-BE49-F238E27FC236}">
                  <a16:creationId xmlns:a16="http://schemas.microsoft.com/office/drawing/2014/main" id="{246F2F2D-408A-4C06-AF47-9753B83000DA}"/>
                </a:ext>
              </a:extLst>
            </p:cNvPr>
            <p:cNvSpPr txBox="1"/>
            <p:nvPr/>
          </p:nvSpPr>
          <p:spPr>
            <a:xfrm>
              <a:off x="2400405" y="1463791"/>
              <a:ext cx="2826130" cy="369944"/>
            </a:xfrm>
            <a:prstGeom prst="rect">
              <a:avLst/>
            </a:prstGeom>
            <a:noFill/>
          </p:spPr>
          <p:txBody>
            <a:bodyPr>
              <a:spAutoFit/>
            </a:bodyPr>
            <a:lstStyle/>
            <a:p>
              <a:pPr fontAlgn="auto">
                <a:spcBef>
                  <a:spcPts val="0"/>
                </a:spcBef>
                <a:spcAft>
                  <a:spcPts val="0"/>
                </a:spcAft>
                <a:defRPr/>
              </a:pPr>
              <a:r>
                <a:rPr lang="en-US" b="1" dirty="0">
                  <a:solidFill>
                    <a:schemeClr val="accent1"/>
                  </a:solidFill>
                  <a:latin typeface="Helvetica" pitchFamily="2" charset="0"/>
                  <a:cs typeface="+mn-cs"/>
                </a:rPr>
                <a:t>BUYING SERVICE</a:t>
              </a:r>
            </a:p>
          </p:txBody>
        </p:sp>
        <p:sp>
          <p:nvSpPr>
            <p:cNvPr id="10" name="TextBox 16">
              <a:extLst>
                <a:ext uri="{FF2B5EF4-FFF2-40B4-BE49-F238E27FC236}">
                  <a16:creationId xmlns:a16="http://schemas.microsoft.com/office/drawing/2014/main" id="{DC12D336-90F8-476B-9CB4-1F3777398515}"/>
                </a:ext>
              </a:extLst>
            </p:cNvPr>
            <p:cNvSpPr txBox="1"/>
            <p:nvPr/>
          </p:nvSpPr>
          <p:spPr>
            <a:xfrm>
              <a:off x="2405169" y="1778164"/>
              <a:ext cx="3377066" cy="1616321"/>
            </a:xfrm>
            <a:prstGeom prst="rect">
              <a:avLst/>
            </a:prstGeom>
            <a:noFill/>
          </p:spPr>
          <p:txBody>
            <a:bodyPr>
              <a:spAutoFit/>
            </a:bodyPr>
            <a:lstStyle/>
            <a:p>
              <a:pPr fontAlgn="auto">
                <a:spcBef>
                  <a:spcPts val="0"/>
                </a:spcBef>
                <a:spcAft>
                  <a:spcPts val="0"/>
                </a:spcAft>
                <a:defRPr/>
              </a:pPr>
              <a:r>
                <a:rPr lang="en-CA" sz="1100" dirty="0" err="1">
                  <a:latin typeface="Helvetica" pitchFamily="2" charset="0"/>
                  <a:cs typeface="+mn-cs"/>
                </a:rPr>
                <a:t>HomeLife</a:t>
              </a:r>
              <a:r>
                <a:rPr lang="en-CA" sz="1100" dirty="0">
                  <a:latin typeface="Helvetica" pitchFamily="2" charset="0"/>
                  <a:cs typeface="+mn-cs"/>
                </a:rPr>
                <a:t> Miracle provides buying services. We help the buyer get the right home with the best financing options. We know the local market in depth in order to get the right suitable home for you. Our lawyers, inspectors and moving partners help make the buying process easier. If you are looking to buy your house fast and want to avoid the hassles, we are the perfect solution for you! We're easy to work with and do fair, win-win deals.</a:t>
              </a:r>
              <a:endParaRPr lang="en-US" sz="1100" b="1" dirty="0">
                <a:latin typeface="Helvetica" pitchFamily="2" charset="0"/>
                <a:cs typeface="+mn-cs"/>
              </a:endParaRPr>
            </a:p>
          </p:txBody>
        </p:sp>
      </p:grpSp>
      <p:sp>
        <p:nvSpPr>
          <p:cNvPr id="11" name="Rectangle 17">
            <a:extLst>
              <a:ext uri="{FF2B5EF4-FFF2-40B4-BE49-F238E27FC236}">
                <a16:creationId xmlns:a16="http://schemas.microsoft.com/office/drawing/2014/main" id="{40496C09-0AAA-461D-83D9-82CABE1415EE}"/>
              </a:ext>
            </a:extLst>
          </p:cNvPr>
          <p:cNvSpPr/>
          <p:nvPr userDrawn="1"/>
        </p:nvSpPr>
        <p:spPr>
          <a:xfrm>
            <a:off x="465138" y="6218238"/>
            <a:ext cx="7629525" cy="51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fontAlgn="auto">
              <a:spcBef>
                <a:spcPct val="50000"/>
              </a:spcBef>
              <a:spcAft>
                <a:spcPts val="0"/>
              </a:spcAft>
              <a:defRPr/>
            </a:pPr>
            <a:r>
              <a:rPr lang="en-US" altLang="en-US" sz="2000" b="1" dirty="0">
                <a:solidFill>
                  <a:schemeClr val="bg1"/>
                </a:solidFill>
                <a:latin typeface="Helvetica" pitchFamily="2" charset="0"/>
                <a:ea typeface="Roboto Slab" pitchFamily="2" charset="0"/>
              </a:rPr>
              <a:t>You Can Count On Me To Get Your Home Sold!</a:t>
            </a:r>
            <a:endParaRPr lang="en-US" altLang="en-US" sz="2400" dirty="0">
              <a:solidFill>
                <a:schemeClr val="bg1"/>
              </a:solidFill>
              <a:latin typeface="Helvetica" pitchFamily="2" charset="0"/>
              <a:ea typeface="Roboto Slab" pitchFamily="2" charset="0"/>
            </a:endParaRPr>
          </a:p>
        </p:txBody>
      </p:sp>
      <p:grpSp>
        <p:nvGrpSpPr>
          <p:cNvPr id="12" name="Group 18">
            <a:extLst>
              <a:ext uri="{FF2B5EF4-FFF2-40B4-BE49-F238E27FC236}">
                <a16:creationId xmlns:a16="http://schemas.microsoft.com/office/drawing/2014/main" id="{84D82C35-A451-4943-B6B8-AF55C92C62EE}"/>
              </a:ext>
            </a:extLst>
          </p:cNvPr>
          <p:cNvGrpSpPr>
            <a:grpSpLocks/>
          </p:cNvGrpSpPr>
          <p:nvPr userDrawn="1"/>
        </p:nvGrpSpPr>
        <p:grpSpPr bwMode="auto">
          <a:xfrm>
            <a:off x="8061325" y="1463675"/>
            <a:ext cx="3535363" cy="1516063"/>
            <a:chOff x="8061617" y="1463791"/>
            <a:chExt cx="3535126" cy="1515196"/>
          </a:xfrm>
        </p:grpSpPr>
        <p:sp>
          <p:nvSpPr>
            <p:cNvPr id="13" name="TextBox 19">
              <a:extLst>
                <a:ext uri="{FF2B5EF4-FFF2-40B4-BE49-F238E27FC236}">
                  <a16:creationId xmlns:a16="http://schemas.microsoft.com/office/drawing/2014/main" id="{F3A35ED9-BAAF-4544-96D0-2FF7411FB58F}"/>
                </a:ext>
              </a:extLst>
            </p:cNvPr>
            <p:cNvSpPr txBox="1"/>
            <p:nvPr/>
          </p:nvSpPr>
          <p:spPr>
            <a:xfrm>
              <a:off x="8061617" y="1463791"/>
              <a:ext cx="2825561" cy="369676"/>
            </a:xfrm>
            <a:prstGeom prst="rect">
              <a:avLst/>
            </a:prstGeom>
            <a:noFill/>
          </p:spPr>
          <p:txBody>
            <a:bodyPr>
              <a:spAutoFit/>
            </a:bodyPr>
            <a:lstStyle/>
            <a:p>
              <a:pPr fontAlgn="auto">
                <a:spcBef>
                  <a:spcPts val="0"/>
                </a:spcBef>
                <a:spcAft>
                  <a:spcPts val="0"/>
                </a:spcAft>
                <a:defRPr/>
              </a:pPr>
              <a:r>
                <a:rPr lang="en-US" b="1" dirty="0">
                  <a:solidFill>
                    <a:schemeClr val="accent1"/>
                  </a:solidFill>
                  <a:latin typeface="Helvetica" pitchFamily="2" charset="0"/>
                  <a:cs typeface="+mn-cs"/>
                </a:rPr>
                <a:t>SELLING SERVICE</a:t>
              </a:r>
            </a:p>
          </p:txBody>
        </p:sp>
        <p:sp>
          <p:nvSpPr>
            <p:cNvPr id="14" name="TextBox 20">
              <a:extLst>
                <a:ext uri="{FF2B5EF4-FFF2-40B4-BE49-F238E27FC236}">
                  <a16:creationId xmlns:a16="http://schemas.microsoft.com/office/drawing/2014/main" id="{64734593-5843-4DBA-B384-1D9D94535B53}"/>
                </a:ext>
              </a:extLst>
            </p:cNvPr>
            <p:cNvSpPr txBox="1"/>
            <p:nvPr/>
          </p:nvSpPr>
          <p:spPr>
            <a:xfrm>
              <a:off x="8066380" y="1777936"/>
              <a:ext cx="3530363" cy="1201051"/>
            </a:xfrm>
            <a:prstGeom prst="rect">
              <a:avLst/>
            </a:prstGeom>
            <a:noFill/>
          </p:spPr>
          <p:txBody>
            <a:bodyPr>
              <a:spAutoFit/>
            </a:bodyPr>
            <a:lstStyle/>
            <a:p>
              <a:pPr fontAlgn="auto">
                <a:spcBef>
                  <a:spcPts val="0"/>
                </a:spcBef>
                <a:spcAft>
                  <a:spcPts val="0"/>
                </a:spcAft>
                <a:defRPr/>
              </a:pPr>
              <a:r>
                <a:rPr lang="en-CA" sz="1200" dirty="0">
                  <a:latin typeface="Helvetica" pitchFamily="2" charset="0"/>
                  <a:cs typeface="+mn-cs"/>
                </a:rPr>
                <a:t>As your selling agent I will use numerous marketing tools in order to showcase your property to a variety of potential buyers. As your realtor I provide traditional and digital marketing tools to get you the highest possible price within a short period of time.</a:t>
              </a:r>
              <a:endParaRPr lang="en-US" sz="1200" b="1" dirty="0">
                <a:latin typeface="Helvetica" pitchFamily="2" charset="0"/>
                <a:cs typeface="+mn-cs"/>
              </a:endParaRPr>
            </a:p>
          </p:txBody>
        </p:sp>
      </p:grpSp>
      <p:grpSp>
        <p:nvGrpSpPr>
          <p:cNvPr id="15" name="Group 21">
            <a:extLst>
              <a:ext uri="{FF2B5EF4-FFF2-40B4-BE49-F238E27FC236}">
                <a16:creationId xmlns:a16="http://schemas.microsoft.com/office/drawing/2014/main" id="{4DC5A064-24D1-4DBD-9068-A8D2B43F0CEE}"/>
              </a:ext>
            </a:extLst>
          </p:cNvPr>
          <p:cNvGrpSpPr>
            <a:grpSpLocks/>
          </p:cNvGrpSpPr>
          <p:nvPr userDrawn="1"/>
        </p:nvGrpSpPr>
        <p:grpSpPr bwMode="auto">
          <a:xfrm>
            <a:off x="2400300" y="3575050"/>
            <a:ext cx="3286125" cy="1884363"/>
            <a:chOff x="2400405" y="3574979"/>
            <a:chExt cx="3285875" cy="1884527"/>
          </a:xfrm>
        </p:grpSpPr>
        <p:sp>
          <p:nvSpPr>
            <p:cNvPr id="16" name="TextBox 22">
              <a:extLst>
                <a:ext uri="{FF2B5EF4-FFF2-40B4-BE49-F238E27FC236}">
                  <a16:creationId xmlns:a16="http://schemas.microsoft.com/office/drawing/2014/main" id="{BD2A893B-B290-4677-B537-1C20853D1C38}"/>
                </a:ext>
              </a:extLst>
            </p:cNvPr>
            <p:cNvSpPr txBox="1"/>
            <p:nvPr/>
          </p:nvSpPr>
          <p:spPr>
            <a:xfrm>
              <a:off x="2400405" y="3574979"/>
              <a:ext cx="2825535" cy="369920"/>
            </a:xfrm>
            <a:prstGeom prst="rect">
              <a:avLst/>
            </a:prstGeom>
            <a:noFill/>
          </p:spPr>
          <p:txBody>
            <a:bodyPr>
              <a:spAutoFit/>
            </a:bodyPr>
            <a:lstStyle/>
            <a:p>
              <a:pPr fontAlgn="auto">
                <a:spcBef>
                  <a:spcPts val="0"/>
                </a:spcBef>
                <a:spcAft>
                  <a:spcPts val="0"/>
                </a:spcAft>
                <a:defRPr/>
              </a:pPr>
              <a:r>
                <a:rPr lang="en-US" b="1" dirty="0">
                  <a:solidFill>
                    <a:schemeClr val="accent1"/>
                  </a:solidFill>
                  <a:latin typeface="Helvetica" pitchFamily="2" charset="0"/>
                  <a:cs typeface="+mn-cs"/>
                </a:rPr>
                <a:t>RENTING SERVICE</a:t>
              </a:r>
            </a:p>
          </p:txBody>
        </p:sp>
        <p:sp>
          <p:nvSpPr>
            <p:cNvPr id="17" name="TextBox 23">
              <a:extLst>
                <a:ext uri="{FF2B5EF4-FFF2-40B4-BE49-F238E27FC236}">
                  <a16:creationId xmlns:a16="http://schemas.microsoft.com/office/drawing/2014/main" id="{598A1121-B645-49B0-BBC5-D62B68A6391C}"/>
                </a:ext>
              </a:extLst>
            </p:cNvPr>
            <p:cNvSpPr txBox="1"/>
            <p:nvPr/>
          </p:nvSpPr>
          <p:spPr>
            <a:xfrm>
              <a:off x="2405168" y="3889331"/>
              <a:ext cx="3281112" cy="1570175"/>
            </a:xfrm>
            <a:prstGeom prst="rect">
              <a:avLst/>
            </a:prstGeom>
            <a:noFill/>
          </p:spPr>
          <p:txBody>
            <a:bodyPr>
              <a:spAutoFit/>
            </a:bodyPr>
            <a:lstStyle/>
            <a:p>
              <a:pPr fontAlgn="auto">
                <a:spcBef>
                  <a:spcPts val="0"/>
                </a:spcBef>
                <a:spcAft>
                  <a:spcPts val="0"/>
                </a:spcAft>
                <a:defRPr/>
              </a:pPr>
              <a:r>
                <a:rPr lang="en-CA" sz="1200" dirty="0">
                  <a:latin typeface="Helvetica" pitchFamily="2" charset="0"/>
                  <a:cs typeface="+mn-cs"/>
                </a:rPr>
                <a:t>We provide accurate MLS rental service to get the right tenant for your property. We will prepare your rental agreement to protect you. We request Criminal and Credit Reports for all tenant applications including employment history. We conduct home showings and manage internet marketing to quickly find tenants.</a:t>
              </a:r>
              <a:endParaRPr lang="en-US" sz="1200" b="1" dirty="0">
                <a:latin typeface="Helvetica" pitchFamily="2" charset="0"/>
                <a:cs typeface="+mn-cs"/>
              </a:endParaRPr>
            </a:p>
          </p:txBody>
        </p:sp>
      </p:grpSp>
      <p:grpSp>
        <p:nvGrpSpPr>
          <p:cNvPr id="18" name="Group 24">
            <a:extLst>
              <a:ext uri="{FF2B5EF4-FFF2-40B4-BE49-F238E27FC236}">
                <a16:creationId xmlns:a16="http://schemas.microsoft.com/office/drawing/2014/main" id="{91B627EE-6221-4930-9713-848D47D6CA5A}"/>
              </a:ext>
            </a:extLst>
          </p:cNvPr>
          <p:cNvGrpSpPr>
            <a:grpSpLocks/>
          </p:cNvGrpSpPr>
          <p:nvPr userDrawn="1"/>
        </p:nvGrpSpPr>
        <p:grpSpPr bwMode="auto">
          <a:xfrm>
            <a:off x="8061325" y="3575050"/>
            <a:ext cx="3535363" cy="1514475"/>
            <a:chOff x="8061617" y="3574979"/>
            <a:chExt cx="3535126" cy="1515196"/>
          </a:xfrm>
        </p:grpSpPr>
        <p:sp>
          <p:nvSpPr>
            <p:cNvPr id="19" name="TextBox 25">
              <a:extLst>
                <a:ext uri="{FF2B5EF4-FFF2-40B4-BE49-F238E27FC236}">
                  <a16:creationId xmlns:a16="http://schemas.microsoft.com/office/drawing/2014/main" id="{F7AA76F9-89C7-45AC-BE92-B822C5AE93AB}"/>
                </a:ext>
              </a:extLst>
            </p:cNvPr>
            <p:cNvSpPr txBox="1"/>
            <p:nvPr/>
          </p:nvSpPr>
          <p:spPr>
            <a:xfrm>
              <a:off x="8061617" y="3574979"/>
              <a:ext cx="3476392" cy="370064"/>
            </a:xfrm>
            <a:prstGeom prst="rect">
              <a:avLst/>
            </a:prstGeom>
            <a:noFill/>
          </p:spPr>
          <p:txBody>
            <a:bodyPr>
              <a:spAutoFit/>
            </a:bodyPr>
            <a:lstStyle/>
            <a:p>
              <a:pPr fontAlgn="auto">
                <a:spcBef>
                  <a:spcPts val="0"/>
                </a:spcBef>
                <a:spcAft>
                  <a:spcPts val="0"/>
                </a:spcAft>
                <a:defRPr/>
              </a:pPr>
              <a:r>
                <a:rPr lang="en-US" b="1" dirty="0">
                  <a:solidFill>
                    <a:schemeClr val="accent1"/>
                  </a:solidFill>
                  <a:latin typeface="Helvetica" pitchFamily="2" charset="0"/>
                  <a:cs typeface="+mn-cs"/>
                </a:rPr>
                <a:t>PROPERTY MANAGEMENT</a:t>
              </a:r>
            </a:p>
          </p:txBody>
        </p:sp>
        <p:sp>
          <p:nvSpPr>
            <p:cNvPr id="20" name="TextBox 26">
              <a:extLst>
                <a:ext uri="{FF2B5EF4-FFF2-40B4-BE49-F238E27FC236}">
                  <a16:creationId xmlns:a16="http://schemas.microsoft.com/office/drawing/2014/main" id="{0E2E2FE3-4A36-49E8-9C94-843E0C37888C}"/>
                </a:ext>
              </a:extLst>
            </p:cNvPr>
            <p:cNvSpPr txBox="1"/>
            <p:nvPr/>
          </p:nvSpPr>
          <p:spPr>
            <a:xfrm>
              <a:off x="8066380" y="3889454"/>
              <a:ext cx="3530363" cy="1200721"/>
            </a:xfrm>
            <a:prstGeom prst="rect">
              <a:avLst/>
            </a:prstGeom>
            <a:noFill/>
          </p:spPr>
          <p:txBody>
            <a:bodyPr>
              <a:spAutoFit/>
            </a:bodyPr>
            <a:lstStyle/>
            <a:p>
              <a:pPr fontAlgn="auto">
                <a:spcBef>
                  <a:spcPts val="0"/>
                </a:spcBef>
                <a:spcAft>
                  <a:spcPts val="0"/>
                </a:spcAft>
                <a:defRPr/>
              </a:pPr>
              <a:r>
                <a:rPr lang="en-CA" sz="1200" dirty="0">
                  <a:latin typeface="Helvetica" pitchFamily="2" charset="0"/>
                  <a:cs typeface="+mn-cs"/>
                </a:rPr>
                <a:t>We provide property management with a very low fee. My mandate is to provide services which are reliable, high quality and with a  trustworthy work ethic. Our Management will ensure and enforce prompt rent payment and compliance with the Ontario Landlord Tenant Act.</a:t>
              </a:r>
              <a:endParaRPr lang="en-US" sz="1200" b="1" dirty="0">
                <a:latin typeface="Helvetica" pitchFamily="2" charset="0"/>
                <a:cs typeface="+mn-cs"/>
              </a:endParaRPr>
            </a:p>
          </p:txBody>
        </p:sp>
      </p:grpSp>
      <p:pic>
        <p:nvPicPr>
          <p:cNvPr id="21" name="Picture 27">
            <a:extLst>
              <a:ext uri="{FF2B5EF4-FFF2-40B4-BE49-F238E27FC236}">
                <a16:creationId xmlns:a16="http://schemas.microsoft.com/office/drawing/2014/main" id="{71EE05E2-CB40-4370-A6D5-4554AA73CD64}"/>
              </a:ext>
            </a:extLst>
          </p:cNvPr>
          <p:cNvPicPr>
            <a:picLocks noChangeAspect="1"/>
          </p:cNvPicPr>
          <p:nvPr userDrawn="1"/>
        </p:nvPicPr>
        <p:blipFill>
          <a:blip r:embed="rId4">
            <a:extLst>
              <a:ext uri="{28A0092B-C50C-407E-A947-70E740481C1C}">
                <a14:useLocalDpi xmlns:a14="http://schemas.microsoft.com/office/drawing/2010/main"/>
              </a:ext>
            </a:extLst>
          </a:blip>
          <a:srcRect/>
          <a:stretch>
            <a:fillRect/>
          </a:stretch>
        </p:blipFill>
        <p:spPr bwMode="auto">
          <a:xfrm>
            <a:off x="512763" y="3602038"/>
            <a:ext cx="1736725"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8">
            <a:extLst>
              <a:ext uri="{FF2B5EF4-FFF2-40B4-BE49-F238E27FC236}">
                <a16:creationId xmlns:a16="http://schemas.microsoft.com/office/drawing/2014/main" id="{B757799A-A6FD-4369-B931-07C7035ECFE6}"/>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6188075" y="1481138"/>
            <a:ext cx="1724025"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9">
            <a:extLst>
              <a:ext uri="{FF2B5EF4-FFF2-40B4-BE49-F238E27FC236}">
                <a16:creationId xmlns:a16="http://schemas.microsoft.com/office/drawing/2014/main" id="{1F7B270F-B70B-4FC2-ACC6-E9099F48201A}"/>
              </a:ext>
            </a:extLst>
          </p:cNvPr>
          <p:cNvPicPr>
            <a:picLocks noChangeAspect="1"/>
          </p:cNvPicPr>
          <p:nvPr userDrawn="1"/>
        </p:nvPicPr>
        <p:blipFill>
          <a:blip r:embed="rId6">
            <a:extLst>
              <a:ext uri="{28A0092B-C50C-407E-A947-70E740481C1C}">
                <a14:useLocalDpi xmlns:a14="http://schemas.microsoft.com/office/drawing/2010/main"/>
              </a:ext>
            </a:extLst>
          </a:blip>
          <a:srcRect/>
          <a:stretch>
            <a:fillRect/>
          </a:stretch>
        </p:blipFill>
        <p:spPr bwMode="auto">
          <a:xfrm>
            <a:off x="6181725" y="3602038"/>
            <a:ext cx="1736725"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30">
            <a:extLst>
              <a:ext uri="{FF2B5EF4-FFF2-40B4-BE49-F238E27FC236}">
                <a16:creationId xmlns:a16="http://schemas.microsoft.com/office/drawing/2014/main" id="{5950B4CB-53C6-49AE-BF02-0A2998E80A5B}"/>
              </a:ext>
            </a:extLst>
          </p:cNvPr>
          <p:cNvSpPr txBox="1"/>
          <p:nvPr userDrawn="1"/>
        </p:nvSpPr>
        <p:spPr>
          <a:xfrm>
            <a:off x="465138" y="398463"/>
            <a:ext cx="11261725" cy="593725"/>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600" b="1" dirty="0">
                <a:solidFill>
                  <a:schemeClr val="accent1"/>
                </a:solidFill>
                <a:latin typeface="Helvetica" pitchFamily="2" charset="0"/>
                <a:cs typeface="+mn-cs"/>
              </a:rPr>
              <a:t>OUR SERVICES</a:t>
            </a:r>
          </a:p>
        </p:txBody>
      </p:sp>
      <p:sp>
        <p:nvSpPr>
          <p:cNvPr id="25" name="Slide Number Placeholder 6">
            <a:extLst>
              <a:ext uri="{FF2B5EF4-FFF2-40B4-BE49-F238E27FC236}">
                <a16:creationId xmlns:a16="http://schemas.microsoft.com/office/drawing/2014/main" id="{5F1994F9-02B1-471C-A4AF-4100371ED75A}"/>
              </a:ext>
            </a:extLst>
          </p:cNvPr>
          <p:cNvSpPr>
            <a:spLocks noGrp="1"/>
          </p:cNvSpPr>
          <p:nvPr>
            <p:ph type="sldNum" sz="quarter" idx="10"/>
          </p:nvPr>
        </p:nvSpPr>
        <p:spPr>
          <a:xfrm>
            <a:off x="465138" y="6356350"/>
            <a:ext cx="2743200" cy="365125"/>
          </a:xfrm>
        </p:spPr>
        <p:txBody>
          <a:bodyPr/>
          <a:lstStyle>
            <a:lvl1pPr>
              <a:defRPr/>
            </a:lvl1pPr>
          </a:lstStyle>
          <a:p>
            <a:fld id="{37A71172-C39B-4468-A105-B56E91CE3216}" type="slidenum">
              <a:rPr lang="en-US" altLang="en-US"/>
              <a:pPr/>
              <a:t>‹#›</a:t>
            </a:fld>
            <a:endParaRPr lang="en-US" altLang="en-US"/>
          </a:p>
        </p:txBody>
      </p:sp>
    </p:spTree>
    <p:extLst>
      <p:ext uri="{BB962C8B-B14F-4D97-AF65-F5344CB8AC3E}">
        <p14:creationId xmlns:p14="http://schemas.microsoft.com/office/powerpoint/2010/main" val="23381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8" fill="hold" nodeType="after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53" presetClass="entr" presetSubtype="16" fill="hold" nodeType="afterEffect">
                                  <p:stCondLst>
                                    <p:cond delay="50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2500"/>
                            </p:stCondLst>
                            <p:childTnLst>
                              <p:par>
                                <p:cTn id="21" presetID="22" presetClass="entr" presetSubtype="8" fill="hold" nodeType="afterEffect">
                                  <p:stCondLst>
                                    <p:cond delay="50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3500"/>
                            </p:stCondLst>
                            <p:childTnLst>
                              <p:par>
                                <p:cTn id="25" presetID="53" presetClass="entr" presetSubtype="16" fill="hold" nodeType="afterEffect">
                                  <p:stCondLst>
                                    <p:cond delay="50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childTnLst>
                          </p:cTn>
                        </p:par>
                        <p:par>
                          <p:cTn id="30" fill="hold">
                            <p:stCondLst>
                              <p:cond delay="4500"/>
                            </p:stCondLst>
                            <p:childTnLst>
                              <p:par>
                                <p:cTn id="31" presetID="22" presetClass="entr" presetSubtype="8" fill="hold" nodeType="afterEffect">
                                  <p:stCondLst>
                                    <p:cond delay="50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par>
                          <p:cTn id="34" fill="hold">
                            <p:stCondLst>
                              <p:cond delay="5500"/>
                            </p:stCondLst>
                            <p:childTnLst>
                              <p:par>
                                <p:cTn id="35" presetID="53" presetClass="entr" presetSubtype="16" fill="hold" nodeType="afterEffect">
                                  <p:stCondLst>
                                    <p:cond delay="50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childTnLst>
                          </p:cTn>
                        </p:par>
                        <p:par>
                          <p:cTn id="40" fill="hold">
                            <p:stCondLst>
                              <p:cond delay="6500"/>
                            </p:stCondLst>
                            <p:childTnLst>
                              <p:par>
                                <p:cTn id="41" presetID="22" presetClass="entr" presetSubtype="8" fill="hold" nodeType="afterEffect">
                                  <p:stCondLst>
                                    <p:cond delay="50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par>
                          <p:cTn id="44" fill="hold">
                            <p:stCondLst>
                              <p:cond delay="7500"/>
                            </p:stCondLst>
                            <p:childTnLst>
                              <p:par>
                                <p:cTn id="45" presetID="2" presetClass="entr" presetSubtype="8" fill="hold" grpId="0" nodeType="afterEffect">
                                  <p:stCondLst>
                                    <p:cond delay="50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0-#ppt_w/2"/>
                                          </p:val>
                                        </p:tav>
                                        <p:tav tm="100000">
                                          <p:val>
                                            <p:strVal val="#ppt_x"/>
                                          </p:val>
                                        </p:tav>
                                      </p:tavLst>
                                    </p:anim>
                                    <p:anim calcmode="lin" valueType="num">
                                      <p:cBhvr additive="base">
                                        <p:cTn id="48" dur="500" fill="hold"/>
                                        <p:tgtEl>
                                          <p:spTgt spid="11"/>
                                        </p:tgtEl>
                                        <p:attrNameLst>
                                          <p:attrName>ppt_y</p:attrName>
                                        </p:attrNameLst>
                                      </p:cBhvr>
                                      <p:tavLst>
                                        <p:tav tm="0">
                                          <p:val>
                                            <p:strVal val="#ppt_y"/>
                                          </p:val>
                                        </p:tav>
                                        <p:tav tm="100000">
                                          <p:val>
                                            <p:strVal val="#ppt_y"/>
                                          </p:val>
                                        </p:tav>
                                      </p:tavLst>
                                    </p:anim>
                                  </p:childTnLst>
                                </p:cTn>
                              </p:par>
                            </p:childTnLst>
                          </p:cTn>
                        </p:par>
                        <p:par>
                          <p:cTn id="49" fill="hold">
                            <p:stCondLst>
                              <p:cond delay="8500"/>
                            </p:stCondLst>
                            <p:childTnLst>
                              <p:par>
                                <p:cTn id="50" presetID="2" presetClass="entr" presetSubtype="2" fill="hold" grpId="0" nodeType="afterEffect">
                                  <p:stCondLst>
                                    <p:cond delay="50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1+#ppt_w/2"/>
                                          </p:val>
                                        </p:tav>
                                        <p:tav tm="100000">
                                          <p:val>
                                            <p:strVal val="#ppt_x"/>
                                          </p:val>
                                        </p:tav>
                                      </p:tavLst>
                                    </p:anim>
                                    <p:anim calcmode="lin" valueType="num">
                                      <p:cBhvr additive="base">
                                        <p:cTn id="5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4"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F6F5D94E-A690-4182-826C-3100E6E9C1AD}"/>
              </a:ext>
            </a:extLst>
          </p:cNvPr>
          <p:cNvGrpSpPr>
            <a:grpSpLocks/>
          </p:cNvGrpSpPr>
          <p:nvPr userDrawn="1"/>
        </p:nvGrpSpPr>
        <p:grpSpPr bwMode="auto">
          <a:xfrm>
            <a:off x="8377238" y="5808663"/>
            <a:ext cx="3671887" cy="909637"/>
            <a:chOff x="3785182" y="5303038"/>
            <a:chExt cx="7461351" cy="1713484"/>
          </a:xfrm>
        </p:grpSpPr>
        <p:pic>
          <p:nvPicPr>
            <p:cNvPr id="3" name="Picture 8">
              <a:extLst>
                <a:ext uri="{FF2B5EF4-FFF2-40B4-BE49-F238E27FC236}">
                  <a16:creationId xmlns:a16="http://schemas.microsoft.com/office/drawing/2014/main" id="{50885368-8D68-4397-A92C-5E8A7E805824}"/>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13777" y="5303038"/>
              <a:ext cx="2743200" cy="107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671F160A-A1D7-46C2-826A-CA1A54C5ECD1}"/>
                </a:ext>
              </a:extLst>
            </p:cNvPr>
            <p:cNvSpPr txBox="1"/>
            <p:nvPr/>
          </p:nvSpPr>
          <p:spPr>
            <a:xfrm>
              <a:off x="3785182" y="6358639"/>
              <a:ext cx="7461351" cy="580133"/>
            </a:xfrm>
            <a:prstGeom prst="rect">
              <a:avLst/>
            </a:prstGeom>
            <a:noFill/>
          </p:spPr>
          <p:txBody>
            <a:bodyPr>
              <a:spAutoFit/>
            </a:bodyPr>
            <a:lstStyle/>
            <a:p>
              <a:pPr algn="ctr" fontAlgn="auto">
                <a:spcBef>
                  <a:spcPts val="0"/>
                </a:spcBef>
                <a:spcAft>
                  <a:spcPts val="0"/>
                </a:spcAft>
                <a:defRPr/>
              </a:pPr>
              <a:r>
                <a:rPr lang="en-US" sz="1400" b="1" dirty="0">
                  <a:solidFill>
                    <a:schemeClr val="accent1"/>
                  </a:solidFill>
                  <a:latin typeface="Georgia" panose="02040502050405020303" pitchFamily="18" charset="0"/>
                </a:rPr>
                <a:t>HOMELIFE/MIRACLE REALTY LTD</a:t>
              </a:r>
            </a:p>
          </p:txBody>
        </p:sp>
        <p:sp>
          <p:nvSpPr>
            <p:cNvPr id="5" name="Freeform 10">
              <a:extLst>
                <a:ext uri="{FF2B5EF4-FFF2-40B4-BE49-F238E27FC236}">
                  <a16:creationId xmlns:a16="http://schemas.microsoft.com/office/drawing/2014/main" id="{1BE5C148-E47F-4420-9C8F-6C7683EB3C74}"/>
                </a:ext>
              </a:extLst>
            </p:cNvPr>
            <p:cNvSpPr/>
            <p:nvPr/>
          </p:nvSpPr>
          <p:spPr>
            <a:xfrm>
              <a:off x="3785182" y="6077544"/>
              <a:ext cx="7461351" cy="938978"/>
            </a:xfrm>
            <a:custGeom>
              <a:avLst/>
              <a:gdLst>
                <a:gd name="connsiteX0" fmla="*/ 659757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912243 w 4595150"/>
                <a:gd name="connsiteY7" fmla="*/ 0 h 960699"/>
                <a:gd name="connsiteX0" fmla="*/ 1354300 w 4595150"/>
                <a:gd name="connsiteY0" fmla="*/ 0 h 960699"/>
                <a:gd name="connsiteX1" fmla="*/ 0 w 4595150"/>
                <a:gd name="connsiteY1" fmla="*/ 0 h 960699"/>
                <a:gd name="connsiteX2" fmla="*/ 0 w 4595150"/>
                <a:gd name="connsiteY2" fmla="*/ 960699 h 960699"/>
                <a:gd name="connsiteX3" fmla="*/ 219919 w 4595150"/>
                <a:gd name="connsiteY3" fmla="*/ 960699 h 960699"/>
                <a:gd name="connsiteX4" fmla="*/ 4595150 w 4595150"/>
                <a:gd name="connsiteY4" fmla="*/ 960699 h 960699"/>
                <a:gd name="connsiteX5" fmla="*/ 4595150 w 4595150"/>
                <a:gd name="connsiteY5" fmla="*/ 0 h 960699"/>
                <a:gd name="connsiteX6" fmla="*/ 4190036 w 4595150"/>
                <a:gd name="connsiteY6" fmla="*/ 0 h 960699"/>
                <a:gd name="connsiteX7" fmla="*/ 3205187 w 4595150"/>
                <a:gd name="connsiteY7" fmla="*/ 0 h 96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150" h="960699">
                  <a:moveTo>
                    <a:pt x="1354300" y="0"/>
                  </a:moveTo>
                  <a:lnTo>
                    <a:pt x="0" y="0"/>
                  </a:lnTo>
                  <a:lnTo>
                    <a:pt x="0" y="960699"/>
                  </a:lnTo>
                  <a:lnTo>
                    <a:pt x="219919" y="960699"/>
                  </a:lnTo>
                  <a:lnTo>
                    <a:pt x="4595150" y="960699"/>
                  </a:lnTo>
                  <a:lnTo>
                    <a:pt x="4595150" y="0"/>
                  </a:lnTo>
                  <a:lnTo>
                    <a:pt x="4190036" y="0"/>
                  </a:lnTo>
                  <a:lnTo>
                    <a:pt x="3205187"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grpSp>
      <p:sp>
        <p:nvSpPr>
          <p:cNvPr id="6" name="Rectangle 14">
            <a:extLst>
              <a:ext uri="{FF2B5EF4-FFF2-40B4-BE49-F238E27FC236}">
                <a16:creationId xmlns:a16="http://schemas.microsoft.com/office/drawing/2014/main" id="{C4CA2F50-405D-40E2-BC10-8DECDF0EACE4}"/>
              </a:ext>
            </a:extLst>
          </p:cNvPr>
          <p:cNvSpPr/>
          <p:nvPr userDrawn="1"/>
        </p:nvSpPr>
        <p:spPr>
          <a:xfrm>
            <a:off x="4906963" y="977900"/>
            <a:ext cx="2378075" cy="6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77F32B95-8F0C-4D30-BB39-0B3258C5B49B}"/>
              </a:ext>
            </a:extLst>
          </p:cNvPr>
          <p:cNvSpPr/>
          <p:nvPr userDrawn="1"/>
        </p:nvSpPr>
        <p:spPr>
          <a:xfrm>
            <a:off x="465138" y="6026150"/>
            <a:ext cx="7629525" cy="71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anchor="ctr"/>
          <a:lstStyle/>
          <a:p>
            <a:pPr fontAlgn="auto">
              <a:spcBef>
                <a:spcPts val="0"/>
              </a:spcBef>
              <a:spcAft>
                <a:spcPts val="0"/>
              </a:spcAft>
              <a:defRPr/>
            </a:pPr>
            <a:r>
              <a:rPr lang="en-US" altLang="en-US" sz="2000" b="1" dirty="0">
                <a:solidFill>
                  <a:schemeClr val="bg1"/>
                </a:solidFill>
                <a:latin typeface="Helvetica" pitchFamily="2" charset="0"/>
              </a:rPr>
              <a:t>Presently we have more than 35 buyers looking for home </a:t>
            </a:r>
            <a:br>
              <a:rPr lang="en-US" altLang="en-US" sz="2000" b="1" dirty="0">
                <a:solidFill>
                  <a:schemeClr val="bg1"/>
                </a:solidFill>
                <a:latin typeface="Helvetica" pitchFamily="2" charset="0"/>
              </a:rPr>
            </a:br>
            <a:r>
              <a:rPr lang="en-US" altLang="en-US" sz="2000" b="1" dirty="0">
                <a:solidFill>
                  <a:schemeClr val="bg1"/>
                </a:solidFill>
                <a:latin typeface="Helvetica" pitchFamily="2" charset="0"/>
              </a:rPr>
              <a:t>in your neighborhood</a:t>
            </a:r>
            <a:endParaRPr lang="en-US" altLang="en-US" sz="2000" dirty="0">
              <a:solidFill>
                <a:schemeClr val="bg1"/>
              </a:solidFill>
              <a:latin typeface="Helvetica" pitchFamily="2" charset="0"/>
            </a:endParaRPr>
          </a:p>
        </p:txBody>
      </p:sp>
      <p:sp>
        <p:nvSpPr>
          <p:cNvPr id="8" name="Text Placeholder 6">
            <a:extLst>
              <a:ext uri="{FF2B5EF4-FFF2-40B4-BE49-F238E27FC236}">
                <a16:creationId xmlns:a16="http://schemas.microsoft.com/office/drawing/2014/main" id="{B577F915-F7EB-4E2D-9879-E191DB90BA42}"/>
              </a:ext>
            </a:extLst>
          </p:cNvPr>
          <p:cNvSpPr txBox="1">
            <a:spLocks/>
          </p:cNvSpPr>
          <p:nvPr userDrawn="1"/>
        </p:nvSpPr>
        <p:spPr>
          <a:xfrm>
            <a:off x="5041900" y="1346200"/>
            <a:ext cx="6684963" cy="4395788"/>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Bef>
                <a:spcPts val="3000"/>
              </a:spcBef>
              <a:spcAft>
                <a:spcPts val="0"/>
              </a:spcAft>
              <a:buClr>
                <a:schemeClr val="accent1"/>
              </a:buClr>
              <a:defRPr/>
            </a:pPr>
            <a:r>
              <a:rPr lang="en-US" sz="3200" dirty="0">
                <a:latin typeface="Helvetica" pitchFamily="2" charset="0"/>
              </a:rPr>
              <a:t>The </a:t>
            </a:r>
            <a:r>
              <a:rPr lang="en-US" sz="3200" b="1" dirty="0">
                <a:solidFill>
                  <a:schemeClr val="accent1"/>
                </a:solidFill>
                <a:latin typeface="Helvetica" pitchFamily="2" charset="0"/>
              </a:rPr>
              <a:t>MOST MONEY</a:t>
            </a:r>
            <a:r>
              <a:rPr lang="en-US" sz="3200" dirty="0">
                <a:latin typeface="Helvetica" pitchFamily="2" charset="0"/>
              </a:rPr>
              <a:t> for your home</a:t>
            </a:r>
          </a:p>
          <a:p>
            <a:pPr fontAlgn="auto">
              <a:spcBef>
                <a:spcPts val="3000"/>
              </a:spcBef>
              <a:spcAft>
                <a:spcPts val="0"/>
              </a:spcAft>
              <a:buClr>
                <a:schemeClr val="accent1"/>
              </a:buClr>
              <a:defRPr/>
            </a:pPr>
            <a:r>
              <a:rPr lang="en-US" sz="3200" dirty="0">
                <a:latin typeface="Helvetica" pitchFamily="2" charset="0"/>
              </a:rPr>
              <a:t>A buyer for </a:t>
            </a:r>
            <a:r>
              <a:rPr lang="en-US" sz="3200" b="1" dirty="0">
                <a:solidFill>
                  <a:schemeClr val="accent1"/>
                </a:solidFill>
                <a:latin typeface="Helvetica" pitchFamily="2" charset="0"/>
              </a:rPr>
              <a:t>QUICK SALE</a:t>
            </a:r>
            <a:r>
              <a:rPr lang="en-US" sz="3200" dirty="0">
                <a:latin typeface="Helvetica" pitchFamily="2" charset="0"/>
              </a:rPr>
              <a:t> </a:t>
            </a:r>
          </a:p>
          <a:p>
            <a:pPr fontAlgn="auto">
              <a:spcBef>
                <a:spcPts val="3000"/>
              </a:spcBef>
              <a:spcAft>
                <a:spcPts val="0"/>
              </a:spcAft>
              <a:buClr>
                <a:schemeClr val="accent1"/>
              </a:buClr>
              <a:defRPr/>
            </a:pPr>
            <a:r>
              <a:rPr lang="en-US" sz="3200" dirty="0">
                <a:latin typeface="Helvetica" pitchFamily="2" charset="0"/>
              </a:rPr>
              <a:t>The expertise to avoid any </a:t>
            </a:r>
            <a:r>
              <a:rPr lang="en-US" sz="3200" b="1" dirty="0">
                <a:solidFill>
                  <a:schemeClr val="accent1"/>
                </a:solidFill>
                <a:latin typeface="Helvetica" pitchFamily="2" charset="0"/>
              </a:rPr>
              <a:t>PROBLEMS</a:t>
            </a:r>
            <a:endParaRPr lang="en-US" sz="3200" dirty="0">
              <a:latin typeface="Helvetica" pitchFamily="2" charset="0"/>
            </a:endParaRPr>
          </a:p>
        </p:txBody>
      </p:sp>
      <p:pic>
        <p:nvPicPr>
          <p:cNvPr id="9" name="Picture 15" descr="A close up of a church&#10;&#10;Description automatically generated">
            <a:extLst>
              <a:ext uri="{FF2B5EF4-FFF2-40B4-BE49-F238E27FC236}">
                <a16:creationId xmlns:a16="http://schemas.microsoft.com/office/drawing/2014/main" id="{B32E1823-42EB-4AC4-8253-E7839FFA88C9}"/>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69900" y="1346200"/>
            <a:ext cx="4275138"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6">
            <a:extLst>
              <a:ext uri="{FF2B5EF4-FFF2-40B4-BE49-F238E27FC236}">
                <a16:creationId xmlns:a16="http://schemas.microsoft.com/office/drawing/2014/main" id="{6F0F441C-5FF2-45E0-9794-B77FD1D6D2A1}"/>
              </a:ext>
            </a:extLst>
          </p:cNvPr>
          <p:cNvSpPr/>
          <p:nvPr userDrawn="1"/>
        </p:nvSpPr>
        <p:spPr>
          <a:xfrm>
            <a:off x="3119438" y="1346200"/>
            <a:ext cx="1625600" cy="71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bg1"/>
                </a:solidFill>
                <a:latin typeface="Helvetica" pitchFamily="2" charset="0"/>
              </a:rPr>
              <a:t>SOLD</a:t>
            </a:r>
          </a:p>
        </p:txBody>
      </p:sp>
      <p:sp>
        <p:nvSpPr>
          <p:cNvPr id="11" name="TextBox 18">
            <a:extLst>
              <a:ext uri="{FF2B5EF4-FFF2-40B4-BE49-F238E27FC236}">
                <a16:creationId xmlns:a16="http://schemas.microsoft.com/office/drawing/2014/main" id="{7604ED52-F6D7-440E-86EB-FF70754A9C36}"/>
              </a:ext>
            </a:extLst>
          </p:cNvPr>
          <p:cNvSpPr txBox="1"/>
          <p:nvPr userDrawn="1"/>
        </p:nvSpPr>
        <p:spPr>
          <a:xfrm>
            <a:off x="465138" y="398463"/>
            <a:ext cx="11261725" cy="593725"/>
          </a:xfrm>
          <a:prstGeom prst="rect">
            <a:avLst/>
          </a:prstGeom>
          <a:noFill/>
        </p:spPr>
        <p:txBody>
          <a:bodyPr>
            <a:spAutoFit/>
          </a:bodyPr>
          <a:lstStyle/>
          <a:p>
            <a:pPr algn="ctr" fontAlgn="auto">
              <a:lnSpc>
                <a:spcPct val="90000"/>
              </a:lnSpc>
              <a:spcBef>
                <a:spcPts val="1000"/>
              </a:spcBef>
              <a:spcAft>
                <a:spcPts val="0"/>
              </a:spcAft>
              <a:buFont typeface="Arial" panose="020B0604020202020204" pitchFamily="34" charset="0"/>
              <a:buNone/>
              <a:defRPr/>
            </a:pPr>
            <a:r>
              <a:rPr lang="en-US" sz="3600" b="1" dirty="0">
                <a:solidFill>
                  <a:schemeClr val="accent1"/>
                </a:solidFill>
                <a:latin typeface="Helvetica" pitchFamily="2" charset="0"/>
                <a:cs typeface="+mn-cs"/>
              </a:rPr>
              <a:t>WHAT THE SELLER WANTS?</a:t>
            </a:r>
          </a:p>
        </p:txBody>
      </p:sp>
      <p:sp>
        <p:nvSpPr>
          <p:cNvPr id="12" name="Slide Number Placeholder 6">
            <a:extLst>
              <a:ext uri="{FF2B5EF4-FFF2-40B4-BE49-F238E27FC236}">
                <a16:creationId xmlns:a16="http://schemas.microsoft.com/office/drawing/2014/main" id="{426BA94E-6B08-469D-8235-53D0715BC267}"/>
              </a:ext>
            </a:extLst>
          </p:cNvPr>
          <p:cNvSpPr>
            <a:spLocks noGrp="1"/>
          </p:cNvSpPr>
          <p:nvPr>
            <p:ph type="sldNum" sz="quarter" idx="10"/>
          </p:nvPr>
        </p:nvSpPr>
        <p:spPr>
          <a:xfrm>
            <a:off x="465138" y="6356350"/>
            <a:ext cx="2743200" cy="365125"/>
          </a:xfrm>
        </p:spPr>
        <p:txBody>
          <a:bodyPr/>
          <a:lstStyle>
            <a:lvl1pPr>
              <a:defRPr/>
            </a:lvl1pPr>
          </a:lstStyle>
          <a:p>
            <a:fld id="{E72244EB-7EA1-4449-B6D5-66CC469551F5}" type="slidenum">
              <a:rPr lang="en-US" altLang="en-US"/>
              <a:pPr/>
              <a:t>‹#›</a:t>
            </a:fld>
            <a:endParaRPr lang="en-US" altLang="en-US"/>
          </a:p>
        </p:txBody>
      </p:sp>
    </p:spTree>
    <p:extLst>
      <p:ext uri="{BB962C8B-B14F-4D97-AF65-F5344CB8AC3E}">
        <p14:creationId xmlns:p14="http://schemas.microsoft.com/office/powerpoint/2010/main" val="356651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5" presetClass="entr" presetSubtype="0"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ppt_w</p:attrName>
                                        </p:attrNameLst>
                                      </p:cBhvr>
                                      <p:tavLst>
                                        <p:tav tm="0" fmla="#ppt_w*sin(2.5*pi*$)">
                                          <p:val>
                                            <p:fltVal val="0"/>
                                          </p:val>
                                        </p:tav>
                                        <p:tav tm="100000">
                                          <p:val>
                                            <p:fltVal val="1"/>
                                          </p:val>
                                        </p:tav>
                                      </p:tavLst>
                                    </p:anim>
                                    <p:anim calcmode="lin" valueType="num">
                                      <p:cBhvr>
                                        <p:cTn id="14" dur="1000" fill="hold"/>
                                        <p:tgtEl>
                                          <p:spTgt spid="10"/>
                                        </p:tgtEl>
                                        <p:attrNameLst>
                                          <p:attrName>ppt_h</p:attrName>
                                        </p:attrNameLst>
                                      </p:cBhvr>
                                      <p:tavLst>
                                        <p:tav tm="0">
                                          <p:val>
                                            <p:strVal val="#ppt_h"/>
                                          </p:val>
                                        </p:tav>
                                        <p:tav tm="100000">
                                          <p:val>
                                            <p:strVal val="#ppt_h"/>
                                          </p:val>
                                        </p:tav>
                                      </p:tavLst>
                                    </p:anim>
                                  </p:childTnLst>
                                </p:cTn>
                              </p:par>
                            </p:childTnLst>
                          </p:cTn>
                        </p:par>
                        <p:par>
                          <p:cTn id="15" fill="hold">
                            <p:stCondLst>
                              <p:cond delay="1500"/>
                            </p:stCondLst>
                            <p:childTnLst>
                              <p:par>
                                <p:cTn id="16" presetID="22" presetClass="entr" presetSubtype="8" fill="hold" grpId="0" nodeType="after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2500"/>
                            </p:stCondLst>
                            <p:childTnLst>
                              <p:par>
                                <p:cTn id="20" presetID="2" presetClass="entr" presetSubtype="8" fill="hold" grpId="0" nodeType="afterEffect">
                                  <p:stCondLst>
                                    <p:cond delay="50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2" fill="hold" grpId="0" nodeType="after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1+#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P spid="11"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CD75B0E-26BB-4F3E-AA04-1E2DD9987C50}"/>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 name="Date Placeholder 3">
            <a:extLst>
              <a:ext uri="{FF2B5EF4-FFF2-40B4-BE49-F238E27FC236}">
                <a16:creationId xmlns:a16="http://schemas.microsoft.com/office/drawing/2014/main" id="{F29D2E81-A7F2-434E-8EA8-6117566FF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76092AF-DD38-48CE-A8DD-9A31419F83DA}" type="datetimeFigureOut">
              <a:rPr lang="en-US"/>
              <a:pPr>
                <a:defRPr/>
              </a:pPr>
              <a:t>8/8/2020</a:t>
            </a:fld>
            <a:endParaRPr lang="en-US" dirty="0"/>
          </a:p>
        </p:txBody>
      </p:sp>
      <p:sp>
        <p:nvSpPr>
          <p:cNvPr id="5" name="Footer Placeholder 4">
            <a:extLst>
              <a:ext uri="{FF2B5EF4-FFF2-40B4-BE49-F238E27FC236}">
                <a16:creationId xmlns:a16="http://schemas.microsoft.com/office/drawing/2014/main" id="{C4D54B6F-AAA1-44E0-9163-CC4C2C3F3E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6F4BBCE1-4974-4240-84DA-418CBEB6354A}"/>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FB71355-58E4-4A9F-979D-3F9809ABCA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jpeg"/><Relationship Id="rId1" Type="http://schemas.openxmlformats.org/officeDocument/2006/relationships/slideLayout" Target="../slideLayouts/slideLayout6.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erson wearing a suit and tie&#10;&#10;Description automatically generated">
            <a:extLst>
              <a:ext uri="{FF2B5EF4-FFF2-40B4-BE49-F238E27FC236}">
                <a16:creationId xmlns:a16="http://schemas.microsoft.com/office/drawing/2014/main" id="{B2F8DF19-A329-4DD4-93FA-FE4E234673BF}"/>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11163" y="4146550"/>
            <a:ext cx="1892300"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186F7AF1-05BB-4557-9703-B88F6FB99436}"/>
              </a:ext>
            </a:extLst>
          </p:cNvPr>
          <p:cNvSpPr txBox="1">
            <a:spLocks noChangeArrowheads="1"/>
          </p:cNvSpPr>
          <p:nvPr/>
        </p:nvSpPr>
        <p:spPr bwMode="auto">
          <a:xfrm>
            <a:off x="2490788" y="6103938"/>
            <a:ext cx="29527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400" b="1">
                <a:solidFill>
                  <a:schemeClr val="accent1"/>
                </a:solidFill>
                <a:latin typeface="Helvetica" panose="020B0604020202020204" pitchFamily="34" charset="0"/>
              </a:rPr>
              <a:t>AJAY SHAH</a:t>
            </a:r>
          </a:p>
          <a:p>
            <a:r>
              <a:rPr lang="en-US" altLang="en-US">
                <a:latin typeface="Helvetica" panose="020B0604020202020204" pitchFamily="34" charset="0"/>
              </a:rPr>
              <a:t>BROKER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Placeholder 1">
            <a:extLst>
              <a:ext uri="{FF2B5EF4-FFF2-40B4-BE49-F238E27FC236}">
                <a16:creationId xmlns:a16="http://schemas.microsoft.com/office/drawing/2014/main" id="{C70DE21F-5102-4F4B-8FCB-52E902B722E8}"/>
              </a:ext>
            </a:extLst>
          </p:cNvPr>
          <p:cNvSpPr>
            <a:spLocks noGrp="1"/>
          </p:cNvSpPr>
          <p:nvPr>
            <p:ph type="body" idx="1"/>
          </p:nvPr>
        </p:nvSpPr>
        <p:spPr bwMode="auto">
          <a:xfrm>
            <a:off x="465138" y="387350"/>
            <a:ext cx="11261725" cy="590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Helvetica" panose="020B0604020202020204" pitchFamily="34" charset="0"/>
              </a:rPr>
              <a:t>MY COMISSION PLAN</a:t>
            </a:r>
          </a:p>
        </p:txBody>
      </p:sp>
      <p:graphicFrame>
        <p:nvGraphicFramePr>
          <p:cNvPr id="3" name="Table 2">
            <a:extLst>
              <a:ext uri="{FF2B5EF4-FFF2-40B4-BE49-F238E27FC236}">
                <a16:creationId xmlns:a16="http://schemas.microsoft.com/office/drawing/2014/main" id="{717582AF-92EC-4406-B974-7BA075A1AF4A}"/>
              </a:ext>
            </a:extLst>
          </p:cNvPr>
          <p:cNvGraphicFramePr>
            <a:graphicFrameLocks noGrp="1"/>
          </p:cNvGraphicFramePr>
          <p:nvPr/>
        </p:nvGraphicFramePr>
        <p:xfrm>
          <a:off x="465138" y="1296988"/>
          <a:ext cx="11261725" cy="4300537"/>
        </p:xfrm>
        <a:graphic>
          <a:graphicData uri="http://schemas.openxmlformats.org/drawingml/2006/table">
            <a:tbl>
              <a:tblPr firstRow="1" bandRow="1">
                <a:tableStyleId>{21E4AEA4-8DFA-4A89-87EB-49C32662AFE0}</a:tableStyleId>
              </a:tblPr>
              <a:tblGrid>
                <a:gridCol w="3530170">
                  <a:extLst>
                    <a:ext uri="{9D8B030D-6E8A-4147-A177-3AD203B41FA5}">
                      <a16:colId xmlns:a16="http://schemas.microsoft.com/office/drawing/2014/main" val="20000"/>
                    </a:ext>
                  </a:extLst>
                </a:gridCol>
                <a:gridCol w="2577185">
                  <a:extLst>
                    <a:ext uri="{9D8B030D-6E8A-4147-A177-3AD203B41FA5}">
                      <a16:colId xmlns:a16="http://schemas.microsoft.com/office/drawing/2014/main" val="20001"/>
                    </a:ext>
                  </a:extLst>
                </a:gridCol>
                <a:gridCol w="2577185">
                  <a:extLst>
                    <a:ext uri="{9D8B030D-6E8A-4147-A177-3AD203B41FA5}">
                      <a16:colId xmlns:a16="http://schemas.microsoft.com/office/drawing/2014/main" val="20002"/>
                    </a:ext>
                  </a:extLst>
                </a:gridCol>
                <a:gridCol w="2577185">
                  <a:extLst>
                    <a:ext uri="{9D8B030D-6E8A-4147-A177-3AD203B41FA5}">
                      <a16:colId xmlns:a16="http://schemas.microsoft.com/office/drawing/2014/main" val="20003"/>
                    </a:ext>
                  </a:extLst>
                </a:gridCol>
              </a:tblGrid>
              <a:tr h="532338">
                <a:tc>
                  <a:txBody>
                    <a:bodyPr/>
                    <a:lstStyle/>
                    <a:p>
                      <a:endParaRPr lang="en-US" sz="1800" dirty="0">
                        <a:latin typeface="Helvetica" pitchFamily="2" charset="0"/>
                      </a:endParaRPr>
                    </a:p>
                  </a:txBody>
                  <a:tcPr marL="179993" marR="91436" marT="45718" marB="45718" anchor="ctr"/>
                </a:tc>
                <a:tc>
                  <a:txBody>
                    <a:bodyPr/>
                    <a:lstStyle/>
                    <a:p>
                      <a:r>
                        <a:rPr lang="en-US" sz="2200" dirty="0"/>
                        <a:t>GOLD</a:t>
                      </a:r>
                      <a:endParaRPr lang="en-US" sz="2200" dirty="0">
                        <a:latin typeface="Helvetica" pitchFamily="2" charset="0"/>
                      </a:endParaRPr>
                    </a:p>
                  </a:txBody>
                  <a:tcPr marL="179993" marR="91436" marT="45718" marB="45718" anchor="ctr"/>
                </a:tc>
                <a:tc>
                  <a:txBody>
                    <a:bodyPr/>
                    <a:lstStyle/>
                    <a:p>
                      <a:r>
                        <a:rPr lang="en-US" sz="2200" dirty="0"/>
                        <a:t>SILVER</a:t>
                      </a:r>
                      <a:endParaRPr lang="en-US" sz="2200" dirty="0">
                        <a:latin typeface="Helvetica" pitchFamily="2" charset="0"/>
                      </a:endParaRPr>
                    </a:p>
                  </a:txBody>
                  <a:tcPr marL="179993" marR="91436" marT="45718" marB="45718" anchor="ctr"/>
                </a:tc>
                <a:tc>
                  <a:txBody>
                    <a:bodyPr/>
                    <a:lstStyle/>
                    <a:p>
                      <a:r>
                        <a:rPr lang="en-US" sz="2200" dirty="0"/>
                        <a:t>BRONZE</a:t>
                      </a:r>
                      <a:endParaRPr lang="en-US" sz="2200" dirty="0">
                        <a:latin typeface="Helvetica" pitchFamily="2" charset="0"/>
                      </a:endParaRPr>
                    </a:p>
                  </a:txBody>
                  <a:tcPr marL="179993" marR="91436" marT="45718" marB="45718" anchor="ctr"/>
                </a:tc>
                <a:extLst>
                  <a:ext uri="{0D108BD9-81ED-4DB2-BD59-A6C34878D82A}">
                    <a16:rowId xmlns:a16="http://schemas.microsoft.com/office/drawing/2014/main" val="10000"/>
                  </a:ext>
                </a:extLst>
              </a:tr>
              <a:tr h="471025">
                <a:tc>
                  <a:txBody>
                    <a:bodyPr/>
                    <a:lstStyle/>
                    <a:p>
                      <a:r>
                        <a:rPr lang="en-US" sz="1800" dirty="0"/>
                        <a:t>MLS Listing</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extLst>
                  <a:ext uri="{0D108BD9-81ED-4DB2-BD59-A6C34878D82A}">
                    <a16:rowId xmlns:a16="http://schemas.microsoft.com/office/drawing/2014/main" val="10001"/>
                  </a:ext>
                </a:extLst>
              </a:tr>
              <a:tr h="471025">
                <a:tc>
                  <a:txBody>
                    <a:bodyPr/>
                    <a:lstStyle/>
                    <a:p>
                      <a:r>
                        <a:rPr lang="en-US" sz="1800" dirty="0"/>
                        <a:t>Sale Sign</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extLst>
                  <a:ext uri="{0D108BD9-81ED-4DB2-BD59-A6C34878D82A}">
                    <a16:rowId xmlns:a16="http://schemas.microsoft.com/office/drawing/2014/main" val="10002"/>
                  </a:ext>
                </a:extLst>
              </a:tr>
              <a:tr h="471025">
                <a:tc>
                  <a:txBody>
                    <a:bodyPr/>
                    <a:lstStyle/>
                    <a:p>
                      <a:r>
                        <a:rPr lang="en-US" sz="1800" dirty="0"/>
                        <a:t>Open Houses</a:t>
                      </a:r>
                      <a:endParaRPr lang="en-US" sz="1800" dirty="0">
                        <a:latin typeface="Helvetica" pitchFamily="2" charset="0"/>
                      </a:endParaRPr>
                    </a:p>
                  </a:txBody>
                  <a:tcPr marL="179993" marR="91436" marT="45718" marB="45718" anchor="ctr"/>
                </a:tc>
                <a:tc>
                  <a:txBody>
                    <a:bodyPr/>
                    <a:lstStyle/>
                    <a:p>
                      <a:r>
                        <a:rPr lang="en-US" sz="1800" dirty="0"/>
                        <a:t>YES (UNLIMITED)</a:t>
                      </a:r>
                      <a:endParaRPr lang="en-US" sz="1800" dirty="0">
                        <a:latin typeface="Helvetica" pitchFamily="2" charset="0"/>
                      </a:endParaRPr>
                    </a:p>
                  </a:txBody>
                  <a:tcPr marL="179993" marR="91436" marT="45718" marB="45718" anchor="ctr"/>
                </a:tc>
                <a:tc>
                  <a:txBody>
                    <a:bodyPr/>
                    <a:lstStyle/>
                    <a:p>
                      <a:r>
                        <a:rPr lang="en-US" sz="1800" dirty="0"/>
                        <a:t>YES (UP TO 8)</a:t>
                      </a:r>
                      <a:endParaRPr lang="en-US" sz="1800" dirty="0">
                        <a:latin typeface="Helvetica" pitchFamily="2" charset="0"/>
                      </a:endParaRPr>
                    </a:p>
                  </a:txBody>
                  <a:tcPr marL="179993" marR="91436" marT="45718" marB="45718" anchor="ctr"/>
                </a:tc>
                <a:tc>
                  <a:txBody>
                    <a:bodyPr/>
                    <a:lstStyle/>
                    <a:p>
                      <a:r>
                        <a:rPr lang="en-US" sz="1800" dirty="0"/>
                        <a:t>YES (UP TO 4)</a:t>
                      </a:r>
                      <a:endParaRPr lang="en-US" sz="1800" dirty="0">
                        <a:latin typeface="Helvetica" pitchFamily="2" charset="0"/>
                      </a:endParaRPr>
                    </a:p>
                  </a:txBody>
                  <a:tcPr marL="179993" marR="91436" marT="45718" marB="45718" anchor="ctr"/>
                </a:tc>
                <a:extLst>
                  <a:ext uri="{0D108BD9-81ED-4DB2-BD59-A6C34878D82A}">
                    <a16:rowId xmlns:a16="http://schemas.microsoft.com/office/drawing/2014/main" val="10003"/>
                  </a:ext>
                </a:extLst>
              </a:tr>
              <a:tr h="471025">
                <a:tc>
                  <a:txBody>
                    <a:bodyPr/>
                    <a:lstStyle/>
                    <a:p>
                      <a:r>
                        <a:rPr lang="en-US" sz="1800" dirty="0"/>
                        <a:t>Virtual Tours</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extLst>
                  <a:ext uri="{0D108BD9-81ED-4DB2-BD59-A6C34878D82A}">
                    <a16:rowId xmlns:a16="http://schemas.microsoft.com/office/drawing/2014/main" val="10004"/>
                  </a:ext>
                </a:extLst>
              </a:tr>
              <a:tr h="471025">
                <a:tc>
                  <a:txBody>
                    <a:bodyPr/>
                    <a:lstStyle/>
                    <a:p>
                      <a:r>
                        <a:rPr lang="en-US" sz="1800" dirty="0"/>
                        <a:t>Home Feature Sheet</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extLst>
                  <a:ext uri="{0D108BD9-81ED-4DB2-BD59-A6C34878D82A}">
                    <a16:rowId xmlns:a16="http://schemas.microsoft.com/office/drawing/2014/main" val="10005"/>
                  </a:ext>
                </a:extLst>
              </a:tr>
              <a:tr h="471025">
                <a:tc>
                  <a:txBody>
                    <a:bodyPr/>
                    <a:lstStyle/>
                    <a:p>
                      <a:r>
                        <a:rPr lang="en-US" sz="1800" dirty="0"/>
                        <a:t>Home Staging</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tc>
                  <a:txBody>
                    <a:bodyPr/>
                    <a:lstStyle/>
                    <a:p>
                      <a:r>
                        <a:rPr lang="en-US" sz="1800" dirty="0"/>
                        <a:t>YES (LIMITED)</a:t>
                      </a:r>
                      <a:endParaRPr lang="en-US" sz="1800" dirty="0">
                        <a:latin typeface="Helvetica" pitchFamily="2" charset="0"/>
                      </a:endParaRPr>
                    </a:p>
                  </a:txBody>
                  <a:tcPr marL="179993" marR="91436" marT="45718" marB="45718" anchor="ctr"/>
                </a:tc>
                <a:tc>
                  <a:txBody>
                    <a:bodyPr/>
                    <a:lstStyle/>
                    <a:p>
                      <a:r>
                        <a:rPr lang="en-US" sz="1800" dirty="0"/>
                        <a:t>NO</a:t>
                      </a:r>
                      <a:endParaRPr lang="en-US" sz="1800" dirty="0">
                        <a:latin typeface="Helvetica" pitchFamily="2" charset="0"/>
                      </a:endParaRPr>
                    </a:p>
                  </a:txBody>
                  <a:tcPr marL="179993" marR="91436" marT="45718" marB="45718" anchor="ctr"/>
                </a:tc>
                <a:extLst>
                  <a:ext uri="{0D108BD9-81ED-4DB2-BD59-A6C34878D82A}">
                    <a16:rowId xmlns:a16="http://schemas.microsoft.com/office/drawing/2014/main" val="10006"/>
                  </a:ext>
                </a:extLst>
              </a:tr>
              <a:tr h="471025">
                <a:tc>
                  <a:txBody>
                    <a:bodyPr/>
                    <a:lstStyle/>
                    <a:p>
                      <a:r>
                        <a:rPr lang="en-US" sz="1800" dirty="0"/>
                        <a:t>Flyer in </a:t>
                      </a:r>
                      <a:r>
                        <a:rPr lang="en-US" sz="1800" dirty="0" err="1"/>
                        <a:t>Neighbourhood</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tc>
                  <a:txBody>
                    <a:bodyPr/>
                    <a:lstStyle/>
                    <a:p>
                      <a:r>
                        <a:rPr lang="en-US" sz="1800" dirty="0"/>
                        <a:t>NO</a:t>
                      </a:r>
                      <a:endParaRPr lang="en-US" sz="1800" dirty="0">
                        <a:latin typeface="Helvetica" pitchFamily="2" charset="0"/>
                      </a:endParaRPr>
                    </a:p>
                  </a:txBody>
                  <a:tcPr marL="179993" marR="91436" marT="45718" marB="45718" anchor="ctr"/>
                </a:tc>
                <a:extLst>
                  <a:ext uri="{0D108BD9-81ED-4DB2-BD59-A6C34878D82A}">
                    <a16:rowId xmlns:a16="http://schemas.microsoft.com/office/drawing/2014/main" val="10007"/>
                  </a:ext>
                </a:extLst>
              </a:tr>
              <a:tr h="471025">
                <a:tc>
                  <a:txBody>
                    <a:bodyPr/>
                    <a:lstStyle/>
                    <a:p>
                      <a:r>
                        <a:rPr lang="en-US" sz="1800" dirty="0"/>
                        <a:t>Social Media Promotion</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tc>
                  <a:txBody>
                    <a:bodyPr/>
                    <a:lstStyle/>
                    <a:p>
                      <a:r>
                        <a:rPr lang="en-US" sz="1800" dirty="0"/>
                        <a:t>YES</a:t>
                      </a:r>
                      <a:endParaRPr lang="en-US" sz="1800" dirty="0">
                        <a:latin typeface="Helvetica" pitchFamily="2" charset="0"/>
                      </a:endParaRPr>
                    </a:p>
                  </a:txBody>
                  <a:tcPr marL="179993" marR="91436" marT="45718" marB="45718" anchor="ctr"/>
                </a:tc>
                <a:tc>
                  <a:txBody>
                    <a:bodyPr/>
                    <a:lstStyle/>
                    <a:p>
                      <a:r>
                        <a:rPr lang="en-US" sz="1800" dirty="0"/>
                        <a:t>NO</a:t>
                      </a:r>
                      <a:endParaRPr lang="en-US" sz="1800" dirty="0">
                        <a:latin typeface="Helvetica" pitchFamily="2" charset="0"/>
                      </a:endParaRPr>
                    </a:p>
                  </a:txBody>
                  <a:tcPr marL="179993" marR="91436" marT="45718" marB="45718"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Placeholder 1">
            <a:extLst>
              <a:ext uri="{FF2B5EF4-FFF2-40B4-BE49-F238E27FC236}">
                <a16:creationId xmlns:a16="http://schemas.microsoft.com/office/drawing/2014/main" id="{B824CC64-8583-49E3-88E1-CCEF1DB2B486}"/>
              </a:ext>
            </a:extLst>
          </p:cNvPr>
          <p:cNvSpPr>
            <a:spLocks noGrp="1"/>
          </p:cNvSpPr>
          <p:nvPr>
            <p:ph type="body" idx="1"/>
          </p:nvPr>
        </p:nvSpPr>
        <p:spPr bwMode="auto">
          <a:xfrm>
            <a:off x="465138" y="387350"/>
            <a:ext cx="11261725" cy="590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Helvetica" panose="020B0604020202020204" pitchFamily="34" charset="0"/>
              </a:rPr>
              <a:t>ABOUT MYSELF</a:t>
            </a:r>
          </a:p>
        </p:txBody>
      </p:sp>
      <p:pic>
        <p:nvPicPr>
          <p:cNvPr id="7" name="Picture 6" descr="A person wearing a suit and tie&#10;&#10;Description automatically generated">
            <a:extLst>
              <a:ext uri="{FF2B5EF4-FFF2-40B4-BE49-F238E27FC236}">
                <a16:creationId xmlns:a16="http://schemas.microsoft.com/office/drawing/2014/main" id="{FF77B017-2896-4214-B49B-C6DD0A17A8DE}"/>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65138" y="1498600"/>
            <a:ext cx="2420937" cy="349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CA463271-98D2-4A23-94B3-ABD4C4F8DA4A}"/>
              </a:ext>
            </a:extLst>
          </p:cNvPr>
          <p:cNvSpPr txBox="1">
            <a:spLocks noChangeArrowheads="1"/>
          </p:cNvSpPr>
          <p:nvPr/>
        </p:nvSpPr>
        <p:spPr bwMode="auto">
          <a:xfrm>
            <a:off x="3198813" y="1492250"/>
            <a:ext cx="57943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400" b="1">
                <a:solidFill>
                  <a:schemeClr val="accent1"/>
                </a:solidFill>
                <a:latin typeface="Helvetica" panose="020B0604020202020204" pitchFamily="34" charset="0"/>
              </a:rPr>
              <a:t>Ajay Shah</a:t>
            </a:r>
          </a:p>
          <a:p>
            <a:r>
              <a:rPr lang="en-US" altLang="en-US">
                <a:latin typeface="Helvetica" panose="020B0604020202020204" pitchFamily="34" charset="0"/>
              </a:rPr>
              <a:t>Realtor</a:t>
            </a:r>
          </a:p>
        </p:txBody>
      </p:sp>
      <p:pic>
        <p:nvPicPr>
          <p:cNvPr id="12" name="Picture 11">
            <a:extLst>
              <a:ext uri="{FF2B5EF4-FFF2-40B4-BE49-F238E27FC236}">
                <a16:creationId xmlns:a16="http://schemas.microsoft.com/office/drawing/2014/main" id="{C7319B74-EFFF-400E-80B1-6FD8D4DCA0B9}"/>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65138" y="4794250"/>
            <a:ext cx="611187"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E760312D-2FEA-4079-9ED4-18537A84E43D}"/>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69975" y="4794250"/>
            <a:ext cx="6096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BF573B12-61EC-4120-8E19-1971075F1B36}"/>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676400" y="4794250"/>
            <a:ext cx="608013"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5864C120-AD81-4451-ACB5-D99DCDDD08F0}"/>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281238" y="4792663"/>
            <a:ext cx="604837"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401394F8-C2D0-4707-A52B-23FB1D5AAA89}"/>
              </a:ext>
            </a:extLst>
          </p:cNvPr>
          <p:cNvSpPr txBox="1"/>
          <p:nvPr/>
        </p:nvSpPr>
        <p:spPr>
          <a:xfrm>
            <a:off x="3213847" y="2312895"/>
            <a:ext cx="8432555" cy="2287806"/>
          </a:xfrm>
          <a:prstGeom prst="rect">
            <a:avLst/>
          </a:prstGeom>
          <a:noFill/>
        </p:spPr>
        <p:txBody>
          <a:bodyPr lIns="90000" numCol="2" spcCol="180000">
            <a:spAutoFit/>
          </a:bodyPr>
          <a:lstStyle/>
          <a:p>
            <a:pPr marL="213750" indent="-213750" fontAlgn="auto">
              <a:spcBef>
                <a:spcPts val="480"/>
              </a:spcBef>
              <a:spcAft>
                <a:spcPts val="0"/>
              </a:spcAft>
              <a:buClr>
                <a:schemeClr val="accent1"/>
              </a:buClr>
              <a:buFont typeface="Arial" panose="020B0604020202020204" pitchFamily="34" charset="0"/>
              <a:buChar char="•"/>
              <a:defRPr/>
            </a:pPr>
            <a:r>
              <a:rPr lang="en-US" altLang="en-US" dirty="0">
                <a:latin typeface="Helvetica" pitchFamily="2" charset="0"/>
                <a:cs typeface="+mn-cs"/>
              </a:rPr>
              <a:t>Full time Realtor</a:t>
            </a:r>
          </a:p>
          <a:p>
            <a:pPr marL="213750" indent="-213750" fontAlgn="auto">
              <a:spcBef>
                <a:spcPts val="480"/>
              </a:spcBef>
              <a:spcAft>
                <a:spcPts val="0"/>
              </a:spcAft>
              <a:buClr>
                <a:schemeClr val="accent1"/>
              </a:buClr>
              <a:buFont typeface="Arial" panose="020B0604020202020204" pitchFamily="34" charset="0"/>
              <a:buChar char="•"/>
              <a:defRPr/>
            </a:pPr>
            <a:r>
              <a:rPr lang="en-US" altLang="en-US" dirty="0">
                <a:latin typeface="Helvetica" pitchFamily="2" charset="0"/>
                <a:cs typeface="+mn-cs"/>
              </a:rPr>
              <a:t>Member of Toronto Real Estate Board</a:t>
            </a:r>
          </a:p>
          <a:p>
            <a:pPr marL="213750" indent="-213750" fontAlgn="auto">
              <a:spcBef>
                <a:spcPts val="480"/>
              </a:spcBef>
              <a:spcAft>
                <a:spcPts val="0"/>
              </a:spcAft>
              <a:buClr>
                <a:schemeClr val="accent1"/>
              </a:buClr>
              <a:buFont typeface="Arial" panose="020B0604020202020204" pitchFamily="34" charset="0"/>
              <a:buChar char="•"/>
              <a:defRPr/>
            </a:pPr>
            <a:r>
              <a:rPr lang="en-US" altLang="en-US" dirty="0">
                <a:latin typeface="Helvetica" pitchFamily="2" charset="0"/>
                <a:cs typeface="+mn-cs"/>
              </a:rPr>
              <a:t>Member of Ontario Real Estate Association</a:t>
            </a:r>
          </a:p>
          <a:p>
            <a:pPr marL="213750" indent="-213750" fontAlgn="auto">
              <a:spcBef>
                <a:spcPts val="480"/>
              </a:spcBef>
              <a:spcAft>
                <a:spcPts val="0"/>
              </a:spcAft>
              <a:buClr>
                <a:schemeClr val="accent1"/>
              </a:buClr>
              <a:buFont typeface="Arial" panose="020B0604020202020204" pitchFamily="34" charset="0"/>
              <a:buChar char="•"/>
              <a:defRPr/>
            </a:pPr>
            <a:r>
              <a:rPr lang="en-US" altLang="en-US" dirty="0">
                <a:latin typeface="Helvetica" pitchFamily="2" charset="0"/>
                <a:cs typeface="+mn-cs"/>
              </a:rPr>
              <a:t>Member of Canadian Real Estate Association</a:t>
            </a:r>
          </a:p>
          <a:p>
            <a:pPr marL="213750" indent="-213750" fontAlgn="auto">
              <a:spcBef>
                <a:spcPts val="480"/>
              </a:spcBef>
              <a:spcAft>
                <a:spcPts val="0"/>
              </a:spcAft>
              <a:buClr>
                <a:schemeClr val="accent1"/>
              </a:buClr>
              <a:buFont typeface="Arial" panose="020B0604020202020204" pitchFamily="34" charset="0"/>
              <a:buChar char="•"/>
              <a:defRPr/>
            </a:pPr>
            <a:r>
              <a:rPr lang="en-US" altLang="en-US" dirty="0">
                <a:latin typeface="Helvetica" pitchFamily="2" charset="0"/>
                <a:cs typeface="+mn-cs"/>
              </a:rPr>
              <a:t>Legal User of MLS System </a:t>
            </a:r>
          </a:p>
          <a:p>
            <a:pPr marL="213750" indent="-213750" fontAlgn="auto">
              <a:spcBef>
                <a:spcPts val="480"/>
              </a:spcBef>
              <a:spcAft>
                <a:spcPts val="0"/>
              </a:spcAft>
              <a:buClr>
                <a:schemeClr val="accent1"/>
              </a:buClr>
              <a:buFont typeface="Arial" panose="020B0604020202020204" pitchFamily="34" charset="0"/>
              <a:buChar char="•"/>
              <a:defRPr/>
            </a:pPr>
            <a:r>
              <a:rPr lang="en-US" altLang="en-US" dirty="0">
                <a:latin typeface="Helvetica" pitchFamily="2" charset="0"/>
                <a:cs typeface="+mn-cs"/>
              </a:rPr>
              <a:t>25 Years Experience </a:t>
            </a:r>
          </a:p>
          <a:p>
            <a:pPr marL="213750" indent="-213750" fontAlgn="auto">
              <a:spcBef>
                <a:spcPts val="480"/>
              </a:spcBef>
              <a:spcAft>
                <a:spcPts val="0"/>
              </a:spcAft>
              <a:buClr>
                <a:schemeClr val="accent1"/>
              </a:buClr>
              <a:buFont typeface="Arial" panose="020B0604020202020204" pitchFamily="34" charset="0"/>
              <a:buChar char="•"/>
              <a:defRPr/>
            </a:pPr>
            <a:r>
              <a:rPr lang="en-US" altLang="en-US" dirty="0">
                <a:latin typeface="Helvetica" pitchFamily="2" charset="0"/>
                <a:cs typeface="+mn-cs"/>
              </a:rPr>
              <a:t>Higher Standards Trained</a:t>
            </a:r>
          </a:p>
          <a:p>
            <a:pPr marL="213750" indent="-213750" fontAlgn="auto">
              <a:spcBef>
                <a:spcPts val="480"/>
              </a:spcBef>
              <a:spcAft>
                <a:spcPts val="0"/>
              </a:spcAft>
              <a:buClr>
                <a:schemeClr val="accent1"/>
              </a:buClr>
              <a:buFont typeface="Arial" panose="020B0604020202020204" pitchFamily="34" charset="0"/>
              <a:buChar char="•"/>
              <a:defRPr/>
            </a:pPr>
            <a:r>
              <a:rPr lang="en-US" altLang="en-US" dirty="0">
                <a:latin typeface="Helvetica" pitchFamily="2" charset="0"/>
                <a:cs typeface="+mn-cs"/>
              </a:rPr>
              <a:t>Graduated Realtor from Real Estate Institute</a:t>
            </a:r>
          </a:p>
          <a:p>
            <a:pPr marL="213750" indent="-213750" fontAlgn="auto">
              <a:spcBef>
                <a:spcPts val="480"/>
              </a:spcBef>
              <a:spcAft>
                <a:spcPts val="0"/>
              </a:spcAft>
              <a:buClr>
                <a:schemeClr val="accent1"/>
              </a:buClr>
              <a:buFont typeface="Arial" panose="020B0604020202020204" pitchFamily="34" charset="0"/>
              <a:buChar char="•"/>
              <a:defRPr/>
            </a:pPr>
            <a:r>
              <a:rPr lang="en-US" altLang="en-US" dirty="0">
                <a:latin typeface="Helvetica" pitchFamily="2" charset="0"/>
                <a:cs typeface="+mn-cs"/>
              </a:rPr>
              <a:t>Community, Charity Work</a:t>
            </a:r>
          </a:p>
        </p:txBody>
      </p:sp>
      <p:grpSp>
        <p:nvGrpSpPr>
          <p:cNvPr id="4" name="Group 3">
            <a:extLst>
              <a:ext uri="{FF2B5EF4-FFF2-40B4-BE49-F238E27FC236}">
                <a16:creationId xmlns:a16="http://schemas.microsoft.com/office/drawing/2014/main" id="{33256251-D582-45B9-8887-0F6A2B71D9CE}"/>
              </a:ext>
            </a:extLst>
          </p:cNvPr>
          <p:cNvGrpSpPr>
            <a:grpSpLocks/>
          </p:cNvGrpSpPr>
          <p:nvPr/>
        </p:nvGrpSpPr>
        <p:grpSpPr bwMode="auto">
          <a:xfrm>
            <a:off x="6911975" y="4986338"/>
            <a:ext cx="4519613" cy="403225"/>
            <a:chOff x="6911454" y="4986614"/>
            <a:chExt cx="4519796" cy="403200"/>
          </a:xfrm>
        </p:grpSpPr>
        <p:pic>
          <p:nvPicPr>
            <p:cNvPr id="31758" name="Picture 10">
              <a:extLst>
                <a:ext uri="{FF2B5EF4-FFF2-40B4-BE49-F238E27FC236}">
                  <a16:creationId xmlns:a16="http://schemas.microsoft.com/office/drawing/2014/main" id="{B1C5D126-7A68-486D-835A-C93B61F8B51F}"/>
                </a:ext>
              </a:extLst>
            </p:cNvPr>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6911454" y="4986614"/>
              <a:ext cx="403200" cy="4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9" name="TextBox 18">
              <a:extLst>
                <a:ext uri="{FF2B5EF4-FFF2-40B4-BE49-F238E27FC236}">
                  <a16:creationId xmlns:a16="http://schemas.microsoft.com/office/drawing/2014/main" id="{C3BAC3C1-8E42-48D1-A544-657D6B5FF0F9}"/>
                </a:ext>
              </a:extLst>
            </p:cNvPr>
            <p:cNvSpPr txBox="1">
              <a:spLocks noChangeArrowheads="1"/>
            </p:cNvSpPr>
            <p:nvPr/>
          </p:nvSpPr>
          <p:spPr bwMode="auto">
            <a:xfrm>
              <a:off x="7342095" y="5002519"/>
              <a:ext cx="40891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t>homekey123@gmail.com</a:t>
              </a:r>
            </a:p>
          </p:txBody>
        </p:sp>
      </p:grpSp>
      <p:grpSp>
        <p:nvGrpSpPr>
          <p:cNvPr id="3" name="Group 2">
            <a:extLst>
              <a:ext uri="{FF2B5EF4-FFF2-40B4-BE49-F238E27FC236}">
                <a16:creationId xmlns:a16="http://schemas.microsoft.com/office/drawing/2014/main" id="{67C81715-85CF-431D-8ABA-7BC62A37A8A5}"/>
              </a:ext>
            </a:extLst>
          </p:cNvPr>
          <p:cNvGrpSpPr>
            <a:grpSpLocks/>
          </p:cNvGrpSpPr>
          <p:nvPr/>
        </p:nvGrpSpPr>
        <p:grpSpPr bwMode="auto">
          <a:xfrm>
            <a:off x="3295650" y="4986338"/>
            <a:ext cx="2679700" cy="403225"/>
            <a:chOff x="3295332" y="4986614"/>
            <a:chExt cx="2679645" cy="403412"/>
          </a:xfrm>
        </p:grpSpPr>
        <p:pic>
          <p:nvPicPr>
            <p:cNvPr id="31756" name="Picture 9">
              <a:extLst>
                <a:ext uri="{FF2B5EF4-FFF2-40B4-BE49-F238E27FC236}">
                  <a16:creationId xmlns:a16="http://schemas.microsoft.com/office/drawing/2014/main" id="{48E20A72-773D-402C-AE99-E6896E545495}"/>
                </a:ext>
              </a:extLst>
            </p:cNvPr>
            <p:cNvPicPr>
              <a:picLocks noChangeAspect="1"/>
            </p:cNvPicPr>
            <p:nvPr/>
          </p:nvPicPr>
          <p:blipFill>
            <a:blip r:embed="rId8">
              <a:extLst>
                <a:ext uri="{28A0092B-C50C-407E-A947-70E740481C1C}">
                  <a14:useLocalDpi xmlns:a14="http://schemas.microsoft.com/office/drawing/2010/main"/>
                </a:ext>
              </a:extLst>
            </a:blip>
            <a:srcRect/>
            <a:stretch>
              <a:fillRect/>
            </a:stretch>
          </p:blipFill>
          <p:spPr bwMode="auto">
            <a:xfrm>
              <a:off x="3295332" y="4986614"/>
              <a:ext cx="403412" cy="4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7" name="TextBox 19">
              <a:extLst>
                <a:ext uri="{FF2B5EF4-FFF2-40B4-BE49-F238E27FC236}">
                  <a16:creationId xmlns:a16="http://schemas.microsoft.com/office/drawing/2014/main" id="{8775541E-C7AC-491A-9DC8-00DE648DEA5F}"/>
                </a:ext>
              </a:extLst>
            </p:cNvPr>
            <p:cNvSpPr txBox="1">
              <a:spLocks noChangeArrowheads="1"/>
            </p:cNvSpPr>
            <p:nvPr/>
          </p:nvSpPr>
          <p:spPr bwMode="auto">
            <a:xfrm>
              <a:off x="3724836" y="5002519"/>
              <a:ext cx="22501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t>416-000-000</a:t>
              </a:r>
            </a:p>
          </p:txBody>
        </p:sp>
      </p:grpSp>
      <p:sp>
        <p:nvSpPr>
          <p:cNvPr id="21" name="Rectangle 20">
            <a:extLst>
              <a:ext uri="{FF2B5EF4-FFF2-40B4-BE49-F238E27FC236}">
                <a16:creationId xmlns:a16="http://schemas.microsoft.com/office/drawing/2014/main" id="{51B4F134-EA6D-4048-A386-522D7A062D4F}"/>
              </a:ext>
            </a:extLst>
          </p:cNvPr>
          <p:cNvSpPr/>
          <p:nvPr/>
        </p:nvSpPr>
        <p:spPr>
          <a:xfrm>
            <a:off x="465138" y="6218238"/>
            <a:ext cx="7629525" cy="51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fontAlgn="auto">
              <a:spcBef>
                <a:spcPts val="0"/>
              </a:spcBef>
              <a:spcAft>
                <a:spcPts val="0"/>
              </a:spcAft>
              <a:defRPr/>
            </a:pPr>
            <a:r>
              <a:rPr lang="en-US" altLang="en-US" sz="2000" b="1" dirty="0">
                <a:solidFill>
                  <a:schemeClr val="bg1"/>
                </a:solidFill>
                <a:latin typeface="Helvetica" pitchFamily="2" charset="0"/>
              </a:rPr>
              <a:t>Professionally Trained For Effective &amp; Active Negotiation </a:t>
            </a:r>
            <a:endParaRPr lang="en-US" altLang="en-US" sz="2000" dirty="0">
              <a:solidFill>
                <a:schemeClr val="bg1"/>
              </a:solidFill>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13"/>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nodeType="afterEffect">
                                  <p:stCondLst>
                                    <p:cond delay="500"/>
                                  </p:stCondLst>
                                  <p:childTnLst>
                                    <p:set>
                                      <p:cBhvr>
                                        <p:cTn id="21" dur="1" fill="hold">
                                          <p:stCondLst>
                                            <p:cond delay="0"/>
                                          </p:stCondLst>
                                        </p:cTn>
                                        <p:tgtEl>
                                          <p:spTgt spid="15"/>
                                        </p:tgtEl>
                                        <p:attrNameLst>
                                          <p:attrName>style.visibility</p:attrName>
                                        </p:attrNameLst>
                                      </p:cBhvr>
                                      <p:to>
                                        <p:strVal val="visible"/>
                                      </p:to>
                                    </p:set>
                                  </p:childTnLst>
                                </p:cTn>
                              </p:par>
                            </p:childTnLst>
                          </p:cTn>
                        </p:par>
                        <p:par>
                          <p:cTn id="22" fill="hold" nodeType="afterGroup">
                            <p:stCondLst>
                              <p:cond delay="2500"/>
                            </p:stCondLst>
                            <p:childTnLst>
                              <p:par>
                                <p:cTn id="23" presetID="2" presetClass="entr" presetSubtype="2" fill="hold" grpId="0" nodeType="afterEffect">
                                  <p:stCondLst>
                                    <p:cond delay="50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3500"/>
                            </p:stCondLst>
                            <p:childTnLst>
                              <p:par>
                                <p:cTn id="28" presetID="2" presetClass="entr" presetSubtype="2" fill="hold" nodeType="afterEffect">
                                  <p:stCondLst>
                                    <p:cond delay="50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1+#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4500"/>
                            </p:stCondLst>
                            <p:childTnLst>
                              <p:par>
                                <p:cTn id="33" presetID="2" presetClass="entr" presetSubtype="2" fill="hold" nodeType="afterEffect">
                                  <p:stCondLst>
                                    <p:cond delay="50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500"/>
                            </p:stCondLst>
                            <p:childTnLst>
                              <p:par>
                                <p:cTn id="38" presetID="2" presetClass="entr" presetSubtype="2" fill="hold" nodeType="afterEffect">
                                  <p:stCondLst>
                                    <p:cond delay="50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1+#ppt_w/2"/>
                                          </p:val>
                                        </p:tav>
                                        <p:tav tm="100000">
                                          <p:val>
                                            <p:strVal val="#ppt_x"/>
                                          </p:val>
                                        </p:tav>
                                      </p:tavLst>
                                    </p:anim>
                                    <p:anim calcmode="lin" valueType="num">
                                      <p:cBhvr additive="base">
                                        <p:cTn id="41" dur="500" fill="hold"/>
                                        <p:tgtEl>
                                          <p:spTgt spid="4"/>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6500"/>
                            </p:stCondLst>
                            <p:childTnLst>
                              <p:par>
                                <p:cTn id="43" presetID="2" presetClass="entr" presetSubtype="8" fill="hold" grpId="0" nodeType="afterEffect">
                                  <p:stCondLst>
                                    <p:cond delay="50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0-#ppt_w/2"/>
                                          </p:val>
                                        </p:tav>
                                        <p:tav tm="100000">
                                          <p:val>
                                            <p:strVal val="#ppt_x"/>
                                          </p:val>
                                        </p:tav>
                                      </p:tavLst>
                                    </p:anim>
                                    <p:anim calcmode="lin" valueType="num">
                                      <p:cBhvr additive="base">
                                        <p:cTn id="4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Placeholder 1">
            <a:extLst>
              <a:ext uri="{FF2B5EF4-FFF2-40B4-BE49-F238E27FC236}">
                <a16:creationId xmlns:a16="http://schemas.microsoft.com/office/drawing/2014/main" id="{35C2C9F0-7E3F-4553-B9BF-82CD904D92F6}"/>
              </a:ext>
            </a:extLst>
          </p:cNvPr>
          <p:cNvSpPr>
            <a:spLocks noGrp="1"/>
          </p:cNvSpPr>
          <p:nvPr>
            <p:ph type="body" idx="1"/>
          </p:nvPr>
        </p:nvSpPr>
        <p:spPr bwMode="auto">
          <a:xfrm>
            <a:off x="465138" y="387350"/>
            <a:ext cx="11261725" cy="590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000">
                <a:latin typeface="Helvetica" panose="020B0604020202020204" pitchFamily="34" charset="0"/>
              </a:rPr>
              <a:t>WHAT CLIENT SAY ABOUT MY PROFESSIONAL SERVICES!</a:t>
            </a:r>
          </a:p>
        </p:txBody>
      </p:sp>
      <p:grpSp>
        <p:nvGrpSpPr>
          <p:cNvPr id="4" name="Group 3">
            <a:extLst>
              <a:ext uri="{FF2B5EF4-FFF2-40B4-BE49-F238E27FC236}">
                <a16:creationId xmlns:a16="http://schemas.microsoft.com/office/drawing/2014/main" id="{8B25E137-8D3D-4BE9-B35D-28DF72C4BA3A}"/>
              </a:ext>
            </a:extLst>
          </p:cNvPr>
          <p:cNvGrpSpPr>
            <a:grpSpLocks/>
          </p:cNvGrpSpPr>
          <p:nvPr/>
        </p:nvGrpSpPr>
        <p:grpSpPr bwMode="auto">
          <a:xfrm>
            <a:off x="465138" y="1463675"/>
            <a:ext cx="4967287" cy="1884363"/>
            <a:chOff x="464917" y="1463791"/>
            <a:chExt cx="4967695" cy="1884527"/>
          </a:xfrm>
        </p:grpSpPr>
        <p:sp>
          <p:nvSpPr>
            <p:cNvPr id="12" name="Rectangle 11">
              <a:extLst>
                <a:ext uri="{FF2B5EF4-FFF2-40B4-BE49-F238E27FC236}">
                  <a16:creationId xmlns:a16="http://schemas.microsoft.com/office/drawing/2014/main" id="{F34290EB-0AB7-45AE-A3DC-49F2E8AB6597}"/>
                </a:ext>
              </a:extLst>
            </p:cNvPr>
            <p:cNvSpPr/>
            <p:nvPr/>
          </p:nvSpPr>
          <p:spPr>
            <a:xfrm>
              <a:off x="464917" y="1463791"/>
              <a:ext cx="692207" cy="5890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latin typeface="Helvetica" pitchFamily="2" charset="0"/>
                </a:rPr>
                <a:t>1</a:t>
              </a:r>
            </a:p>
          </p:txBody>
        </p:sp>
        <p:grpSp>
          <p:nvGrpSpPr>
            <p:cNvPr id="32785" name="Group 2">
              <a:extLst>
                <a:ext uri="{FF2B5EF4-FFF2-40B4-BE49-F238E27FC236}">
                  <a16:creationId xmlns:a16="http://schemas.microsoft.com/office/drawing/2014/main" id="{AAAEE22E-9427-42D9-8044-FEB653A0CA90}"/>
                </a:ext>
              </a:extLst>
            </p:cNvPr>
            <p:cNvGrpSpPr>
              <a:grpSpLocks/>
            </p:cNvGrpSpPr>
            <p:nvPr/>
          </p:nvGrpSpPr>
          <p:grpSpPr bwMode="auto">
            <a:xfrm>
              <a:off x="1358153" y="1463791"/>
              <a:ext cx="4074459" cy="1884527"/>
              <a:chOff x="1358153" y="1463791"/>
              <a:chExt cx="4074459" cy="1884527"/>
            </a:xfrm>
          </p:grpSpPr>
          <p:sp>
            <p:nvSpPr>
              <p:cNvPr id="32786" name="TextBox 13">
                <a:extLst>
                  <a:ext uri="{FF2B5EF4-FFF2-40B4-BE49-F238E27FC236}">
                    <a16:creationId xmlns:a16="http://schemas.microsoft.com/office/drawing/2014/main" id="{AB00ED8C-2E59-4467-8539-EA4782ADA9E6}"/>
                  </a:ext>
                </a:extLst>
              </p:cNvPr>
              <p:cNvSpPr txBox="1">
                <a:spLocks noChangeArrowheads="1"/>
              </p:cNvSpPr>
              <p:nvPr/>
            </p:nvSpPr>
            <p:spPr bwMode="auto">
              <a:xfrm>
                <a:off x="1358153" y="1463791"/>
                <a:ext cx="35096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b="1">
                    <a:solidFill>
                      <a:schemeClr val="accent1"/>
                    </a:solidFill>
                    <a:latin typeface="Helvetica" panose="020B0604020202020204" pitchFamily="34" charset="0"/>
                  </a:rPr>
                  <a:t>Jim &amp; Mary Brown</a:t>
                </a:r>
              </a:p>
            </p:txBody>
          </p:sp>
          <p:sp>
            <p:nvSpPr>
              <p:cNvPr id="32787" name="TextBox 14">
                <a:extLst>
                  <a:ext uri="{FF2B5EF4-FFF2-40B4-BE49-F238E27FC236}">
                    <a16:creationId xmlns:a16="http://schemas.microsoft.com/office/drawing/2014/main" id="{21E919FA-5B7E-467E-9B6B-FA185431E16F}"/>
                  </a:ext>
                </a:extLst>
              </p:cNvPr>
              <p:cNvSpPr txBox="1">
                <a:spLocks noChangeArrowheads="1"/>
              </p:cNvSpPr>
              <p:nvPr/>
            </p:nvSpPr>
            <p:spPr bwMode="auto">
              <a:xfrm>
                <a:off x="1358153" y="1778658"/>
                <a:ext cx="407445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CA" altLang="en-US" sz="1200">
                    <a:latin typeface="Helvetica" panose="020B0604020202020204" pitchFamily="34" charset="0"/>
                  </a:rPr>
                  <a:t>One of the Best brokerage. Excellent customer service and great location. The front desk staff is very welcoming and pleasant. Mr Ajay Shah-Broker Of Record is giving awesome training to New Agents. Mr Shah himself is very kind and loving and provides the best solution that fits to his agents needs. I 100% recommend Realtor to join Homelife Miracle.</a:t>
                </a:r>
              </a:p>
              <a:p>
                <a:r>
                  <a:rPr lang="en-CA" altLang="en-US" sz="1200" b="1">
                    <a:latin typeface="Helvetica" panose="020B0604020202020204" pitchFamily="34" charset="0"/>
                  </a:rPr>
                  <a:t>Highly recommended</a:t>
                </a:r>
                <a:endParaRPr lang="en-US" altLang="en-US" sz="1200" b="1">
                  <a:latin typeface="Helvetica" panose="020B0604020202020204" pitchFamily="34" charset="0"/>
                </a:endParaRPr>
              </a:p>
            </p:txBody>
          </p:sp>
        </p:grpSp>
      </p:grpSp>
      <p:grpSp>
        <p:nvGrpSpPr>
          <p:cNvPr id="5" name="Group 4">
            <a:extLst>
              <a:ext uri="{FF2B5EF4-FFF2-40B4-BE49-F238E27FC236}">
                <a16:creationId xmlns:a16="http://schemas.microsoft.com/office/drawing/2014/main" id="{3E3EF5F1-1652-465D-B930-976C43C8138F}"/>
              </a:ext>
            </a:extLst>
          </p:cNvPr>
          <p:cNvGrpSpPr>
            <a:grpSpLocks/>
          </p:cNvGrpSpPr>
          <p:nvPr/>
        </p:nvGrpSpPr>
        <p:grpSpPr bwMode="auto">
          <a:xfrm>
            <a:off x="6099175" y="1463675"/>
            <a:ext cx="4967288" cy="1330325"/>
            <a:chOff x="6099234" y="1463791"/>
            <a:chExt cx="4967695" cy="1330530"/>
          </a:xfrm>
        </p:grpSpPr>
        <p:sp>
          <p:nvSpPr>
            <p:cNvPr id="16" name="Rectangle 15">
              <a:extLst>
                <a:ext uri="{FF2B5EF4-FFF2-40B4-BE49-F238E27FC236}">
                  <a16:creationId xmlns:a16="http://schemas.microsoft.com/office/drawing/2014/main" id="{D3593749-397A-4531-9279-55EA5763782D}"/>
                </a:ext>
              </a:extLst>
            </p:cNvPr>
            <p:cNvSpPr/>
            <p:nvPr/>
          </p:nvSpPr>
          <p:spPr>
            <a:xfrm>
              <a:off x="6099234" y="1463791"/>
              <a:ext cx="692207" cy="589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latin typeface="Helvetica" pitchFamily="2" charset="0"/>
                </a:rPr>
                <a:t>2</a:t>
              </a:r>
            </a:p>
          </p:txBody>
        </p:sp>
        <p:sp>
          <p:nvSpPr>
            <p:cNvPr id="32782" name="TextBox 16">
              <a:extLst>
                <a:ext uri="{FF2B5EF4-FFF2-40B4-BE49-F238E27FC236}">
                  <a16:creationId xmlns:a16="http://schemas.microsoft.com/office/drawing/2014/main" id="{A8B29496-71EA-4997-853D-6A3DF8B72F2F}"/>
                </a:ext>
              </a:extLst>
            </p:cNvPr>
            <p:cNvSpPr txBox="1">
              <a:spLocks noChangeArrowheads="1"/>
            </p:cNvSpPr>
            <p:nvPr/>
          </p:nvSpPr>
          <p:spPr bwMode="auto">
            <a:xfrm>
              <a:off x="6992470" y="1463791"/>
              <a:ext cx="35096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b="1">
                  <a:solidFill>
                    <a:schemeClr val="accent1"/>
                  </a:solidFill>
                  <a:latin typeface="Helvetica" panose="020B0604020202020204" pitchFamily="34" charset="0"/>
                </a:rPr>
                <a:t>Doug &amp; Barb Smith</a:t>
              </a:r>
            </a:p>
          </p:txBody>
        </p:sp>
        <p:sp>
          <p:nvSpPr>
            <p:cNvPr id="32783" name="TextBox 17">
              <a:extLst>
                <a:ext uri="{FF2B5EF4-FFF2-40B4-BE49-F238E27FC236}">
                  <a16:creationId xmlns:a16="http://schemas.microsoft.com/office/drawing/2014/main" id="{CE6E8FDC-309F-4772-A247-BF4756348586}"/>
                </a:ext>
              </a:extLst>
            </p:cNvPr>
            <p:cNvSpPr txBox="1">
              <a:spLocks noChangeArrowheads="1"/>
            </p:cNvSpPr>
            <p:nvPr/>
          </p:nvSpPr>
          <p:spPr bwMode="auto">
            <a:xfrm>
              <a:off x="6992470" y="1778658"/>
              <a:ext cx="407445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CA" altLang="en-US" sz="1200">
                  <a:latin typeface="Helvetica" panose="020B0604020202020204" pitchFamily="34" charset="0"/>
                </a:rPr>
                <a:t>I have sold and/or bought with Ajay Shah now four times! The fact that I keep coming back is a great indication of their level of service and commitment. As always, my newest purchase was smooth and absolutely excellent. Thanks for everything!</a:t>
              </a:r>
              <a:endParaRPr lang="en-US" altLang="en-US" sz="1200">
                <a:latin typeface="Helvetica" panose="020B0604020202020204" pitchFamily="34" charset="0"/>
              </a:endParaRPr>
            </a:p>
          </p:txBody>
        </p:sp>
      </p:grpSp>
      <p:grpSp>
        <p:nvGrpSpPr>
          <p:cNvPr id="6" name="Group 5">
            <a:extLst>
              <a:ext uri="{FF2B5EF4-FFF2-40B4-BE49-F238E27FC236}">
                <a16:creationId xmlns:a16="http://schemas.microsoft.com/office/drawing/2014/main" id="{FA875443-3AB7-45F7-A1FB-8E207FF78205}"/>
              </a:ext>
            </a:extLst>
          </p:cNvPr>
          <p:cNvGrpSpPr>
            <a:grpSpLocks/>
          </p:cNvGrpSpPr>
          <p:nvPr/>
        </p:nvGrpSpPr>
        <p:grpSpPr bwMode="auto">
          <a:xfrm>
            <a:off x="465138" y="3641725"/>
            <a:ext cx="4967287" cy="1898650"/>
            <a:chOff x="464917" y="3642215"/>
            <a:chExt cx="4967695" cy="1897974"/>
          </a:xfrm>
        </p:grpSpPr>
        <p:sp>
          <p:nvSpPr>
            <p:cNvPr id="19" name="Rectangle 18">
              <a:extLst>
                <a:ext uri="{FF2B5EF4-FFF2-40B4-BE49-F238E27FC236}">
                  <a16:creationId xmlns:a16="http://schemas.microsoft.com/office/drawing/2014/main" id="{0BAC0608-49D9-4A9F-890D-3EE37F35BB43}"/>
                </a:ext>
              </a:extLst>
            </p:cNvPr>
            <p:cNvSpPr/>
            <p:nvPr/>
          </p:nvSpPr>
          <p:spPr>
            <a:xfrm>
              <a:off x="464917" y="3642215"/>
              <a:ext cx="692207" cy="5903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latin typeface="Helvetica" pitchFamily="2" charset="0"/>
                </a:rPr>
                <a:t>3</a:t>
              </a:r>
            </a:p>
          </p:txBody>
        </p:sp>
        <p:sp>
          <p:nvSpPr>
            <p:cNvPr id="32779" name="TextBox 19">
              <a:extLst>
                <a:ext uri="{FF2B5EF4-FFF2-40B4-BE49-F238E27FC236}">
                  <a16:creationId xmlns:a16="http://schemas.microsoft.com/office/drawing/2014/main" id="{17AAAC61-B450-42AF-9BEA-AAC74AC3949C}"/>
                </a:ext>
              </a:extLst>
            </p:cNvPr>
            <p:cNvSpPr txBox="1">
              <a:spLocks noChangeArrowheads="1"/>
            </p:cNvSpPr>
            <p:nvPr/>
          </p:nvSpPr>
          <p:spPr bwMode="auto">
            <a:xfrm>
              <a:off x="1358153" y="3642215"/>
              <a:ext cx="35096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b="1">
                  <a:solidFill>
                    <a:schemeClr val="accent1"/>
                  </a:solidFill>
                  <a:latin typeface="Helvetica" panose="020B0604020202020204" pitchFamily="34" charset="0"/>
                </a:rPr>
                <a:t>Jim &amp; Mary Brown</a:t>
              </a:r>
            </a:p>
          </p:txBody>
        </p:sp>
        <p:sp>
          <p:nvSpPr>
            <p:cNvPr id="32780" name="TextBox 20">
              <a:extLst>
                <a:ext uri="{FF2B5EF4-FFF2-40B4-BE49-F238E27FC236}">
                  <a16:creationId xmlns:a16="http://schemas.microsoft.com/office/drawing/2014/main" id="{87390E8E-1F12-4EE7-8D2F-F728575D1B17}"/>
                </a:ext>
              </a:extLst>
            </p:cNvPr>
            <p:cNvSpPr txBox="1">
              <a:spLocks noChangeArrowheads="1"/>
            </p:cNvSpPr>
            <p:nvPr/>
          </p:nvSpPr>
          <p:spPr bwMode="auto">
            <a:xfrm>
              <a:off x="1358153" y="3970529"/>
              <a:ext cx="407445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CA" altLang="en-US" sz="1200">
                  <a:latin typeface="Helvetica" panose="020B0604020202020204" pitchFamily="34" charset="0"/>
                </a:rPr>
                <a:t>One of the Best brokerage. Excellent customer service and great location.The front desk staff is very welcoming and pleasant. Mr Ajay Shah-Broker Of Record is giving awesome training to New Agents. Mr Shah himself is very kind and loving and provides the best solution that fits to his agents needs. I 100% recommend Realtor to join Homelife Miracle.</a:t>
              </a:r>
            </a:p>
            <a:p>
              <a:r>
                <a:rPr lang="en-CA" altLang="en-US" sz="1200" b="1">
                  <a:latin typeface="Helvetica" panose="020B0604020202020204" pitchFamily="34" charset="0"/>
                </a:rPr>
                <a:t>Highly recommended</a:t>
              </a:r>
              <a:endParaRPr lang="en-US" altLang="en-US" sz="1200" b="1">
                <a:latin typeface="Helvetica" panose="020B0604020202020204" pitchFamily="34" charset="0"/>
              </a:endParaRPr>
            </a:p>
          </p:txBody>
        </p:sp>
      </p:grpSp>
      <p:grpSp>
        <p:nvGrpSpPr>
          <p:cNvPr id="7" name="Group 6">
            <a:extLst>
              <a:ext uri="{FF2B5EF4-FFF2-40B4-BE49-F238E27FC236}">
                <a16:creationId xmlns:a16="http://schemas.microsoft.com/office/drawing/2014/main" id="{8EFAA88E-302C-442F-B34E-3D9B9A2D1081}"/>
              </a:ext>
            </a:extLst>
          </p:cNvPr>
          <p:cNvGrpSpPr>
            <a:grpSpLocks/>
          </p:cNvGrpSpPr>
          <p:nvPr/>
        </p:nvGrpSpPr>
        <p:grpSpPr bwMode="auto">
          <a:xfrm>
            <a:off x="6099175" y="3641725"/>
            <a:ext cx="4967288" cy="1344613"/>
            <a:chOff x="6099234" y="3642215"/>
            <a:chExt cx="4967695" cy="1343977"/>
          </a:xfrm>
        </p:grpSpPr>
        <p:sp>
          <p:nvSpPr>
            <p:cNvPr id="22" name="Rectangle 21">
              <a:extLst>
                <a:ext uri="{FF2B5EF4-FFF2-40B4-BE49-F238E27FC236}">
                  <a16:creationId xmlns:a16="http://schemas.microsoft.com/office/drawing/2014/main" id="{D5D1EF75-0801-48D6-A037-5399262D15AB}"/>
                </a:ext>
              </a:extLst>
            </p:cNvPr>
            <p:cNvSpPr/>
            <p:nvPr/>
          </p:nvSpPr>
          <p:spPr>
            <a:xfrm>
              <a:off x="6099234" y="3642215"/>
              <a:ext cx="692207" cy="5902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latin typeface="Helvetica" pitchFamily="2" charset="0"/>
                </a:rPr>
                <a:t>4</a:t>
              </a:r>
            </a:p>
          </p:txBody>
        </p:sp>
        <p:sp>
          <p:nvSpPr>
            <p:cNvPr id="32776" name="TextBox 22">
              <a:extLst>
                <a:ext uri="{FF2B5EF4-FFF2-40B4-BE49-F238E27FC236}">
                  <a16:creationId xmlns:a16="http://schemas.microsoft.com/office/drawing/2014/main" id="{57D77014-D0C2-4E58-8546-1C0E2F377AE5}"/>
                </a:ext>
              </a:extLst>
            </p:cNvPr>
            <p:cNvSpPr txBox="1">
              <a:spLocks noChangeArrowheads="1"/>
            </p:cNvSpPr>
            <p:nvPr/>
          </p:nvSpPr>
          <p:spPr bwMode="auto">
            <a:xfrm>
              <a:off x="6992470" y="3642215"/>
              <a:ext cx="35096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b="1">
                  <a:solidFill>
                    <a:schemeClr val="accent1"/>
                  </a:solidFill>
                  <a:latin typeface="Helvetica" panose="020B0604020202020204" pitchFamily="34" charset="0"/>
                </a:rPr>
                <a:t>Doug &amp; Barb Smith</a:t>
              </a:r>
            </a:p>
          </p:txBody>
        </p:sp>
        <p:sp>
          <p:nvSpPr>
            <p:cNvPr id="32777" name="TextBox 23">
              <a:extLst>
                <a:ext uri="{FF2B5EF4-FFF2-40B4-BE49-F238E27FC236}">
                  <a16:creationId xmlns:a16="http://schemas.microsoft.com/office/drawing/2014/main" id="{70198AD1-C65E-405B-B62B-BF1B627DBEBB}"/>
                </a:ext>
              </a:extLst>
            </p:cNvPr>
            <p:cNvSpPr txBox="1">
              <a:spLocks noChangeArrowheads="1"/>
            </p:cNvSpPr>
            <p:nvPr/>
          </p:nvSpPr>
          <p:spPr bwMode="auto">
            <a:xfrm>
              <a:off x="6992470" y="3970529"/>
              <a:ext cx="407445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CA" altLang="en-US" sz="1200">
                  <a:latin typeface="Helvetica" panose="020B0604020202020204" pitchFamily="34" charset="0"/>
                </a:rPr>
                <a:t>I have sold and/or bought with Ajay Shah now four times! The fact that I keep coming back is a great indication of their level of service and commitment. As always, my newest purchase was smooth and absolutely excellent. Thanks for everything!</a:t>
              </a:r>
              <a:endParaRPr lang="en-US" altLang="en-US" sz="1200">
                <a:latin typeface="Helvetica" panose="020B0604020202020204" pitchFamily="34" charset="0"/>
              </a:endParaRPr>
            </a:p>
          </p:txBody>
        </p:sp>
      </p:grpSp>
      <p:sp>
        <p:nvSpPr>
          <p:cNvPr id="25" name="Rectangle 24">
            <a:extLst>
              <a:ext uri="{FF2B5EF4-FFF2-40B4-BE49-F238E27FC236}">
                <a16:creationId xmlns:a16="http://schemas.microsoft.com/office/drawing/2014/main" id="{FF424ADB-46DA-4D7B-9D70-9E361E284DA6}"/>
              </a:ext>
            </a:extLst>
          </p:cNvPr>
          <p:cNvSpPr/>
          <p:nvPr/>
        </p:nvSpPr>
        <p:spPr>
          <a:xfrm>
            <a:off x="465138" y="6218238"/>
            <a:ext cx="7629525" cy="51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fontAlgn="auto">
              <a:spcBef>
                <a:spcPct val="50000"/>
              </a:spcBef>
              <a:spcAft>
                <a:spcPts val="0"/>
              </a:spcAft>
              <a:defRPr/>
            </a:pPr>
            <a:r>
              <a:rPr lang="en-US" altLang="en-US" sz="2000" b="1" dirty="0">
                <a:solidFill>
                  <a:schemeClr val="bg1"/>
                </a:solidFill>
                <a:latin typeface="Helvetica" pitchFamily="2" charset="0"/>
                <a:ea typeface="Roboto Slab" pitchFamily="2" charset="0"/>
              </a:rPr>
              <a:t>You Can Count On Me To Get Your Home Sold!</a:t>
            </a:r>
            <a:endParaRPr lang="en-US" altLang="en-US" sz="2400" dirty="0">
              <a:solidFill>
                <a:schemeClr val="bg1"/>
              </a:solidFill>
              <a:latin typeface="Helvetica" pitchFamily="2" charset="0"/>
              <a:ea typeface="Roboto Slab"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50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000"/>
                            </p:stCondLst>
                            <p:childTnLst>
                              <p:par>
                                <p:cTn id="20" presetID="2" presetClass="entr" presetSubtype="2" fill="hold" nodeType="afterEffect">
                                  <p:stCondLst>
                                    <p:cond delay="50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3000"/>
                            </p:stCondLst>
                            <p:childTnLst>
                              <p:par>
                                <p:cTn id="25" presetID="2" presetClass="entr" presetSubtype="8" fill="hold" grpId="0" nodeType="afterEffect">
                                  <p:stCondLst>
                                    <p:cond delay="5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0-#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Placeholder 10">
            <a:extLst>
              <a:ext uri="{FF2B5EF4-FFF2-40B4-BE49-F238E27FC236}">
                <a16:creationId xmlns:a16="http://schemas.microsoft.com/office/drawing/2014/main" id="{47DC3F26-AE12-41A5-9E86-1E12B67B2FBF}"/>
              </a:ext>
            </a:extLst>
          </p:cNvPr>
          <p:cNvSpPr>
            <a:spLocks noGrp="1"/>
          </p:cNvSpPr>
          <p:nvPr>
            <p:ph type="body" idx="1"/>
          </p:nvPr>
        </p:nvSpPr>
        <p:spPr bwMode="auto">
          <a:xfrm>
            <a:off x="465138" y="387350"/>
            <a:ext cx="11261725" cy="590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latin typeface="Helvetica"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HOMELIFE">
      <a:dk1>
        <a:srgbClr val="000000"/>
      </a:dk1>
      <a:lt1>
        <a:srgbClr val="FFFFFF"/>
      </a:lt1>
      <a:dk2>
        <a:srgbClr val="44546A"/>
      </a:dk2>
      <a:lt2>
        <a:srgbClr val="E7E6E6"/>
      </a:lt2>
      <a:accent1>
        <a:srgbClr val="006548"/>
      </a:accent1>
      <a:accent2>
        <a:srgbClr val="BD802B"/>
      </a:accent2>
      <a:accent3>
        <a:srgbClr val="E0A126"/>
      </a:accent3>
      <a:accent4>
        <a:srgbClr val="FFE061"/>
      </a:accent4>
      <a:accent5>
        <a:srgbClr val="FCF27F"/>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3896</TotalTime>
  <Words>402</Words>
  <Application>Microsoft Office PowerPoint</Application>
  <PresentationFormat>Widescreen</PresentationFormat>
  <Paragraphs>70</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Calibri</vt:lpstr>
      <vt:lpstr>Arial</vt:lpstr>
      <vt:lpstr>Calibri Light</vt:lpstr>
      <vt:lpstr>Georgia</vt:lpstr>
      <vt:lpstr>Helvetica</vt:lpstr>
      <vt:lpstr>Arial Black</vt:lpstr>
      <vt:lpstr>Roboto Slab</vt:lpstr>
      <vt:lpstr>MS PGothic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Anisha Karekar</dc:creator>
  <cp:lastModifiedBy>Reception</cp:lastModifiedBy>
  <cp:revision>100</cp:revision>
  <dcterms:created xsi:type="dcterms:W3CDTF">2020-03-08T19:10:02Z</dcterms:created>
  <dcterms:modified xsi:type="dcterms:W3CDTF">2020-08-08T20:57:22Z</dcterms:modified>
</cp:coreProperties>
</file>