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400" r:id="rId5"/>
    <p:sldId id="402" r:id="rId6"/>
    <p:sldId id="40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392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216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FF"/>
    <a:srgbClr val="916EE8"/>
    <a:srgbClr val="000000"/>
    <a:srgbClr val="FB4E0B"/>
    <a:srgbClr val="424242"/>
    <a:srgbClr val="FF40FF"/>
    <a:srgbClr val="FFB391"/>
    <a:srgbClr val="818181"/>
    <a:srgbClr val="ABABAB"/>
    <a:srgbClr val="FFC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5918"/>
  </p:normalViewPr>
  <p:slideViewPr>
    <p:cSldViewPr snapToGrid="0" snapToObjects="1">
      <p:cViewPr varScale="1">
        <p:scale>
          <a:sx n="86" d="100"/>
          <a:sy n="86" d="100"/>
        </p:scale>
        <p:origin x="734" y="58"/>
      </p:cViewPr>
      <p:guideLst>
        <p:guide orient="horz" pos="4128"/>
        <p:guide pos="3840"/>
        <p:guide pos="7392"/>
        <p:guide pos="288"/>
        <p:guide pos="2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84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86839-01AB-408F-A5E6-D87EF2EF09F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436E-7787-4D16-9192-D03938CF6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79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9FB6-F063-5E4C-8E15-DE2BAD5FDB9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41F17-4160-ED44-996C-2E44614D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7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Logo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9EBB55-289A-DA4A-A0D3-EAD7AEF576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621" y="89262"/>
            <a:ext cx="10490758" cy="66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5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 Triangl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E7F613-476C-024A-86BD-E0B81985C92A}"/>
              </a:ext>
            </a:extLst>
          </p:cNvPr>
          <p:cNvGrpSpPr/>
          <p:nvPr userDrawn="1"/>
        </p:nvGrpSpPr>
        <p:grpSpPr>
          <a:xfrm>
            <a:off x="4073269" y="1697519"/>
            <a:ext cx="4045461" cy="3447288"/>
            <a:chOff x="4060628" y="1718294"/>
            <a:chExt cx="4045461" cy="3443084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76811C46-10E6-0040-9FB9-B4A9F7A806AC}"/>
                </a:ext>
              </a:extLst>
            </p:cNvPr>
            <p:cNvSpPr/>
            <p:nvPr/>
          </p:nvSpPr>
          <p:spPr>
            <a:xfrm rot="5400000">
              <a:off x="2914378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A79E34A4-86AB-F648-9081-3953BAB39BF1}"/>
                </a:ext>
              </a:extLst>
            </p:cNvPr>
            <p:cNvSpPr/>
            <p:nvPr/>
          </p:nvSpPr>
          <p:spPr>
            <a:xfrm rot="5400000">
              <a:off x="4361816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64D4B64-C054-2C4D-8E11-6C03338EEA96}"/>
                </a:ext>
              </a:extLst>
            </p:cNvPr>
            <p:cNvSpPr/>
            <p:nvPr/>
          </p:nvSpPr>
          <p:spPr>
            <a:xfrm rot="5400000">
              <a:off x="5809255" y="2864544"/>
              <a:ext cx="3443084" cy="1150584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6330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 Orange Equ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4079B7-DED0-A141-996D-10B033A8EF11}"/>
              </a:ext>
            </a:extLst>
          </p:cNvPr>
          <p:cNvGrpSpPr/>
          <p:nvPr userDrawn="1"/>
        </p:nvGrpSpPr>
        <p:grpSpPr>
          <a:xfrm>
            <a:off x="1898373" y="1885950"/>
            <a:ext cx="3276600" cy="3086100"/>
            <a:chOff x="8458200" y="712595"/>
            <a:chExt cx="3276600" cy="30861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6097F1-77CB-614C-8D9A-D22DE9EB1D4E}"/>
                </a:ext>
              </a:extLst>
            </p:cNvPr>
            <p:cNvSpPr/>
            <p:nvPr/>
          </p:nvSpPr>
          <p:spPr>
            <a:xfrm>
              <a:off x="8458200" y="7125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3C0F23-DCDB-7346-9A4D-355EC7892B7F}"/>
                </a:ext>
              </a:extLst>
            </p:cNvPr>
            <p:cNvSpPr/>
            <p:nvPr/>
          </p:nvSpPr>
          <p:spPr>
            <a:xfrm>
              <a:off x="8458200" y="26810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054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 Equ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4079B7-DED0-A141-996D-10B033A8EF11}"/>
              </a:ext>
            </a:extLst>
          </p:cNvPr>
          <p:cNvGrpSpPr/>
          <p:nvPr userDrawn="1"/>
        </p:nvGrpSpPr>
        <p:grpSpPr>
          <a:xfrm>
            <a:off x="4452728" y="1885950"/>
            <a:ext cx="3276600" cy="3086100"/>
            <a:chOff x="8458200" y="712595"/>
            <a:chExt cx="3276600" cy="30861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6097F1-77CB-614C-8D9A-D22DE9EB1D4E}"/>
                </a:ext>
              </a:extLst>
            </p:cNvPr>
            <p:cNvSpPr/>
            <p:nvPr/>
          </p:nvSpPr>
          <p:spPr>
            <a:xfrm>
              <a:off x="8458200" y="7125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3C0F23-DCDB-7346-9A4D-355EC7892B7F}"/>
                </a:ext>
              </a:extLst>
            </p:cNvPr>
            <p:cNvSpPr/>
            <p:nvPr/>
          </p:nvSpPr>
          <p:spPr>
            <a:xfrm>
              <a:off x="8458200" y="26810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276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 Orange Triang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72E8C509-1DC7-C148-88B2-FE551A1ED0F9}"/>
              </a:ext>
            </a:extLst>
          </p:cNvPr>
          <p:cNvSpPr/>
          <p:nvPr userDrawn="1"/>
        </p:nvSpPr>
        <p:spPr>
          <a:xfrm>
            <a:off x="1269724" y="1864380"/>
            <a:ext cx="4114800" cy="3162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65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 Triang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72E8C509-1DC7-C148-88B2-FE551A1ED0F9}"/>
              </a:ext>
            </a:extLst>
          </p:cNvPr>
          <p:cNvSpPr/>
          <p:nvPr userDrawn="1"/>
        </p:nvSpPr>
        <p:spPr>
          <a:xfrm>
            <a:off x="4038600" y="1864380"/>
            <a:ext cx="4114800" cy="3162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43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93EB44E-E9F3-8842-B537-69D4B697C4A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tIns="10972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4E7516A-EF6D-1A45-8147-27BA6599CE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59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Orange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11277600" cy="1156792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94198"/>
            <a:ext cx="6376317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 dirty="0"/>
              <a:t>©2021 </a:t>
            </a:r>
            <a:r>
              <a:rPr lang="en-US" dirty="0" err="1"/>
              <a:t>ExlService</a:t>
            </a:r>
            <a:r>
              <a:rPr lang="en-US" dirty="0"/>
              <a:t>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11277598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3AD5E6-66E6-724A-BC5F-73B87795F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429000"/>
            <a:ext cx="4681538" cy="270351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C721370-A066-1746-BA51-66EDC940D6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95955"/>
            <a:ext cx="4681538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7DBF118-A9A3-6B4A-8D6F-DCD3478E9D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89600" y="2795955"/>
            <a:ext cx="4681538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F18C260-6B13-674E-A152-F60D988656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78556" y="3429000"/>
            <a:ext cx="4681538" cy="270351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43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l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 dirty="0"/>
              <a:t>©2021 </a:t>
            </a:r>
            <a:r>
              <a:rPr lang="en-US" dirty="0" err="1"/>
              <a:t>ExlService</a:t>
            </a:r>
            <a:r>
              <a:rPr lang="en-US" dirty="0"/>
              <a:t>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1B10F47-1891-E844-AA61-A0FE1C2C9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111742"/>
            <a:ext cx="5075267" cy="382981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428F49-45F0-DB43-8B02-D7D8003DA0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4229" y="1478697"/>
            <a:ext cx="5075266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1915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lde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 dirty="0"/>
              <a:t>©2021 </a:t>
            </a:r>
            <a:r>
              <a:rPr lang="en-US" dirty="0" err="1"/>
              <a:t>ExlService</a:t>
            </a:r>
            <a:r>
              <a:rPr lang="en-US" dirty="0"/>
              <a:t>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10404DB-54A2-CE45-953F-33A259AD37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111742"/>
            <a:ext cx="5075267" cy="382981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B11282-4214-3B44-B17C-9B2CB6A789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4229" y="1478697"/>
            <a:ext cx="5075266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158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ubhead Sild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 dirty="0"/>
              <a:t>©2021 </a:t>
            </a:r>
            <a:r>
              <a:rPr lang="en-US" dirty="0" err="1"/>
              <a:t>ExlService</a:t>
            </a:r>
            <a:r>
              <a:rPr lang="en-US" dirty="0"/>
              <a:t>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2DB3808-ED75-B640-8FA2-DE1A461079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111742"/>
            <a:ext cx="5075267" cy="382981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D463CD-9D09-C54A-A67B-EFECE519AD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4229" y="1478697"/>
            <a:ext cx="5075266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59488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Logo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9EBB55-289A-DA4A-A0D3-EAD7AEF576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621" y="89262"/>
            <a:ext cx="10490758" cy="667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47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ld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 dirty="0"/>
              <a:t>©2021 </a:t>
            </a:r>
            <a:r>
              <a:rPr lang="en-US" dirty="0" err="1"/>
              <a:t>ExlService</a:t>
            </a:r>
            <a:r>
              <a:rPr lang="en-US" dirty="0"/>
              <a:t>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2DB3808-ED75-B640-8FA2-DE1A461079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815032"/>
            <a:ext cx="4433105" cy="312652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8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ilde Orang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r="7363"/>
          <a:stretch>
            <a:fillRect/>
          </a:stretch>
        </p:blipFill>
        <p:spPr>
          <a:xfrm>
            <a:off x="4433888" y="0"/>
            <a:ext cx="7758112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400FEE-AF2A-4A4C-A689-68AC86084282}"/>
              </a:ext>
            </a:extLst>
          </p:cNvPr>
          <p:cNvSpPr/>
          <p:nvPr userDrawn="1"/>
        </p:nvSpPr>
        <p:spPr>
          <a:xfrm>
            <a:off x="-1" y="0"/>
            <a:ext cx="443310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621137-81BE-E247-928E-3211656239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234979"/>
            <a:ext cx="3679825" cy="315922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28600" indent="-222250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B72333-1498-944B-A236-F01FCD24FF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01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ild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 dirty="0"/>
              <a:t>©2021 </a:t>
            </a:r>
            <a:r>
              <a:rPr lang="en-US" dirty="0" err="1"/>
              <a:t>ExlService</a:t>
            </a:r>
            <a:r>
              <a:rPr lang="en-US" dirty="0"/>
              <a:t>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9CC39-2615-554C-ADE2-A30C0288899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33888" y="457200"/>
            <a:ext cx="7300912" cy="5484813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</p:spTree>
    <p:extLst>
      <p:ext uri="{BB962C8B-B14F-4D97-AF65-F5344CB8AC3E}">
        <p14:creationId xmlns:p14="http://schemas.microsoft.com/office/powerpoint/2010/main" val="125508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9CC39-2615-554C-ADE2-A30C0288899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1415144"/>
            <a:ext cx="11277600" cy="4717813"/>
          </a:xfrm>
          <a:noFill/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6744"/>
            <a:ext cx="11277600" cy="8640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686" y="1626159"/>
            <a:ext cx="5399314" cy="50018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94198"/>
            <a:ext cx="6376317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 dirty="0"/>
              <a:t>©2021 </a:t>
            </a:r>
            <a:r>
              <a:rPr lang="en-US" dirty="0" err="1"/>
              <a:t>ExlService</a:t>
            </a:r>
            <a:r>
              <a:rPr lang="en-US" dirty="0"/>
              <a:t> Holdings, Inc. All rights reserved.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54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Orang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0FEE-AF2A-4A4C-A689-68AC86084282}"/>
              </a:ext>
            </a:extLst>
          </p:cNvPr>
          <p:cNvSpPr/>
          <p:nvPr userDrawn="1"/>
        </p:nvSpPr>
        <p:spPr>
          <a:xfrm flipH="1">
            <a:off x="4433105" y="0"/>
            <a:ext cx="77588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©2021 </a:t>
            </a:r>
            <a:r>
              <a:rPr lang="en-US" dirty="0" err="1"/>
              <a:t>ExlService</a:t>
            </a:r>
            <a:r>
              <a:rPr lang="en-US" dirty="0"/>
              <a:t>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F931B3-9150-A144-A52C-51AE7E4685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87045" y="1485900"/>
            <a:ext cx="6847755" cy="46466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228600" indent="-222250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2pPr>
            <a:lvl3pPr marL="519113" indent="-266700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3pPr>
            <a:lvl4pPr marL="749300" indent="-238125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4pPr>
            <a:lvl5pPr marL="1031875" indent="-274638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10C0A52-392D-4946-BCDD-EC07BEBCAA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3234978"/>
            <a:ext cx="3679371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39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x Infographic Box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58362"/>
            <a:ext cx="11277600" cy="1100959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©2021 </a:t>
            </a:r>
            <a:r>
              <a:rPr lang="en-US" dirty="0" err="1"/>
              <a:t>ExlService</a:t>
            </a:r>
            <a:r>
              <a:rPr lang="en-US" dirty="0"/>
              <a:t>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5638800" cy="40148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B72333-1498-944B-A236-F01FCD24F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12F11-0FEC-0D48-98C2-450BD656131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2159000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42E0F13-9A85-0646-BF08-9D103A90B1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72322" y="2159000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5059411-4DD2-BF4A-B40A-09062DE7428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87445" y="2159000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43E6FA5-304B-6C45-B371-90C06A62E29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2679A949-03FB-C84F-8BB4-A59204838C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72322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6617106F-B15C-3C47-9852-86708E90813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087445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</p:spTree>
    <p:extLst>
      <p:ext uri="{BB962C8B-B14F-4D97-AF65-F5344CB8AC3E}">
        <p14:creationId xmlns:p14="http://schemas.microsoft.com/office/powerpoint/2010/main" val="2906500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x Infographic Boxes w/ head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58363"/>
            <a:ext cx="11277600" cy="635000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©2021 </a:t>
            </a:r>
            <a:r>
              <a:rPr lang="en-US" dirty="0" err="1"/>
              <a:t>ExlService</a:t>
            </a:r>
            <a:r>
              <a:rPr lang="en-US" dirty="0"/>
              <a:t>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5638800" cy="40148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B72333-1498-944B-A236-F01FCD24F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12F11-0FEC-0D48-98C2-450BD656131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1948039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42E0F13-9A85-0646-BF08-9D103A90B1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72322" y="1948039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5059411-4DD2-BF4A-B40A-09062DE7428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87445" y="1948039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43E6FA5-304B-6C45-B371-90C06A62E29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2679A949-03FB-C84F-8BB4-A59204838C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72322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6617106F-B15C-3C47-9852-86708E90813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087445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84ABE0-31CF-D648-940C-63E5DA9211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1" y="169304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A55A367-F7E2-A24B-850F-F41F079B4D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72756" y="169304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77CC42-5D2C-AD42-A4E0-14DCA9D6AD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85339" y="169304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CF0045D-2B71-B84E-B96F-7032EFE40B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394546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82BD4E58-4705-054E-8E5B-494A8A662AA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72756" y="394546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B3D0F63-6E1F-044B-BE7B-F876E84AE8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85339" y="394546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6808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045417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©2021 </a:t>
            </a:r>
            <a:r>
              <a:rPr lang="en-US" dirty="0" err="1"/>
              <a:t>ExlService</a:t>
            </a:r>
            <a:r>
              <a:rPr lang="en-US" dirty="0"/>
              <a:t>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03A92C8-4D21-FB40-A217-7D7F8D3397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72856" y="1483669"/>
            <a:ext cx="2481449" cy="464884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A07D5EE-B3F8-AA44-8D0B-DEB1CD4DD7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56421" y="1483669"/>
            <a:ext cx="2481449" cy="464884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5864CBC-9FA5-F041-B465-DE00482D6D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53238" y="1483669"/>
            <a:ext cx="2481449" cy="464884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CE26F75-3860-3546-85F7-4E09E38C14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7200" y="3234978"/>
            <a:ext cx="3045417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8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/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1485900"/>
            <a:ext cx="3006916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©2021 </a:t>
            </a:r>
            <a:r>
              <a:rPr lang="en-US" dirty="0" err="1"/>
              <a:t>ExlService</a:t>
            </a:r>
            <a:r>
              <a:rPr lang="en-US" dirty="0"/>
              <a:t>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1BF9-4DD4-B741-825E-226AABE970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948738" y="1484313"/>
            <a:ext cx="2786062" cy="4648200"/>
          </a:xfrm>
        </p:spPr>
        <p:txBody>
          <a:bodyPr anchor="ctr" anchorCtr="0"/>
          <a:lstStyle>
            <a:lvl1pPr marL="0" indent="0" algn="ctr">
              <a:buNone/>
              <a:defRPr sz="1200"/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 dirty="0"/>
              <a:t>Insert infographics within this area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2620F7-0541-0B45-B341-1E1D12D1390B}"/>
              </a:ext>
            </a:extLst>
          </p:cNvPr>
          <p:cNvCxnSpPr/>
          <p:nvPr userDrawn="1"/>
        </p:nvCxnSpPr>
        <p:spPr>
          <a:xfrm>
            <a:off x="8748793" y="1483669"/>
            <a:ext cx="0" cy="46488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36AC2DB-B5C2-3A41-A570-78C62820C2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72856" y="1483668"/>
            <a:ext cx="4675989" cy="4648199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824F38BC-D9BA-9143-A602-F90DC3AFC8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1" y="3234978"/>
            <a:ext cx="3006916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65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/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19265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©2021Exl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1BF9-4DD4-B741-825E-226AABE970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948738" y="1484313"/>
            <a:ext cx="2786062" cy="4648200"/>
          </a:xfrm>
        </p:spPr>
        <p:txBody>
          <a:bodyPr anchor="ctr" anchorCtr="0"/>
          <a:lstStyle>
            <a:lvl1pPr marL="0" indent="0" algn="ctr">
              <a:buNone/>
              <a:defRPr sz="1200"/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 dirty="0"/>
              <a:t>Insert infographics within this area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2620F7-0541-0B45-B341-1E1D12D1390B}"/>
              </a:ext>
            </a:extLst>
          </p:cNvPr>
          <p:cNvCxnSpPr/>
          <p:nvPr userDrawn="1"/>
        </p:nvCxnSpPr>
        <p:spPr>
          <a:xfrm>
            <a:off x="8748793" y="1483669"/>
            <a:ext cx="0" cy="46488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D6F557C-3C26-B547-B21C-88ADA188DD0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865293" y="1484313"/>
            <a:ext cx="4702140" cy="4648200"/>
          </a:xfrm>
        </p:spPr>
        <p:txBody>
          <a:bodyPr anchor="ctr" anchorCtr="0"/>
          <a:lstStyle>
            <a:lvl1pPr marL="0" indent="0" algn="ctr">
              <a:buNone/>
              <a:defRPr sz="1200"/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A6C5533-0E3B-4A43-98F3-7F2AE6EEEA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234978"/>
            <a:ext cx="3192651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16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/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1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/ gray t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22A485-3031-104C-93B7-435966E4994D}"/>
              </a:ext>
            </a:extLst>
          </p:cNvPr>
          <p:cNvSpPr/>
          <p:nvPr userDrawn="1"/>
        </p:nvSpPr>
        <p:spPr>
          <a:xfrm>
            <a:off x="0" y="0"/>
            <a:ext cx="12192000" cy="284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302000"/>
            <a:ext cx="5638800" cy="1598774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©2021Exl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3583DCB-C2A9-8D44-82F4-C2F87B09BE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CD5564F4-F564-D243-90A4-29A81E8B16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283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29C3C3B-98EF-4B44-BB0A-8940FAB64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83365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3B81C94-B4A5-5B45-9AF6-02EAAAE1B2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34E51F-B9D7-714C-A962-DAC3EA7E9B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0008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8FBFB3F-D200-8E45-A44B-EBD239092E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3092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B9533FB-101C-564C-A9B2-8BBC8342D8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5001689"/>
            <a:ext cx="5638800" cy="124008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65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32900"/>
            <a:ext cx="11277600" cy="4708656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©2021 </a:t>
            </a:r>
            <a:r>
              <a:rPr lang="en-US" dirty="0" err="1"/>
              <a:t>ExlService</a:t>
            </a:r>
            <a:r>
              <a:rPr lang="en-US" dirty="0"/>
              <a:t>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9F8FE3-FF5A-624D-A591-97864EAB29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96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32900"/>
            <a:ext cx="11277600" cy="4708656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©2021 </a:t>
            </a:r>
            <a:r>
              <a:rPr lang="en-US" dirty="0" err="1"/>
              <a:t>ExlService</a:t>
            </a:r>
            <a:r>
              <a:rPr lang="en-US" dirty="0"/>
              <a:t>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DEEA63-7DE6-284F-9F05-D9A33CE7D8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72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we Picture Box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B1206E-A64A-F045-95E1-24068C9F08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9118" y="1485900"/>
            <a:ext cx="3849205" cy="3572061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©2021 </a:t>
            </a:r>
            <a:r>
              <a:rPr lang="en-US" dirty="0" err="1"/>
              <a:t>ExlService</a:t>
            </a:r>
            <a:r>
              <a:rPr lang="en-US" dirty="0"/>
              <a:t>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DC73AC-0C8F-B04D-AA36-CBBE938369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5F2D2C-2732-3F46-8B67-8714402C7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08475" y="5170489"/>
            <a:ext cx="3849688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04BC302-BF6F-9F4A-B866-30F63178BDC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41856" y="1485900"/>
            <a:ext cx="3849205" cy="3572061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62EB926-2F74-D64F-A4CD-EC5E10070E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1213" y="5170489"/>
            <a:ext cx="3849688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6C2F399F-28D4-9E43-B164-5A6B7AA144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234978"/>
            <a:ext cx="3667742" cy="182298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48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Infographic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 dirty="0"/>
              <a:t>©2021 </a:t>
            </a:r>
            <a:r>
              <a:rPr lang="en-US" dirty="0" err="1"/>
              <a:t>ExlService</a:t>
            </a:r>
            <a:r>
              <a:rPr lang="en-US" dirty="0"/>
              <a:t>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9CC39-2615-554C-ADE2-A30C0288899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33888" y="1485900"/>
            <a:ext cx="7300912" cy="4456113"/>
          </a:xfrm>
          <a:noFill/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CA16BD-E4B6-9444-B185-131F327A8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479803-0328-0048-8006-F62792C416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6265985"/>
            <a:ext cx="3679825" cy="311028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800">
                <a:latin typeface="+mj-lt"/>
              </a:defRPr>
            </a:lvl1pPr>
            <a:lvl2pPr marL="290513" indent="0">
              <a:spcBef>
                <a:spcPts val="0"/>
              </a:spcBef>
              <a:buNone/>
              <a:defRPr sz="1050"/>
            </a:lvl2pPr>
            <a:lvl3pPr marL="582613" indent="0">
              <a:spcBef>
                <a:spcPts val="0"/>
              </a:spcBef>
              <a:buNone/>
              <a:defRPr sz="1050"/>
            </a:lvl3pPr>
            <a:lvl4pPr marL="855663" indent="0">
              <a:spcBef>
                <a:spcPts val="0"/>
              </a:spcBef>
              <a:buNone/>
              <a:defRPr sz="1050"/>
            </a:lvl4pPr>
            <a:lvl5pPr marL="1100138" indent="0">
              <a:spcBef>
                <a:spcPts val="0"/>
              </a:spcBef>
              <a:buNone/>
              <a:defRPr sz="105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CEDD1B3-BEED-F34A-B2B4-FB9C258BD2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234978"/>
            <a:ext cx="3667742" cy="182298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Boxe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B1206E-A64A-F045-95E1-24068C9F08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" y="2214542"/>
            <a:ext cx="7701124" cy="3488834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485900"/>
            <a:ext cx="7700963" cy="728642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©2021 </a:t>
            </a:r>
            <a:r>
              <a:rPr lang="en-US" dirty="0" err="1"/>
              <a:t>ExlService</a:t>
            </a:r>
            <a:r>
              <a:rPr lang="en-US" dirty="0"/>
              <a:t>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DC73AC-0C8F-B04D-AA36-CBBE938369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5F2D2C-2732-3F46-8B67-8714402C7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5841830"/>
            <a:ext cx="7700963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04BC302-BF6F-9F4A-B866-30F63178BDC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41856" y="2214542"/>
            <a:ext cx="3849205" cy="3488834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62EB926-2F74-D64F-A4CD-EC5E10070E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1213" y="5841830"/>
            <a:ext cx="3849688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3C935CB-FC55-5340-B422-F68ABAB496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0725" y="1485900"/>
            <a:ext cx="3394075" cy="6143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>
                <a:latin typeface="+mj-lt"/>
              </a:defRPr>
            </a:lvl1pPr>
            <a:lvl2pPr marL="290513" indent="0">
              <a:spcBef>
                <a:spcPts val="0"/>
              </a:spcBef>
              <a:buNone/>
              <a:defRPr sz="1500">
                <a:latin typeface="+mj-lt"/>
              </a:defRPr>
            </a:lvl2pPr>
            <a:lvl3pPr marL="582613" indent="0">
              <a:spcBef>
                <a:spcPts val="0"/>
              </a:spcBef>
              <a:buNone/>
              <a:defRPr sz="1500">
                <a:latin typeface="+mj-lt"/>
              </a:defRPr>
            </a:lvl3pPr>
            <a:lvl4pPr marL="855663" indent="0">
              <a:spcBef>
                <a:spcPts val="0"/>
              </a:spcBef>
              <a:buNone/>
              <a:defRPr sz="1500">
                <a:latin typeface="+mj-lt"/>
              </a:defRPr>
            </a:lvl4pPr>
            <a:lvl5pPr marL="1100138" indent="0">
              <a:spcBef>
                <a:spcPts val="0"/>
              </a:spcBef>
              <a:buNone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0731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05356"/>
            <a:ext cx="11277600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5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05356"/>
            <a:ext cx="11277600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4B387-8E5D-BC42-B9C5-15885C27AF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797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A1EF-1130-0847-A890-759BB7F11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941639"/>
            <a:ext cx="3807869" cy="281142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1B4C41C-FB42-AD48-A6C4-FD4FE1D148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2667988-617F-004D-B13E-69F23C601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FE5633E-57AE-5F4C-8DC4-A6A36A5A6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97790"/>
            <a:ext cx="3807869" cy="281142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CD5681D-08CD-CE43-A482-97B6B98B31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4949483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24ABB26-7301-E846-A462-7610E217F0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5224444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03EF78-E55B-BE4C-9CF2-0175C0D0E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607" y="2941639"/>
            <a:ext cx="3807869" cy="281142"/>
          </a:xfrm>
        </p:spPr>
        <p:txBody>
          <a:bodyPr/>
          <a:lstStyle>
            <a:lvl1pPr marL="0" indent="0"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EC6E547-EACF-304E-A8A1-B89AA80720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2607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32E99CF-0040-9145-B590-C27DD73EA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2607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F4786A-0F68-1A46-8E73-D7568095F32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2607" y="4597790"/>
            <a:ext cx="3807869" cy="1496778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1D6697-EB49-1144-B5F3-9918FB7982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84" y="1133447"/>
            <a:ext cx="1797646" cy="11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14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A1EF-1130-0847-A890-759BB7F11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941639"/>
            <a:ext cx="3807869" cy="28114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1B4C41C-FB42-AD48-A6C4-FD4FE1D148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2667988-617F-004D-B13E-69F23C601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FE5633E-57AE-5F4C-8DC4-A6A36A5A6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97790"/>
            <a:ext cx="3807869" cy="28114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CD5681D-08CD-CE43-A482-97B6B98B31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4949483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24ABB26-7301-E846-A462-7610E217F0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5224444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03EF78-E55B-BE4C-9CF2-0175C0D0E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607" y="2941639"/>
            <a:ext cx="3807869" cy="281142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EC6E547-EACF-304E-A8A1-B89AA80720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2607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32E99CF-0040-9145-B590-C27DD73EA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2607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F4786A-0F68-1A46-8E73-D7568095F32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2607" y="4597790"/>
            <a:ext cx="3807869" cy="1496778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1D6697-EB49-1144-B5F3-9918FB7982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84" y="1133447"/>
            <a:ext cx="1797645" cy="11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66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5FCFE5F-EACE-DF4E-98EB-EB028DF66F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34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1163"/>
            <a:ext cx="11277600" cy="489437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60374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©2023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60374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28601"/>
            <a:ext cx="5638800" cy="1905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B72333-1498-944B-A236-F01FCD24F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64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Whit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7CE129-0A95-7543-B57A-C882E04A34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7C4AD12-4ACC-C840-8312-C7E5355E4F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446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Oran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7CE129-0A95-7543-B57A-C882E04A34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697E121-414A-B041-84FF-D45B6A776B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975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57647"/>
            <a:ext cx="11277600" cy="9363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854927"/>
            <a:ext cx="5638801" cy="412476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90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94198"/>
            <a:ext cx="6376317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 dirty="0"/>
              <a:t>©2021 </a:t>
            </a:r>
            <a:r>
              <a:rPr lang="en-US" dirty="0" err="1"/>
              <a:t>ExlService</a:t>
            </a:r>
            <a:r>
              <a:rPr lang="en-US" dirty="0"/>
              <a:t>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30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57647"/>
            <a:ext cx="11277600" cy="9363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854927"/>
            <a:ext cx="5638801" cy="412476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Arial" panose="020B0604020202020204" pitchFamily="34" charset="0"/>
              <a:buNone/>
              <a:defRPr sz="1600" b="0" i="0">
                <a:solidFill>
                  <a:schemeClr val="tx2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94198"/>
            <a:ext cx="6376317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 dirty="0"/>
              <a:t>©2021 </a:t>
            </a:r>
            <a:r>
              <a:rPr lang="en-US" dirty="0" err="1"/>
              <a:t>ExlService</a:t>
            </a:r>
            <a:r>
              <a:rPr lang="en-US" dirty="0"/>
              <a:t> Holdings, Inc. All rights reserved.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35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 Orange Triangl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E7F613-476C-024A-86BD-E0B81985C92A}"/>
              </a:ext>
            </a:extLst>
          </p:cNvPr>
          <p:cNvGrpSpPr/>
          <p:nvPr userDrawn="1"/>
        </p:nvGrpSpPr>
        <p:grpSpPr>
          <a:xfrm>
            <a:off x="1466513" y="1697519"/>
            <a:ext cx="4045461" cy="3447288"/>
            <a:chOff x="4060628" y="1718294"/>
            <a:chExt cx="4045461" cy="3443084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76811C46-10E6-0040-9FB9-B4A9F7A806AC}"/>
                </a:ext>
              </a:extLst>
            </p:cNvPr>
            <p:cNvSpPr/>
            <p:nvPr/>
          </p:nvSpPr>
          <p:spPr>
            <a:xfrm rot="5400000">
              <a:off x="2914378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A79E34A4-86AB-F648-9081-3953BAB39BF1}"/>
                </a:ext>
              </a:extLst>
            </p:cNvPr>
            <p:cNvSpPr/>
            <p:nvPr/>
          </p:nvSpPr>
          <p:spPr>
            <a:xfrm rot="5400000">
              <a:off x="4361816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64D4B64-C054-2C4D-8E11-6C03338EEA96}"/>
                </a:ext>
              </a:extLst>
            </p:cNvPr>
            <p:cNvSpPr/>
            <p:nvPr/>
          </p:nvSpPr>
          <p:spPr>
            <a:xfrm rot="5400000">
              <a:off x="5809255" y="2864544"/>
              <a:ext cx="3443084" cy="115058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087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12334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39058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6963"/>
            <a:ext cx="31242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CCACD6-8279-7A43-AFDE-A51255A0F160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©2021 </a:t>
            </a:r>
            <a:r>
              <a:rPr lang="en-US" dirty="0" err="1"/>
              <a:t>ExlService</a:t>
            </a:r>
            <a:r>
              <a:rPr lang="en-US" dirty="0"/>
              <a:t> Holdings,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176963"/>
            <a:ext cx="27432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61" r:id="rId3"/>
    <p:sldLayoutId id="2147483675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717" r:id="rId15"/>
    <p:sldLayoutId id="2147483688" r:id="rId16"/>
    <p:sldLayoutId id="2147483689" r:id="rId17"/>
    <p:sldLayoutId id="2147483690" r:id="rId18"/>
    <p:sldLayoutId id="2147483700" r:id="rId19"/>
    <p:sldLayoutId id="2147483718" r:id="rId20"/>
    <p:sldLayoutId id="2147483701" r:id="rId21"/>
    <p:sldLayoutId id="2147483691" r:id="rId22"/>
    <p:sldLayoutId id="2147483692" r:id="rId23"/>
    <p:sldLayoutId id="2147483693" r:id="rId24"/>
    <p:sldLayoutId id="2147483694" r:id="rId25"/>
    <p:sldLayoutId id="2147483695" r:id="rId26"/>
    <p:sldLayoutId id="2147483696" r:id="rId27"/>
    <p:sldLayoutId id="2147483697" r:id="rId28"/>
    <p:sldLayoutId id="2147483698" r:id="rId29"/>
    <p:sldLayoutId id="2147483699" r:id="rId30"/>
    <p:sldLayoutId id="2147483702" r:id="rId31"/>
    <p:sldLayoutId id="2147483703" r:id="rId32"/>
    <p:sldLayoutId id="2147483704" r:id="rId33"/>
    <p:sldLayoutId id="2147483705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9" r:id="rId4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System Font Regular"/>
        <a:buChar char="–"/>
        <a:defRPr sz="2800" kern="1200">
          <a:solidFill>
            <a:schemeClr val="tx2"/>
          </a:solidFill>
          <a:latin typeface="+mj-lt"/>
          <a:ea typeface="+mn-ea"/>
          <a:cs typeface="+mn-cs"/>
        </a:defRPr>
      </a:lvl1pPr>
      <a:lvl2pPr marL="515938" indent="-225425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2400" kern="1200">
          <a:solidFill>
            <a:schemeClr val="tx2"/>
          </a:solidFill>
          <a:latin typeface="+mj-lt"/>
          <a:ea typeface="+mn-ea"/>
          <a:cs typeface="+mn-cs"/>
        </a:defRPr>
      </a:lvl2pPr>
      <a:lvl3pPr marL="808038" indent="-225425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2000" kern="1200">
          <a:solidFill>
            <a:schemeClr val="tx2"/>
          </a:solidFill>
          <a:latin typeface="+mj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1800" kern="1200">
          <a:solidFill>
            <a:schemeClr val="tx2"/>
          </a:solidFill>
          <a:latin typeface="+mj-lt"/>
          <a:ea typeface="+mn-ea"/>
          <a:cs typeface="+mn-cs"/>
        </a:defRPr>
      </a:lvl4pPr>
      <a:lvl5pPr marL="1373188" indent="-27305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18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4128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25316" y="291704"/>
            <a:ext cx="11277600" cy="294720"/>
          </a:xfrm>
        </p:spPr>
        <p:txBody>
          <a:bodyPr/>
          <a:lstStyle/>
          <a:p>
            <a:r>
              <a:rPr lang="en-US" sz="2800" b="1" dirty="0"/>
              <a:t>Ankit Sahu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©2023 Exl Service Holdings,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CA08CA8-4222-D24F-ACDB-33341C247B6F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33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90268"/>
              </p:ext>
            </p:extLst>
          </p:nvPr>
        </p:nvGraphicFramePr>
        <p:xfrm>
          <a:off x="344366" y="893886"/>
          <a:ext cx="11541367" cy="5512662"/>
        </p:xfrm>
        <a:graphic>
          <a:graphicData uri="http://schemas.openxmlformats.org/drawingml/2006/table">
            <a:tbl>
              <a:tblPr/>
              <a:tblGrid>
                <a:gridCol w="1510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5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9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Professional Summary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Analytics professional with 5+ years of experience in business problem solving for Fortune 100 companies by combining Machine Learning, Technology and Business.</a:t>
                      </a:r>
                    </a:p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Proficient at EDA and data modeling to find key business insights and revelatory results; Detail-oriented and precise, with strong interpersonal skills and work ethic</a:t>
                      </a:r>
                    </a:p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Expert in Python, </a:t>
                      </a:r>
                      <a:r>
                        <a:rPr kumimoji="0" lang="en-US" sz="110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PySpark</a:t>
                      </a: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, SAS, SQL, Databricks, Machine learning and statistical techniques, including Classification (</a:t>
                      </a:r>
                      <a:r>
                        <a:rPr kumimoji="0" lang="en-US" sz="110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XGBoost</a:t>
                      </a: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), Regression, NLP.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461436"/>
                  </a:ext>
                </a:extLst>
              </a:tr>
              <a:tr h="3333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Professional Experience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Silent Roller Model,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ea typeface="SimSun" pitchFamily="2" charset="-122"/>
                          <a:cs typeface="Arial" pitchFamily="34" charset="0"/>
                        </a:rPr>
                        <a:t>Fortune 100 US Telecommunication Giant</a:t>
                      </a:r>
                      <a:endParaRPr kumimoji="0" lang="en-US" sz="12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Developed a binary classification model </a:t>
                      </a: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to predict the active customers who are more likely to accept the promo-roll off changes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Built the ML pipeline to process the internal data to train and deployed the </a:t>
                      </a:r>
                      <a:r>
                        <a:rPr kumimoji="0" lang="en-US" sz="11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XGBoost</a:t>
                      </a: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 Model using UC4</a:t>
                      </a:r>
                      <a:endParaRPr kumimoji="0" lang="en-US" sz="11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Utilized this model to develop a Recommendation system to selectively target the population, thereby reducing significant marketing costs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ea typeface="SimSun" pitchFamily="2" charset="-122"/>
                          <a:cs typeface="Arial" pitchFamily="34" charset="0"/>
                        </a:rPr>
                        <a:t>Sentiment Analysis of Call/Chat Interactions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Developed a tool to identify Customer Intent using transcripts from Customer Chat/Call Interactions and evaluate the outcome of an interaction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Classified the outcomes into 4 actionable themes for a transaction (Cancel Service/Lower Monthly Bill/Change Service/Transfer Service)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Built NLP system to send automatic alerts to stakeholders by automating preprocessing, sentiment prediction, and deployment</a:t>
                      </a:r>
                      <a:endParaRPr kumimoji="0" lang="en-US" sz="11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Profiled the segment with high propensity for churn and utilized it for targeted marketing campaigns, thereby improving Customer Retention</a:t>
                      </a:r>
                      <a:endParaRPr kumimoji="0" lang="en-US" sz="11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ea typeface="SimSun" pitchFamily="2" charset="-122"/>
                          <a:cs typeface="Arial" pitchFamily="34" charset="0"/>
                        </a:rPr>
                        <a:t>Customer Fraud Analytics, Fortune 100 US Telecommunication Giant</a:t>
                      </a:r>
                      <a:endParaRPr kumimoji="0" lang="en-US" sz="11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Tackled issue of Revenue Dilution due to Fraudulent Customers who obtain frequent credits, by Segmentation of Accounts Demographics and Customer Interaction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Identified Accounts that are abusing the system through one-time credits, a rule-based classification to segment users obtaining frequent or exorbitant credits 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Automated a tableau dashboard to track suspicious accounts and corresponding revenue impact at fiscal month and week level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SimSun" pitchFamily="2" charset="-122"/>
                          <a:cs typeface="Arial" pitchFamily="34" charset="0"/>
                        </a:rPr>
                        <a:t>Re-built and Deployed model from UC4 to Databricks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Evaluated the current model performance of deployed models by benchmarking the KS numbers against Development month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Re-built the segmentation model which classifies the subscribers based on product mix and addons using K-means clustering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Enhanced the runtime of a bivariate code by 20% using optimized input spark configurations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Education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Master of Technology + Bachelor of Technology (Dual degree), Chemical Engineering – Indian Institute of Technology Kanpur (IITK) – Class of 2017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Tools/Technologies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Python, </a:t>
                      </a:r>
                      <a:r>
                        <a:rPr kumimoji="0" lang="en-US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PySpark</a:t>
                      </a: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Databricks, SQL, VBA, SAS, Tableau, </a:t>
                      </a:r>
                      <a:r>
                        <a:rPr kumimoji="0" lang="en-US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MLFlow</a:t>
                      </a: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GitHub, Machine Learning (Random Forest, </a:t>
                      </a:r>
                      <a:r>
                        <a:rPr kumimoji="0" lang="en-US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NLP), Clustering, Predictive Modelling, Automation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Customer &amp; Marketing analytics, Distributed Computing, Stakeholder Management, Team Management, Jira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05E152B0-4D52-A052-599D-7BF0B263A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194" y="29745"/>
            <a:ext cx="736219" cy="8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25316" y="291704"/>
            <a:ext cx="11277600" cy="294720"/>
          </a:xfrm>
        </p:spPr>
        <p:txBody>
          <a:bodyPr/>
          <a:lstStyle/>
          <a:p>
            <a:r>
              <a:rPr lang="en-US" sz="2800" b="1" dirty="0"/>
              <a:t>Ankit Sahu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©2023 Exl Service Holdings,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CA08CA8-4222-D24F-ACDB-33341C247B6F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3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495801"/>
              </p:ext>
            </p:extLst>
          </p:nvPr>
        </p:nvGraphicFramePr>
        <p:xfrm>
          <a:off x="344366" y="893886"/>
          <a:ext cx="11541367" cy="5512662"/>
        </p:xfrm>
        <a:graphic>
          <a:graphicData uri="http://schemas.openxmlformats.org/drawingml/2006/table">
            <a:tbl>
              <a:tblPr/>
              <a:tblGrid>
                <a:gridCol w="1510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5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9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Professional Summary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Analytics professional with 5+ years of experience in business problem solving for Fortune 100 companies by combining Machine Learning, Technology and Business.</a:t>
                      </a:r>
                    </a:p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Proficient at EDA and data modeling to find key business insights and revelatory results; Detail-oriented and precise, with strong interpersonal skills and work ethic</a:t>
                      </a:r>
                    </a:p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Expert in Python, </a:t>
                      </a:r>
                      <a:r>
                        <a:rPr kumimoji="0" lang="en-US" sz="110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PySpark</a:t>
                      </a: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, SAS, SQL, Databricks, Machine learning and statistical techniques, including Classification (</a:t>
                      </a:r>
                      <a:r>
                        <a:rPr kumimoji="0" lang="en-US" sz="110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XGBoost</a:t>
                      </a: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), Regression, NLP.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461436"/>
                  </a:ext>
                </a:extLst>
              </a:tr>
              <a:tr h="3333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Professional Experience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Silent Roller Model,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ea typeface="SimSun" pitchFamily="2" charset="-122"/>
                          <a:cs typeface="Arial" pitchFamily="34" charset="0"/>
                        </a:rPr>
                        <a:t>Fortune 100 US Telecommunication Giant</a:t>
                      </a:r>
                      <a:endParaRPr kumimoji="0" lang="en-US" sz="12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Developed a binary classification model </a:t>
                      </a: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to predict the active customers who are more likely to accept the promo-roll off changes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Built the ML pipeline to process the internal data to train and deployed the </a:t>
                      </a:r>
                      <a:r>
                        <a:rPr kumimoji="0" lang="en-US" sz="11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XGBoost</a:t>
                      </a: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 Model using UC4</a:t>
                      </a:r>
                      <a:endParaRPr kumimoji="0" lang="en-US" sz="11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Utilized this model to develop a Recommendation system to selectively target the population, thereby reducing significant marketing costs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ea typeface="SimSun" pitchFamily="2" charset="-122"/>
                          <a:cs typeface="Arial" pitchFamily="34" charset="0"/>
                        </a:rPr>
                        <a:t>Sentiment Analysis of Call/Chat Interactions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Developed a tool to identify Customer Intent using transcripts from Customer Chat/Call Interactions and evaluate the outcome of an interaction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Classified the outcomes into 4 actionable themes for a transaction (Cancel Service/Lower Monthly Bill/Change Service/Transfer Service)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Built NLP system to send automatic alerts to stakeholders by automating preprocessing, sentiment prediction, and deployment</a:t>
                      </a:r>
                      <a:endParaRPr kumimoji="0" lang="en-US" sz="11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Profiled the segment with high propensity for churn and utilized it for targeted marketing campaigns, thereby improving Customer Retention</a:t>
                      </a:r>
                      <a:endParaRPr kumimoji="0" lang="en-US" sz="11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ea typeface="SimSun" pitchFamily="2" charset="-122"/>
                          <a:cs typeface="Arial" pitchFamily="34" charset="0"/>
                        </a:rPr>
                        <a:t>Customer Fraud Analytics, Fortune 100 US Telecommunication Giant</a:t>
                      </a:r>
                      <a:endParaRPr kumimoji="0" lang="en-US" sz="11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Tackled issue of Revenue Dilution due to Fraudulent Customers who obtain frequent credits, by Segmentation of Accounts Demographics and Customer Interaction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Identified Accounts that are abusing the system through one-time credits, a rule-based classification to segment users obtaining frequent or exorbitant credits 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Automated a tableau dashboard to track suspicious accounts and corresponding revenue impact at fiscal month and week level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SimSun" pitchFamily="2" charset="-122"/>
                          <a:cs typeface="Arial" pitchFamily="34" charset="0"/>
                        </a:rPr>
                        <a:t>Marketing Analytics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Maintain the existing dashboards and reports, which includes refreshing the Dashboards, creating event reports and sharing with the users.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Analyze the event data and use event knowledge base to deep dive into the data, understand the operational parameters and benchmark them.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Enhanced the runtime of a bivariate code by 20% using optimized input spark configurations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Education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Master of Technology + Bachelor of Technology (Dual degree), Chemical Engineering – Indian Institute of Technology Kanpur (IITK) – Class of 2017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Tools/Technologies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Python, </a:t>
                      </a:r>
                      <a:r>
                        <a:rPr kumimoji="0" lang="en-US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PySpark</a:t>
                      </a: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Databricks, SQL, VBA, SAS, Tableau, </a:t>
                      </a:r>
                      <a:r>
                        <a:rPr kumimoji="0" lang="en-US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MLFlow</a:t>
                      </a: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GitHub, Machine Learning (Random Forest, </a:t>
                      </a:r>
                      <a:r>
                        <a:rPr kumimoji="0" lang="en-US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NLP), Clustering, Predictive Modelling, Automation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Customer &amp; Marketing analytics, Distributed Computing, Stakeholder Management, Team Management, Jira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05E152B0-4D52-A052-599D-7BF0B263A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194" y="29745"/>
            <a:ext cx="736219" cy="8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4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25316" y="291704"/>
            <a:ext cx="11277600" cy="294720"/>
          </a:xfrm>
        </p:spPr>
        <p:txBody>
          <a:bodyPr/>
          <a:lstStyle/>
          <a:p>
            <a:r>
              <a:rPr lang="en-US" sz="2800" b="1" dirty="0"/>
              <a:t>Ankit Sahu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©2023 Exl Service Holdings,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CA08CA8-4222-D24F-ACDB-33341C247B6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33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77189"/>
              </p:ext>
            </p:extLst>
          </p:nvPr>
        </p:nvGraphicFramePr>
        <p:xfrm>
          <a:off x="344366" y="893886"/>
          <a:ext cx="11541367" cy="5512662"/>
        </p:xfrm>
        <a:graphic>
          <a:graphicData uri="http://schemas.openxmlformats.org/drawingml/2006/table">
            <a:tbl>
              <a:tblPr/>
              <a:tblGrid>
                <a:gridCol w="1510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5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9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Professional Summary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Analytics professional with 5+ years of experience in business problem solving for Fortune 100 companies by combining Machine Learning, Technology and Business.</a:t>
                      </a:r>
                    </a:p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Proficient at EDA and data modeling to find key business insights and revelatory results; Detail-oriented and precise, with strong interpersonal skills and work ethic</a:t>
                      </a:r>
                    </a:p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Expert in Python, </a:t>
                      </a:r>
                      <a:r>
                        <a:rPr kumimoji="0" lang="en-US" sz="110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PySpark</a:t>
                      </a: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, SAS, SQL, Databricks, Machine learning and statistical techniques, including Classification (</a:t>
                      </a:r>
                      <a:r>
                        <a:rPr kumimoji="0" lang="en-US" sz="110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XGBoost</a:t>
                      </a: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), Regression, NLP.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461436"/>
                  </a:ext>
                </a:extLst>
              </a:tr>
              <a:tr h="3333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Professional Experience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Silent Roller Model,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ea typeface="SimSun" pitchFamily="2" charset="-122"/>
                          <a:cs typeface="Arial" pitchFamily="34" charset="0"/>
                        </a:rPr>
                        <a:t>Fortune 100 US Telecommunication Giant</a:t>
                      </a:r>
                      <a:endParaRPr kumimoji="0" lang="en-US" sz="12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Developed a binary classification model </a:t>
                      </a: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to predict the active customers who are more likely to accept the promo-roll off changes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Built the ML pipeline to process the internal data to train and deployed the </a:t>
                      </a:r>
                      <a:r>
                        <a:rPr kumimoji="0" lang="en-US" sz="11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XGBoost</a:t>
                      </a: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 Model using UC4</a:t>
                      </a:r>
                      <a:endParaRPr kumimoji="0" lang="en-US" sz="11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Utilized this model to develop a Recommendation system to selectively target the population, thereby reducing significant marketing costs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ea typeface="SimSun" pitchFamily="2" charset="-122"/>
                          <a:cs typeface="Arial" pitchFamily="34" charset="0"/>
                        </a:rPr>
                        <a:t>Sentiment Analysis of Call/Chat Interactions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Developed a tool to identify Customer Intent using transcripts from Customer Chat/Call Interactions and evaluate the outcome of an interaction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Classified the outcomes into 4 actionable themes for a transaction (Cancel Service/Lower Monthly Bill/Change Service/Transfer Service)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Built NLP system to send automatic alerts to stakeholders by automating preprocessing, sentiment prediction, and deployment</a:t>
                      </a:r>
                      <a:endParaRPr kumimoji="0" lang="en-US" sz="11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Profiled the segment with high propensity for churn and utilized it for targeted marketing campaigns, thereby improving Customer Retention</a:t>
                      </a:r>
                      <a:endParaRPr kumimoji="0" lang="en-US" sz="11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ea typeface="SimSun" pitchFamily="2" charset="-122"/>
                          <a:cs typeface="Arial" pitchFamily="34" charset="0"/>
                        </a:rPr>
                        <a:t>Customer Fraud Analytics, Fortune 100 US Telecommunication Giant</a:t>
                      </a:r>
                      <a:endParaRPr kumimoji="0" lang="en-US" sz="11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Tackled issue of Revenue Dilution due to Fraudulent Customers who obtain frequent credits, by Segmentation of Accounts Demographics and Customer Interaction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Identified Accounts that are abusing the system through one-time credits, a rule-based classification to segment users obtaining frequent or exorbitant credits 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Automated a tableau dashboard to track suspicious accounts and corresponding revenue impact at fiscal month and week level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SimSun" pitchFamily="2" charset="-122"/>
                          <a:cs typeface="Arial" pitchFamily="34" charset="0"/>
                        </a:rPr>
                        <a:t>Re-Deployment of models from UC4 to Databricks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Evaluated the current model performance of deployed models by benchmarking the KS numbers against Development month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Re-built the segmentation model and structured the project according to the template which classifies the subscribers based on product mix and addons</a:t>
                      </a: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Enhanced the runtime of a bivariate code by 20% using optimized input spark configurations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Education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Master of Technology + Bachelor of Technology (Dual degree), Chemical Engineering – Indian Institute of Technology Kanpur (IITK) – Class of 2017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Tools/Technologies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Python, </a:t>
                      </a:r>
                      <a:r>
                        <a:rPr kumimoji="0" lang="en-US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PySpark</a:t>
                      </a: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Databricks, SQL, VBA, SAS, Tableau, </a:t>
                      </a:r>
                      <a:r>
                        <a:rPr kumimoji="0" lang="en-US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MLFlow</a:t>
                      </a: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GitHub, Machine Learning (Random Forest, </a:t>
                      </a:r>
                      <a:r>
                        <a:rPr kumimoji="0" lang="en-US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NLP), Clustering, Predictive Modelling, Automation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Customer &amp; Marketing analytics, Distributed Computing, Stakeholder Management, Team Management, Jira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05E152B0-4D52-A052-599D-7BF0B263A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194" y="29745"/>
            <a:ext cx="736219" cy="8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3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L 3">
      <a:dk1>
        <a:srgbClr val="FB4D0A"/>
      </a:dk1>
      <a:lt1>
        <a:srgbClr val="FFFFFF"/>
      </a:lt1>
      <a:dk2>
        <a:srgbClr val="000000"/>
      </a:dk2>
      <a:lt2>
        <a:srgbClr val="FFFFFF"/>
      </a:lt2>
      <a:accent1>
        <a:srgbClr val="FB4E0B"/>
      </a:accent1>
      <a:accent2>
        <a:srgbClr val="414141"/>
      </a:accent2>
      <a:accent3>
        <a:srgbClr val="808080"/>
      </a:accent3>
      <a:accent4>
        <a:srgbClr val="ABABAB"/>
      </a:accent4>
      <a:accent5>
        <a:srgbClr val="DBDBDB"/>
      </a:accent5>
      <a:accent6>
        <a:srgbClr val="E6E6E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F59EB98-42EF-4B9D-BA36-303D3AD47718}" vid="{B9390F13-6738-4352-ABD0-B31339D16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3E5C29D1DBC2428704B760293B1EDF" ma:contentTypeVersion="1" ma:contentTypeDescription="Create a new document." ma:contentTypeScope="" ma:versionID="b1ed5c43868f848ec4da02cef256ba6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5DCFB5-A1B3-4E39-83C3-D6CF558B1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214A06-4CC9-42FC-86DB-307C287F65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F38958-18FF-47BF-A116-14D225215428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EXL2021</Template>
  <TotalTime>6424</TotalTime>
  <Words>1397</Words>
  <Application>Microsoft Office PowerPoint</Application>
  <PresentationFormat>Widescreen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SimSun</vt:lpstr>
      <vt:lpstr>Arial</vt:lpstr>
      <vt:lpstr>Calibri</vt:lpstr>
      <vt:lpstr>Calibri Light</vt:lpstr>
      <vt:lpstr>System Font Regular</vt:lpstr>
      <vt:lpstr>Office Theme</vt:lpstr>
      <vt:lpstr>Ankit Sahu</vt:lpstr>
      <vt:lpstr>Ankit Sahu</vt:lpstr>
      <vt:lpstr>Ankit Sahu</vt:lpstr>
    </vt:vector>
  </TitlesOfParts>
  <Company>EXL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FlavorCloud Engagement</dc:title>
  <dc:creator>Varungandhi M</dc:creator>
  <cp:lastModifiedBy>Ankit Sahu</cp:lastModifiedBy>
  <cp:revision>593</cp:revision>
  <dcterms:created xsi:type="dcterms:W3CDTF">2021-09-21T11:00:06Z</dcterms:created>
  <dcterms:modified xsi:type="dcterms:W3CDTF">2023-04-17T09:46:13Z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0x010100873E5C29D1DBC2428704B760293B1EDF</vt:lpwstr>
  </property>
</Properties>
</file>