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nton" charset="1" panose="00000500000000000000"/>
      <p:regular r:id="rId12"/>
    </p:embeddedFont>
    <p:embeddedFont>
      <p:font typeface="Arimo Bold" charset="1" panose="020B0704020202020204"/>
      <p:regular r:id="rId13"/>
    </p:embeddedFont>
    <p:embeddedFont>
      <p:font typeface="Copperplate Gothic 32 AB Bold" charset="1" panose="020E0707020206020404"/>
      <p:regular r:id="rId14"/>
    </p:embeddedFont>
    <p:embeddedFont>
      <p:font typeface="Copperplate Gothic 32 AB" charset="1" panose="020E0807020206020404"/>
      <p:regular r:id="rId15"/>
    </p:embeddedFont>
    <p:embeddedFont>
      <p:font typeface="Brice SemiExpanded Heavy" charset="1" panose="00000000000000000000"/>
      <p:regular r:id="rId16"/>
    </p:embeddedFont>
    <p:embeddedFont>
      <p:font typeface="Arimo" charset="1" panose="020B0604020202020204"/>
      <p:regular r:id="rId17"/>
    </p:embeddedFont>
    <p:embeddedFont>
      <p:font typeface="Horizon" charset="1" panose="02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000500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90248" y="167640"/>
            <a:ext cx="5818632" cy="5263896"/>
          </a:xfrm>
          <a:custGeom>
            <a:avLst/>
            <a:gdLst/>
            <a:ahLst/>
            <a:cxnLst/>
            <a:rect r="r" b="b" t="t" l="l"/>
            <a:pathLst>
              <a:path h="5263896" w="5818632">
                <a:moveTo>
                  <a:pt x="0" y="0"/>
                </a:moveTo>
                <a:lnTo>
                  <a:pt x="5818632" y="0"/>
                </a:lnTo>
                <a:lnTo>
                  <a:pt x="5818632" y="5263896"/>
                </a:lnTo>
                <a:lnTo>
                  <a:pt x="0" y="5263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" t="0" r="-5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4360" y="633984"/>
            <a:ext cx="9637776" cy="2401824"/>
          </a:xfrm>
          <a:custGeom>
            <a:avLst/>
            <a:gdLst/>
            <a:ahLst/>
            <a:cxnLst/>
            <a:rect r="r" b="b" t="t" l="l"/>
            <a:pathLst>
              <a:path h="2401824" w="9637776">
                <a:moveTo>
                  <a:pt x="0" y="0"/>
                </a:moveTo>
                <a:lnTo>
                  <a:pt x="9637776" y="0"/>
                </a:lnTo>
                <a:lnTo>
                  <a:pt x="9637776" y="2401824"/>
                </a:lnTo>
                <a:lnTo>
                  <a:pt x="0" y="24018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" t="0" r="-31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403236" y="685095"/>
            <a:ext cx="4897479" cy="451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853"/>
              </a:lnSpc>
            </a:pPr>
            <a:r>
              <a:rPr lang="en-US" sz="16736">
                <a:solidFill>
                  <a:srgbClr val="85BAD1"/>
                </a:solidFill>
                <a:latin typeface="Anton"/>
                <a:ea typeface="Anton"/>
                <a:cs typeface="Anton"/>
                <a:sym typeface="Anton"/>
              </a:rPr>
              <a:t>TERRA FORGE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8091" y="7362120"/>
            <a:ext cx="12654467" cy="228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"/>
              </a:lnSpc>
            </a:pPr>
            <a:r>
              <a:rPr lang="en-US" b="true" sz="214">
                <a:solidFill>
                  <a:srgbClr val="C4D0DA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</a:p>
          <a:p>
            <a:pPr algn="l">
              <a:lnSpc>
                <a:spcPts val="1252"/>
              </a:lnSpc>
            </a:pPr>
            <a:r>
              <a:rPr lang="en-US" sz="2134">
                <a:solidFill>
                  <a:srgbClr val="C4D0DA"/>
                </a:solidFill>
                <a:latin typeface="Copperplate Gothic 32 AB Bold"/>
                <a:ea typeface="Copperplate Gothic 32 AB Bold"/>
                <a:cs typeface="Copperplate Gothic 32 AB Bold"/>
                <a:sym typeface="Copperplate Gothic 32 AB Bold"/>
              </a:rPr>
              <a:t>LAUNCHED BY NASA ON DECEMBER 18, 1999, THE TERRA SATELLITE</a:t>
            </a:r>
          </a:p>
          <a:p>
            <a:pPr algn="l">
              <a:lnSpc>
                <a:spcPts val="3186"/>
              </a:lnSpc>
            </a:pPr>
            <a:r>
              <a:rPr lang="en-US" sz="2134">
                <a:solidFill>
                  <a:srgbClr val="C4D0DA"/>
                </a:solidFill>
                <a:latin typeface="Copperplate Gothic 32 AB Bold"/>
                <a:ea typeface="Copperplate Gothic 32 AB Bold"/>
                <a:cs typeface="Copperplate Gothic 32 AB Bold"/>
                <a:sym typeface="Copperplate Gothic 32 AB Bold"/>
              </a:rPr>
              <a:t>IS THE FLAGSHIP OF THE EARTH OBSERVING SYSTEM. IT CARRIES FIVE</a:t>
            </a:r>
          </a:p>
          <a:p>
            <a:pPr algn="l">
              <a:lnSpc>
                <a:spcPts val="1274"/>
              </a:lnSpc>
            </a:pPr>
            <a:r>
              <a:rPr lang="en-US" sz="2134">
                <a:solidFill>
                  <a:srgbClr val="C4D0DA"/>
                </a:solidFill>
                <a:latin typeface="Copperplate Gothic 32 AB Bold"/>
                <a:ea typeface="Copperplate Gothic 32 AB Bold"/>
                <a:cs typeface="Copperplate Gothic 32 AB Bold"/>
                <a:sym typeface="Copperplate Gothic 32 AB Bold"/>
              </a:rPr>
              <a:t>INSTRUMENTS THAT WORK TOGETHER TO MONITOR THE HEALTH OF</a:t>
            </a:r>
          </a:p>
          <a:p>
            <a:pPr algn="l">
              <a:lnSpc>
                <a:spcPts val="3186"/>
              </a:lnSpc>
            </a:pPr>
            <a:r>
              <a:rPr lang="en-US" sz="2134">
                <a:solidFill>
                  <a:srgbClr val="C4D0DA"/>
                </a:solidFill>
                <a:latin typeface="Copperplate Gothic 32 AB Bold"/>
                <a:ea typeface="Copperplate Gothic 32 AB Bold"/>
                <a:cs typeface="Copperplate Gothic 32 AB Bold"/>
                <a:sym typeface="Copperplate Gothic 32 AB Bold"/>
              </a:rPr>
              <a:t>OUR PLANET BY COLLECTING DATA ON EARTH'S ATMOSPHERE, LAND,</a:t>
            </a:r>
          </a:p>
          <a:p>
            <a:pPr algn="l">
              <a:lnSpc>
                <a:spcPts val="1274"/>
              </a:lnSpc>
            </a:pPr>
            <a:r>
              <a:rPr lang="en-US" sz="2134">
                <a:solidFill>
                  <a:srgbClr val="C4D0DA"/>
                </a:solidFill>
                <a:latin typeface="Copperplate Gothic 32 AB Bold"/>
                <a:ea typeface="Copperplate Gothic 32 AB Bold"/>
                <a:cs typeface="Copperplate Gothic 32 AB Bold"/>
                <a:sym typeface="Copperplate Gothic 32 AB Bold"/>
              </a:rPr>
              <a:t>OCEANS, AND RADIANT ENERGY. THIS LONG-RUNNING MISSION</a:t>
            </a:r>
          </a:p>
          <a:p>
            <a:pPr algn="l">
              <a:lnSpc>
                <a:spcPts val="3186"/>
              </a:lnSpc>
            </a:pPr>
            <a:r>
              <a:rPr lang="en-US" sz="2134">
                <a:solidFill>
                  <a:srgbClr val="C4D0DA"/>
                </a:solidFill>
                <a:latin typeface="Copperplate Gothic 32 AB Bold"/>
                <a:ea typeface="Copperplate Gothic 32 AB Bold"/>
                <a:cs typeface="Copperplate Gothic 32 AB Bold"/>
                <a:sym typeface="Copperplate Gothic 32 AB Bold"/>
              </a:rPr>
              <a:t>PROVIDES CRUCIAL INSIGHTS INTO CLIMATE CHANGE AND THE IMPACT</a:t>
            </a:r>
          </a:p>
          <a:p>
            <a:pPr algn="l">
              <a:lnSpc>
                <a:spcPts val="1274"/>
              </a:lnSpc>
            </a:pPr>
            <a:r>
              <a:rPr lang="en-US" sz="2134">
                <a:solidFill>
                  <a:srgbClr val="C4D0DA"/>
                </a:solidFill>
                <a:latin typeface="Copperplate Gothic 32 AB Bold"/>
                <a:ea typeface="Copperplate Gothic 32 AB Bold"/>
                <a:cs typeface="Copperplate Gothic 32 AB Bold"/>
                <a:sym typeface="Copperplate Gothic 32 AB Bold"/>
              </a:rPr>
              <a:t>OF HUMAN ACTIVITIES.</a:t>
            </a:r>
          </a:p>
          <a:p>
            <a:pPr algn="l">
              <a:lnSpc>
                <a:spcPts val="3186"/>
              </a:lnSpc>
            </a:pPr>
            <a:r>
              <a:rPr lang="en-US" sz="2134">
                <a:solidFill>
                  <a:srgbClr val="C4D0DA"/>
                </a:solidFill>
                <a:latin typeface="Copperplate Gothic 32 AB Bold"/>
                <a:ea typeface="Copperplate Gothic 32 AB Bold"/>
                <a:cs typeface="Copperplate Gothic 32 AB Bold"/>
                <a:sym typeface="Copperplate Gothic 32 AB Bol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05673" y="5022971"/>
            <a:ext cx="1302039" cy="383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28"/>
              </a:lnSpc>
            </a:pPr>
            <a:r>
              <a:rPr lang="en-US" sz="12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YOUR PARAGRAPH TEXT YOUR PARAGRAPH TEXT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7469" y="612610"/>
            <a:ext cx="9782185" cy="2446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5860">
                <a:solidFill>
                  <a:srgbClr val="85BAD1"/>
                </a:solidFill>
                <a:latin typeface="Copperplate Gothic 32 AB"/>
                <a:ea typeface="Copperplate Gothic 32 AB"/>
                <a:cs typeface="Copperplate Gothic 32 AB"/>
                <a:sym typeface="Copperplate Gothic 32 AB"/>
              </a:rPr>
              <a:t>25 YEARS OF EARTH OBSERVATION </a:t>
            </a:r>
            <a:r>
              <a:rPr lang="en-US" sz="5860">
                <a:solidFill>
                  <a:srgbClr val="85BAD1"/>
                </a:solidFill>
                <a:latin typeface="Copperplate Gothic 32 AB Bold"/>
                <a:ea typeface="Copperplate Gothic 32 AB Bold"/>
                <a:cs typeface="Copperplate Gothic 32 AB Bold"/>
                <a:sym typeface="Copperplate Gothic 32 AB Bold"/>
              </a:rPr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65517" y="1965017"/>
            <a:ext cx="6353175" cy="6353175"/>
          </a:xfrm>
          <a:custGeom>
            <a:avLst/>
            <a:gdLst/>
            <a:ahLst/>
            <a:cxnLst/>
            <a:rect r="r" b="b" t="t" l="l"/>
            <a:pathLst>
              <a:path h="6353175" w="6353175">
                <a:moveTo>
                  <a:pt x="0" y="0"/>
                </a:moveTo>
                <a:lnTo>
                  <a:pt x="6353175" y="0"/>
                </a:lnTo>
                <a:lnTo>
                  <a:pt x="6353175" y="6353175"/>
                </a:lnTo>
                <a:lnTo>
                  <a:pt x="0" y="6353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954" y="0"/>
            <a:ext cx="18201046" cy="10287000"/>
          </a:xfrm>
          <a:custGeom>
            <a:avLst/>
            <a:gdLst/>
            <a:ahLst/>
            <a:cxnLst/>
            <a:rect r="r" b="b" t="t" l="l"/>
            <a:pathLst>
              <a:path h="10287000" w="18201046">
                <a:moveTo>
                  <a:pt x="0" y="0"/>
                </a:moveTo>
                <a:lnTo>
                  <a:pt x="18201046" y="0"/>
                </a:lnTo>
                <a:lnTo>
                  <a:pt x="1820104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654" r="-2309" b="-4436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66565" y="-5273859"/>
            <a:ext cx="20974050" cy="20974050"/>
          </a:xfrm>
          <a:custGeom>
            <a:avLst/>
            <a:gdLst/>
            <a:ahLst/>
            <a:cxnLst/>
            <a:rect r="r" b="b" t="t" l="l"/>
            <a:pathLst>
              <a:path h="20974050" w="20974050">
                <a:moveTo>
                  <a:pt x="0" y="0"/>
                </a:moveTo>
                <a:lnTo>
                  <a:pt x="20974050" y="0"/>
                </a:lnTo>
                <a:lnTo>
                  <a:pt x="20974050" y="20974050"/>
                </a:lnTo>
                <a:lnTo>
                  <a:pt x="0" y="209740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92712" y="1219200"/>
            <a:ext cx="4724400" cy="502920"/>
          </a:xfrm>
          <a:custGeom>
            <a:avLst/>
            <a:gdLst/>
            <a:ahLst/>
            <a:cxnLst/>
            <a:rect r="r" b="b" t="t" l="l"/>
            <a:pathLst>
              <a:path h="502920" w="4724400">
                <a:moveTo>
                  <a:pt x="0" y="0"/>
                </a:moveTo>
                <a:lnTo>
                  <a:pt x="4724400" y="0"/>
                </a:lnTo>
                <a:lnTo>
                  <a:pt x="47244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824621" y="1211485"/>
            <a:ext cx="5009140" cy="7460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b="true" sz="2142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PROJECT OVERVIEW AND </a:t>
            </a:r>
          </a:p>
          <a:p>
            <a:pPr algn="l">
              <a:lnSpc>
                <a:spcPts val="2771"/>
              </a:lnSpc>
            </a:pPr>
            <a:r>
              <a:rPr lang="en-US" b="true" sz="1979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VISION</a:t>
            </a:r>
          </a:p>
          <a:p>
            <a:pPr algn="l">
              <a:lnSpc>
                <a:spcPts val="3539"/>
              </a:lnSpc>
            </a:pPr>
            <a:r>
              <a:rPr lang="en-US" sz="2558">
                <a:solidFill>
                  <a:srgbClr val="85BAD1"/>
                </a:solidFill>
                <a:latin typeface="Arimo"/>
                <a:ea typeface="Arimo"/>
                <a:cs typeface="Arimo"/>
                <a:sym typeface="Arimo"/>
              </a:rPr>
              <a:t>Project Identity: TERRAFORGE is an interactive web platform designed to visualize 25 years of continuous Earth observation data. Data Scope: The project collects and presents vital data on Earth's atmosphere, land, oceans, and energy balance. Core Vision: The vision is to enable users to explore this extensive dataset to understand how our world is changing and how these changes impact everyone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55996"/>
          </a:xfrm>
          <a:custGeom>
            <a:avLst/>
            <a:gdLst/>
            <a:ahLst/>
            <a:cxnLst/>
            <a:rect r="r" b="b" t="t" l="l"/>
            <a:pathLst>
              <a:path h="10255996" w="18288000">
                <a:moveTo>
                  <a:pt x="0" y="0"/>
                </a:moveTo>
                <a:lnTo>
                  <a:pt x="18288000" y="0"/>
                </a:lnTo>
                <a:lnTo>
                  <a:pt x="18288000" y="10255996"/>
                </a:lnTo>
                <a:lnTo>
                  <a:pt x="0" y="10255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02" t="-43260" r="-22" b="-4508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827002" y="650005"/>
            <a:ext cx="6388532" cy="253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8"/>
              </a:lnSpc>
            </a:pPr>
            <a:r>
              <a:rPr lang="en-US" b="true" sz="4242">
                <a:solidFill>
                  <a:srgbClr val="8CB2C2"/>
                </a:solidFill>
                <a:latin typeface="Horizon"/>
                <a:ea typeface="Horizon"/>
                <a:cs typeface="Horizon"/>
                <a:sym typeface="Horizon"/>
              </a:rPr>
              <a:t>Core feature </a:t>
            </a:r>
          </a:p>
          <a:p>
            <a:pPr algn="l">
              <a:lnSpc>
                <a:spcPts val="2024"/>
              </a:lnSpc>
            </a:pPr>
            <a:r>
              <a:rPr lang="en-US" b="true" sz="1494">
                <a:solidFill>
                  <a:srgbClr val="8CB2C2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LONG-TERMTRENDANALYSIS: THE PLATFORMPROVIDES INTERACTIVECHARTS THAT DISPLAY GLOBAL TRENDS FROM 1999 TO 2024 FOR KEY METRICS LIKE TEMPERATURE, CO2 LEVELS, ICE COVERAGE, AND VEGETATION.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45614" y="3371345"/>
            <a:ext cx="4802476" cy="1330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b="true" sz="1545">
                <a:solidFill>
                  <a:srgbClr val="8CB2C2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CUSTOM DATA QUERY ENGINE: IT FEATURES A POWERFUL TOOL THAT ALLOWS USERS TO FETCH SPECIFIC SATELLITE DATA FOR ANY DATE, LOCATION, AND AREA OF INTEREST.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81485" y="4918053"/>
            <a:ext cx="5758815" cy="1651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75"/>
              </a:lnSpc>
            </a:pPr>
            <a:r>
              <a:rPr lang="en-US" b="true" sz="1591">
                <a:solidFill>
                  <a:srgbClr val="8CB2C2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DUAL ANALYSIS MODES: THE QUERY TOOL SUPPORTS BOTH SINGLE LOCATION DEEP DIVES AND A COMPARATIVE MODE THAT CONTRASTS DATA BETWEEN TWO LOCATIONS USING CHARTS AND STATISTICS.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02307" y="6818281"/>
            <a:ext cx="6033087" cy="1317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b="true" sz="1522">
                <a:solidFill>
                  <a:srgbClr val="8CB2C2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INTERACTIVE VISUALISATIONS: THE USER EXPERIENCE IS ENHANCED WITH IMMERSIVE 3D GLOBES FOR DATA VISUALISATION AND AN INTERACTIVE 2D WORLD MAP FOR EASY LOCATION SELECTION.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000500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21271" y="3068374"/>
            <a:ext cx="6868792" cy="495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b="true" sz="2935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THE PROBLEMS WE FACED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6293" y="3465147"/>
            <a:ext cx="4084825" cy="461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b="true" sz="2442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TECHNICAL FOCUS: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0208" y="3905850"/>
            <a:ext cx="4151767" cy="154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1"/>
              </a:lnSpc>
            </a:pPr>
            <a:r>
              <a:rPr lang="en-US" b="true" sz="1588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 </a:t>
            </a:r>
          </a:p>
          <a:p>
            <a:pPr algn="l">
              <a:lnSpc>
                <a:spcPts val="2174"/>
              </a:lnSpc>
            </a:pPr>
            <a:r>
              <a:rPr lang="en-US" b="true" sz="1588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DEFINE A SOCIETAL PROBLEM BUT HIGHLIGHTS TECHNICAL CHALLENGES ENCOUNTERED DURING DEVELOPMENT.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517870" y="3512772"/>
            <a:ext cx="4771206" cy="196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b="true" sz="2442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API RELIABILITY: </a:t>
            </a:r>
          </a:p>
          <a:p>
            <a:pPr algn="l">
              <a:lnSpc>
                <a:spcPts val="2113"/>
              </a:lnSpc>
            </a:pPr>
            <a:r>
              <a:rPr lang="en-US" b="true" sz="1565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A KEY CHALLENGE WAS THE POTENTIAL FOR API CALLS TO EXTERNAL DATA SOURCES TO FAIL, WHICH COULD DISRUPT THE USER EXPERIENCE.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0208" y="4077300"/>
            <a:ext cx="4286660" cy="27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588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THE PROVIDEDDATA DOESNOT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98903" y="6930971"/>
            <a:ext cx="5960526" cy="455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6"/>
              </a:lnSpc>
            </a:pPr>
            <a:r>
              <a:rPr lang="en-US" b="true" sz="2465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DATA ACCESS COMPLEXITY: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81545" y="7363787"/>
            <a:ext cx="56083" cy="419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0"/>
              </a:lnSpc>
            </a:pPr>
            <a:r>
              <a:rPr lang="en-US" b="true" sz="1767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22078" y="7497137"/>
            <a:ext cx="4907118" cy="28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b="true" sz="1767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ACCESSINGCERTAIN LIVE NASA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22078" y="7801937"/>
            <a:ext cx="6274441" cy="120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b="true" sz="1767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DATASETS REQUIRES COMPLEX AUTHENTICATION, POSING A CHALLENGE FOR A PUBLIC-FACING DEMONSTRATION TO</a:t>
            </a:r>
            <a:r>
              <a:rPr lang="en-US" b="true" sz="1767">
                <a:solidFill>
                  <a:srgbClr val="000000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 </a:t>
            </a:r>
            <a:r>
              <a:rPr lang="en-US" b="true" sz="1767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OL.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35" t="-10833" r="-1083" b="-744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4249" y="4888287"/>
            <a:ext cx="4455052" cy="4633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4"/>
              </a:lnSpc>
            </a:pPr>
            <a:r>
              <a:rPr lang="en-US" b="true" sz="2412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 THE PROJECT WAS BUILT BY SOURCING AND INTEGRATING DATA FROM OFFICIAL ARCHIVES, PRIMARILY THE NASA EARTH OBSERVING SYSTEM DATA AND INFORMATION SYSTEM (EOSDIS).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719983" y="4893126"/>
            <a:ext cx="4451452" cy="451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8"/>
              </a:lnSpc>
            </a:pPr>
            <a:r>
              <a:rPr lang="en-US" b="true" sz="2585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KEY FRONTEND LIBRARIES WERE USED TO BUILD THE PLATFORM: CHART.JS FOR DATA CHARTS, THREE.JS FOR 3D GLOBES, AND LEAFLET.JS FOR THE INTERACTIVE MAP.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61856" y="4877886"/>
            <a:ext cx="4576686" cy="4483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b="true" sz="2328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TO ENSURE STABILITY AND A SEAMLESS USER EXPERIENCE, A FALLBACK SYSTEM USING MOCK DATA WAS IMPLEMENTED TO HANDLE POTENTIAL API FAILURES OR AUTHENTICATION ISSUES.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319841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735812"/>
            <a:ext cx="4633417" cy="4262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b="true" sz="2442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THE MAIN GOAL IS TO EMPOWER USERS TO EXPLORE AND UNDERSTAND 25 YEARS OF COMPLEX EARTH SCIENCE DATA THROUGH AN ACCESSIBLE AND INTERACTIVE INTERFACE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38455" y="5735812"/>
            <a:ext cx="4153529" cy="3833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2442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THE PROJECT AIMS TO PROVIDE TOOLS THAT HELP USERS VISUALIZE LONG- TERM TRENDS AND UNDERSTAND HOW OUR WORLD IS CHANGING OVER TIME.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76193" y="5743670"/>
            <a:ext cx="3872236" cy="3980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b="true" sz="2273">
                <a:solidFill>
                  <a:srgbClr val="85BAD1"/>
                </a:solidFill>
                <a:latin typeface="Brice SemiExpanded Heavy"/>
                <a:ea typeface="Brice SemiExpanded Heavy"/>
                <a:cs typeface="Brice SemiExpanded Heavy"/>
                <a:sym typeface="Brice SemiExpanded Heavy"/>
              </a:rPr>
              <a:t>A CORE GOAL IS TO FACILITATE USER- DRIVEN RESEARCH BY ALLOWING THEM TO PERFORM CUSTOM QUERIES FOR SPECIFIC DATES, LOCATIONS, AND AREAS OF INTEREST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DAG05UvZy74</dc:identifier>
  <dcterms:modified xsi:type="dcterms:W3CDTF">2011-08-01T06:04:30Z</dcterms:modified>
  <cp:revision>1</cp:revision>
  <dc:title>Tera Forge.pdf.pdf</dc:title>
</cp:coreProperties>
</file>