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Quattrocento Sans"/>
      <p:regular r:id="rId21"/>
      <p:bold r:id="rId22"/>
      <p:italic r:id="rId23"/>
      <p:boldItalic r:id="rId24"/>
    </p:embeddedFont>
    <p:embeddedFont>
      <p:font typeface="Source Sans Pr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iP84RX8RnkYlNK/WOyEUL8LMlg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QuattrocentoSans-bold.fntdata"/><Relationship Id="rId21" Type="http://schemas.openxmlformats.org/officeDocument/2006/relationships/font" Target="fonts/QuattrocentoSans-regular.fntdata"/><Relationship Id="rId24" Type="http://schemas.openxmlformats.org/officeDocument/2006/relationships/font" Target="fonts/QuattrocentoSans-boldItalic.fntdata"/><Relationship Id="rId23" Type="http://schemas.openxmlformats.org/officeDocument/2006/relationships/font" Target="fonts/QuattrocentoSans-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SourceSansPro-bold.fntdata"/><Relationship Id="rId25" Type="http://schemas.openxmlformats.org/officeDocument/2006/relationships/font" Target="fonts/SourceSansPro-regular.fntdata"/><Relationship Id="rId28" Type="http://schemas.openxmlformats.org/officeDocument/2006/relationships/font" Target="fonts/SourceSansPro-boldItalic.fntdata"/><Relationship Id="rId27" Type="http://schemas.openxmlformats.org/officeDocument/2006/relationships/font" Target="fonts/SourceSansPro-italic.fntdata"/><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Nik</a:t>
            </a:r>
            <a:endParaRPr/>
          </a:p>
          <a:p>
            <a:pPr indent="0" lvl="0" marL="0" rtl="0" algn="l">
              <a:spcBef>
                <a:spcPts val="0"/>
              </a:spcBef>
              <a:spcAft>
                <a:spcPts val="0"/>
              </a:spcAft>
              <a:buNone/>
            </a:pPr>
            <a:r>
              <a:rPr lang="en-US"/>
              <a:t>One of the most common limitations of a point in time evaluation such as this investigation is the fact that biases from the data are represented in the final model. One of the most clear limitations is that the sales data is from the pandemic era which means these classifications may not be generalizable to current market conditions. </a:t>
            </a:r>
            <a:endParaRPr/>
          </a:p>
        </p:txBody>
      </p:sp>
      <p:sp>
        <p:nvSpPr>
          <p:cNvPr id="245" name="Google Shape;245;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Chase:</a:t>
            </a:r>
            <a:endParaRPr/>
          </a:p>
          <a:p>
            <a:pPr indent="0" lvl="0" marL="0" rtl="0" algn="l">
              <a:spcBef>
                <a:spcPts val="0"/>
              </a:spcBef>
              <a:spcAft>
                <a:spcPts val="0"/>
              </a:spcAft>
              <a:buNone/>
            </a:pPr>
            <a:r>
              <a:rPr lang="en-US"/>
              <a:t>Problem</a:t>
            </a:r>
            <a:endParaRPr/>
          </a:p>
          <a:p>
            <a:pPr indent="-317500" lvl="0" marL="457200" marR="0" rtl="0" algn="l">
              <a:lnSpc>
                <a:spcPct val="100000"/>
              </a:lnSpc>
              <a:spcBef>
                <a:spcPts val="0"/>
              </a:spcBef>
              <a:spcAft>
                <a:spcPts val="0"/>
              </a:spcAft>
              <a:buSzPts val="1400"/>
              <a:buChar char="-"/>
            </a:pPr>
            <a:r>
              <a:rPr lang="en-US"/>
              <a:t>Understanding successful customers is critical</a:t>
            </a:r>
            <a:endParaRPr/>
          </a:p>
          <a:p>
            <a:pPr indent="-317500" lvl="0" marL="457200" marR="0" rtl="0" algn="l">
              <a:lnSpc>
                <a:spcPct val="100000"/>
              </a:lnSpc>
              <a:spcBef>
                <a:spcPts val="0"/>
              </a:spcBef>
              <a:spcAft>
                <a:spcPts val="0"/>
              </a:spcAft>
              <a:buSzPts val="1400"/>
              <a:buChar char="-"/>
            </a:pPr>
            <a:r>
              <a:rPr lang="en-US"/>
              <a:t>Large investment with an opportunity for sunk costs</a:t>
            </a:r>
            <a:endParaRPr/>
          </a:p>
          <a:p>
            <a:pPr indent="-317500" lvl="0" marL="457200" marR="0" rtl="0" algn="l">
              <a:lnSpc>
                <a:spcPct val="100000"/>
              </a:lnSpc>
              <a:spcBef>
                <a:spcPts val="0"/>
              </a:spcBef>
              <a:spcAft>
                <a:spcPts val="0"/>
              </a:spcAft>
              <a:buSzPts val="1400"/>
              <a:buChar char="-"/>
            </a:pPr>
            <a:r>
              <a:rPr lang="en-US"/>
              <a:t>In order to capitalise on ROI, we want to find a way to identify successful customers</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US"/>
              <a:t>Solution:</a:t>
            </a:r>
            <a:endParaRPr/>
          </a:p>
          <a:p>
            <a:pPr indent="-317500" lvl="0" marL="457200" marR="0" rtl="0" algn="l">
              <a:lnSpc>
                <a:spcPct val="100000"/>
              </a:lnSpc>
              <a:spcBef>
                <a:spcPts val="0"/>
              </a:spcBef>
              <a:spcAft>
                <a:spcPts val="0"/>
              </a:spcAft>
              <a:buSzPts val="1400"/>
              <a:buChar char="-"/>
            </a:pPr>
            <a:r>
              <a:rPr lang="en-US"/>
              <a:t>Tier </a:t>
            </a:r>
            <a:r>
              <a:rPr lang="en-US"/>
              <a:t>customers</a:t>
            </a:r>
            <a:r>
              <a:rPr lang="en-US"/>
              <a:t> by their total </a:t>
            </a:r>
            <a:r>
              <a:rPr lang="en-US"/>
              <a:t>invoice</a:t>
            </a:r>
            <a:r>
              <a:rPr lang="en-US"/>
              <a:t> price: A-D</a:t>
            </a:r>
            <a:endParaRPr/>
          </a:p>
          <a:p>
            <a:pPr indent="-317500" lvl="0" marL="457200" marR="0" rtl="0" algn="l">
              <a:lnSpc>
                <a:spcPct val="100000"/>
              </a:lnSpc>
              <a:spcBef>
                <a:spcPts val="0"/>
              </a:spcBef>
              <a:spcAft>
                <a:spcPts val="0"/>
              </a:spcAft>
              <a:buSzPts val="1400"/>
              <a:buChar char="-"/>
            </a:pPr>
            <a:r>
              <a:rPr lang="en-US"/>
              <a:t>We then trained a model to predict a customers tier</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US"/>
              <a:t>Results:</a:t>
            </a:r>
            <a:endParaRPr/>
          </a:p>
          <a:p>
            <a:pPr indent="-317500" lvl="0" marL="457200" marR="0" rtl="0" algn="l">
              <a:lnSpc>
                <a:spcPct val="100000"/>
              </a:lnSpc>
              <a:spcBef>
                <a:spcPts val="0"/>
              </a:spcBef>
              <a:spcAft>
                <a:spcPts val="0"/>
              </a:spcAft>
              <a:buSzPts val="1400"/>
              <a:buChar char="-"/>
            </a:pPr>
            <a:r>
              <a:rPr lang="en-US"/>
              <a:t>With accuracy greater than that of random chance, we determined that the model was useful</a:t>
            </a:r>
            <a:endParaRPr/>
          </a:p>
          <a:p>
            <a:pPr indent="-317500" lvl="0" marL="457200" marR="0" rtl="0" algn="l">
              <a:lnSpc>
                <a:spcPct val="100000"/>
              </a:lnSpc>
              <a:spcBef>
                <a:spcPts val="0"/>
              </a:spcBef>
              <a:spcAft>
                <a:spcPts val="0"/>
              </a:spcAft>
              <a:buSzPts val="1400"/>
              <a:buChar char="-"/>
            </a:pPr>
            <a:r>
              <a:rPr lang="en-US"/>
              <a:t>The most impactful variables were Higher Median Income, Higher Population, and some trade channels like supermarkets</a:t>
            </a:r>
            <a:endParaRPr/>
          </a:p>
          <a:p>
            <a:pPr indent="-317500" lvl="0" marL="457200" marR="0" rtl="0" algn="l">
              <a:lnSpc>
                <a:spcPct val="100000"/>
              </a:lnSpc>
              <a:spcBef>
                <a:spcPts val="0"/>
              </a:spcBef>
              <a:spcAft>
                <a:spcPts val="0"/>
              </a:spcAft>
              <a:buSzPts val="1400"/>
              <a:buChar char="-"/>
            </a:pPr>
            <a:r>
              <a:rPr lang="en-US"/>
              <a:t>We would </a:t>
            </a:r>
            <a:r>
              <a:rPr lang="en-US"/>
              <a:t>recommend</a:t>
            </a:r>
            <a:r>
              <a:rPr lang="en-US"/>
              <a:t> utilizing this tiering model to segment the customer base and leverage costs and discounts on those tiers</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US"/>
              <a:t>Next Steps:</a:t>
            </a:r>
            <a:endParaRPr/>
          </a:p>
          <a:p>
            <a:pPr indent="-317500" lvl="0" marL="457200" marR="0" rtl="0" algn="l">
              <a:lnSpc>
                <a:spcPct val="100000"/>
              </a:lnSpc>
              <a:spcBef>
                <a:spcPts val="0"/>
              </a:spcBef>
              <a:spcAft>
                <a:spcPts val="0"/>
              </a:spcAft>
              <a:buSzPts val="1400"/>
              <a:buChar char="-"/>
            </a:pPr>
            <a:r>
              <a:rPr lang="en-US"/>
              <a:t>We would further </a:t>
            </a:r>
            <a:r>
              <a:rPr lang="en-US"/>
              <a:t>recommend</a:t>
            </a:r>
            <a:r>
              <a:rPr lang="en-US"/>
              <a:t> incorporating additional demographic information to further provide context on customer differences</a:t>
            </a:r>
            <a:endParaRPr/>
          </a:p>
          <a:p>
            <a:pPr indent="-317500" lvl="0" marL="457200" marR="0" rtl="0" algn="l">
              <a:lnSpc>
                <a:spcPct val="100000"/>
              </a:lnSpc>
              <a:spcBef>
                <a:spcPts val="0"/>
              </a:spcBef>
              <a:spcAft>
                <a:spcPts val="0"/>
              </a:spcAft>
              <a:buSzPts val="1400"/>
              <a:buChar char="-"/>
            </a:pPr>
            <a:r>
              <a:rPr lang="en-US"/>
              <a:t>We would also want to find a way to integrate customer reviews to speak to the popularity aspect of the problem</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US"/>
              <a:t>Limitations:</a:t>
            </a:r>
            <a:endParaRPr/>
          </a:p>
          <a:p>
            <a:pPr indent="-317500" lvl="0" marL="457200" marR="0" rtl="0" algn="l">
              <a:lnSpc>
                <a:spcPct val="100000"/>
              </a:lnSpc>
              <a:spcBef>
                <a:spcPts val="0"/>
              </a:spcBef>
              <a:spcAft>
                <a:spcPts val="0"/>
              </a:spcAft>
              <a:buSzPts val="1400"/>
              <a:buChar char="-"/>
            </a:pPr>
            <a:r>
              <a:rPr lang="en-US"/>
              <a:t>With the model trained on post-pandemic market conditions, it would be prudent to retrain the model with more up to date information to reflect the changing market</a:t>
            </a:r>
            <a:endParaRPr/>
          </a:p>
          <a:p>
            <a:pPr indent="-317500" lvl="0" marL="457200" marR="0" rtl="0" algn="l">
              <a:lnSpc>
                <a:spcPct val="100000"/>
              </a:lnSpc>
              <a:spcBef>
                <a:spcPts val="0"/>
              </a:spcBef>
              <a:spcAft>
                <a:spcPts val="0"/>
              </a:spcAft>
              <a:buSzPts val="1400"/>
              <a:buChar char="-"/>
            </a:pPr>
            <a:r>
              <a:rPr lang="en-US"/>
              <a:t>This would help to increase the performance of the model and better classify successful customers</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US"/>
              <a:t>Thanks!</a:t>
            </a:r>
            <a:endParaRPr/>
          </a:p>
          <a:p>
            <a:pPr indent="0" lvl="0" marL="0" rtl="0" algn="l">
              <a:spcBef>
                <a:spcPts val="0"/>
              </a:spcBef>
              <a:spcAft>
                <a:spcPts val="0"/>
              </a:spcAft>
              <a:buNone/>
            </a:pPr>
            <a:r>
              <a:t/>
            </a:r>
            <a:endParaRPr/>
          </a:p>
        </p:txBody>
      </p:sp>
      <p:sp>
        <p:nvSpPr>
          <p:cNvPr id="256" name="Google Shape;256;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2dd22cebe9_1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g22dd22cebe9_1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id, alias, name, image_url, is_closed, url, review_count, categories, rating, coordinates.latitude, coordinates.longitude, transactions, price,address, phone</a:t>
            </a:r>
            <a:endParaRPr/>
          </a:p>
        </p:txBody>
      </p:sp>
      <p:sp>
        <p:nvSpPr>
          <p:cNvPr id="276" name="Google Shape;276;g22dd22cebe9_1_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2dd22cebe9_1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2dd22cebe9_1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g22dd22cebe9_1_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Chase</a:t>
            </a:r>
            <a:endParaRPr/>
          </a:p>
          <a:p>
            <a:pPr indent="0" lvl="0" marL="0" marR="0" rtl="0" algn="l">
              <a:lnSpc>
                <a:spcPct val="100000"/>
              </a:lnSpc>
              <a:spcBef>
                <a:spcPts val="0"/>
              </a:spcBef>
              <a:spcAft>
                <a:spcPts val="0"/>
              </a:spcAft>
              <a:buClr>
                <a:schemeClr val="dk1"/>
              </a:buClr>
              <a:buSzPts val="1200"/>
              <a:buFont typeface="Calibri"/>
              <a:buNone/>
            </a:pPr>
            <a:r>
              <a:rPr lang="en-US"/>
              <a:t>Understanding successful customers is critical</a:t>
            </a:r>
            <a:endParaRPr/>
          </a:p>
          <a:p>
            <a:pPr indent="0" lvl="0" marL="0" rtl="0" algn="l">
              <a:spcBef>
                <a:spcPts val="0"/>
              </a:spcBef>
              <a:spcAft>
                <a:spcPts val="0"/>
              </a:spcAft>
              <a:buNone/>
            </a:pPr>
            <a:r>
              <a:t/>
            </a:r>
            <a:endParaRPr/>
          </a:p>
        </p:txBody>
      </p:sp>
      <p:sp>
        <p:nvSpPr>
          <p:cNvPr id="296" name="Google Shape;296;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800" u="none" strike="noStrike">
                <a:solidFill>
                  <a:srgbClr val="000000"/>
                </a:solidFill>
                <a:latin typeface="Arial"/>
                <a:ea typeface="Arial"/>
                <a:cs typeface="Arial"/>
                <a:sym typeface="Arial"/>
              </a:rPr>
              <a:t>Chase</a:t>
            </a:r>
            <a:endParaRPr/>
          </a:p>
          <a:p>
            <a:pPr indent="0" lvl="0" marL="0" rtl="0" algn="l">
              <a:spcBef>
                <a:spcPts val="0"/>
              </a:spcBef>
              <a:spcAft>
                <a:spcPts val="0"/>
              </a:spcAft>
              <a:buNone/>
            </a:pPr>
            <a:r>
              <a:rPr b="0" i="0" lang="en-US" sz="1800" u="none" strike="noStrike">
                <a:solidFill>
                  <a:srgbClr val="000000"/>
                </a:solidFill>
                <a:latin typeface="Arial"/>
                <a:ea typeface="Arial"/>
                <a:cs typeface="Arial"/>
                <a:sym typeface="Arial"/>
              </a:rPr>
              <a:t>With 10% of their business coming from the performance of local businesses, </a:t>
            </a:r>
            <a:endParaRPr/>
          </a:p>
          <a:p>
            <a:pPr indent="0" lvl="0" marL="0" rtl="0" algn="l">
              <a:spcBef>
                <a:spcPts val="0"/>
              </a:spcBef>
              <a:spcAft>
                <a:spcPts val="0"/>
              </a:spcAft>
              <a:buNone/>
            </a:pPr>
            <a:r>
              <a:rPr b="0" i="0" lang="en-US" sz="1800" u="none" strike="noStrike">
                <a:solidFill>
                  <a:srgbClr val="000000"/>
                </a:solidFill>
                <a:latin typeface="Arial"/>
                <a:ea typeface="Arial"/>
                <a:cs typeface="Arial"/>
                <a:sym typeface="Arial"/>
              </a:rPr>
              <a:t>Swire Coca-cola is looking for a way to determine which potential customers will</a:t>
            </a:r>
            <a:endParaRPr/>
          </a:p>
          <a:p>
            <a:pPr indent="0" lvl="0" marL="0" rtl="0" algn="l">
              <a:spcBef>
                <a:spcPts val="0"/>
              </a:spcBef>
              <a:spcAft>
                <a:spcPts val="0"/>
              </a:spcAft>
              <a:buNone/>
            </a:pPr>
            <a:r>
              <a:rPr b="0" i="0" lang="en-US" sz="1800" u="none" strike="noStrike">
                <a:solidFill>
                  <a:srgbClr val="000000"/>
                </a:solidFill>
                <a:latin typeface="Arial"/>
                <a:ea typeface="Arial"/>
                <a:cs typeface="Arial"/>
                <a:sym typeface="Arial"/>
              </a:rPr>
              <a:t>be the most successful. With a method in place to predict the success of </a:t>
            </a:r>
            <a:endParaRPr/>
          </a:p>
          <a:p>
            <a:pPr indent="0" lvl="0" marL="0" rtl="0" algn="l">
              <a:spcBef>
                <a:spcPts val="0"/>
              </a:spcBef>
              <a:spcAft>
                <a:spcPts val="0"/>
              </a:spcAft>
              <a:buNone/>
            </a:pPr>
            <a:r>
              <a:rPr b="0" i="0" lang="en-US" sz="1800" u="none" strike="noStrike">
                <a:solidFill>
                  <a:srgbClr val="000000"/>
                </a:solidFill>
                <a:latin typeface="Arial"/>
                <a:ea typeface="Arial"/>
                <a:cs typeface="Arial"/>
                <a:sym typeface="Arial"/>
              </a:rPr>
              <a:t>customers, Swire will be able to select the best businesses to sell too. </a:t>
            </a:r>
            <a:endParaRPr/>
          </a:p>
          <a:p>
            <a:pPr indent="0" lvl="0" marL="0" rtl="0" algn="l">
              <a:spcBef>
                <a:spcPts val="0"/>
              </a:spcBef>
              <a:spcAft>
                <a:spcPts val="0"/>
              </a:spcAft>
              <a:buNone/>
            </a:pPr>
            <a:r>
              <a:rPr b="0" i="0" lang="en-US" sz="1800" u="none" strike="noStrike">
                <a:solidFill>
                  <a:srgbClr val="000000"/>
                </a:solidFill>
                <a:latin typeface="Arial"/>
                <a:ea typeface="Arial"/>
                <a:cs typeface="Arial"/>
                <a:sym typeface="Arial"/>
              </a:rPr>
              <a:t>This will allow for Swire to set prices that benefit both themselves and the </a:t>
            </a:r>
            <a:endParaRPr/>
          </a:p>
          <a:p>
            <a:pPr indent="0" lvl="0" marL="0" rtl="0" algn="l">
              <a:spcBef>
                <a:spcPts val="0"/>
              </a:spcBef>
              <a:spcAft>
                <a:spcPts val="0"/>
              </a:spcAft>
              <a:buNone/>
            </a:pPr>
            <a:r>
              <a:rPr b="0" i="0" lang="en-US" sz="1800" u="none" strike="noStrike">
                <a:solidFill>
                  <a:srgbClr val="000000"/>
                </a:solidFill>
                <a:latin typeface="Arial"/>
                <a:ea typeface="Arial"/>
                <a:cs typeface="Arial"/>
                <a:sym typeface="Arial"/>
              </a:rPr>
              <a:t>businesses and also maximize potential ROI. There are not any immediate success </a:t>
            </a:r>
            <a:endParaRPr/>
          </a:p>
          <a:p>
            <a:pPr indent="0" lvl="0" marL="0" rtl="0" algn="l">
              <a:spcBef>
                <a:spcPts val="0"/>
              </a:spcBef>
              <a:spcAft>
                <a:spcPts val="0"/>
              </a:spcAft>
              <a:buNone/>
            </a:pPr>
            <a:r>
              <a:rPr b="0" i="0" lang="en-US" sz="1800" u="none" strike="noStrike">
                <a:solidFill>
                  <a:srgbClr val="000000"/>
                </a:solidFill>
                <a:latin typeface="Arial"/>
                <a:ea typeface="Arial"/>
                <a:cs typeface="Arial"/>
                <a:sym typeface="Arial"/>
              </a:rPr>
              <a:t>metrics that we can measure, so determining success will take some time. </a:t>
            </a:r>
            <a:endParaRPr/>
          </a:p>
          <a:p>
            <a:pPr indent="0" lvl="0" marL="0" rtl="0" algn="l">
              <a:spcBef>
                <a:spcPts val="0"/>
              </a:spcBef>
              <a:spcAft>
                <a:spcPts val="0"/>
              </a:spcAft>
              <a:buNone/>
            </a:pPr>
            <a:br>
              <a:rPr lang="en-US"/>
            </a:br>
            <a:r>
              <a:rPr b="0" i="0" lang="en-US" sz="1800" u="none" strike="noStrike">
                <a:solidFill>
                  <a:srgbClr val="000000"/>
                </a:solidFill>
                <a:latin typeface="Arial"/>
                <a:ea typeface="Arial"/>
                <a:cs typeface="Arial"/>
                <a:sym typeface="Arial"/>
              </a:rPr>
              <a:t>However, after a certain amount of time, success can be determined by the </a:t>
            </a:r>
            <a:endParaRPr/>
          </a:p>
          <a:p>
            <a:pPr indent="0" lvl="0" marL="0" rtl="0" algn="l">
              <a:spcBef>
                <a:spcPts val="0"/>
              </a:spcBef>
              <a:spcAft>
                <a:spcPts val="0"/>
              </a:spcAft>
              <a:buNone/>
            </a:pPr>
            <a:r>
              <a:rPr b="0" i="0" lang="en-US" sz="1800" u="none" strike="noStrike">
                <a:solidFill>
                  <a:srgbClr val="000000"/>
                </a:solidFill>
                <a:latin typeface="Arial"/>
                <a:ea typeface="Arial"/>
                <a:cs typeface="Arial"/>
                <a:sym typeface="Arial"/>
              </a:rPr>
              <a:t>revenue and traffic the store brings in. </a:t>
            </a:r>
            <a:endParaRPr/>
          </a:p>
          <a:p>
            <a:pPr indent="-76200" lvl="0" marL="0" rtl="0" algn="l">
              <a:spcBef>
                <a:spcPts val="0"/>
              </a:spcBef>
              <a:spcAft>
                <a:spcPts val="0"/>
              </a:spcAft>
              <a:buClr>
                <a:schemeClr val="dk1"/>
              </a:buClr>
              <a:buSzPts val="1200"/>
              <a:buFont typeface="Arial"/>
              <a:buChar char="•"/>
            </a:pPr>
            <a:br>
              <a:rPr lang="en-US"/>
            </a:br>
            <a:br>
              <a:rPr lang="en-US"/>
            </a:br>
            <a:r>
              <a:rPr b="0" i="0" lang="en-US" sz="1800" u="none" strike="noStrike">
                <a:solidFill>
                  <a:srgbClr val="000000"/>
                </a:solidFill>
                <a:latin typeface="Arial"/>
                <a:ea typeface="Arial"/>
                <a:cs typeface="Arial"/>
                <a:sym typeface="Arial"/>
              </a:rPr>
              <a:t>The main focus of this project is to assist Swire Coca-Cola in identifying successful potential business partners.</a:t>
            </a:r>
            <a:endParaRPr/>
          </a:p>
          <a:p>
            <a:pPr indent="-114300" lvl="0" marL="0" rtl="0" algn="l">
              <a:spcBef>
                <a:spcPts val="0"/>
              </a:spcBef>
              <a:spcAft>
                <a:spcPts val="0"/>
              </a:spcAft>
              <a:buClr>
                <a:srgbClr val="000000"/>
              </a:buClr>
              <a:buSzPts val="1800"/>
              <a:buFont typeface="Arial"/>
              <a:buChar char="•"/>
            </a:pPr>
            <a:r>
              <a:rPr b="0" i="0" lang="en-US" sz="1800" u="none" strike="noStrike">
                <a:solidFill>
                  <a:srgbClr val="000000"/>
                </a:solidFill>
                <a:latin typeface="Arial"/>
                <a:ea typeface="Arial"/>
                <a:cs typeface="Arial"/>
                <a:sym typeface="Arial"/>
              </a:rPr>
              <a:t>With a sizable amount of business coming from the performance of local companies, it is important to identify current and predict future successful partners.</a:t>
            </a:r>
            <a:endParaRPr/>
          </a:p>
          <a:p>
            <a:pPr indent="-114300" lvl="0" marL="0" rtl="0" algn="l">
              <a:spcBef>
                <a:spcPts val="0"/>
              </a:spcBef>
              <a:spcAft>
                <a:spcPts val="0"/>
              </a:spcAft>
              <a:buClr>
                <a:srgbClr val="000000"/>
              </a:buClr>
              <a:buSzPts val="1800"/>
              <a:buFont typeface="Arial"/>
              <a:buChar char="•"/>
            </a:pPr>
            <a:r>
              <a:rPr b="0" i="0" lang="en-US" sz="1800" u="none" strike="noStrike">
                <a:solidFill>
                  <a:srgbClr val="000000"/>
                </a:solidFill>
                <a:latin typeface="Arial"/>
                <a:ea typeface="Arial"/>
                <a:cs typeface="Arial"/>
                <a:sym typeface="Arial"/>
              </a:rPr>
              <a:t>There is not a catch-all customer success metric, so creating a way to capture customer success is key to addressing the business problem at hand.</a:t>
            </a:r>
            <a:endParaRPr/>
          </a:p>
          <a:p>
            <a:pPr indent="0" lvl="0" marL="0" rtl="0" algn="l">
              <a:spcBef>
                <a:spcPts val="0"/>
              </a:spcBef>
              <a:spcAft>
                <a:spcPts val="0"/>
              </a:spcAft>
              <a:buNone/>
            </a:pPr>
            <a:r>
              <a:t/>
            </a:r>
            <a:endParaRPr/>
          </a:p>
        </p:txBody>
      </p:sp>
      <p:sp>
        <p:nvSpPr>
          <p:cNvPr id="304" name="Google Shape;30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100" u="none" strike="noStrike">
                <a:solidFill>
                  <a:srgbClr val="000000"/>
                </a:solidFill>
                <a:latin typeface="Arial"/>
                <a:ea typeface="Arial"/>
                <a:cs typeface="Arial"/>
                <a:sym typeface="Arial"/>
              </a:rPr>
              <a:t>Chase</a:t>
            </a:r>
            <a:endParaRPr sz="1100"/>
          </a:p>
          <a:p>
            <a:pPr indent="0" lvl="0" marL="0" rtl="0" algn="l">
              <a:spcBef>
                <a:spcPts val="0"/>
              </a:spcBef>
              <a:spcAft>
                <a:spcPts val="0"/>
              </a:spcAft>
              <a:buNone/>
            </a:pPr>
            <a:r>
              <a:rPr b="0" i="0" lang="en-US" sz="1100" u="none" strike="noStrike">
                <a:solidFill>
                  <a:srgbClr val="000000"/>
                </a:solidFill>
                <a:latin typeface="Arial"/>
                <a:ea typeface="Arial"/>
                <a:cs typeface="Arial"/>
                <a:sym typeface="Arial"/>
              </a:rPr>
              <a:t>With 10% of their business coming from the performance of local businesses, </a:t>
            </a:r>
            <a:endParaRPr sz="1100"/>
          </a:p>
          <a:p>
            <a:pPr indent="0" lvl="0" marL="0" rtl="0" algn="l">
              <a:spcBef>
                <a:spcPts val="0"/>
              </a:spcBef>
              <a:spcAft>
                <a:spcPts val="0"/>
              </a:spcAft>
              <a:buNone/>
            </a:pPr>
            <a:r>
              <a:rPr b="0" i="0" lang="en-US" sz="1100" u="none" strike="noStrike">
                <a:solidFill>
                  <a:srgbClr val="000000"/>
                </a:solidFill>
                <a:latin typeface="Arial"/>
                <a:ea typeface="Arial"/>
                <a:cs typeface="Arial"/>
                <a:sym typeface="Arial"/>
              </a:rPr>
              <a:t>Swire Coca-cola is looking for a way to determine which potential customers will</a:t>
            </a:r>
            <a:endParaRPr sz="1100"/>
          </a:p>
          <a:p>
            <a:pPr indent="0" lvl="0" marL="0" rtl="0" algn="l">
              <a:spcBef>
                <a:spcPts val="0"/>
              </a:spcBef>
              <a:spcAft>
                <a:spcPts val="0"/>
              </a:spcAft>
              <a:buNone/>
            </a:pPr>
            <a:r>
              <a:rPr b="0" i="0" lang="en-US" sz="1100" u="none" strike="noStrike">
                <a:solidFill>
                  <a:srgbClr val="000000"/>
                </a:solidFill>
                <a:latin typeface="Arial"/>
                <a:ea typeface="Arial"/>
                <a:cs typeface="Arial"/>
                <a:sym typeface="Arial"/>
              </a:rPr>
              <a:t>be the most successful. With a method in place to predict the success of </a:t>
            </a:r>
            <a:endParaRPr sz="1100"/>
          </a:p>
          <a:p>
            <a:pPr indent="0" lvl="0" marL="0" rtl="0" algn="l">
              <a:spcBef>
                <a:spcPts val="0"/>
              </a:spcBef>
              <a:spcAft>
                <a:spcPts val="0"/>
              </a:spcAft>
              <a:buNone/>
            </a:pPr>
            <a:r>
              <a:rPr b="0" i="0" lang="en-US" sz="1100" u="none" strike="noStrike">
                <a:solidFill>
                  <a:srgbClr val="000000"/>
                </a:solidFill>
                <a:latin typeface="Arial"/>
                <a:ea typeface="Arial"/>
                <a:cs typeface="Arial"/>
                <a:sym typeface="Arial"/>
              </a:rPr>
              <a:t>customers, Swire will be able to select the best businesses to sell too. </a:t>
            </a:r>
            <a:endParaRPr sz="1100"/>
          </a:p>
          <a:p>
            <a:pPr indent="0" lvl="0" marL="0" rtl="0" algn="l">
              <a:spcBef>
                <a:spcPts val="0"/>
              </a:spcBef>
              <a:spcAft>
                <a:spcPts val="0"/>
              </a:spcAft>
              <a:buNone/>
            </a:pPr>
            <a:r>
              <a:rPr b="0" i="0" lang="en-US" sz="1100" u="none" strike="noStrike">
                <a:solidFill>
                  <a:srgbClr val="000000"/>
                </a:solidFill>
                <a:latin typeface="Arial"/>
                <a:ea typeface="Arial"/>
                <a:cs typeface="Arial"/>
                <a:sym typeface="Arial"/>
              </a:rPr>
              <a:t>This will allow for Swire to set prices that benefit both themselves and the </a:t>
            </a:r>
            <a:endParaRPr sz="1100"/>
          </a:p>
          <a:p>
            <a:pPr indent="0" lvl="0" marL="0" rtl="0" algn="l">
              <a:spcBef>
                <a:spcPts val="0"/>
              </a:spcBef>
              <a:spcAft>
                <a:spcPts val="0"/>
              </a:spcAft>
              <a:buNone/>
            </a:pPr>
            <a:r>
              <a:rPr b="0" i="0" lang="en-US" sz="1100" u="none" strike="noStrike">
                <a:solidFill>
                  <a:srgbClr val="000000"/>
                </a:solidFill>
                <a:latin typeface="Arial"/>
                <a:ea typeface="Arial"/>
                <a:cs typeface="Arial"/>
                <a:sym typeface="Arial"/>
              </a:rPr>
              <a:t>businesses and also maximize potential ROI. There are not any immediate success </a:t>
            </a:r>
            <a:endParaRPr sz="1100"/>
          </a:p>
          <a:p>
            <a:pPr indent="0" lvl="0" marL="0" rtl="0" algn="l">
              <a:spcBef>
                <a:spcPts val="0"/>
              </a:spcBef>
              <a:spcAft>
                <a:spcPts val="0"/>
              </a:spcAft>
              <a:buNone/>
            </a:pPr>
            <a:r>
              <a:rPr b="0" i="0" lang="en-US" sz="1100" u="none" strike="noStrike">
                <a:solidFill>
                  <a:srgbClr val="000000"/>
                </a:solidFill>
                <a:latin typeface="Arial"/>
                <a:ea typeface="Arial"/>
                <a:cs typeface="Arial"/>
                <a:sym typeface="Arial"/>
              </a:rPr>
              <a:t>metrics that we can measure, so determining success will take some time. </a:t>
            </a:r>
            <a:endParaRPr sz="1100"/>
          </a:p>
          <a:p>
            <a:pPr indent="0" lvl="0" marL="0" rtl="0" algn="l">
              <a:spcBef>
                <a:spcPts val="0"/>
              </a:spcBef>
              <a:spcAft>
                <a:spcPts val="0"/>
              </a:spcAft>
              <a:buNone/>
            </a:pPr>
            <a:br>
              <a:rPr lang="en-US" sz="1100"/>
            </a:br>
            <a:r>
              <a:rPr b="0" i="0" lang="en-US" sz="1100" u="none" strike="noStrike">
                <a:solidFill>
                  <a:srgbClr val="000000"/>
                </a:solidFill>
                <a:latin typeface="Arial"/>
                <a:ea typeface="Arial"/>
                <a:cs typeface="Arial"/>
                <a:sym typeface="Arial"/>
              </a:rPr>
              <a:t>However, after a certain amount of time, success can be determined by the </a:t>
            </a:r>
            <a:endParaRPr sz="1100"/>
          </a:p>
          <a:p>
            <a:pPr indent="0" lvl="0" marL="0" rtl="0" algn="l">
              <a:spcBef>
                <a:spcPts val="0"/>
              </a:spcBef>
              <a:spcAft>
                <a:spcPts val="0"/>
              </a:spcAft>
              <a:buNone/>
            </a:pPr>
            <a:r>
              <a:rPr b="0" i="0" lang="en-US" sz="1100" u="none" strike="noStrike">
                <a:solidFill>
                  <a:srgbClr val="000000"/>
                </a:solidFill>
                <a:latin typeface="Arial"/>
                <a:ea typeface="Arial"/>
                <a:cs typeface="Arial"/>
                <a:sym typeface="Arial"/>
              </a:rPr>
              <a:t>revenue and traffic the store brings in. </a:t>
            </a:r>
            <a:endParaRPr sz="1100"/>
          </a:p>
          <a:p>
            <a:pPr indent="-69850" lvl="0" marL="0" rtl="0" algn="l">
              <a:spcBef>
                <a:spcPts val="0"/>
              </a:spcBef>
              <a:spcAft>
                <a:spcPts val="0"/>
              </a:spcAft>
              <a:buClr>
                <a:schemeClr val="dk1"/>
              </a:buClr>
              <a:buSzPts val="1100"/>
              <a:buFont typeface="Arial"/>
              <a:buChar char="•"/>
            </a:pPr>
            <a:br>
              <a:rPr lang="en-US" sz="1100"/>
            </a:br>
            <a:br>
              <a:rPr lang="en-US" sz="1100"/>
            </a:br>
            <a:r>
              <a:rPr b="0" i="0" lang="en-US" sz="1100" u="none" strike="noStrike">
                <a:solidFill>
                  <a:srgbClr val="000000"/>
                </a:solidFill>
                <a:latin typeface="Arial"/>
                <a:ea typeface="Arial"/>
                <a:cs typeface="Arial"/>
                <a:sym typeface="Arial"/>
              </a:rPr>
              <a:t>The main focus of this project is to assist Swire Coca-Cola in identifying successful potential business partners.</a:t>
            </a:r>
            <a:endParaRPr sz="1100"/>
          </a:p>
          <a:p>
            <a:pPr indent="-69850" lvl="0" marL="0" rtl="0" algn="l">
              <a:spcBef>
                <a:spcPts val="0"/>
              </a:spcBef>
              <a:spcAft>
                <a:spcPts val="0"/>
              </a:spcAft>
              <a:buClr>
                <a:srgbClr val="000000"/>
              </a:buClr>
              <a:buSzPts val="1100"/>
              <a:buFont typeface="Arial"/>
              <a:buChar char="•"/>
            </a:pPr>
            <a:r>
              <a:rPr b="0" i="0" lang="en-US" sz="1100" u="none" strike="noStrike">
                <a:solidFill>
                  <a:srgbClr val="000000"/>
                </a:solidFill>
                <a:latin typeface="Arial"/>
                <a:ea typeface="Arial"/>
                <a:cs typeface="Arial"/>
                <a:sym typeface="Arial"/>
              </a:rPr>
              <a:t>With a sizable amount of business coming from the performance of local companies, it is important to identify current and predict future successful partners.</a:t>
            </a:r>
            <a:endParaRPr sz="1100"/>
          </a:p>
          <a:p>
            <a:pPr indent="-69850" lvl="0" marL="0" rtl="0" algn="l">
              <a:spcBef>
                <a:spcPts val="0"/>
              </a:spcBef>
              <a:spcAft>
                <a:spcPts val="0"/>
              </a:spcAft>
              <a:buClr>
                <a:srgbClr val="000000"/>
              </a:buClr>
              <a:buSzPts val="1100"/>
              <a:buFont typeface="Arial"/>
              <a:buChar char="•"/>
            </a:pPr>
            <a:r>
              <a:rPr b="0" i="0" lang="en-US" sz="1100" u="none" strike="noStrike">
                <a:solidFill>
                  <a:srgbClr val="000000"/>
                </a:solidFill>
                <a:latin typeface="Arial"/>
                <a:ea typeface="Arial"/>
                <a:cs typeface="Arial"/>
                <a:sym typeface="Arial"/>
              </a:rPr>
              <a:t>There is not a catch-all customer success metric, so creating a way to capture customer success is key to addressing the business problem at hand.</a:t>
            </a:r>
            <a:endParaRPr sz="1100"/>
          </a:p>
          <a:p>
            <a:pPr indent="0" lvl="0" marL="0" rtl="0" algn="l">
              <a:spcBef>
                <a:spcPts val="0"/>
              </a:spcBef>
              <a:spcAft>
                <a:spcPts val="0"/>
              </a:spcAft>
              <a:buNone/>
            </a:pPr>
            <a:r>
              <a:t/>
            </a:r>
            <a:endParaRPr sz="1100"/>
          </a:p>
        </p:txBody>
      </p:sp>
      <p:sp>
        <p:nvSpPr>
          <p:cNvPr id="159" name="Google Shape;15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Non-historical data: data from customer. </a:t>
            </a:r>
            <a:endParaRPr sz="1100">
              <a:latin typeface="Arial"/>
              <a:ea typeface="Arial"/>
              <a:cs typeface="Arial"/>
              <a:sym typeface="Arial"/>
            </a:endParaRPr>
          </a:p>
          <a:p>
            <a:pPr indent="0" lvl="0" marL="88900" marR="88900" rtl="0" algn="l">
              <a:lnSpc>
                <a:spcPct val="142857"/>
              </a:lnSpc>
              <a:spcBef>
                <a:spcPts val="0"/>
              </a:spcBef>
              <a:spcAft>
                <a:spcPts val="0"/>
              </a:spcAft>
              <a:buClr>
                <a:schemeClr val="dk1"/>
              </a:buClr>
              <a:buSzPts val="1100"/>
              <a:buFont typeface="Arial"/>
              <a:buNone/>
            </a:pPr>
            <a:r>
              <a:rPr lang="en-US" sz="1000">
                <a:solidFill>
                  <a:srgbClr val="333333"/>
                </a:solidFill>
                <a:highlight>
                  <a:srgbClr val="F5F5F5"/>
                </a:highlight>
                <a:latin typeface="Arial"/>
                <a:ea typeface="Arial"/>
                <a:cs typeface="Arial"/>
                <a:sym typeface="Arial"/>
              </a:rPr>
              <a:t>CUSTOMER_NUMBER_BLINDED, SALES_OFFICE_DESCRIPTION, DELIVERY_PLANT_DESCRIPTION, ON_BOARDING_DATE, ADDRESS_CITY, ADDRESS_ZIP_CODE, COUNTY, GEO_LONGITUDE, GEO_LATITUDE, CUSTOMER_ACTIVITY_CLUSTER_DESCRIPTION, CUSTOMER_TRADE_CHANNEL_DESCRIPTION, CUSTOMER_SUB_TRADE_CHANNEL_DESCRIPTION, BUSINESS_TYPE_EXTENSION_DESCRIPTION, MARKET_DESCRIPTION, COLD_DRINK_CHANNEL_DESCRIPTION, INVOICE_PRICE</a:t>
            </a:r>
            <a:endParaRPr sz="1000">
              <a:solidFill>
                <a:srgbClr val="333333"/>
              </a:solidFill>
              <a:highlight>
                <a:srgbClr val="F5F5F5"/>
              </a:highlight>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US" sz="1100">
                <a:latin typeface="Arial"/>
                <a:ea typeface="Arial"/>
                <a:cs typeface="Arial"/>
                <a:sym typeface="Arial"/>
              </a:rPr>
              <a:t>On boarding date : 2018 ~ 2020</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External Data: use census data to get population, and median income. Tried using yelp api, and need the actual name of the customer to get ratings. Show example of the result.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Summary of sum_invoive_price :</a:t>
            </a:r>
            <a:endParaRPr sz="1100">
              <a:latin typeface="Arial"/>
              <a:ea typeface="Arial"/>
              <a:cs typeface="Arial"/>
              <a:sym typeface="Arial"/>
            </a:endParaRPr>
          </a:p>
          <a:p>
            <a:pPr indent="-298450" lvl="0" marL="457200" rtl="0" algn="l">
              <a:spcBef>
                <a:spcPts val="0"/>
              </a:spcBef>
              <a:spcAft>
                <a:spcPts val="0"/>
              </a:spcAft>
              <a:buClr>
                <a:schemeClr val="dk1"/>
              </a:buClr>
              <a:buSzPts val="1100"/>
              <a:buChar char="●"/>
            </a:pPr>
            <a:r>
              <a:rPr lang="en-US" sz="1100">
                <a:latin typeface="Arial"/>
                <a:ea typeface="Arial"/>
                <a:cs typeface="Arial"/>
                <a:sym typeface="Arial"/>
              </a:rPr>
              <a:t>Min 14</a:t>
            </a:r>
            <a:endParaRPr sz="1100">
              <a:latin typeface="Arial"/>
              <a:ea typeface="Arial"/>
              <a:cs typeface="Arial"/>
              <a:sym typeface="Arial"/>
            </a:endParaRPr>
          </a:p>
          <a:p>
            <a:pPr indent="-298450" lvl="0" marL="457200" rtl="0" algn="l">
              <a:spcBef>
                <a:spcPts val="0"/>
              </a:spcBef>
              <a:spcAft>
                <a:spcPts val="0"/>
              </a:spcAft>
              <a:buClr>
                <a:schemeClr val="dk1"/>
              </a:buClr>
              <a:buSzPts val="1100"/>
              <a:buChar char="●"/>
            </a:pPr>
            <a:r>
              <a:rPr lang="en-US" sz="1100">
                <a:latin typeface="Arial"/>
                <a:ea typeface="Arial"/>
                <a:cs typeface="Arial"/>
                <a:sym typeface="Arial"/>
              </a:rPr>
              <a:t>1st qu 1800</a:t>
            </a:r>
            <a:endParaRPr sz="1100">
              <a:latin typeface="Arial"/>
              <a:ea typeface="Arial"/>
              <a:cs typeface="Arial"/>
              <a:sym typeface="Arial"/>
            </a:endParaRPr>
          </a:p>
          <a:p>
            <a:pPr indent="-298450" lvl="0" marL="457200" rtl="0" algn="l">
              <a:spcBef>
                <a:spcPts val="0"/>
              </a:spcBef>
              <a:spcAft>
                <a:spcPts val="0"/>
              </a:spcAft>
              <a:buClr>
                <a:schemeClr val="dk1"/>
              </a:buClr>
              <a:buSzPts val="1100"/>
              <a:buChar char="●"/>
            </a:pPr>
            <a:r>
              <a:rPr lang="en-US" sz="1100">
                <a:latin typeface="Arial"/>
                <a:ea typeface="Arial"/>
                <a:cs typeface="Arial"/>
                <a:sym typeface="Arial"/>
              </a:rPr>
              <a:t>Median 5500</a:t>
            </a:r>
            <a:endParaRPr sz="1100">
              <a:latin typeface="Arial"/>
              <a:ea typeface="Arial"/>
              <a:cs typeface="Arial"/>
              <a:sym typeface="Arial"/>
            </a:endParaRPr>
          </a:p>
          <a:p>
            <a:pPr indent="-298450" lvl="0" marL="457200" rtl="0" algn="l">
              <a:spcBef>
                <a:spcPts val="0"/>
              </a:spcBef>
              <a:spcAft>
                <a:spcPts val="0"/>
              </a:spcAft>
              <a:buClr>
                <a:schemeClr val="dk1"/>
              </a:buClr>
              <a:buSzPts val="1100"/>
              <a:buChar char="●"/>
            </a:pPr>
            <a:r>
              <a:rPr lang="en-US" sz="1100">
                <a:latin typeface="Arial"/>
                <a:ea typeface="Arial"/>
                <a:cs typeface="Arial"/>
                <a:sym typeface="Arial"/>
              </a:rPr>
              <a:t>Mean 17000</a:t>
            </a:r>
            <a:endParaRPr sz="1100">
              <a:latin typeface="Arial"/>
              <a:ea typeface="Arial"/>
              <a:cs typeface="Arial"/>
              <a:sym typeface="Arial"/>
            </a:endParaRPr>
          </a:p>
          <a:p>
            <a:pPr indent="-298450" lvl="0" marL="457200" rtl="0" algn="l">
              <a:spcBef>
                <a:spcPts val="0"/>
              </a:spcBef>
              <a:spcAft>
                <a:spcPts val="0"/>
              </a:spcAft>
              <a:buClr>
                <a:schemeClr val="dk1"/>
              </a:buClr>
              <a:buSzPts val="1100"/>
              <a:buChar char="●"/>
            </a:pPr>
            <a:r>
              <a:rPr lang="en-US" sz="1100">
                <a:latin typeface="Arial"/>
                <a:ea typeface="Arial"/>
                <a:cs typeface="Arial"/>
                <a:sym typeface="Arial"/>
              </a:rPr>
              <a:t>3rd qu 14000</a:t>
            </a:r>
            <a:endParaRPr sz="1100">
              <a:latin typeface="Arial"/>
              <a:ea typeface="Arial"/>
              <a:cs typeface="Arial"/>
              <a:sym typeface="Arial"/>
            </a:endParaRPr>
          </a:p>
          <a:p>
            <a:pPr indent="-298450" lvl="0" marL="457200" rtl="0" algn="l">
              <a:spcBef>
                <a:spcPts val="0"/>
              </a:spcBef>
              <a:spcAft>
                <a:spcPts val="0"/>
              </a:spcAft>
              <a:buClr>
                <a:schemeClr val="dk1"/>
              </a:buClr>
              <a:buSzPts val="1100"/>
              <a:buChar char="●"/>
            </a:pPr>
            <a:r>
              <a:rPr lang="en-US" sz="1100">
                <a:latin typeface="Arial"/>
                <a:ea typeface="Arial"/>
                <a:cs typeface="Arial"/>
                <a:sym typeface="Arial"/>
              </a:rPr>
              <a:t>Max 5,625,688</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Target Variable: sum invoice price</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Tier by sum invoice price</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TierD 0 ~ 1500</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TierC 1500 ~ 10000</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TierB 10000 ~ 25000</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TierA &lt; 25000</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Final features: </a:t>
            </a:r>
            <a:endParaRPr sz="1100">
              <a:latin typeface="Arial"/>
              <a:ea typeface="Arial"/>
              <a:cs typeface="Arial"/>
              <a:sym typeface="Arial"/>
            </a:endParaRPr>
          </a:p>
          <a:p>
            <a:pPr indent="457200" lvl="0" marL="457200" rtl="0" algn="l">
              <a:spcBef>
                <a:spcPts val="0"/>
              </a:spcBef>
              <a:spcAft>
                <a:spcPts val="0"/>
              </a:spcAft>
              <a:buClr>
                <a:schemeClr val="dk1"/>
              </a:buClr>
              <a:buSzPts val="1100"/>
              <a:buFont typeface="Arial"/>
              <a:buNone/>
            </a:pPr>
            <a:r>
              <a:rPr lang="en-US" sz="1000">
                <a:solidFill>
                  <a:srgbClr val="DD1144"/>
                </a:solidFill>
                <a:highlight>
                  <a:srgbClr val="F5F5F5"/>
                </a:highlight>
                <a:latin typeface="Arial"/>
                <a:ea typeface="Arial"/>
                <a:cs typeface="Arial"/>
                <a:sym typeface="Arial"/>
              </a:rPr>
              <a:t> "SALES_OFFICE_DESCRIPTION"</a:t>
            </a:r>
            <a:r>
              <a:rPr lang="en-US" sz="1000">
                <a:solidFill>
                  <a:srgbClr val="333333"/>
                </a:solidFill>
                <a:highlight>
                  <a:srgbClr val="F5F5F5"/>
                </a:highlight>
                <a:latin typeface="Arial"/>
                <a:ea typeface="Arial"/>
                <a:cs typeface="Arial"/>
                <a:sym typeface="Arial"/>
              </a:rPr>
              <a:t>,</a:t>
            </a:r>
            <a:endParaRPr sz="1000">
              <a:solidFill>
                <a:srgbClr val="333333"/>
              </a:solidFill>
              <a:highlight>
                <a:srgbClr val="F5F5F5"/>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000">
                <a:solidFill>
                  <a:srgbClr val="333333"/>
                </a:solidFill>
                <a:highlight>
                  <a:srgbClr val="F5F5F5"/>
                </a:highlight>
                <a:latin typeface="Arial"/>
                <a:ea typeface="Arial"/>
                <a:cs typeface="Arial"/>
                <a:sym typeface="Arial"/>
              </a:rPr>
              <a:t>                            </a:t>
            </a:r>
            <a:r>
              <a:rPr lang="en-US" sz="1000">
                <a:solidFill>
                  <a:srgbClr val="DD1144"/>
                </a:solidFill>
                <a:highlight>
                  <a:srgbClr val="F5F5F5"/>
                </a:highlight>
                <a:latin typeface="Arial"/>
                <a:ea typeface="Arial"/>
                <a:cs typeface="Arial"/>
                <a:sym typeface="Arial"/>
              </a:rPr>
              <a:t>"DELIVERY_PLANT_DESCRIPTION"</a:t>
            </a:r>
            <a:r>
              <a:rPr lang="en-US" sz="1000">
                <a:solidFill>
                  <a:srgbClr val="333333"/>
                </a:solidFill>
                <a:highlight>
                  <a:srgbClr val="F5F5F5"/>
                </a:highlight>
                <a:latin typeface="Arial"/>
                <a:ea typeface="Arial"/>
                <a:cs typeface="Arial"/>
                <a:sym typeface="Arial"/>
              </a:rPr>
              <a:t>,</a:t>
            </a:r>
            <a:endParaRPr sz="1000">
              <a:solidFill>
                <a:srgbClr val="333333"/>
              </a:solidFill>
              <a:highlight>
                <a:srgbClr val="F5F5F5"/>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000">
                <a:solidFill>
                  <a:srgbClr val="333333"/>
                </a:solidFill>
                <a:highlight>
                  <a:srgbClr val="F5F5F5"/>
                </a:highlight>
                <a:latin typeface="Arial"/>
                <a:ea typeface="Arial"/>
                <a:cs typeface="Arial"/>
                <a:sym typeface="Arial"/>
              </a:rPr>
              <a:t>                            </a:t>
            </a:r>
            <a:r>
              <a:rPr lang="en-US" sz="1000">
                <a:solidFill>
                  <a:srgbClr val="DD1144"/>
                </a:solidFill>
                <a:highlight>
                  <a:srgbClr val="F5F5F5"/>
                </a:highlight>
                <a:latin typeface="Arial"/>
                <a:ea typeface="Arial"/>
                <a:cs typeface="Arial"/>
                <a:sym typeface="Arial"/>
              </a:rPr>
              <a:t>"CUSTOMER_ACTIVITY_CLUSTER_DESCRIPTION"</a:t>
            </a:r>
            <a:r>
              <a:rPr lang="en-US" sz="1000">
                <a:solidFill>
                  <a:srgbClr val="333333"/>
                </a:solidFill>
                <a:highlight>
                  <a:srgbClr val="F5F5F5"/>
                </a:highlight>
                <a:latin typeface="Arial"/>
                <a:ea typeface="Arial"/>
                <a:cs typeface="Arial"/>
                <a:sym typeface="Arial"/>
              </a:rPr>
              <a:t>,</a:t>
            </a:r>
            <a:endParaRPr sz="1000">
              <a:solidFill>
                <a:srgbClr val="333333"/>
              </a:solidFill>
              <a:highlight>
                <a:srgbClr val="F5F5F5"/>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000">
                <a:solidFill>
                  <a:srgbClr val="333333"/>
                </a:solidFill>
                <a:highlight>
                  <a:srgbClr val="F5F5F5"/>
                </a:highlight>
                <a:latin typeface="Arial"/>
                <a:ea typeface="Arial"/>
                <a:cs typeface="Arial"/>
                <a:sym typeface="Arial"/>
              </a:rPr>
              <a:t>                            </a:t>
            </a:r>
            <a:r>
              <a:rPr lang="en-US" sz="1000">
                <a:solidFill>
                  <a:srgbClr val="DD1144"/>
                </a:solidFill>
                <a:highlight>
                  <a:srgbClr val="F5F5F5"/>
                </a:highlight>
                <a:latin typeface="Arial"/>
                <a:ea typeface="Arial"/>
                <a:cs typeface="Arial"/>
                <a:sym typeface="Arial"/>
              </a:rPr>
              <a:t>"CUSTOMER_TRADE_CHANNEL_DESCRIPTION"</a:t>
            </a:r>
            <a:r>
              <a:rPr lang="en-US" sz="1000">
                <a:solidFill>
                  <a:srgbClr val="333333"/>
                </a:solidFill>
                <a:highlight>
                  <a:srgbClr val="F5F5F5"/>
                </a:highlight>
                <a:latin typeface="Arial"/>
                <a:ea typeface="Arial"/>
                <a:cs typeface="Arial"/>
                <a:sym typeface="Arial"/>
              </a:rPr>
              <a:t>,</a:t>
            </a:r>
            <a:endParaRPr sz="1000">
              <a:solidFill>
                <a:srgbClr val="333333"/>
              </a:solidFill>
              <a:highlight>
                <a:srgbClr val="F5F5F5"/>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000">
                <a:solidFill>
                  <a:srgbClr val="333333"/>
                </a:solidFill>
                <a:highlight>
                  <a:srgbClr val="F5F5F5"/>
                </a:highlight>
                <a:latin typeface="Arial"/>
                <a:ea typeface="Arial"/>
                <a:cs typeface="Arial"/>
                <a:sym typeface="Arial"/>
              </a:rPr>
              <a:t>                            </a:t>
            </a:r>
            <a:r>
              <a:rPr lang="en-US" sz="1000">
                <a:solidFill>
                  <a:srgbClr val="DD1144"/>
                </a:solidFill>
                <a:highlight>
                  <a:srgbClr val="F5F5F5"/>
                </a:highlight>
                <a:latin typeface="Arial"/>
                <a:ea typeface="Arial"/>
                <a:cs typeface="Arial"/>
                <a:sym typeface="Arial"/>
              </a:rPr>
              <a:t>"CUSTOMER_SUB_TRADE_CHANNEL_DESCRIPTION"</a:t>
            </a:r>
            <a:r>
              <a:rPr lang="en-US" sz="1000">
                <a:solidFill>
                  <a:srgbClr val="333333"/>
                </a:solidFill>
                <a:highlight>
                  <a:srgbClr val="F5F5F5"/>
                </a:highlight>
                <a:latin typeface="Arial"/>
                <a:ea typeface="Arial"/>
                <a:cs typeface="Arial"/>
                <a:sym typeface="Arial"/>
              </a:rPr>
              <a:t>, </a:t>
            </a:r>
            <a:endParaRPr sz="1000">
              <a:solidFill>
                <a:srgbClr val="333333"/>
              </a:solidFill>
              <a:highlight>
                <a:srgbClr val="F5F5F5"/>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000">
                <a:solidFill>
                  <a:srgbClr val="333333"/>
                </a:solidFill>
                <a:highlight>
                  <a:srgbClr val="F5F5F5"/>
                </a:highlight>
                <a:latin typeface="Arial"/>
                <a:ea typeface="Arial"/>
                <a:cs typeface="Arial"/>
                <a:sym typeface="Arial"/>
              </a:rPr>
              <a:t>                            </a:t>
            </a:r>
            <a:r>
              <a:rPr lang="en-US" sz="1000">
                <a:solidFill>
                  <a:srgbClr val="DD1144"/>
                </a:solidFill>
                <a:highlight>
                  <a:srgbClr val="F5F5F5"/>
                </a:highlight>
                <a:latin typeface="Arial"/>
                <a:ea typeface="Arial"/>
                <a:cs typeface="Arial"/>
                <a:sym typeface="Arial"/>
              </a:rPr>
              <a:t>"BUSINESS_TYPE_EXTENSION_DESCRIPTION"</a:t>
            </a:r>
            <a:r>
              <a:rPr lang="en-US" sz="1000">
                <a:solidFill>
                  <a:srgbClr val="333333"/>
                </a:solidFill>
                <a:highlight>
                  <a:srgbClr val="F5F5F5"/>
                </a:highlight>
                <a:latin typeface="Arial"/>
                <a:ea typeface="Arial"/>
                <a:cs typeface="Arial"/>
                <a:sym typeface="Arial"/>
              </a:rPr>
              <a:t>,</a:t>
            </a:r>
            <a:endParaRPr sz="1000">
              <a:solidFill>
                <a:srgbClr val="333333"/>
              </a:solidFill>
              <a:highlight>
                <a:srgbClr val="F5F5F5"/>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000">
                <a:solidFill>
                  <a:srgbClr val="333333"/>
                </a:solidFill>
                <a:highlight>
                  <a:srgbClr val="F5F5F5"/>
                </a:highlight>
                <a:latin typeface="Arial"/>
                <a:ea typeface="Arial"/>
                <a:cs typeface="Arial"/>
                <a:sym typeface="Arial"/>
              </a:rPr>
              <a:t>                            </a:t>
            </a:r>
            <a:r>
              <a:rPr lang="en-US" sz="1000">
                <a:solidFill>
                  <a:srgbClr val="DD1144"/>
                </a:solidFill>
                <a:highlight>
                  <a:srgbClr val="F5F5F5"/>
                </a:highlight>
                <a:latin typeface="Arial"/>
                <a:ea typeface="Arial"/>
                <a:cs typeface="Arial"/>
                <a:sym typeface="Arial"/>
              </a:rPr>
              <a:t>"MARKET_DESCRIPTION"</a:t>
            </a:r>
            <a:r>
              <a:rPr lang="en-US" sz="1000">
                <a:solidFill>
                  <a:srgbClr val="333333"/>
                </a:solidFill>
                <a:highlight>
                  <a:srgbClr val="F5F5F5"/>
                </a:highlight>
                <a:latin typeface="Arial"/>
                <a:ea typeface="Arial"/>
                <a:cs typeface="Arial"/>
                <a:sym typeface="Arial"/>
              </a:rPr>
              <a:t>,</a:t>
            </a:r>
            <a:endParaRPr sz="1000">
              <a:solidFill>
                <a:srgbClr val="333333"/>
              </a:solidFill>
              <a:highlight>
                <a:srgbClr val="F5F5F5"/>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000">
                <a:solidFill>
                  <a:srgbClr val="333333"/>
                </a:solidFill>
                <a:highlight>
                  <a:srgbClr val="F5F5F5"/>
                </a:highlight>
                <a:latin typeface="Arial"/>
                <a:ea typeface="Arial"/>
                <a:cs typeface="Arial"/>
                <a:sym typeface="Arial"/>
              </a:rPr>
              <a:t>                            </a:t>
            </a:r>
            <a:r>
              <a:rPr lang="en-US" sz="1000">
                <a:solidFill>
                  <a:srgbClr val="DD1144"/>
                </a:solidFill>
                <a:highlight>
                  <a:srgbClr val="F5F5F5"/>
                </a:highlight>
                <a:latin typeface="Arial"/>
                <a:ea typeface="Arial"/>
                <a:cs typeface="Arial"/>
                <a:sym typeface="Arial"/>
              </a:rPr>
              <a:t>"COLD_DRINK_CHANNEL_DESCRIPTION"</a:t>
            </a:r>
            <a:r>
              <a:rPr lang="en-US" sz="1000">
                <a:solidFill>
                  <a:srgbClr val="333333"/>
                </a:solidFill>
                <a:highlight>
                  <a:srgbClr val="F5F5F5"/>
                </a:highlight>
                <a:latin typeface="Arial"/>
                <a:ea typeface="Arial"/>
                <a:cs typeface="Arial"/>
                <a:sym typeface="Arial"/>
              </a:rPr>
              <a:t>,</a:t>
            </a:r>
            <a:endParaRPr sz="1000">
              <a:solidFill>
                <a:srgbClr val="333333"/>
              </a:solidFill>
              <a:highlight>
                <a:srgbClr val="F5F5F5"/>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000">
                <a:solidFill>
                  <a:srgbClr val="333333"/>
                </a:solidFill>
                <a:highlight>
                  <a:srgbClr val="F5F5F5"/>
                </a:highlight>
                <a:latin typeface="Arial"/>
                <a:ea typeface="Arial"/>
                <a:cs typeface="Arial"/>
                <a:sym typeface="Arial"/>
              </a:rPr>
              <a:t>                            </a:t>
            </a:r>
            <a:r>
              <a:rPr lang="en-US" sz="1000">
                <a:solidFill>
                  <a:srgbClr val="DD1144"/>
                </a:solidFill>
                <a:highlight>
                  <a:srgbClr val="F5F5F5"/>
                </a:highlight>
                <a:latin typeface="Arial"/>
                <a:ea typeface="Arial"/>
                <a:cs typeface="Arial"/>
                <a:sym typeface="Arial"/>
              </a:rPr>
              <a:t>"POPULATION"</a:t>
            </a:r>
            <a:r>
              <a:rPr lang="en-US" sz="1000">
                <a:solidFill>
                  <a:srgbClr val="333333"/>
                </a:solidFill>
                <a:highlight>
                  <a:srgbClr val="F5F5F5"/>
                </a:highlight>
                <a:latin typeface="Arial"/>
                <a:ea typeface="Arial"/>
                <a:cs typeface="Arial"/>
                <a:sym typeface="Arial"/>
              </a:rPr>
              <a:t>,</a:t>
            </a:r>
            <a:endParaRPr sz="1000">
              <a:solidFill>
                <a:srgbClr val="333333"/>
              </a:solidFill>
              <a:highlight>
                <a:srgbClr val="F5F5F5"/>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000">
                <a:solidFill>
                  <a:srgbClr val="333333"/>
                </a:solidFill>
                <a:highlight>
                  <a:srgbClr val="F5F5F5"/>
                </a:highlight>
                <a:latin typeface="Arial"/>
                <a:ea typeface="Arial"/>
                <a:cs typeface="Arial"/>
                <a:sym typeface="Arial"/>
              </a:rPr>
              <a:t>                            </a:t>
            </a:r>
            <a:r>
              <a:rPr lang="en-US" sz="1000">
                <a:solidFill>
                  <a:srgbClr val="DD1144"/>
                </a:solidFill>
                <a:highlight>
                  <a:srgbClr val="F5F5F5"/>
                </a:highlight>
                <a:latin typeface="Arial"/>
                <a:ea typeface="Arial"/>
                <a:cs typeface="Arial"/>
                <a:sym typeface="Arial"/>
              </a:rPr>
              <a:t>"MEDINCOME"</a:t>
            </a:r>
            <a:r>
              <a:rPr lang="en-US" sz="1000">
                <a:solidFill>
                  <a:srgbClr val="333333"/>
                </a:solidFill>
                <a:highlight>
                  <a:srgbClr val="F5F5F5"/>
                </a:highlight>
                <a:latin typeface="Arial"/>
                <a:ea typeface="Arial"/>
                <a:cs typeface="Arial"/>
                <a:sym typeface="Arial"/>
              </a:rPr>
              <a:t>,</a:t>
            </a:r>
            <a:endParaRPr sz="1000">
              <a:solidFill>
                <a:srgbClr val="333333"/>
              </a:solidFill>
              <a:highlight>
                <a:srgbClr val="F5F5F5"/>
              </a:highlight>
              <a:latin typeface="Arial"/>
              <a:ea typeface="Arial"/>
              <a:cs typeface="Arial"/>
              <a:sym typeface="Arial"/>
            </a:endParaRPr>
          </a:p>
          <a:p>
            <a:pPr indent="0" lvl="0" marL="88900" marR="88900" rtl="0" algn="l">
              <a:lnSpc>
                <a:spcPct val="142857"/>
              </a:lnSpc>
              <a:spcBef>
                <a:spcPts val="0"/>
              </a:spcBef>
              <a:spcAft>
                <a:spcPts val="0"/>
              </a:spcAft>
              <a:buClr>
                <a:schemeClr val="dk1"/>
              </a:buClr>
              <a:buSzPts val="1100"/>
              <a:buFont typeface="Arial"/>
              <a:buNone/>
            </a:pPr>
            <a:r>
              <a:rPr lang="en-US" sz="1000">
                <a:solidFill>
                  <a:srgbClr val="333333"/>
                </a:solidFill>
                <a:highlight>
                  <a:srgbClr val="F5F5F5"/>
                </a:highlight>
                <a:latin typeface="Arial"/>
                <a:ea typeface="Arial"/>
                <a:cs typeface="Arial"/>
                <a:sym typeface="Arial"/>
              </a:rPr>
              <a:t>                          </a:t>
            </a:r>
            <a:r>
              <a:rPr lang="en-US" sz="1000">
                <a:solidFill>
                  <a:srgbClr val="DD1144"/>
                </a:solidFill>
                <a:highlight>
                  <a:srgbClr val="F5F5F5"/>
                </a:highlight>
                <a:latin typeface="Arial"/>
                <a:ea typeface="Arial"/>
                <a:cs typeface="Arial"/>
                <a:sym typeface="Arial"/>
              </a:rPr>
              <a:t>"TIER"</a:t>
            </a:r>
            <a:endParaRPr sz="1000">
              <a:solidFill>
                <a:srgbClr val="DD1144"/>
              </a:solidFill>
              <a:highlight>
                <a:srgbClr val="F5F5F5"/>
              </a:highlight>
              <a:latin typeface="Arial"/>
              <a:ea typeface="Arial"/>
              <a:cs typeface="Arial"/>
              <a:sym typeface="Arial"/>
            </a:endParaRPr>
          </a:p>
          <a:p>
            <a:pPr indent="0" lvl="0" marL="0" rtl="0" algn="l">
              <a:spcBef>
                <a:spcPts val="8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170" name="Google Shape;17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2dd22cef84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2dd22cef84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22dd22cef84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Hobeen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"mlogloss" stands for "multi-class logarithmic loss," which is an evaluation metric used to measure the performance of a classification model that predicts multiple classes.</a:t>
            </a:r>
            <a:endParaRPr/>
          </a:p>
        </p:txBody>
      </p:sp>
      <p:sp>
        <p:nvSpPr>
          <p:cNvPr id="193" name="Google Shape;19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Joey</a:t>
            </a:r>
            <a:endParaRPr/>
          </a:p>
          <a:p>
            <a:pPr indent="0" lvl="0" marL="0" rtl="0" algn="l">
              <a:spcBef>
                <a:spcPts val="0"/>
              </a:spcBef>
              <a:spcAft>
                <a:spcPts val="0"/>
              </a:spcAft>
              <a:buNone/>
            </a:pPr>
            <a:r>
              <a:rPr b="0" i="0" lang="en-US" sz="1800" u="none" strike="noStrike">
                <a:solidFill>
                  <a:srgbClr val="000000"/>
                </a:solidFill>
                <a:latin typeface="Arial"/>
                <a:ea typeface="Arial"/>
                <a:cs typeface="Arial"/>
                <a:sym typeface="Arial"/>
              </a:rPr>
              <a:t>The confusion matrix shows the model's performance in predicting four classes. The overall accuracy of the model is </a:t>
            </a:r>
            <a:r>
              <a:rPr lang="en-US" sz="1800">
                <a:solidFill>
                  <a:srgbClr val="000000"/>
                </a:solidFill>
                <a:latin typeface="Arial"/>
                <a:ea typeface="Arial"/>
                <a:cs typeface="Arial"/>
                <a:sym typeface="Arial"/>
              </a:rPr>
              <a:t>35</a:t>
            </a:r>
            <a:r>
              <a:rPr b="0" i="0" lang="en-US" sz="1800" u="none" strike="noStrike">
                <a:solidFill>
                  <a:srgbClr val="000000"/>
                </a:solidFill>
                <a:latin typeface="Arial"/>
                <a:ea typeface="Arial"/>
                <a:cs typeface="Arial"/>
                <a:sym typeface="Arial"/>
              </a:rPr>
              <a:t>.</a:t>
            </a:r>
            <a:r>
              <a:rPr lang="en-US" sz="1800">
                <a:solidFill>
                  <a:srgbClr val="000000"/>
                </a:solidFill>
                <a:latin typeface="Arial"/>
                <a:ea typeface="Arial"/>
                <a:cs typeface="Arial"/>
                <a:sym typeface="Arial"/>
              </a:rPr>
              <a:t>5</a:t>
            </a:r>
            <a:r>
              <a:rPr b="0" i="0" lang="en-US" sz="1800" u="none" strike="noStrike">
                <a:solidFill>
                  <a:srgbClr val="000000"/>
                </a:solidFill>
                <a:latin typeface="Arial"/>
                <a:ea typeface="Arial"/>
                <a:cs typeface="Arial"/>
                <a:sym typeface="Arial"/>
              </a:rPr>
              <a:t>%, which is slightly better than the no information rate of </a:t>
            </a:r>
            <a:r>
              <a:rPr lang="en-US" sz="1800">
                <a:solidFill>
                  <a:srgbClr val="000000"/>
                </a:solidFill>
                <a:latin typeface="Arial"/>
                <a:ea typeface="Arial"/>
                <a:cs typeface="Arial"/>
                <a:sym typeface="Arial"/>
              </a:rPr>
              <a:t>30.1</a:t>
            </a:r>
            <a:r>
              <a:rPr b="0" i="0" lang="en-US" sz="1800" u="none" strike="noStrike">
                <a:solidFill>
                  <a:srgbClr val="000000"/>
                </a:solidFill>
                <a:latin typeface="Arial"/>
                <a:ea typeface="Arial"/>
                <a:cs typeface="Arial"/>
                <a:sym typeface="Arial"/>
              </a:rPr>
              <a:t>%. The Kappa score is 0.12</a:t>
            </a:r>
            <a:r>
              <a:rPr lang="en-US" sz="1800">
                <a:solidFill>
                  <a:srgbClr val="000000"/>
                </a:solidFill>
                <a:latin typeface="Arial"/>
                <a:ea typeface="Arial"/>
                <a:cs typeface="Arial"/>
                <a:sym typeface="Arial"/>
              </a:rPr>
              <a:t>63</a:t>
            </a:r>
            <a:r>
              <a:rPr b="0" i="0" lang="en-US" sz="1800" u="none" strike="noStrike">
                <a:solidFill>
                  <a:srgbClr val="000000"/>
                </a:solidFill>
                <a:latin typeface="Arial"/>
                <a:ea typeface="Arial"/>
                <a:cs typeface="Arial"/>
                <a:sym typeface="Arial"/>
              </a:rPr>
              <a:t>, indicating fair agreement between the model's predictions and the actual values.</a:t>
            </a:r>
            <a:endParaRPr/>
          </a:p>
          <a:p>
            <a:pPr indent="0" lvl="0" marL="0" rtl="0" algn="l">
              <a:spcBef>
                <a:spcPts val="0"/>
              </a:spcBef>
              <a:spcAft>
                <a:spcPts val="0"/>
              </a:spcAft>
              <a:buNone/>
            </a:pPr>
            <a:r>
              <a:rPr b="0" i="0" lang="en-US" sz="1800" u="none" strike="noStrike">
                <a:solidFill>
                  <a:srgbClr val="000000"/>
                </a:solidFill>
                <a:latin typeface="Arial"/>
                <a:ea typeface="Arial"/>
                <a:cs typeface="Arial"/>
                <a:sym typeface="Arial"/>
              </a:rPr>
              <a:t>Sensitivity: The model has higher </a:t>
            </a:r>
            <a:r>
              <a:rPr lang="en-US" sz="1800">
                <a:solidFill>
                  <a:srgbClr val="000000"/>
                </a:solidFill>
                <a:latin typeface="Arial"/>
                <a:ea typeface="Arial"/>
                <a:cs typeface="Arial"/>
                <a:sym typeface="Arial"/>
              </a:rPr>
              <a:t>recall</a:t>
            </a:r>
            <a:r>
              <a:rPr b="0" i="0" lang="en-US" sz="1800" u="none" strike="noStrike">
                <a:solidFill>
                  <a:srgbClr val="000000"/>
                </a:solidFill>
                <a:latin typeface="Arial"/>
                <a:ea typeface="Arial"/>
                <a:cs typeface="Arial"/>
                <a:sym typeface="Arial"/>
              </a:rPr>
              <a:t> for </a:t>
            </a:r>
            <a:r>
              <a:rPr lang="en-US" sz="1800">
                <a:solidFill>
                  <a:srgbClr val="000000"/>
                </a:solidFill>
                <a:latin typeface="Arial"/>
                <a:ea typeface="Arial"/>
                <a:cs typeface="Arial"/>
                <a:sym typeface="Arial"/>
              </a:rPr>
              <a:t>class 1 and class 3</a:t>
            </a:r>
            <a:r>
              <a:rPr b="0" i="0" lang="en-US" sz="1800" u="none" strike="noStrike">
                <a:solidFill>
                  <a:srgbClr val="000000"/>
                </a:solidFill>
                <a:latin typeface="Arial"/>
                <a:ea typeface="Arial"/>
                <a:cs typeface="Arial"/>
                <a:sym typeface="Arial"/>
              </a:rPr>
              <a:t>, indicating that it is good at correctly identifying instances belonging to </a:t>
            </a:r>
            <a:r>
              <a:rPr lang="en-US" sz="1800">
                <a:solidFill>
                  <a:srgbClr val="000000"/>
                </a:solidFill>
                <a:latin typeface="Arial"/>
                <a:ea typeface="Arial"/>
                <a:cs typeface="Arial"/>
                <a:sym typeface="Arial"/>
              </a:rPr>
              <a:t>tier A and tier C</a:t>
            </a:r>
            <a:r>
              <a:rPr b="0" i="0" lang="en-US" sz="1800" u="none" strike="noStrike">
                <a:solidFill>
                  <a:srgbClr val="000000"/>
                </a:solidFill>
                <a:latin typeface="Arial"/>
                <a:ea typeface="Arial"/>
                <a:cs typeface="Arial"/>
                <a:sym typeface="Arial"/>
              </a:rPr>
              <a:t>.</a:t>
            </a:r>
            <a:endParaRPr sz="1800">
              <a:solidFill>
                <a:srgbClr val="000000"/>
              </a:solidFill>
              <a:latin typeface="Arial"/>
              <a:ea typeface="Arial"/>
              <a:cs typeface="Arial"/>
              <a:sym typeface="Arial"/>
            </a:endParaRPr>
          </a:p>
          <a:p>
            <a:pPr indent="0" lvl="0" marL="0" rtl="0" algn="l">
              <a:spcBef>
                <a:spcPts val="0"/>
              </a:spcBef>
              <a:spcAft>
                <a:spcPts val="0"/>
              </a:spcAft>
              <a:buNone/>
            </a:pPr>
            <a:br>
              <a:rPr lang="en-US"/>
            </a:br>
            <a:r>
              <a:rPr b="0" i="0" lang="en-US" sz="1800" u="none" strike="noStrike">
                <a:solidFill>
                  <a:srgbClr val="000000"/>
                </a:solidFill>
                <a:latin typeface="Arial"/>
                <a:ea typeface="Arial"/>
                <a:cs typeface="Arial"/>
                <a:sym typeface="Arial"/>
              </a:rPr>
              <a:t>In summary, the model has an overall accuracy slightly better than chance, with fair agreement with the actual values. </a:t>
            </a:r>
            <a:br>
              <a:rPr lang="en-US"/>
            </a:br>
            <a:br>
              <a:rPr lang="en-US"/>
            </a:br>
            <a:r>
              <a:rPr b="0" i="0" lang="en-US" sz="1800" u="none" strike="noStrike">
                <a:solidFill>
                  <a:srgbClr val="000000"/>
                </a:solidFill>
                <a:latin typeface="Arial"/>
                <a:ea typeface="Arial"/>
                <a:cs typeface="Arial"/>
                <a:sym typeface="Arial"/>
              </a:rPr>
              <a:t>Value counts of tier:</a:t>
            </a:r>
            <a:endParaRPr/>
          </a:p>
          <a:p>
            <a:pPr indent="0" lvl="0" marL="0" rtl="0" algn="l">
              <a:spcBef>
                <a:spcPts val="0"/>
              </a:spcBef>
              <a:spcAft>
                <a:spcPts val="0"/>
              </a:spcAft>
              <a:buNone/>
            </a:pPr>
            <a:r>
              <a:rPr b="0" i="0" lang="en-US" sz="1800" u="none" strike="noStrike">
                <a:solidFill>
                  <a:srgbClr val="000000"/>
                </a:solidFill>
                <a:latin typeface="Arial"/>
                <a:ea typeface="Arial"/>
                <a:cs typeface="Arial"/>
                <a:sym typeface="Arial"/>
              </a:rPr>
              <a:t>Tier A 12.24%</a:t>
            </a:r>
            <a:endParaRPr/>
          </a:p>
          <a:p>
            <a:pPr indent="0" lvl="0" marL="0" rtl="0" algn="l">
              <a:spcBef>
                <a:spcPts val="0"/>
              </a:spcBef>
              <a:spcAft>
                <a:spcPts val="0"/>
              </a:spcAft>
              <a:buNone/>
            </a:pPr>
            <a:r>
              <a:rPr b="0" i="0" lang="en-US" sz="1800" u="none" strike="noStrike">
                <a:solidFill>
                  <a:srgbClr val="000000"/>
                </a:solidFill>
                <a:latin typeface="Arial"/>
                <a:ea typeface="Arial"/>
                <a:cs typeface="Arial"/>
                <a:sym typeface="Arial"/>
              </a:rPr>
              <a:t>Tier B 21.7%</a:t>
            </a:r>
            <a:endParaRPr/>
          </a:p>
          <a:p>
            <a:pPr indent="0" lvl="0" marL="0" rtl="0" algn="l">
              <a:spcBef>
                <a:spcPts val="0"/>
              </a:spcBef>
              <a:spcAft>
                <a:spcPts val="0"/>
              </a:spcAft>
              <a:buNone/>
            </a:pPr>
            <a:r>
              <a:rPr b="0" i="0" lang="en-US" sz="1800" u="none" strike="noStrike">
                <a:solidFill>
                  <a:srgbClr val="000000"/>
                </a:solidFill>
                <a:latin typeface="Arial"/>
                <a:ea typeface="Arial"/>
                <a:cs typeface="Arial"/>
                <a:sym typeface="Arial"/>
              </a:rPr>
              <a:t>Tire C 43.8%</a:t>
            </a:r>
            <a:endParaRPr/>
          </a:p>
          <a:p>
            <a:pPr indent="0" lvl="0" marL="0" rtl="0" algn="l">
              <a:spcBef>
                <a:spcPts val="0"/>
              </a:spcBef>
              <a:spcAft>
                <a:spcPts val="0"/>
              </a:spcAft>
              <a:buNone/>
            </a:pPr>
            <a:r>
              <a:rPr b="0" i="0" lang="en-US" sz="1800" u="none" strike="noStrike">
                <a:solidFill>
                  <a:srgbClr val="000000"/>
                </a:solidFill>
                <a:latin typeface="Arial"/>
                <a:ea typeface="Arial"/>
                <a:cs typeface="Arial"/>
                <a:sym typeface="Arial"/>
              </a:rPr>
              <a:t>Tire D 22.1%</a:t>
            </a:r>
            <a:endParaRPr/>
          </a:p>
        </p:txBody>
      </p:sp>
      <p:sp>
        <p:nvSpPr>
          <p:cNvPr id="205" name="Google Shape;205;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Joey</a:t>
            </a:r>
            <a:endParaRPr/>
          </a:p>
          <a:p>
            <a:pPr indent="0" lvl="0" marL="0" rtl="0" algn="l">
              <a:spcBef>
                <a:spcPts val="0"/>
              </a:spcBef>
              <a:spcAft>
                <a:spcPts val="0"/>
              </a:spcAft>
              <a:buNone/>
            </a:pPr>
            <a:r>
              <a:rPr b="0" i="0" lang="en-US" sz="1800" u="none" strike="noStrike">
                <a:solidFill>
                  <a:srgbClr val="000000"/>
                </a:solidFill>
                <a:latin typeface="Arial"/>
                <a:ea typeface="Arial"/>
                <a:cs typeface="Arial"/>
                <a:sym typeface="Arial"/>
              </a:rPr>
              <a:t>As the model is performing better than random guessing, we would suggest swire to use the model and continues to optimize the model by adding more outside data such as social economic data like median income and population. Out of the 10 variables that we have used for the model, median incom</a:t>
            </a:r>
            <a:r>
              <a:rPr lang="en-US" sz="1800">
                <a:solidFill>
                  <a:srgbClr val="000000"/>
                </a:solidFill>
                <a:latin typeface="Arial"/>
                <a:ea typeface="Arial"/>
                <a:cs typeface="Arial"/>
                <a:sym typeface="Arial"/>
              </a:rPr>
              <a:t>e,</a:t>
            </a:r>
            <a:r>
              <a:rPr b="0" i="0" lang="en-US" sz="1800" u="none" strike="noStrike">
                <a:solidFill>
                  <a:srgbClr val="000000"/>
                </a:solidFill>
                <a:latin typeface="Arial"/>
                <a:ea typeface="Arial"/>
                <a:cs typeface="Arial"/>
                <a:sym typeface="Arial"/>
              </a:rPr>
              <a:t> population, and c</a:t>
            </a:r>
            <a:r>
              <a:rPr lang="en-US" sz="1800">
                <a:solidFill>
                  <a:srgbClr val="000000"/>
                </a:solidFill>
                <a:latin typeface="Arial"/>
                <a:ea typeface="Arial"/>
                <a:cs typeface="Arial"/>
                <a:sym typeface="Arial"/>
              </a:rPr>
              <a:t>ustomer</a:t>
            </a:r>
            <a:r>
              <a:rPr b="0" i="0" lang="en-US" sz="1800" u="none" strike="noStrike">
                <a:solidFill>
                  <a:srgbClr val="000000"/>
                </a:solidFill>
                <a:latin typeface="Arial"/>
                <a:ea typeface="Arial"/>
                <a:cs typeface="Arial"/>
                <a:sym typeface="Arial"/>
              </a:rPr>
              <a:t> trade channels were the most important predictors. It indicates that the current customer data does not have much impact in predicting the customer tiers, and we may need more outside data to help improve the predicting power.</a:t>
            </a:r>
            <a:endParaRPr/>
          </a:p>
        </p:txBody>
      </p:sp>
      <p:sp>
        <p:nvSpPr>
          <p:cNvPr id="214" name="Google Shape;214;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Nik</a:t>
            </a:r>
            <a:endParaRPr/>
          </a:p>
          <a:p>
            <a:pPr indent="-317500" lvl="0" marL="457200" rtl="0" algn="l">
              <a:spcBef>
                <a:spcPts val="0"/>
              </a:spcBef>
              <a:spcAft>
                <a:spcPts val="0"/>
              </a:spcAft>
              <a:buSzPts val="1400"/>
              <a:buChar char="-"/>
            </a:pPr>
            <a:r>
              <a:rPr lang="en-US"/>
              <a:t>Classify potential customers using factors we previously highlighted. </a:t>
            </a:r>
            <a:endParaRPr/>
          </a:p>
          <a:p>
            <a:pPr indent="-317500" lvl="0" marL="457200" rtl="0" algn="l">
              <a:spcBef>
                <a:spcPts val="0"/>
              </a:spcBef>
              <a:spcAft>
                <a:spcPts val="0"/>
              </a:spcAft>
              <a:buSzPts val="1400"/>
              <a:buChar char="-"/>
            </a:pPr>
            <a:r>
              <a:rPr lang="en-US"/>
              <a:t>For each tier, we recommend setting guidelines for max and min discounts that sales can offer.</a:t>
            </a:r>
            <a:endParaRPr/>
          </a:p>
          <a:p>
            <a:pPr indent="-317500" lvl="0" marL="457200" rtl="0" algn="l">
              <a:spcBef>
                <a:spcPts val="0"/>
              </a:spcBef>
              <a:spcAft>
                <a:spcPts val="0"/>
              </a:spcAft>
              <a:buSzPts val="1400"/>
              <a:buChar char="-"/>
            </a:pPr>
            <a:r>
              <a:rPr lang="en-US"/>
              <a:t>A and B tier customers are more likely to generate more revenue - offer greater discounts for these businesses</a:t>
            </a:r>
            <a:endParaRPr/>
          </a:p>
          <a:p>
            <a:pPr indent="-317500" lvl="0" marL="457200" rtl="0" algn="l">
              <a:spcBef>
                <a:spcPts val="0"/>
              </a:spcBef>
              <a:spcAft>
                <a:spcPts val="0"/>
              </a:spcAft>
              <a:buSzPts val="1400"/>
              <a:buChar char="-"/>
            </a:pPr>
            <a:r>
              <a:rPr lang="en-US"/>
              <a:t>Conversely, we recommend establishing maximum discount levels C &amp; D tier custom</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Some customer trade channels were over and underrepresented in each of the tiers. Some customer types, such as quick service and full-service restaurants, had the greatest variation when it comes to success.</a:t>
            </a:r>
            <a:endParaRPr/>
          </a:p>
          <a:p>
            <a:pPr indent="0" lvl="0" marL="0" rtl="0" algn="l">
              <a:spcBef>
                <a:spcPts val="0"/>
              </a:spcBef>
              <a:spcAft>
                <a:spcPts val="0"/>
              </a:spcAft>
              <a:buNone/>
            </a:pPr>
            <a:r>
              <a:rPr lang="en-US"/>
              <a:t> </a:t>
            </a:r>
            <a:endParaRPr/>
          </a:p>
          <a:p>
            <a:pPr indent="0" lvl="0" marL="0" rtl="0" algn="l">
              <a:spcBef>
                <a:spcPts val="0"/>
              </a:spcBef>
              <a:spcAft>
                <a:spcPts val="0"/>
              </a:spcAft>
              <a:buClr>
                <a:schemeClr val="dk1"/>
              </a:buClr>
              <a:buFont typeface="Arial"/>
              <a:buNone/>
            </a:pPr>
            <a:r>
              <a:rPr lang="en-US"/>
              <a:t>One of the ways Swire could leverage our current model is to classify each potential customer using the features we previously mentioned. For each tier, we recommend establishing guidelines for the maximum and minimum discounts that sales teams can offer. Since A and B tier customers are more likely to generate more revenue, Swire should be willing to offer greater discounts to secure these businesses. Conversely, there should be a maximum discount level for C and D tier customers given their decreased likelihood of generating successful revenue. </a:t>
            </a:r>
            <a:endParaRPr/>
          </a:p>
        </p:txBody>
      </p:sp>
      <p:sp>
        <p:nvSpPr>
          <p:cNvPr id="222" name="Google Shape;222;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One of the main takeaways from our findings is that the population your customers serve makes a big impact on potential sales. Certain markets and population characteristics should definitely be considered when assessing partnerships with new clients. Socioeconomic variables such as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attempted to correlate our data with customer reviews, but had some challenges with the blinded data set. It would be much easier to assess customer reviews with access to your data to see if there is a relationship between average reviews and potential revenue. </a:t>
            </a:r>
            <a:endParaRPr/>
          </a:p>
          <a:p>
            <a:pPr indent="0" lvl="0" marL="0" rtl="0" algn="l">
              <a:spcBef>
                <a:spcPts val="0"/>
              </a:spcBef>
              <a:spcAft>
                <a:spcPts val="0"/>
              </a:spcAft>
              <a:buNone/>
            </a:pPr>
            <a:r>
              <a:rPr lang="en-US"/>
              <a:t>Because some additional external data is needed to draw valuable conclusions, we have a few ideas for further improving the model. Since the variables with the greatest correlation were both external, an interesting continuation would be </a:t>
            </a:r>
            <a:endParaRPr/>
          </a:p>
          <a:p>
            <a:pPr indent="0" lvl="0" marL="0" rtl="0" algn="l">
              <a:spcBef>
                <a:spcPts val="0"/>
              </a:spcBef>
              <a:spcAft>
                <a:spcPts val="0"/>
              </a:spcAft>
              <a:buNone/>
            </a:pPr>
            <a:r>
              <a:t/>
            </a:r>
            <a:endParaRPr/>
          </a:p>
        </p:txBody>
      </p:sp>
      <p:sp>
        <p:nvSpPr>
          <p:cNvPr id="232" name="Google Shape;23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venir"/>
              <a:buNone/>
              <a:defRPr b="1" sz="6000" cap="none">
                <a:latin typeface="Avenir"/>
                <a:ea typeface="Avenir"/>
                <a:cs typeface="Avenir"/>
                <a:sym typeface="Avenir"/>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cap="none">
                <a:latin typeface="Avenir"/>
                <a:ea typeface="Avenir"/>
                <a:cs typeface="Avenir"/>
                <a:sym typeface="Avenir"/>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5"/>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19" name="Google Shape;1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Quattrocento Sans"/>
                <a:ea typeface="Quattrocento Sans"/>
                <a:cs typeface="Quattrocento Sans"/>
                <a:sym typeface="Quattrocento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descr="A red heart with white text&#10;&#10;Description automatically generated with low confidence" id="20" name="Google Shape;20;p15"/>
          <p:cNvPicPr preferRelativeResize="0"/>
          <p:nvPr/>
        </p:nvPicPr>
        <p:blipFill rotWithShape="1">
          <a:blip r:embed="rId2">
            <a:alphaModFix/>
          </a:blip>
          <a:srcRect b="0" l="0" r="0" t="0"/>
          <a:stretch/>
        </p:blipFill>
        <p:spPr>
          <a:xfrm>
            <a:off x="462368" y="852039"/>
            <a:ext cx="540647" cy="54064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4" name="Shape 124"/>
        <p:cNvGrpSpPr/>
        <p:nvPr/>
      </p:nvGrpSpPr>
      <p:grpSpPr>
        <a:xfrm>
          <a:off x="0" y="0"/>
          <a:ext cx="0" cy="0"/>
          <a:chOff x="0" y="0"/>
          <a:chExt cx="0" cy="0"/>
        </a:xfrm>
      </p:grpSpPr>
      <p:sp>
        <p:nvSpPr>
          <p:cNvPr id="125" name="Google Shape;125;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127" name="Google Shape;127;p24"/>
          <p:cNvGrpSpPr/>
          <p:nvPr/>
        </p:nvGrpSpPr>
        <p:grpSpPr>
          <a:xfrm>
            <a:off x="10999563" y="5987064"/>
            <a:ext cx="1054465" cy="469689"/>
            <a:chOff x="9841624" y="4115729"/>
            <a:chExt cx="602169" cy="268223"/>
          </a:xfrm>
        </p:grpSpPr>
        <p:sp>
          <p:nvSpPr>
            <p:cNvPr id="128" name="Google Shape;128;p24"/>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29" name="Google Shape;129;p24"/>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30" name="Google Shape;130;p24"/>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31" name="Google Shape;131;p24"/>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32" name="Google Shape;132;p24"/>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133" name="Google Shape;133;p24"/>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134" name="Google Shape;134;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4"/>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36" name="Google Shape;136;p24"/>
          <p:cNvSpPr/>
          <p:nvPr/>
        </p:nvSpPr>
        <p:spPr>
          <a:xfrm>
            <a:off x="320736" y="652894"/>
            <a:ext cx="319941" cy="319941"/>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140" name="Google Shape;140;p25"/>
          <p:cNvGrpSpPr/>
          <p:nvPr/>
        </p:nvGrpSpPr>
        <p:grpSpPr>
          <a:xfrm>
            <a:off x="10999563" y="5987064"/>
            <a:ext cx="1054465" cy="469689"/>
            <a:chOff x="9841624" y="4115729"/>
            <a:chExt cx="602169" cy="268223"/>
          </a:xfrm>
        </p:grpSpPr>
        <p:sp>
          <p:nvSpPr>
            <p:cNvPr id="141" name="Google Shape;141;p25"/>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42" name="Google Shape;142;p25"/>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43" name="Google Shape;143;p25"/>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44" name="Google Shape;144;p25"/>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45" name="Google Shape;145;p25"/>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146" name="Google Shape;146;p25"/>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147" name="Google Shape;14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5"/>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49" name="Google Shape;149;p25"/>
          <p:cNvSpPr/>
          <p:nvPr/>
        </p:nvSpPr>
        <p:spPr>
          <a:xfrm>
            <a:off x="320736" y="652894"/>
            <a:ext cx="319941" cy="319941"/>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Avenir"/>
              <a:buNone/>
              <a:defRPr>
                <a:latin typeface="Avenir"/>
                <a:ea typeface="Avenir"/>
                <a:cs typeface="Avenir"/>
                <a:sym typeface="Avenir"/>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Avenir"/>
                <a:ea typeface="Avenir"/>
                <a:cs typeface="Avenir"/>
                <a:sym typeface="Avenir"/>
              </a:defRPr>
            </a:lvl1pPr>
            <a:lvl2pPr indent="-381000" lvl="1" marL="914400" algn="l">
              <a:lnSpc>
                <a:spcPct val="90000"/>
              </a:lnSpc>
              <a:spcBef>
                <a:spcPts val="500"/>
              </a:spcBef>
              <a:spcAft>
                <a:spcPts val="0"/>
              </a:spcAft>
              <a:buClr>
                <a:schemeClr val="dk1"/>
              </a:buClr>
              <a:buSzPts val="2400"/>
              <a:buChar char="•"/>
              <a:defRPr>
                <a:latin typeface="Avenir"/>
                <a:ea typeface="Avenir"/>
                <a:cs typeface="Avenir"/>
                <a:sym typeface="Avenir"/>
              </a:defRPr>
            </a:lvl2pPr>
            <a:lvl3pPr indent="-355600" lvl="2" marL="1371600" algn="l">
              <a:lnSpc>
                <a:spcPct val="90000"/>
              </a:lnSpc>
              <a:spcBef>
                <a:spcPts val="500"/>
              </a:spcBef>
              <a:spcAft>
                <a:spcPts val="0"/>
              </a:spcAft>
              <a:buClr>
                <a:schemeClr val="dk1"/>
              </a:buClr>
              <a:buSzPts val="2000"/>
              <a:buChar char="•"/>
              <a:defRPr>
                <a:latin typeface="Avenir"/>
                <a:ea typeface="Avenir"/>
                <a:cs typeface="Avenir"/>
                <a:sym typeface="Avenir"/>
              </a:defRPr>
            </a:lvl3pPr>
            <a:lvl4pPr indent="-342900" lvl="3" marL="1828800" algn="l">
              <a:lnSpc>
                <a:spcPct val="90000"/>
              </a:lnSpc>
              <a:spcBef>
                <a:spcPts val="500"/>
              </a:spcBef>
              <a:spcAft>
                <a:spcPts val="0"/>
              </a:spcAft>
              <a:buClr>
                <a:schemeClr val="dk1"/>
              </a:buClr>
              <a:buSzPts val="1800"/>
              <a:buChar char="•"/>
              <a:defRPr>
                <a:latin typeface="Avenir"/>
                <a:ea typeface="Avenir"/>
                <a:cs typeface="Avenir"/>
                <a:sym typeface="Avenir"/>
              </a:defRPr>
            </a:lvl4pPr>
            <a:lvl5pPr indent="-342900" lvl="4" marL="2286000" algn="l">
              <a:lnSpc>
                <a:spcPct val="90000"/>
              </a:lnSpc>
              <a:spcBef>
                <a:spcPts val="500"/>
              </a:spcBef>
              <a:spcAft>
                <a:spcPts val="0"/>
              </a:spcAft>
              <a:buClr>
                <a:schemeClr val="dk1"/>
              </a:buClr>
              <a:buSzPts val="1800"/>
              <a:buChar char="•"/>
              <a:defRPr>
                <a:latin typeface="Avenir"/>
                <a:ea typeface="Avenir"/>
                <a:cs typeface="Avenir"/>
                <a:sym typeface="Aveni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24" name="Google Shape;24;p16"/>
          <p:cNvGrpSpPr/>
          <p:nvPr/>
        </p:nvGrpSpPr>
        <p:grpSpPr>
          <a:xfrm>
            <a:off x="10999563" y="5987064"/>
            <a:ext cx="1054465" cy="469689"/>
            <a:chOff x="9841624" y="4115729"/>
            <a:chExt cx="602169" cy="268223"/>
          </a:xfrm>
        </p:grpSpPr>
        <p:sp>
          <p:nvSpPr>
            <p:cNvPr id="25" name="Google Shape;25;p16"/>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6" name="Google Shape;26;p16"/>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7" name="Google Shape;27;p16"/>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8" name="Google Shape;28;p16"/>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9" name="Google Shape;29;p16"/>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30" name="Google Shape;30;p16"/>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31" name="Google Shape;3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6"/>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pic>
        <p:nvPicPr>
          <p:cNvPr descr="A red heart with white text&#10;&#10;Description automatically generated with low confidence" id="33" name="Google Shape;33;p16"/>
          <p:cNvPicPr preferRelativeResize="0"/>
          <p:nvPr/>
        </p:nvPicPr>
        <p:blipFill rotWithShape="1">
          <a:blip r:embed="rId2">
            <a:alphaModFix/>
          </a:blip>
          <a:srcRect b="0" l="0" r="0" t="0"/>
          <a:stretch/>
        </p:blipFill>
        <p:spPr>
          <a:xfrm>
            <a:off x="151031" y="757582"/>
            <a:ext cx="540647" cy="54064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7" name="Google Shape;37;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40" name="Google Shape;40;p17"/>
          <p:cNvGrpSpPr/>
          <p:nvPr/>
        </p:nvGrpSpPr>
        <p:grpSpPr>
          <a:xfrm>
            <a:off x="10999563" y="5987064"/>
            <a:ext cx="1054465" cy="469689"/>
            <a:chOff x="9841624" y="4115729"/>
            <a:chExt cx="602169" cy="268223"/>
          </a:xfrm>
        </p:grpSpPr>
        <p:sp>
          <p:nvSpPr>
            <p:cNvPr id="41" name="Google Shape;41;p17"/>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2" name="Google Shape;42;p17"/>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3" name="Google Shape;43;p17"/>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4" name="Google Shape;44;p17"/>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5" name="Google Shape;45;p17"/>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46" name="Google Shape;46;p17"/>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47" name="Google Shape;4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pic>
        <p:nvPicPr>
          <p:cNvPr descr="A red heart with white text&#10;&#10;Description automatically generated with low confidence" id="49" name="Google Shape;49;p17"/>
          <p:cNvPicPr preferRelativeResize="0"/>
          <p:nvPr/>
        </p:nvPicPr>
        <p:blipFill rotWithShape="1">
          <a:blip r:embed="rId2">
            <a:alphaModFix/>
          </a:blip>
          <a:srcRect b="0" l="0" r="0" t="0"/>
          <a:stretch/>
        </p:blipFill>
        <p:spPr>
          <a:xfrm>
            <a:off x="145905" y="757582"/>
            <a:ext cx="540647" cy="54064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0" name="Shape 50"/>
        <p:cNvGrpSpPr/>
        <p:nvPr/>
      </p:nvGrpSpPr>
      <p:grpSpPr>
        <a:xfrm>
          <a:off x="0" y="0"/>
          <a:ext cx="0" cy="0"/>
          <a:chOff x="0" y="0"/>
          <a:chExt cx="0" cy="0"/>
        </a:xfrm>
      </p:grpSpPr>
      <p:sp>
        <p:nvSpPr>
          <p:cNvPr id="51" name="Google Shape;51;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venir"/>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chemeClr val="dk1"/>
              </a:buClr>
              <a:buSzPts val="2000"/>
              <a:buNone/>
              <a:defRPr sz="2000">
                <a:solidFill>
                  <a:schemeClr val="dk1"/>
                </a:solidFill>
              </a:defRPr>
            </a:lvl2pPr>
            <a:lvl3pPr indent="-228600" lvl="2" marL="1371600" algn="l">
              <a:lnSpc>
                <a:spcPct val="90000"/>
              </a:lnSpc>
              <a:spcBef>
                <a:spcPts val="500"/>
              </a:spcBef>
              <a:spcAft>
                <a:spcPts val="0"/>
              </a:spcAft>
              <a:buClr>
                <a:schemeClr val="dk1"/>
              </a:buClr>
              <a:buSzPts val="1800"/>
              <a:buNone/>
              <a:defRPr sz="1800">
                <a:solidFill>
                  <a:schemeClr val="dk1"/>
                </a:solidFill>
              </a:defRPr>
            </a:lvl3pPr>
            <a:lvl4pPr indent="-228600" lvl="3" marL="1828800" algn="l">
              <a:lnSpc>
                <a:spcPct val="90000"/>
              </a:lnSpc>
              <a:spcBef>
                <a:spcPts val="500"/>
              </a:spcBef>
              <a:spcAft>
                <a:spcPts val="0"/>
              </a:spcAft>
              <a:buClr>
                <a:schemeClr val="dk1"/>
              </a:buClr>
              <a:buSzPts val="1600"/>
              <a:buNone/>
              <a:defRPr sz="1600">
                <a:solidFill>
                  <a:schemeClr val="dk1"/>
                </a:solidFill>
              </a:defRPr>
            </a:lvl4pPr>
            <a:lvl5pPr indent="-228600" lvl="4" marL="2286000" algn="l">
              <a:lnSpc>
                <a:spcPct val="90000"/>
              </a:lnSpc>
              <a:spcBef>
                <a:spcPts val="500"/>
              </a:spcBef>
              <a:spcAft>
                <a:spcPts val="0"/>
              </a:spcAft>
              <a:buClr>
                <a:schemeClr val="dk1"/>
              </a:buClr>
              <a:buSzPts val="1600"/>
              <a:buNone/>
              <a:defRPr sz="1600">
                <a:solidFill>
                  <a:schemeClr val="dk1"/>
                </a:solidFill>
              </a:defRPr>
            </a:lvl5pPr>
            <a:lvl6pPr indent="-228600" lvl="5" marL="2743200" algn="l">
              <a:lnSpc>
                <a:spcPct val="90000"/>
              </a:lnSpc>
              <a:spcBef>
                <a:spcPts val="500"/>
              </a:spcBef>
              <a:spcAft>
                <a:spcPts val="0"/>
              </a:spcAft>
              <a:buClr>
                <a:schemeClr val="dk1"/>
              </a:buClr>
              <a:buSzPts val="1600"/>
              <a:buNone/>
              <a:defRPr sz="1600">
                <a:solidFill>
                  <a:schemeClr val="dk1"/>
                </a:solidFill>
              </a:defRPr>
            </a:lvl6pPr>
            <a:lvl7pPr indent="-228600" lvl="6" marL="3200400" algn="l">
              <a:lnSpc>
                <a:spcPct val="90000"/>
              </a:lnSpc>
              <a:spcBef>
                <a:spcPts val="500"/>
              </a:spcBef>
              <a:spcAft>
                <a:spcPts val="0"/>
              </a:spcAft>
              <a:buClr>
                <a:schemeClr val="dk1"/>
              </a:buClr>
              <a:buSzPts val="1600"/>
              <a:buNone/>
              <a:defRPr sz="1600">
                <a:solidFill>
                  <a:schemeClr val="dk1"/>
                </a:solidFill>
              </a:defRPr>
            </a:lvl7pPr>
            <a:lvl8pPr indent="-228600" lvl="7" marL="3657600" algn="l">
              <a:lnSpc>
                <a:spcPct val="90000"/>
              </a:lnSpc>
              <a:spcBef>
                <a:spcPts val="500"/>
              </a:spcBef>
              <a:spcAft>
                <a:spcPts val="0"/>
              </a:spcAft>
              <a:buClr>
                <a:schemeClr val="dk1"/>
              </a:buClr>
              <a:buSzPts val="1600"/>
              <a:buNone/>
              <a:defRPr sz="1600">
                <a:solidFill>
                  <a:schemeClr val="dk1"/>
                </a:solidFill>
              </a:defRPr>
            </a:lvl8pPr>
            <a:lvl9pPr indent="-228600" lvl="8" marL="4114800" algn="l">
              <a:lnSpc>
                <a:spcPct val="90000"/>
              </a:lnSpc>
              <a:spcBef>
                <a:spcPts val="500"/>
              </a:spcBef>
              <a:spcAft>
                <a:spcPts val="0"/>
              </a:spcAft>
              <a:buClr>
                <a:schemeClr val="dk1"/>
              </a:buClr>
              <a:buSzPts val="1600"/>
              <a:buNone/>
              <a:defRPr sz="1600">
                <a:solidFill>
                  <a:schemeClr val="dk1"/>
                </a:solidFill>
              </a:defRPr>
            </a:lvl9pPr>
          </a:lstStyle>
          <a:p/>
        </p:txBody>
      </p:sp>
      <p:grpSp>
        <p:nvGrpSpPr>
          <p:cNvPr id="53" name="Google Shape;53;p18"/>
          <p:cNvGrpSpPr/>
          <p:nvPr/>
        </p:nvGrpSpPr>
        <p:grpSpPr>
          <a:xfrm>
            <a:off x="10999563" y="5987064"/>
            <a:ext cx="1054465" cy="469689"/>
            <a:chOff x="9841624" y="4115729"/>
            <a:chExt cx="602169" cy="268223"/>
          </a:xfrm>
        </p:grpSpPr>
        <p:sp>
          <p:nvSpPr>
            <p:cNvPr id="54" name="Google Shape;54;p18"/>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5" name="Google Shape;55;p18"/>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6" name="Google Shape;56;p18"/>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7" name="Google Shape;57;p18"/>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8" name="Google Shape;58;p18"/>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59" name="Google Shape;59;p18"/>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60" name="Google Shape;60;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8"/>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62" name="Google Shape;62;p18"/>
          <p:cNvSpPr/>
          <p:nvPr/>
        </p:nvSpPr>
        <p:spPr>
          <a:xfrm>
            <a:off x="320736" y="652894"/>
            <a:ext cx="319941" cy="319941"/>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pic>
        <p:nvPicPr>
          <p:cNvPr descr="A red heart with white text&#10;&#10;Description automatically generated with low confidence" id="63" name="Google Shape;63;p18"/>
          <p:cNvPicPr preferRelativeResize="0"/>
          <p:nvPr/>
        </p:nvPicPr>
        <p:blipFill rotWithShape="1">
          <a:blip r:embed="rId2">
            <a:alphaModFix/>
          </a:blip>
          <a:srcRect b="0" l="0" r="0" t="0"/>
          <a:stretch/>
        </p:blipFill>
        <p:spPr>
          <a:xfrm>
            <a:off x="210382" y="542540"/>
            <a:ext cx="540647" cy="540647"/>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4" name="Shape 64"/>
        <p:cNvGrpSpPr/>
        <p:nvPr/>
      </p:nvGrpSpPr>
      <p:grpSpPr>
        <a:xfrm>
          <a:off x="0" y="0"/>
          <a:ext cx="0" cy="0"/>
          <a:chOff x="0" y="0"/>
          <a:chExt cx="0" cy="0"/>
        </a:xfrm>
      </p:grpSpPr>
      <p:sp>
        <p:nvSpPr>
          <p:cNvPr id="65" name="Google Shape;65;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Quattrocento Sans"/>
              <a:buNone/>
              <a:defRPr>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Quattrocento Sans"/>
                <a:ea typeface="Quattrocento Sans"/>
                <a:cs typeface="Quattrocento Sans"/>
                <a:sym typeface="Quattrocento Sans"/>
              </a:defRPr>
            </a:lvl1pPr>
            <a:lvl2pPr indent="-381000" lvl="1" marL="914400" algn="l">
              <a:lnSpc>
                <a:spcPct val="90000"/>
              </a:lnSpc>
              <a:spcBef>
                <a:spcPts val="500"/>
              </a:spcBef>
              <a:spcAft>
                <a:spcPts val="0"/>
              </a:spcAft>
              <a:buClr>
                <a:schemeClr val="dk1"/>
              </a:buClr>
              <a:buSzPts val="2400"/>
              <a:buChar char="•"/>
              <a:defRPr>
                <a:latin typeface="Quattrocento Sans"/>
                <a:ea typeface="Quattrocento Sans"/>
                <a:cs typeface="Quattrocento Sans"/>
                <a:sym typeface="Quattrocento Sans"/>
              </a:defRPr>
            </a:lvl2pPr>
            <a:lvl3pPr indent="-355600" lvl="2" marL="1371600" algn="l">
              <a:lnSpc>
                <a:spcPct val="90000"/>
              </a:lnSpc>
              <a:spcBef>
                <a:spcPts val="500"/>
              </a:spcBef>
              <a:spcAft>
                <a:spcPts val="0"/>
              </a:spcAft>
              <a:buClr>
                <a:schemeClr val="dk1"/>
              </a:buClr>
              <a:buSzPts val="2000"/>
              <a:buChar char="•"/>
              <a:defRPr>
                <a:latin typeface="Quattrocento Sans"/>
                <a:ea typeface="Quattrocento Sans"/>
                <a:cs typeface="Quattrocento Sans"/>
                <a:sym typeface="Quattrocento Sans"/>
              </a:defRPr>
            </a:lvl3pPr>
            <a:lvl4pPr indent="-342900" lvl="3" marL="1828800" algn="l">
              <a:lnSpc>
                <a:spcPct val="90000"/>
              </a:lnSpc>
              <a:spcBef>
                <a:spcPts val="500"/>
              </a:spcBef>
              <a:spcAft>
                <a:spcPts val="0"/>
              </a:spcAft>
              <a:buClr>
                <a:schemeClr val="dk1"/>
              </a:buClr>
              <a:buSzPts val="1800"/>
              <a:buChar char="•"/>
              <a:defRPr>
                <a:latin typeface="Quattrocento Sans"/>
                <a:ea typeface="Quattrocento Sans"/>
                <a:cs typeface="Quattrocento Sans"/>
                <a:sym typeface="Quattrocento Sans"/>
              </a:defRPr>
            </a:lvl4pPr>
            <a:lvl5pPr indent="-342900" lvl="4" marL="2286000" algn="l">
              <a:lnSpc>
                <a:spcPct val="90000"/>
              </a:lnSpc>
              <a:spcBef>
                <a:spcPts val="500"/>
              </a:spcBef>
              <a:spcAft>
                <a:spcPts val="0"/>
              </a:spcAft>
              <a:buClr>
                <a:schemeClr val="dk1"/>
              </a:buClr>
              <a:buSzPts val="1800"/>
              <a:buChar char="•"/>
              <a:defRPr>
                <a:latin typeface="Quattrocento Sans"/>
                <a:ea typeface="Quattrocento Sans"/>
                <a:cs typeface="Quattrocento Sans"/>
                <a:sym typeface="Quattrocento Sans"/>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Quattrocento Sans"/>
                <a:ea typeface="Quattrocento Sans"/>
                <a:cs typeface="Quattrocento Sans"/>
                <a:sym typeface="Quattrocento Sans"/>
              </a:defRPr>
            </a:lvl1pPr>
            <a:lvl2pPr indent="-381000" lvl="1" marL="914400" algn="l">
              <a:lnSpc>
                <a:spcPct val="90000"/>
              </a:lnSpc>
              <a:spcBef>
                <a:spcPts val="500"/>
              </a:spcBef>
              <a:spcAft>
                <a:spcPts val="0"/>
              </a:spcAft>
              <a:buClr>
                <a:schemeClr val="dk1"/>
              </a:buClr>
              <a:buSzPts val="2400"/>
              <a:buChar char="•"/>
              <a:defRPr>
                <a:latin typeface="Quattrocento Sans"/>
                <a:ea typeface="Quattrocento Sans"/>
                <a:cs typeface="Quattrocento Sans"/>
                <a:sym typeface="Quattrocento Sans"/>
              </a:defRPr>
            </a:lvl2pPr>
            <a:lvl3pPr indent="-355600" lvl="2" marL="1371600" algn="l">
              <a:lnSpc>
                <a:spcPct val="90000"/>
              </a:lnSpc>
              <a:spcBef>
                <a:spcPts val="500"/>
              </a:spcBef>
              <a:spcAft>
                <a:spcPts val="0"/>
              </a:spcAft>
              <a:buClr>
                <a:schemeClr val="dk1"/>
              </a:buClr>
              <a:buSzPts val="2000"/>
              <a:buChar char="•"/>
              <a:defRPr>
                <a:latin typeface="Quattrocento Sans"/>
                <a:ea typeface="Quattrocento Sans"/>
                <a:cs typeface="Quattrocento Sans"/>
                <a:sym typeface="Quattrocento Sans"/>
              </a:defRPr>
            </a:lvl3pPr>
            <a:lvl4pPr indent="-342900" lvl="3" marL="1828800" algn="l">
              <a:lnSpc>
                <a:spcPct val="90000"/>
              </a:lnSpc>
              <a:spcBef>
                <a:spcPts val="500"/>
              </a:spcBef>
              <a:spcAft>
                <a:spcPts val="0"/>
              </a:spcAft>
              <a:buClr>
                <a:schemeClr val="dk1"/>
              </a:buClr>
              <a:buSzPts val="1800"/>
              <a:buChar char="•"/>
              <a:defRPr>
                <a:latin typeface="Quattrocento Sans"/>
                <a:ea typeface="Quattrocento Sans"/>
                <a:cs typeface="Quattrocento Sans"/>
                <a:sym typeface="Quattrocento Sans"/>
              </a:defRPr>
            </a:lvl4pPr>
            <a:lvl5pPr indent="-342900" lvl="4" marL="2286000" algn="l">
              <a:lnSpc>
                <a:spcPct val="90000"/>
              </a:lnSpc>
              <a:spcBef>
                <a:spcPts val="500"/>
              </a:spcBef>
              <a:spcAft>
                <a:spcPts val="0"/>
              </a:spcAft>
              <a:buClr>
                <a:schemeClr val="dk1"/>
              </a:buClr>
              <a:buSzPts val="1800"/>
              <a:buChar char="•"/>
              <a:defRPr>
                <a:latin typeface="Quattrocento Sans"/>
                <a:ea typeface="Quattrocento Sans"/>
                <a:cs typeface="Quattrocento Sans"/>
                <a:sym typeface="Quattrocento Sans"/>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9"/>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69" name="Google Shape;6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Quattrocento Sans"/>
                <a:ea typeface="Quattrocento Sans"/>
                <a:cs typeface="Quattrocento Sans"/>
                <a:sym typeface="Quattrocento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9"/>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1" sz="1200" cap="none">
                <a:solidFill>
                  <a:schemeClr val="dk1"/>
                </a:solidFill>
                <a:latin typeface="Quattrocento Sans"/>
                <a:ea typeface="Quattrocento Sans"/>
                <a:cs typeface="Quattrocento Sans"/>
                <a:sym typeface="Quattrocento Sans"/>
              </a:defRPr>
            </a:lvl1pPr>
            <a:lvl2pPr indent="0" lvl="1" marL="0" algn="l">
              <a:spcBef>
                <a:spcPts val="0"/>
              </a:spcBef>
              <a:buNone/>
              <a:defRPr b="1" sz="1200" cap="none">
                <a:solidFill>
                  <a:schemeClr val="dk1"/>
                </a:solidFill>
                <a:latin typeface="Quattrocento Sans"/>
                <a:ea typeface="Quattrocento Sans"/>
                <a:cs typeface="Quattrocento Sans"/>
                <a:sym typeface="Quattrocento Sans"/>
              </a:defRPr>
            </a:lvl2pPr>
            <a:lvl3pPr indent="0" lvl="2" marL="0" algn="l">
              <a:spcBef>
                <a:spcPts val="0"/>
              </a:spcBef>
              <a:buNone/>
              <a:defRPr b="1" sz="1200" cap="none">
                <a:solidFill>
                  <a:schemeClr val="dk1"/>
                </a:solidFill>
                <a:latin typeface="Quattrocento Sans"/>
                <a:ea typeface="Quattrocento Sans"/>
                <a:cs typeface="Quattrocento Sans"/>
                <a:sym typeface="Quattrocento Sans"/>
              </a:defRPr>
            </a:lvl3pPr>
            <a:lvl4pPr indent="0" lvl="3" marL="0" algn="l">
              <a:spcBef>
                <a:spcPts val="0"/>
              </a:spcBef>
              <a:buNone/>
              <a:defRPr b="1" sz="1200" cap="none">
                <a:solidFill>
                  <a:schemeClr val="dk1"/>
                </a:solidFill>
                <a:latin typeface="Quattrocento Sans"/>
                <a:ea typeface="Quattrocento Sans"/>
                <a:cs typeface="Quattrocento Sans"/>
                <a:sym typeface="Quattrocento Sans"/>
              </a:defRPr>
            </a:lvl4pPr>
            <a:lvl5pPr indent="0" lvl="4" marL="0" algn="l">
              <a:spcBef>
                <a:spcPts val="0"/>
              </a:spcBef>
              <a:buNone/>
              <a:defRPr b="1" sz="1200" cap="none">
                <a:solidFill>
                  <a:schemeClr val="dk1"/>
                </a:solidFill>
                <a:latin typeface="Quattrocento Sans"/>
                <a:ea typeface="Quattrocento Sans"/>
                <a:cs typeface="Quattrocento Sans"/>
                <a:sym typeface="Quattrocento Sans"/>
              </a:defRPr>
            </a:lvl5pPr>
            <a:lvl6pPr indent="0" lvl="5" marL="0" algn="l">
              <a:spcBef>
                <a:spcPts val="0"/>
              </a:spcBef>
              <a:buNone/>
              <a:defRPr b="1" sz="1200" cap="none">
                <a:solidFill>
                  <a:schemeClr val="dk1"/>
                </a:solidFill>
                <a:latin typeface="Quattrocento Sans"/>
                <a:ea typeface="Quattrocento Sans"/>
                <a:cs typeface="Quattrocento Sans"/>
                <a:sym typeface="Quattrocento Sans"/>
              </a:defRPr>
            </a:lvl6pPr>
            <a:lvl7pPr indent="0" lvl="6" marL="0" algn="l">
              <a:spcBef>
                <a:spcPts val="0"/>
              </a:spcBef>
              <a:buNone/>
              <a:defRPr b="1" sz="1200" cap="none">
                <a:solidFill>
                  <a:schemeClr val="dk1"/>
                </a:solidFill>
                <a:latin typeface="Quattrocento Sans"/>
                <a:ea typeface="Quattrocento Sans"/>
                <a:cs typeface="Quattrocento Sans"/>
                <a:sym typeface="Quattrocento Sans"/>
              </a:defRPr>
            </a:lvl7pPr>
            <a:lvl8pPr indent="0" lvl="7" marL="0" algn="l">
              <a:spcBef>
                <a:spcPts val="0"/>
              </a:spcBef>
              <a:buNone/>
              <a:defRPr b="1" sz="1200" cap="none">
                <a:solidFill>
                  <a:schemeClr val="dk1"/>
                </a:solidFill>
                <a:latin typeface="Quattrocento Sans"/>
                <a:ea typeface="Quattrocento Sans"/>
                <a:cs typeface="Quattrocento Sans"/>
                <a:sym typeface="Quattrocento Sans"/>
              </a:defRPr>
            </a:lvl8pPr>
            <a:lvl9pPr indent="0" lvl="8" marL="0" algn="l">
              <a:spcBef>
                <a:spcPts val="0"/>
              </a:spcBef>
              <a:buNone/>
              <a:defRPr b="1" sz="1200" cap="none">
                <a:solidFill>
                  <a:schemeClr val="dk1"/>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71" name="Google Shape;71;p19"/>
          <p:cNvSpPr/>
          <p:nvPr/>
        </p:nvSpPr>
        <p:spPr>
          <a:xfrm>
            <a:off x="320736" y="652894"/>
            <a:ext cx="319941" cy="319941"/>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pic>
        <p:nvPicPr>
          <p:cNvPr descr="A red heart with white text&#10;&#10;Description automatically generated with low confidence" id="72" name="Google Shape;72;p19"/>
          <p:cNvPicPr preferRelativeResize="0"/>
          <p:nvPr/>
        </p:nvPicPr>
        <p:blipFill rotWithShape="1">
          <a:blip r:embed="rId2">
            <a:alphaModFix/>
          </a:blip>
          <a:srcRect b="0" l="0" r="0" t="0"/>
          <a:stretch/>
        </p:blipFill>
        <p:spPr>
          <a:xfrm>
            <a:off x="210382" y="542540"/>
            <a:ext cx="540647" cy="54064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Quattrocento Sans"/>
              <a:buNone/>
              <a:defRPr>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75" name="Google Shape;75;p20"/>
          <p:cNvGrpSpPr/>
          <p:nvPr/>
        </p:nvGrpSpPr>
        <p:grpSpPr>
          <a:xfrm>
            <a:off x="10999563" y="5987064"/>
            <a:ext cx="1054465" cy="469689"/>
            <a:chOff x="9841624" y="4115729"/>
            <a:chExt cx="602169" cy="268223"/>
          </a:xfrm>
        </p:grpSpPr>
        <p:sp>
          <p:nvSpPr>
            <p:cNvPr id="76" name="Google Shape;76;p20"/>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77" name="Google Shape;77;p20"/>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78" name="Google Shape;78;p20"/>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79" name="Google Shape;79;p20"/>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80" name="Google Shape;80;p20"/>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81" name="Google Shape;81;p20"/>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82" name="Google Shape;8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cap="none">
                <a:latin typeface="Quattrocento Sans"/>
                <a:ea typeface="Quattrocento Sans"/>
                <a:cs typeface="Quattrocento Sans"/>
                <a:sym typeface="Quattrocento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0"/>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1" sz="1200" cap="none">
                <a:solidFill>
                  <a:schemeClr val="dk1"/>
                </a:solidFill>
                <a:latin typeface="Quattrocento Sans"/>
                <a:ea typeface="Quattrocento Sans"/>
                <a:cs typeface="Quattrocento Sans"/>
                <a:sym typeface="Quattrocento Sans"/>
              </a:defRPr>
            </a:lvl1pPr>
            <a:lvl2pPr indent="0" lvl="1" marL="0" algn="l">
              <a:spcBef>
                <a:spcPts val="0"/>
              </a:spcBef>
              <a:buNone/>
              <a:defRPr b="1" sz="1200" cap="none">
                <a:solidFill>
                  <a:schemeClr val="dk1"/>
                </a:solidFill>
                <a:latin typeface="Quattrocento Sans"/>
                <a:ea typeface="Quattrocento Sans"/>
                <a:cs typeface="Quattrocento Sans"/>
                <a:sym typeface="Quattrocento Sans"/>
              </a:defRPr>
            </a:lvl2pPr>
            <a:lvl3pPr indent="0" lvl="2" marL="0" algn="l">
              <a:spcBef>
                <a:spcPts val="0"/>
              </a:spcBef>
              <a:buNone/>
              <a:defRPr b="1" sz="1200" cap="none">
                <a:solidFill>
                  <a:schemeClr val="dk1"/>
                </a:solidFill>
                <a:latin typeface="Quattrocento Sans"/>
                <a:ea typeface="Quattrocento Sans"/>
                <a:cs typeface="Quattrocento Sans"/>
                <a:sym typeface="Quattrocento Sans"/>
              </a:defRPr>
            </a:lvl3pPr>
            <a:lvl4pPr indent="0" lvl="3" marL="0" algn="l">
              <a:spcBef>
                <a:spcPts val="0"/>
              </a:spcBef>
              <a:buNone/>
              <a:defRPr b="1" sz="1200" cap="none">
                <a:solidFill>
                  <a:schemeClr val="dk1"/>
                </a:solidFill>
                <a:latin typeface="Quattrocento Sans"/>
                <a:ea typeface="Quattrocento Sans"/>
                <a:cs typeface="Quattrocento Sans"/>
                <a:sym typeface="Quattrocento Sans"/>
              </a:defRPr>
            </a:lvl4pPr>
            <a:lvl5pPr indent="0" lvl="4" marL="0" algn="l">
              <a:spcBef>
                <a:spcPts val="0"/>
              </a:spcBef>
              <a:buNone/>
              <a:defRPr b="1" sz="1200" cap="none">
                <a:solidFill>
                  <a:schemeClr val="dk1"/>
                </a:solidFill>
                <a:latin typeface="Quattrocento Sans"/>
                <a:ea typeface="Quattrocento Sans"/>
                <a:cs typeface="Quattrocento Sans"/>
                <a:sym typeface="Quattrocento Sans"/>
              </a:defRPr>
            </a:lvl5pPr>
            <a:lvl6pPr indent="0" lvl="5" marL="0" algn="l">
              <a:spcBef>
                <a:spcPts val="0"/>
              </a:spcBef>
              <a:buNone/>
              <a:defRPr b="1" sz="1200" cap="none">
                <a:solidFill>
                  <a:schemeClr val="dk1"/>
                </a:solidFill>
                <a:latin typeface="Quattrocento Sans"/>
                <a:ea typeface="Quattrocento Sans"/>
                <a:cs typeface="Quattrocento Sans"/>
                <a:sym typeface="Quattrocento Sans"/>
              </a:defRPr>
            </a:lvl6pPr>
            <a:lvl7pPr indent="0" lvl="6" marL="0" algn="l">
              <a:spcBef>
                <a:spcPts val="0"/>
              </a:spcBef>
              <a:buNone/>
              <a:defRPr b="1" sz="1200" cap="none">
                <a:solidFill>
                  <a:schemeClr val="dk1"/>
                </a:solidFill>
                <a:latin typeface="Quattrocento Sans"/>
                <a:ea typeface="Quattrocento Sans"/>
                <a:cs typeface="Quattrocento Sans"/>
                <a:sym typeface="Quattrocento Sans"/>
              </a:defRPr>
            </a:lvl7pPr>
            <a:lvl8pPr indent="0" lvl="7" marL="0" algn="l">
              <a:spcBef>
                <a:spcPts val="0"/>
              </a:spcBef>
              <a:buNone/>
              <a:defRPr b="1" sz="1200" cap="none">
                <a:solidFill>
                  <a:schemeClr val="dk1"/>
                </a:solidFill>
                <a:latin typeface="Quattrocento Sans"/>
                <a:ea typeface="Quattrocento Sans"/>
                <a:cs typeface="Quattrocento Sans"/>
                <a:sym typeface="Quattrocento Sans"/>
              </a:defRPr>
            </a:lvl8pPr>
            <a:lvl9pPr indent="0" lvl="8" marL="0" algn="l">
              <a:spcBef>
                <a:spcPts val="0"/>
              </a:spcBef>
              <a:buNone/>
              <a:defRPr b="1" sz="1200" cap="none">
                <a:solidFill>
                  <a:schemeClr val="dk1"/>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84" name="Google Shape;84;p20"/>
          <p:cNvSpPr/>
          <p:nvPr/>
        </p:nvSpPr>
        <p:spPr>
          <a:xfrm>
            <a:off x="320736" y="652894"/>
            <a:ext cx="319941" cy="319941"/>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5" name="Shape 85"/>
        <p:cNvGrpSpPr/>
        <p:nvPr/>
      </p:nvGrpSpPr>
      <p:grpSpPr>
        <a:xfrm>
          <a:off x="0" y="0"/>
          <a:ext cx="0" cy="0"/>
          <a:chOff x="0" y="0"/>
          <a:chExt cx="0" cy="0"/>
        </a:xfrm>
      </p:grpSpPr>
      <p:grpSp>
        <p:nvGrpSpPr>
          <p:cNvPr id="86" name="Google Shape;86;p21"/>
          <p:cNvGrpSpPr/>
          <p:nvPr/>
        </p:nvGrpSpPr>
        <p:grpSpPr>
          <a:xfrm>
            <a:off x="10999563" y="5987064"/>
            <a:ext cx="1054465" cy="469689"/>
            <a:chOff x="9841624" y="4115729"/>
            <a:chExt cx="602169" cy="268223"/>
          </a:xfrm>
        </p:grpSpPr>
        <p:sp>
          <p:nvSpPr>
            <p:cNvPr id="87" name="Google Shape;87;p21"/>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88" name="Google Shape;88;p21"/>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89" name="Google Shape;89;p21"/>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90" name="Google Shape;90;p21"/>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91" name="Google Shape;91;p21"/>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92" name="Google Shape;92;p21"/>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93" name="Google Shape;9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1"/>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95" name="Google Shape;95;p21"/>
          <p:cNvSpPr/>
          <p:nvPr/>
        </p:nvSpPr>
        <p:spPr>
          <a:xfrm>
            <a:off x="320736" y="652894"/>
            <a:ext cx="319941" cy="319941"/>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6" name="Shape 96"/>
        <p:cNvGrpSpPr/>
        <p:nvPr/>
      </p:nvGrpSpPr>
      <p:grpSpPr>
        <a:xfrm>
          <a:off x="0" y="0"/>
          <a:ext cx="0" cy="0"/>
          <a:chOff x="0" y="0"/>
          <a:chExt cx="0" cy="0"/>
        </a:xfrm>
      </p:grpSpPr>
      <p:sp>
        <p:nvSpPr>
          <p:cNvPr id="97" name="Google Shape;97;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venir"/>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99" name="Google Shape;99;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grpSp>
        <p:nvGrpSpPr>
          <p:cNvPr id="100" name="Google Shape;100;p22"/>
          <p:cNvGrpSpPr/>
          <p:nvPr/>
        </p:nvGrpSpPr>
        <p:grpSpPr>
          <a:xfrm>
            <a:off x="10999563" y="5987064"/>
            <a:ext cx="1054465" cy="469689"/>
            <a:chOff x="9841624" y="4115729"/>
            <a:chExt cx="602169" cy="268223"/>
          </a:xfrm>
        </p:grpSpPr>
        <p:sp>
          <p:nvSpPr>
            <p:cNvPr id="101" name="Google Shape;101;p22"/>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02" name="Google Shape;102;p22"/>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03" name="Google Shape;103;p22"/>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04" name="Google Shape;104;p22"/>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05" name="Google Shape;105;p22"/>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106" name="Google Shape;106;p2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107" name="Google Shape;10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2"/>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09" name="Google Shape;109;p22"/>
          <p:cNvSpPr/>
          <p:nvPr/>
        </p:nvSpPr>
        <p:spPr>
          <a:xfrm>
            <a:off x="320736" y="652894"/>
            <a:ext cx="319941" cy="319941"/>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0" name="Shape 110"/>
        <p:cNvGrpSpPr/>
        <p:nvPr/>
      </p:nvGrpSpPr>
      <p:grpSpPr>
        <a:xfrm>
          <a:off x="0" y="0"/>
          <a:ext cx="0" cy="0"/>
          <a:chOff x="0" y="0"/>
          <a:chExt cx="0" cy="0"/>
        </a:xfrm>
      </p:grpSpPr>
      <p:sp>
        <p:nvSpPr>
          <p:cNvPr id="111" name="Google Shape;111;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venir"/>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23"/>
          <p:cNvSpPr/>
          <p:nvPr>
            <p:ph idx="2" type="pic"/>
          </p:nvPr>
        </p:nvSpPr>
        <p:spPr>
          <a:xfrm>
            <a:off x="5183188" y="987425"/>
            <a:ext cx="6172200" cy="4873625"/>
          </a:xfrm>
          <a:prstGeom prst="rect">
            <a:avLst/>
          </a:prstGeom>
          <a:noFill/>
          <a:ln>
            <a:noFill/>
          </a:ln>
        </p:spPr>
      </p:sp>
      <p:sp>
        <p:nvSpPr>
          <p:cNvPr id="113" name="Google Shape;113;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grpSp>
        <p:nvGrpSpPr>
          <p:cNvPr id="114" name="Google Shape;114;p23"/>
          <p:cNvGrpSpPr/>
          <p:nvPr/>
        </p:nvGrpSpPr>
        <p:grpSpPr>
          <a:xfrm>
            <a:off x="10999563" y="5987064"/>
            <a:ext cx="1054465" cy="469689"/>
            <a:chOff x="9841624" y="4115729"/>
            <a:chExt cx="602169" cy="268223"/>
          </a:xfrm>
        </p:grpSpPr>
        <p:sp>
          <p:nvSpPr>
            <p:cNvPr id="115" name="Google Shape;115;p23"/>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16" name="Google Shape;116;p23"/>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17" name="Google Shape;117;p23"/>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18" name="Google Shape;118;p23"/>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19" name="Google Shape;119;p23"/>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120" name="Google Shape;120;p23"/>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121" name="Google Shape;12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3"/>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23" name="Google Shape;123;p23"/>
          <p:cNvSpPr/>
          <p:nvPr/>
        </p:nvSpPr>
        <p:spPr>
          <a:xfrm>
            <a:off x="320736" y="652894"/>
            <a:ext cx="319941" cy="319941"/>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venir"/>
              <a:buNone/>
              <a:defRPr b="0" i="0" sz="4400" u="none" cap="none" strike="noStrike">
                <a:solidFill>
                  <a:schemeClr val="dk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venir"/>
                <a:ea typeface="Avenir"/>
                <a:cs typeface="Avenir"/>
                <a:sym typeface="Avenir"/>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venir"/>
                <a:ea typeface="Avenir"/>
                <a:cs typeface="Avenir"/>
                <a:sym typeface="Avenir"/>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Source Sans Pro"/>
                <a:ea typeface="Source Sans Pro"/>
                <a:cs typeface="Source Sans Pro"/>
                <a:sym typeface="Source Sans Pro"/>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Source Sans Pro"/>
                <a:ea typeface="Source Sans Pro"/>
                <a:cs typeface="Source Sans Pro"/>
                <a:sym typeface="Source Sans Pro"/>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Source Sans Pro"/>
                <a:ea typeface="Source Sans Pro"/>
                <a:cs typeface="Source Sans Pro"/>
                <a:sym typeface="Source Sans Pro"/>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Source Sans Pro"/>
                <a:ea typeface="Source Sans Pro"/>
                <a:cs typeface="Source Sans Pro"/>
                <a:sym typeface="Source Sans Pro"/>
              </a:defRPr>
            </a:lvl9pPr>
          </a:lstStyle>
          <a:p/>
        </p:txBody>
      </p:sp>
      <p:sp>
        <p:nvSpPr>
          <p:cNvPr id="12" name="Google Shape;1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1200" u="none" cap="none" strike="noStrike">
                <a:solidFill>
                  <a:schemeClr val="dk1"/>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13" name="Google Shape;13;p14"/>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1" i="0" sz="1200" u="none" cap="none" strike="noStrike">
                <a:solidFill>
                  <a:schemeClr val="dk1"/>
                </a:solidFill>
                <a:latin typeface="Source Sans Pro"/>
                <a:ea typeface="Source Sans Pro"/>
                <a:cs typeface="Source Sans Pro"/>
                <a:sym typeface="Source Sans Pro"/>
              </a:defRPr>
            </a:lvl1pPr>
            <a:lvl2pPr indent="0" lvl="1" marL="0" marR="0" rtl="0" algn="l">
              <a:spcBef>
                <a:spcPts val="0"/>
              </a:spcBef>
              <a:buNone/>
              <a:defRPr b="1" i="0" sz="1200" u="none" cap="none" strike="noStrike">
                <a:solidFill>
                  <a:schemeClr val="dk1"/>
                </a:solidFill>
                <a:latin typeface="Source Sans Pro"/>
                <a:ea typeface="Source Sans Pro"/>
                <a:cs typeface="Source Sans Pro"/>
                <a:sym typeface="Source Sans Pro"/>
              </a:defRPr>
            </a:lvl2pPr>
            <a:lvl3pPr indent="0" lvl="2" marL="0" marR="0" rtl="0" algn="l">
              <a:spcBef>
                <a:spcPts val="0"/>
              </a:spcBef>
              <a:buNone/>
              <a:defRPr b="1" i="0" sz="1200" u="none" cap="none" strike="noStrike">
                <a:solidFill>
                  <a:schemeClr val="dk1"/>
                </a:solidFill>
                <a:latin typeface="Source Sans Pro"/>
                <a:ea typeface="Source Sans Pro"/>
                <a:cs typeface="Source Sans Pro"/>
                <a:sym typeface="Source Sans Pro"/>
              </a:defRPr>
            </a:lvl3pPr>
            <a:lvl4pPr indent="0" lvl="3" marL="0" marR="0" rtl="0" algn="l">
              <a:spcBef>
                <a:spcPts val="0"/>
              </a:spcBef>
              <a:buNone/>
              <a:defRPr b="1" i="0" sz="1200" u="none" cap="none" strike="noStrike">
                <a:solidFill>
                  <a:schemeClr val="dk1"/>
                </a:solidFill>
                <a:latin typeface="Source Sans Pro"/>
                <a:ea typeface="Source Sans Pro"/>
                <a:cs typeface="Source Sans Pro"/>
                <a:sym typeface="Source Sans Pro"/>
              </a:defRPr>
            </a:lvl4pPr>
            <a:lvl5pPr indent="0" lvl="4" marL="0" marR="0" rtl="0" algn="l">
              <a:spcBef>
                <a:spcPts val="0"/>
              </a:spcBef>
              <a:buNone/>
              <a:defRPr b="1" i="0" sz="1200" u="none" cap="none" strike="noStrike">
                <a:solidFill>
                  <a:schemeClr val="dk1"/>
                </a:solidFill>
                <a:latin typeface="Source Sans Pro"/>
                <a:ea typeface="Source Sans Pro"/>
                <a:cs typeface="Source Sans Pro"/>
                <a:sym typeface="Source Sans Pro"/>
              </a:defRPr>
            </a:lvl5pPr>
            <a:lvl6pPr indent="0" lvl="5" marL="0" marR="0" rtl="0" algn="l">
              <a:spcBef>
                <a:spcPts val="0"/>
              </a:spcBef>
              <a:buNone/>
              <a:defRPr b="1" i="0" sz="1200" u="none" cap="none" strike="noStrike">
                <a:solidFill>
                  <a:schemeClr val="dk1"/>
                </a:solidFill>
                <a:latin typeface="Source Sans Pro"/>
                <a:ea typeface="Source Sans Pro"/>
                <a:cs typeface="Source Sans Pro"/>
                <a:sym typeface="Source Sans Pro"/>
              </a:defRPr>
            </a:lvl6pPr>
            <a:lvl7pPr indent="0" lvl="6" marL="0" marR="0" rtl="0" algn="l">
              <a:spcBef>
                <a:spcPts val="0"/>
              </a:spcBef>
              <a:buNone/>
              <a:defRPr b="1" i="0" sz="1200" u="none" cap="none" strike="noStrike">
                <a:solidFill>
                  <a:schemeClr val="dk1"/>
                </a:solidFill>
                <a:latin typeface="Source Sans Pro"/>
                <a:ea typeface="Source Sans Pro"/>
                <a:cs typeface="Source Sans Pro"/>
                <a:sym typeface="Source Sans Pro"/>
              </a:defRPr>
            </a:lvl7pPr>
            <a:lvl8pPr indent="0" lvl="7" marL="0" marR="0" rtl="0" algn="l">
              <a:spcBef>
                <a:spcPts val="0"/>
              </a:spcBef>
              <a:buNone/>
              <a:defRPr b="1" i="0" sz="1200" u="none" cap="none" strike="noStrike">
                <a:solidFill>
                  <a:schemeClr val="dk1"/>
                </a:solidFill>
                <a:latin typeface="Source Sans Pro"/>
                <a:ea typeface="Source Sans Pro"/>
                <a:cs typeface="Source Sans Pro"/>
                <a:sym typeface="Source Sans Pro"/>
              </a:defRPr>
            </a:lvl8pPr>
            <a:lvl9pPr indent="0" lvl="8" marL="0" marR="0" rtl="0" algn="l">
              <a:spcBef>
                <a:spcPts val="0"/>
              </a:spcBef>
              <a:buNone/>
              <a:defRPr b="1" i="0" sz="1200" u="none" cap="none" strike="noStrike">
                <a:solidFill>
                  <a:schemeClr val="dk1"/>
                </a:solidFill>
                <a:latin typeface="Source Sans Pro"/>
                <a:ea typeface="Source Sans Pro"/>
                <a:cs typeface="Source Sans Pro"/>
                <a:sym typeface="Source Sans Pro"/>
              </a:defRPr>
            </a:lvl9pPr>
          </a:lstStyle>
          <a:p>
            <a:pPr indent="0" lvl="0" marL="0" rtl="0" algn="l">
              <a:spcBef>
                <a:spcPts val="0"/>
              </a:spcBef>
              <a:spcAft>
                <a:spcPts val="0"/>
              </a:spcAft>
              <a:buNone/>
            </a:pPr>
            <a:fld id="{00000000-1234-1234-1234-123412341234}" type="slidenum">
              <a:rPr lang="en-US"/>
              <a:t>‹#›</a:t>
            </a:fld>
            <a:endParaRPr/>
          </a:p>
        </p:txBody>
      </p:sp>
      <p:pic>
        <p:nvPicPr>
          <p:cNvPr descr="Logo, company name&#10;&#10;Description automatically generated" id="14" name="Google Shape;14;p14"/>
          <p:cNvPicPr preferRelativeResize="0"/>
          <p:nvPr/>
        </p:nvPicPr>
        <p:blipFill rotWithShape="1">
          <a:blip r:embed="rId1">
            <a:alphaModFix/>
          </a:blip>
          <a:srcRect b="0" l="0" r="0" t="0"/>
          <a:stretch/>
        </p:blipFill>
        <p:spPr>
          <a:xfrm>
            <a:off x="8944708" y="6029459"/>
            <a:ext cx="3247292" cy="92683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4.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6.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7.png"/><Relationship Id="rId6" Type="http://schemas.openxmlformats.org/officeDocument/2006/relationships/image" Target="../media/image13.png"/><Relationship Id="rId7" Type="http://schemas.openxmlformats.org/officeDocument/2006/relationships/image" Target="../media/image9.png"/><Relationship Id="rId8"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1.png"/><Relationship Id="rId4" Type="http://schemas.openxmlformats.org/officeDocument/2006/relationships/image" Target="../media/image12.png"/><Relationship Id="rId5" Type="http://schemas.openxmlformats.org/officeDocument/2006/relationships/image" Target="../media/image20.png"/><Relationship Id="rId6"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Avenir"/>
              <a:buNone/>
            </a:pPr>
            <a:r>
              <a:rPr lang="en-US">
                <a:extLst>
                  <a:ext uri="http://customooxmlschemas.google.com/">
                    <go:slidesCustomData xmlns:go="http://customooxmlschemas.google.com/" textRoundtripDataId="0"/>
                  </a:ext>
                </a:extLst>
              </a:rPr>
              <a:t>Predicting</a:t>
            </a:r>
            <a:r>
              <a:rPr lang="en-US"/>
              <a:t> Customer Success</a:t>
            </a:r>
            <a:endParaRPr/>
          </a:p>
        </p:txBody>
      </p:sp>
      <p:sp>
        <p:nvSpPr>
          <p:cNvPr id="155" name="Google Shape;15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rPr lang="en-US"/>
              <a:t>Group 4</a:t>
            </a:r>
            <a:endParaRPr/>
          </a:p>
          <a:p>
            <a:pPr indent="0" lvl="0" marL="0" rtl="0" algn="ctr">
              <a:lnSpc>
                <a:spcPct val="90000"/>
              </a:lnSpc>
              <a:spcBef>
                <a:spcPts val="1000"/>
              </a:spcBef>
              <a:spcAft>
                <a:spcPts val="0"/>
              </a:spcAft>
              <a:buClr>
                <a:schemeClr val="dk1"/>
              </a:buClr>
              <a:buSzPts val="2400"/>
              <a:buNone/>
            </a:pPr>
            <a:r>
              <a:rPr lang="en-US"/>
              <a:t>Chase Jensen | Hobeen Moon | Joey Chen | Nik Sassen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Limitations</a:t>
            </a:r>
            <a:endParaRPr/>
          </a:p>
        </p:txBody>
      </p:sp>
      <p:sp>
        <p:nvSpPr>
          <p:cNvPr id="248" name="Google Shape;248;p10"/>
          <p:cNvSpPr txBox="1"/>
          <p:nvPr>
            <p:ph idx="1" type="body"/>
          </p:nvPr>
        </p:nvSpPr>
        <p:spPr>
          <a:xfrm>
            <a:off x="838201" y="1825625"/>
            <a:ext cx="5257800"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t/>
            </a:r>
            <a:endParaRPr/>
          </a:p>
          <a:p>
            <a:pPr indent="0" lvl="0" marL="0" rtl="0" algn="ctr">
              <a:lnSpc>
                <a:spcPct val="90000"/>
              </a:lnSpc>
              <a:spcBef>
                <a:spcPts val="1000"/>
              </a:spcBef>
              <a:spcAft>
                <a:spcPts val="0"/>
              </a:spcAft>
              <a:buClr>
                <a:srgbClr val="A5A5A5"/>
              </a:buClr>
              <a:buSzPts val="2800"/>
              <a:buNone/>
            </a:pPr>
            <a:r>
              <a:rPr lang="en-US">
                <a:latin typeface="Avenir"/>
                <a:ea typeface="Avenir"/>
                <a:cs typeface="Avenir"/>
                <a:sym typeface="Avenir"/>
              </a:rPr>
              <a:t>Model trained on post-pandemic era.</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49" name="Google Shape;249;p10"/>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50" name="Google Shape;250;p10"/>
          <p:cNvSpPr txBox="1"/>
          <p:nvPr/>
        </p:nvSpPr>
        <p:spPr>
          <a:xfrm>
            <a:off x="6096000" y="1912093"/>
            <a:ext cx="5385600" cy="1662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800">
              <a:solidFill>
                <a:srgbClr val="A5A5A5"/>
              </a:solidFill>
              <a:latin typeface="Avenir"/>
              <a:ea typeface="Avenir"/>
              <a:cs typeface="Avenir"/>
              <a:sym typeface="Avenir"/>
            </a:endParaRPr>
          </a:p>
          <a:p>
            <a:pPr indent="0" lvl="0" marL="0" marR="0" rtl="0" algn="ctr">
              <a:spcBef>
                <a:spcPts val="0"/>
              </a:spcBef>
              <a:spcAft>
                <a:spcPts val="0"/>
              </a:spcAft>
              <a:buNone/>
            </a:pPr>
            <a:r>
              <a:rPr lang="en-US" sz="2800">
                <a:solidFill>
                  <a:schemeClr val="dk1"/>
                </a:solidFill>
                <a:latin typeface="Avenir"/>
                <a:ea typeface="Avenir"/>
                <a:cs typeface="Avenir"/>
                <a:sym typeface="Avenir"/>
              </a:rPr>
              <a:t>Performance could be improved.</a:t>
            </a:r>
            <a:endParaRPr>
              <a:solidFill>
                <a:schemeClr val="dk1"/>
              </a:solidFill>
            </a:endParaRPr>
          </a:p>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pic>
        <p:nvPicPr>
          <p:cNvPr descr="Covid-19 with solid fill" id="251" name="Google Shape;251;p10"/>
          <p:cNvPicPr preferRelativeResize="0"/>
          <p:nvPr/>
        </p:nvPicPr>
        <p:blipFill rotWithShape="1">
          <a:blip r:embed="rId3">
            <a:alphaModFix/>
          </a:blip>
          <a:srcRect b="0" l="0" r="0" t="0"/>
          <a:stretch/>
        </p:blipFill>
        <p:spPr>
          <a:xfrm>
            <a:off x="2316588" y="3351725"/>
            <a:ext cx="2301025" cy="2301025"/>
          </a:xfrm>
          <a:prstGeom prst="rect">
            <a:avLst/>
          </a:prstGeom>
          <a:noFill/>
          <a:ln>
            <a:noFill/>
          </a:ln>
        </p:spPr>
      </p:pic>
      <p:pic>
        <p:nvPicPr>
          <p:cNvPr descr="Completed with solid fill" id="252" name="Google Shape;252;p10"/>
          <p:cNvPicPr preferRelativeResize="0"/>
          <p:nvPr/>
        </p:nvPicPr>
        <p:blipFill rotWithShape="1">
          <a:blip r:embed="rId4">
            <a:alphaModFix/>
          </a:blip>
          <a:srcRect b="0" l="0" r="0" t="0"/>
          <a:stretch/>
        </p:blipFill>
        <p:spPr>
          <a:xfrm>
            <a:off x="7638246" y="3351725"/>
            <a:ext cx="2301025" cy="2301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2"/>
          <p:cNvSpPr/>
          <p:nvPr/>
        </p:nvSpPr>
        <p:spPr>
          <a:xfrm>
            <a:off x="0" y="4103140"/>
            <a:ext cx="12192000" cy="2754859"/>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259" name="Google Shape;259;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Executive Summary</a:t>
            </a:r>
            <a:endParaRPr/>
          </a:p>
        </p:txBody>
      </p:sp>
      <p:sp>
        <p:nvSpPr>
          <p:cNvPr id="260" name="Google Shape;260;p12"/>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61" name="Google Shape;261;p12"/>
          <p:cNvSpPr/>
          <p:nvPr/>
        </p:nvSpPr>
        <p:spPr>
          <a:xfrm>
            <a:off x="0" y="1434662"/>
            <a:ext cx="4012323" cy="2553410"/>
          </a:xfrm>
          <a:prstGeom prst="rect">
            <a:avLst/>
          </a:prstGeom>
          <a:solidFill>
            <a:srgbClr val="26262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D8D8D8"/>
                </a:solidFill>
                <a:latin typeface="Avenir"/>
                <a:ea typeface="Avenir"/>
                <a:cs typeface="Avenir"/>
                <a:sym typeface="Avenir"/>
              </a:rPr>
              <a:t>Problem</a:t>
            </a:r>
            <a:endParaRPr sz="1800">
              <a:solidFill>
                <a:srgbClr val="D8D8D8"/>
              </a:solidFill>
              <a:latin typeface="Avenir"/>
              <a:ea typeface="Avenir"/>
              <a:cs typeface="Avenir"/>
              <a:sym typeface="Avenir"/>
            </a:endParaRPr>
          </a:p>
          <a:p>
            <a:pPr indent="-342900" lvl="0" marL="342900" marR="0" rtl="0" algn="l">
              <a:spcBef>
                <a:spcPts val="0"/>
              </a:spcBef>
              <a:spcAft>
                <a:spcPts val="0"/>
              </a:spcAft>
              <a:buClr>
                <a:srgbClr val="D8D8D8"/>
              </a:buClr>
              <a:buSzPts val="2000"/>
              <a:buFont typeface="Arial"/>
              <a:buChar char="•"/>
            </a:pPr>
            <a:r>
              <a:rPr lang="en-US" sz="2000">
                <a:solidFill>
                  <a:srgbClr val="D8D8D8"/>
                </a:solidFill>
                <a:latin typeface="Avenir"/>
                <a:ea typeface="Avenir"/>
                <a:cs typeface="Avenir"/>
                <a:sym typeface="Avenir"/>
              </a:rPr>
              <a:t>Onboarding customers is a large investment</a:t>
            </a:r>
            <a:endParaRPr/>
          </a:p>
          <a:p>
            <a:pPr indent="-215900" lvl="0" marL="342900" marR="0" rtl="0" algn="l">
              <a:spcBef>
                <a:spcPts val="0"/>
              </a:spcBef>
              <a:spcAft>
                <a:spcPts val="0"/>
              </a:spcAft>
              <a:buClr>
                <a:schemeClr val="dk1"/>
              </a:buClr>
              <a:buSzPts val="2000"/>
              <a:buFont typeface="Arial"/>
              <a:buNone/>
            </a:pPr>
            <a:r>
              <a:t/>
            </a:r>
            <a:endParaRPr sz="2000">
              <a:solidFill>
                <a:srgbClr val="D8D8D8"/>
              </a:solidFill>
              <a:latin typeface="Avenir"/>
              <a:ea typeface="Avenir"/>
              <a:cs typeface="Avenir"/>
              <a:sym typeface="Avenir"/>
            </a:endParaRPr>
          </a:p>
          <a:p>
            <a:pPr indent="-342900" lvl="0" marL="342900" marR="0" rtl="0" algn="l">
              <a:spcBef>
                <a:spcPts val="0"/>
              </a:spcBef>
              <a:spcAft>
                <a:spcPts val="0"/>
              </a:spcAft>
              <a:buClr>
                <a:srgbClr val="D8D8D8"/>
              </a:buClr>
              <a:buSzPts val="2000"/>
              <a:buFont typeface="Arial"/>
              <a:buChar char="•"/>
            </a:pPr>
            <a:r>
              <a:rPr lang="en-US" sz="2000">
                <a:solidFill>
                  <a:srgbClr val="D8D8D8"/>
                </a:solidFill>
                <a:latin typeface="Avenir"/>
                <a:ea typeface="Avenir"/>
                <a:cs typeface="Avenir"/>
                <a:sym typeface="Avenir"/>
              </a:rPr>
              <a:t>What makes a customer successful?</a:t>
            </a:r>
            <a:endParaRPr/>
          </a:p>
        </p:txBody>
      </p:sp>
      <p:sp>
        <p:nvSpPr>
          <p:cNvPr id="262" name="Google Shape;262;p12"/>
          <p:cNvSpPr/>
          <p:nvPr/>
        </p:nvSpPr>
        <p:spPr>
          <a:xfrm>
            <a:off x="4089838" y="1434662"/>
            <a:ext cx="4012323" cy="2553410"/>
          </a:xfrm>
          <a:prstGeom prst="rect">
            <a:avLst/>
          </a:prstGeom>
          <a:solidFill>
            <a:srgbClr val="26262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D8D8D8"/>
                </a:solidFill>
                <a:latin typeface="Avenir"/>
                <a:ea typeface="Avenir"/>
                <a:cs typeface="Avenir"/>
                <a:sym typeface="Avenir"/>
              </a:rPr>
              <a:t>Solution</a:t>
            </a:r>
            <a:endParaRPr/>
          </a:p>
          <a:p>
            <a:pPr indent="-342900" lvl="0" marL="342900" marR="0" rtl="0" algn="l">
              <a:spcBef>
                <a:spcPts val="0"/>
              </a:spcBef>
              <a:spcAft>
                <a:spcPts val="0"/>
              </a:spcAft>
              <a:buClr>
                <a:srgbClr val="D8D8D8"/>
              </a:buClr>
              <a:buSzPts val="2000"/>
              <a:buFont typeface="Arial"/>
              <a:buChar char="•"/>
            </a:pPr>
            <a:r>
              <a:rPr lang="en-US" sz="2000">
                <a:solidFill>
                  <a:srgbClr val="D8D8D8"/>
                </a:solidFill>
                <a:latin typeface="Avenir"/>
                <a:ea typeface="Avenir"/>
                <a:cs typeface="Avenir"/>
                <a:sym typeface="Avenir"/>
              </a:rPr>
              <a:t>Assign tier to customers based on performance: A through D</a:t>
            </a:r>
            <a:endParaRPr sz="2000">
              <a:solidFill>
                <a:srgbClr val="D8D8D8"/>
              </a:solidFill>
              <a:latin typeface="Avenir"/>
              <a:ea typeface="Avenir"/>
              <a:cs typeface="Avenir"/>
              <a:sym typeface="Avenir"/>
            </a:endParaRPr>
          </a:p>
          <a:p>
            <a:pPr indent="0" lvl="0" marL="0" marR="0" rtl="0" algn="l">
              <a:spcBef>
                <a:spcPts val="0"/>
              </a:spcBef>
              <a:spcAft>
                <a:spcPts val="0"/>
              </a:spcAft>
              <a:buNone/>
            </a:pPr>
            <a:r>
              <a:t/>
            </a:r>
            <a:endParaRPr sz="2000">
              <a:solidFill>
                <a:srgbClr val="D8D8D8"/>
              </a:solidFill>
              <a:latin typeface="Avenir"/>
              <a:ea typeface="Avenir"/>
              <a:cs typeface="Avenir"/>
              <a:sym typeface="Avenir"/>
            </a:endParaRPr>
          </a:p>
          <a:p>
            <a:pPr indent="-342900" lvl="0" marL="342900" rtl="0" algn="l">
              <a:spcBef>
                <a:spcPts val="0"/>
              </a:spcBef>
              <a:spcAft>
                <a:spcPts val="0"/>
              </a:spcAft>
              <a:buClr>
                <a:srgbClr val="D8D8D8"/>
              </a:buClr>
              <a:buSzPts val="2000"/>
              <a:buChar char="•"/>
            </a:pPr>
            <a:r>
              <a:rPr lang="en-US" sz="2000">
                <a:solidFill>
                  <a:srgbClr val="D8D8D8"/>
                </a:solidFill>
                <a:latin typeface="Avenir"/>
                <a:ea typeface="Avenir"/>
                <a:cs typeface="Avenir"/>
                <a:sym typeface="Avenir"/>
              </a:rPr>
              <a:t>Develop predictive model based on customer tier</a:t>
            </a:r>
            <a:endParaRPr>
              <a:solidFill>
                <a:schemeClr val="lt1"/>
              </a:solidFill>
            </a:endParaRPr>
          </a:p>
          <a:p>
            <a:pPr indent="0" lvl="0" marL="0" marR="0" rtl="0" algn="l">
              <a:spcBef>
                <a:spcPts val="0"/>
              </a:spcBef>
              <a:spcAft>
                <a:spcPts val="0"/>
              </a:spcAft>
              <a:buNone/>
            </a:pPr>
            <a:r>
              <a:t/>
            </a:r>
            <a:endParaRPr sz="2000">
              <a:solidFill>
                <a:srgbClr val="D8D8D8"/>
              </a:solidFill>
              <a:latin typeface="Avenir"/>
              <a:ea typeface="Avenir"/>
              <a:cs typeface="Avenir"/>
              <a:sym typeface="Avenir"/>
            </a:endParaRPr>
          </a:p>
        </p:txBody>
      </p:sp>
      <p:sp>
        <p:nvSpPr>
          <p:cNvPr id="263" name="Google Shape;263;p12"/>
          <p:cNvSpPr/>
          <p:nvPr/>
        </p:nvSpPr>
        <p:spPr>
          <a:xfrm>
            <a:off x="8179677" y="1434662"/>
            <a:ext cx="4012323" cy="2553410"/>
          </a:xfrm>
          <a:prstGeom prst="rect">
            <a:avLst/>
          </a:prstGeom>
          <a:solidFill>
            <a:srgbClr val="26262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D8D8D8"/>
                </a:solidFill>
                <a:latin typeface="Avenir"/>
                <a:ea typeface="Avenir"/>
                <a:cs typeface="Avenir"/>
                <a:sym typeface="Avenir"/>
              </a:rPr>
              <a:t>Results</a:t>
            </a:r>
            <a:endParaRPr/>
          </a:p>
          <a:p>
            <a:pPr indent="-342900" lvl="0" marL="342900" marR="0" rtl="0" algn="l">
              <a:spcBef>
                <a:spcPts val="0"/>
              </a:spcBef>
              <a:spcAft>
                <a:spcPts val="0"/>
              </a:spcAft>
              <a:buClr>
                <a:srgbClr val="D8D8D8"/>
              </a:buClr>
              <a:buSzPts val="2000"/>
              <a:buFont typeface="Arial"/>
              <a:buChar char="•"/>
            </a:pPr>
            <a:r>
              <a:rPr lang="en-US" sz="2000">
                <a:solidFill>
                  <a:srgbClr val="D8D8D8"/>
                </a:solidFill>
                <a:latin typeface="Avenir"/>
                <a:ea typeface="Avenir"/>
                <a:cs typeface="Avenir"/>
                <a:sym typeface="Avenir"/>
              </a:rPr>
              <a:t>3 variables with greatest impact on customer tier: </a:t>
            </a:r>
            <a:r>
              <a:rPr i="1" lang="en-US" sz="2000">
                <a:solidFill>
                  <a:srgbClr val="D8D8D8"/>
                </a:solidFill>
                <a:latin typeface="Avenir"/>
                <a:ea typeface="Avenir"/>
                <a:cs typeface="Avenir"/>
                <a:sym typeface="Avenir"/>
              </a:rPr>
              <a:t>higher median income, higher population, trade channels such as supermarkets, wholesalers, and restaurants</a:t>
            </a:r>
            <a:endParaRPr i="1"/>
          </a:p>
        </p:txBody>
      </p:sp>
      <p:sp>
        <p:nvSpPr>
          <p:cNvPr id="264" name="Google Shape;264;p12"/>
          <p:cNvSpPr txBox="1"/>
          <p:nvPr/>
        </p:nvSpPr>
        <p:spPr>
          <a:xfrm>
            <a:off x="110359" y="4319752"/>
            <a:ext cx="3901964" cy="2123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D8D8D8"/>
                </a:solidFill>
                <a:latin typeface="Avenir"/>
                <a:ea typeface="Avenir"/>
                <a:cs typeface="Avenir"/>
                <a:sym typeface="Avenir"/>
              </a:rPr>
              <a:t>Next Steps</a:t>
            </a:r>
            <a:endParaRPr/>
          </a:p>
          <a:p>
            <a:pPr indent="0" lvl="0" marL="0" marR="0" rtl="0" algn="l">
              <a:spcBef>
                <a:spcPts val="0"/>
              </a:spcBef>
              <a:spcAft>
                <a:spcPts val="0"/>
              </a:spcAft>
              <a:buNone/>
            </a:pPr>
            <a:r>
              <a:rPr lang="en-US" sz="1800">
                <a:solidFill>
                  <a:srgbClr val="D8D8D8"/>
                </a:solidFill>
                <a:latin typeface="Avenir"/>
                <a:ea typeface="Avenir"/>
                <a:cs typeface="Avenir"/>
                <a:sym typeface="Avenir"/>
              </a:rPr>
              <a:t>Incorporate additional demographic data from external sources</a:t>
            </a:r>
            <a:endParaRPr/>
          </a:p>
          <a:p>
            <a:pPr indent="0" lvl="0" marL="0" marR="0" rtl="0" algn="l">
              <a:spcBef>
                <a:spcPts val="0"/>
              </a:spcBef>
              <a:spcAft>
                <a:spcPts val="0"/>
              </a:spcAft>
              <a:buNone/>
            </a:pPr>
            <a:r>
              <a:t/>
            </a:r>
            <a:endParaRPr sz="1800">
              <a:solidFill>
                <a:srgbClr val="D8D8D8"/>
              </a:solidFill>
              <a:latin typeface="Avenir"/>
              <a:ea typeface="Avenir"/>
              <a:cs typeface="Avenir"/>
              <a:sym typeface="Avenir"/>
            </a:endParaRPr>
          </a:p>
          <a:p>
            <a:pPr indent="0" lvl="0" marL="0" marR="0" rtl="0" algn="l">
              <a:spcBef>
                <a:spcPts val="0"/>
              </a:spcBef>
              <a:spcAft>
                <a:spcPts val="0"/>
              </a:spcAft>
              <a:buNone/>
            </a:pPr>
            <a:r>
              <a:rPr lang="en-US" sz="1800">
                <a:solidFill>
                  <a:srgbClr val="D8D8D8"/>
                </a:solidFill>
                <a:latin typeface="Avenir"/>
                <a:ea typeface="Avenir"/>
                <a:cs typeface="Avenir"/>
                <a:sym typeface="Avenir"/>
              </a:rPr>
              <a:t>Include review data to assess customer perceptions of clients</a:t>
            </a:r>
            <a:endParaRPr/>
          </a:p>
        </p:txBody>
      </p:sp>
      <p:sp>
        <p:nvSpPr>
          <p:cNvPr id="265" name="Google Shape;265;p12"/>
          <p:cNvSpPr txBox="1"/>
          <p:nvPr/>
        </p:nvSpPr>
        <p:spPr>
          <a:xfrm>
            <a:off x="4145017" y="4319752"/>
            <a:ext cx="3901964" cy="2123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D8D8D8"/>
                </a:solidFill>
                <a:latin typeface="Avenir"/>
                <a:ea typeface="Avenir"/>
                <a:cs typeface="Avenir"/>
                <a:sym typeface="Avenir"/>
              </a:rPr>
              <a:t>Limitations</a:t>
            </a:r>
            <a:endParaRPr/>
          </a:p>
          <a:p>
            <a:pPr indent="0" lvl="0" marL="0" marR="0" rtl="0" algn="l">
              <a:spcBef>
                <a:spcPts val="0"/>
              </a:spcBef>
              <a:spcAft>
                <a:spcPts val="0"/>
              </a:spcAft>
              <a:buNone/>
            </a:pPr>
            <a:r>
              <a:rPr lang="en-US" sz="1800">
                <a:solidFill>
                  <a:srgbClr val="D8D8D8"/>
                </a:solidFill>
                <a:latin typeface="Avenir"/>
                <a:ea typeface="Avenir"/>
                <a:cs typeface="Avenir"/>
                <a:sym typeface="Avenir"/>
              </a:rPr>
              <a:t>Model trained on post-pandemic market conditions</a:t>
            </a:r>
            <a:endParaRPr/>
          </a:p>
          <a:p>
            <a:pPr indent="0" lvl="0" marL="0" marR="0" rtl="0" algn="l">
              <a:spcBef>
                <a:spcPts val="0"/>
              </a:spcBef>
              <a:spcAft>
                <a:spcPts val="0"/>
              </a:spcAft>
              <a:buNone/>
            </a:pPr>
            <a:r>
              <a:t/>
            </a:r>
            <a:endParaRPr sz="1800">
              <a:solidFill>
                <a:srgbClr val="D8D8D8"/>
              </a:solidFill>
              <a:latin typeface="Avenir"/>
              <a:ea typeface="Avenir"/>
              <a:cs typeface="Avenir"/>
              <a:sym typeface="Avenir"/>
            </a:endParaRPr>
          </a:p>
          <a:p>
            <a:pPr indent="0" lvl="0" marL="0" marR="0" rtl="0" algn="l">
              <a:spcBef>
                <a:spcPts val="0"/>
              </a:spcBef>
              <a:spcAft>
                <a:spcPts val="0"/>
              </a:spcAft>
              <a:buNone/>
            </a:pPr>
            <a:r>
              <a:rPr lang="en-US" sz="1800">
                <a:solidFill>
                  <a:srgbClr val="D8D8D8"/>
                </a:solidFill>
                <a:latin typeface="Avenir"/>
                <a:ea typeface="Avenir"/>
                <a:cs typeface="Avenir"/>
                <a:sym typeface="Avenir"/>
              </a:rPr>
              <a:t>Model performance could be improved</a:t>
            </a:r>
            <a:endParaRPr/>
          </a:p>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pic>
        <p:nvPicPr>
          <p:cNvPr descr="Chart&#10;&#10;Description automatically generated" id="266" name="Google Shape;266;p12"/>
          <p:cNvPicPr preferRelativeResize="0"/>
          <p:nvPr/>
        </p:nvPicPr>
        <p:blipFill rotWithShape="1">
          <a:blip r:embed="rId3">
            <a:alphaModFix/>
          </a:blip>
          <a:srcRect b="0" l="0" r="11426" t="0"/>
          <a:stretch/>
        </p:blipFill>
        <p:spPr>
          <a:xfrm>
            <a:off x="8477788" y="4103140"/>
            <a:ext cx="3416100" cy="275485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Avenir"/>
              <a:buNone/>
            </a:pPr>
            <a:r>
              <a:rPr lang="en-US"/>
              <a:t>Questions?</a:t>
            </a:r>
            <a:endParaRPr/>
          </a:p>
        </p:txBody>
      </p:sp>
      <p:sp>
        <p:nvSpPr>
          <p:cNvPr id="272" name="Google Shape;272;p13"/>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22dd22cebe9_1_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Appendix	</a:t>
            </a:r>
            <a:endParaRPr/>
          </a:p>
        </p:txBody>
      </p:sp>
      <p:sp>
        <p:nvSpPr>
          <p:cNvPr id="279" name="Google Shape;279;g22dd22cebe9_1_30"/>
          <p:cNvSpPr txBox="1"/>
          <p:nvPr>
            <p:ph idx="1" type="body"/>
          </p:nvPr>
        </p:nvSpPr>
        <p:spPr>
          <a:xfrm>
            <a:off x="789026" y="1788750"/>
            <a:ext cx="5257800" cy="4351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t/>
            </a:r>
            <a:endParaRPr/>
          </a:p>
          <a:p>
            <a:pPr indent="0" lvl="0" marL="0" rtl="0" algn="ctr">
              <a:lnSpc>
                <a:spcPct val="90000"/>
              </a:lnSpc>
              <a:spcBef>
                <a:spcPts val="1000"/>
              </a:spcBef>
              <a:spcAft>
                <a:spcPts val="0"/>
              </a:spcAft>
              <a:buClr>
                <a:srgbClr val="A5A5A5"/>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80" name="Google Shape;280;g22dd22cebe9_1_30"/>
          <p:cNvSpPr txBox="1"/>
          <p:nvPr>
            <p:ph idx="12" type="sldNum"/>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281" name="Google Shape;281;g22dd22cebe9_1_30"/>
          <p:cNvPicPr preferRelativeResize="0"/>
          <p:nvPr/>
        </p:nvPicPr>
        <p:blipFill>
          <a:blip r:embed="rId3">
            <a:alphaModFix/>
          </a:blip>
          <a:stretch>
            <a:fillRect/>
          </a:stretch>
        </p:blipFill>
        <p:spPr>
          <a:xfrm>
            <a:off x="838200" y="5286213"/>
            <a:ext cx="10172700" cy="390525"/>
          </a:xfrm>
          <a:prstGeom prst="rect">
            <a:avLst/>
          </a:prstGeom>
          <a:noFill/>
          <a:ln>
            <a:noFill/>
          </a:ln>
        </p:spPr>
      </p:pic>
      <p:pic>
        <p:nvPicPr>
          <p:cNvPr id="282" name="Google Shape;282;g22dd22cebe9_1_30"/>
          <p:cNvPicPr preferRelativeResize="0"/>
          <p:nvPr/>
        </p:nvPicPr>
        <p:blipFill>
          <a:blip r:embed="rId4">
            <a:alphaModFix/>
          </a:blip>
          <a:stretch>
            <a:fillRect/>
          </a:stretch>
        </p:blipFill>
        <p:spPr>
          <a:xfrm>
            <a:off x="838200" y="1634275"/>
            <a:ext cx="10172700" cy="3242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22dd22cebe9_1_4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89" name="Google Shape;289;g22dd22cebe9_1_4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290" name="Google Shape;290;g22dd22cebe9_1_40"/>
          <p:cNvSpPr txBox="1"/>
          <p:nvPr>
            <p:ph idx="12" type="sldNum"/>
          </p:nvPr>
        </p:nvSpPr>
        <p:spPr>
          <a:xfrm>
            <a:off x="8382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291" name="Google Shape;291;g22dd22cebe9_1_40"/>
          <p:cNvPicPr preferRelativeResize="0"/>
          <p:nvPr/>
        </p:nvPicPr>
        <p:blipFill>
          <a:blip r:embed="rId3">
            <a:alphaModFix/>
          </a:blip>
          <a:stretch>
            <a:fillRect/>
          </a:stretch>
        </p:blipFill>
        <p:spPr>
          <a:xfrm>
            <a:off x="1079363" y="1233488"/>
            <a:ext cx="4429125" cy="4695825"/>
          </a:xfrm>
          <a:prstGeom prst="rect">
            <a:avLst/>
          </a:prstGeom>
          <a:noFill/>
          <a:ln>
            <a:noFill/>
          </a:ln>
        </p:spPr>
      </p:pic>
      <p:pic>
        <p:nvPicPr>
          <p:cNvPr id="292" name="Google Shape;292;g22dd22cebe9_1_40"/>
          <p:cNvPicPr preferRelativeResize="0"/>
          <p:nvPr/>
        </p:nvPicPr>
        <p:blipFill>
          <a:blip r:embed="rId4">
            <a:alphaModFix/>
          </a:blip>
          <a:stretch>
            <a:fillRect/>
          </a:stretch>
        </p:blipFill>
        <p:spPr>
          <a:xfrm>
            <a:off x="6821288" y="1233488"/>
            <a:ext cx="4429125" cy="4695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7" name="Shape 297"/>
        <p:cNvGrpSpPr/>
        <p:nvPr/>
      </p:nvGrpSpPr>
      <p:grpSpPr>
        <a:xfrm>
          <a:off x="0" y="0"/>
          <a:ext cx="0" cy="0"/>
          <a:chOff x="0" y="0"/>
          <a:chExt cx="0" cy="0"/>
        </a:xfrm>
      </p:grpSpPr>
      <p:sp>
        <p:nvSpPr>
          <p:cNvPr id="298" name="Google Shape;29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Executive Summary</a:t>
            </a:r>
            <a:endParaRPr/>
          </a:p>
        </p:txBody>
      </p:sp>
      <p:sp>
        <p:nvSpPr>
          <p:cNvPr id="299" name="Google Shape;29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Onboarding customers is a large investment</a:t>
            </a:r>
            <a:endParaRPr/>
          </a:p>
          <a:p>
            <a:pPr indent="-228600" lvl="0" marL="228600" rtl="0" algn="l">
              <a:lnSpc>
                <a:spcPct val="90000"/>
              </a:lnSpc>
              <a:spcBef>
                <a:spcPts val="1000"/>
              </a:spcBef>
              <a:spcAft>
                <a:spcPts val="0"/>
              </a:spcAft>
              <a:buClr>
                <a:schemeClr val="dk1"/>
              </a:buClr>
              <a:buSzPts val="2800"/>
              <a:buChar char="•"/>
            </a:pPr>
            <a:r>
              <a:rPr lang="en-US"/>
              <a:t>Tier customers in 4 categories of success</a:t>
            </a:r>
            <a:endParaRPr/>
          </a:p>
          <a:p>
            <a:pPr indent="-228600" lvl="0" marL="228600" rtl="0" algn="l">
              <a:lnSpc>
                <a:spcPct val="90000"/>
              </a:lnSpc>
              <a:spcBef>
                <a:spcPts val="1000"/>
              </a:spcBef>
              <a:spcAft>
                <a:spcPts val="0"/>
              </a:spcAft>
              <a:buClr>
                <a:schemeClr val="dk1"/>
              </a:buClr>
              <a:buSzPts val="2800"/>
              <a:buChar char="•"/>
            </a:pPr>
            <a:r>
              <a:rPr lang="en-US"/>
              <a:t>Most important variables are:</a:t>
            </a:r>
            <a:endParaRPr/>
          </a:p>
          <a:p>
            <a:pPr indent="-228600" lvl="1" marL="685800" rtl="0" algn="l">
              <a:lnSpc>
                <a:spcPct val="90000"/>
              </a:lnSpc>
              <a:spcBef>
                <a:spcPts val="500"/>
              </a:spcBef>
              <a:spcAft>
                <a:spcPts val="0"/>
              </a:spcAft>
              <a:buClr>
                <a:schemeClr val="dk1"/>
              </a:buClr>
              <a:buSzPts val="2400"/>
              <a:buChar char="•"/>
            </a:pPr>
            <a:r>
              <a:rPr lang="en-US"/>
              <a:t>Population</a:t>
            </a:r>
            <a:endParaRPr/>
          </a:p>
          <a:p>
            <a:pPr indent="-228600" lvl="1" marL="685800" rtl="0" algn="l">
              <a:lnSpc>
                <a:spcPct val="90000"/>
              </a:lnSpc>
              <a:spcBef>
                <a:spcPts val="500"/>
              </a:spcBef>
              <a:spcAft>
                <a:spcPts val="0"/>
              </a:spcAft>
              <a:buClr>
                <a:schemeClr val="dk1"/>
              </a:buClr>
              <a:buSzPts val="2400"/>
              <a:buChar char="•"/>
            </a:pPr>
            <a:r>
              <a:rPr lang="en-US"/>
              <a:t>Median income</a:t>
            </a:r>
            <a:endParaRPr/>
          </a:p>
          <a:p>
            <a:pPr indent="-228600" lvl="1" marL="685800" rtl="0" algn="l">
              <a:lnSpc>
                <a:spcPct val="90000"/>
              </a:lnSpc>
              <a:spcBef>
                <a:spcPts val="500"/>
              </a:spcBef>
              <a:spcAft>
                <a:spcPts val="0"/>
              </a:spcAft>
              <a:buClr>
                <a:schemeClr val="dk1"/>
              </a:buClr>
              <a:buSzPts val="2400"/>
              <a:buChar char="•"/>
            </a:pPr>
            <a:r>
              <a:rPr lang="en-US"/>
              <a:t>Sub Trade Channel</a:t>
            </a:r>
            <a:endParaRPr/>
          </a:p>
          <a:p>
            <a:pPr indent="-228600" lvl="0" marL="228600" rtl="0" algn="l">
              <a:lnSpc>
                <a:spcPct val="90000"/>
              </a:lnSpc>
              <a:spcBef>
                <a:spcPts val="1000"/>
              </a:spcBef>
              <a:spcAft>
                <a:spcPts val="0"/>
              </a:spcAft>
              <a:buClr>
                <a:schemeClr val="dk1"/>
              </a:buClr>
              <a:buSzPts val="2800"/>
              <a:buChar char="•"/>
            </a:pPr>
            <a:r>
              <a:rPr lang="en-US"/>
              <a:t>Limitations</a:t>
            </a:r>
            <a:endParaRPr/>
          </a:p>
          <a:p>
            <a:pPr indent="-228600" lvl="0" marL="228600" rtl="0" algn="l">
              <a:lnSpc>
                <a:spcPct val="90000"/>
              </a:lnSpc>
              <a:spcBef>
                <a:spcPts val="1000"/>
              </a:spcBef>
              <a:spcAft>
                <a:spcPts val="0"/>
              </a:spcAft>
              <a:buClr>
                <a:schemeClr val="dk1"/>
              </a:buClr>
              <a:buSzPts val="2800"/>
              <a:buChar char="•"/>
            </a:pPr>
            <a:r>
              <a:rPr lang="en-US"/>
              <a:t>Room for further investigation</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00" name="Google Shape;300;p11"/>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5" name="Shape 305"/>
        <p:cNvGrpSpPr/>
        <p:nvPr/>
      </p:nvGrpSpPr>
      <p:grpSpPr>
        <a:xfrm>
          <a:off x="0" y="0"/>
          <a:ext cx="0" cy="0"/>
          <a:chOff x="0" y="0"/>
          <a:chExt cx="0" cy="0"/>
        </a:xfrm>
      </p:grpSpPr>
      <p:sp>
        <p:nvSpPr>
          <p:cNvPr id="306" name="Google Shape;30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Business Problem</a:t>
            </a:r>
            <a:endParaRPr/>
          </a:p>
        </p:txBody>
      </p:sp>
      <p:sp>
        <p:nvSpPr>
          <p:cNvPr id="307" name="Google Shape;30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BFBFBF"/>
              </a:buClr>
              <a:buSzPts val="2800"/>
              <a:buFont typeface="Arial"/>
              <a:buChar char="•"/>
            </a:pPr>
            <a:r>
              <a:rPr b="0" i="0" lang="en-US" u="none" strike="noStrike">
                <a:solidFill>
                  <a:srgbClr val="BFBFBF"/>
                </a:solidFill>
              </a:rPr>
              <a:t>How do we best identify what a successful business is? </a:t>
            </a:r>
            <a:endParaRPr/>
          </a:p>
          <a:p>
            <a:pPr indent="-50800" lvl="0" marL="228600" rtl="0" algn="l">
              <a:lnSpc>
                <a:spcPct val="90000"/>
              </a:lnSpc>
              <a:spcBef>
                <a:spcPts val="0"/>
              </a:spcBef>
              <a:spcAft>
                <a:spcPts val="0"/>
              </a:spcAft>
              <a:buClr>
                <a:schemeClr val="dk1"/>
              </a:buClr>
              <a:buSzPts val="2800"/>
              <a:buFont typeface="Arial"/>
              <a:buNone/>
            </a:pPr>
            <a:r>
              <a:t/>
            </a:r>
            <a:endParaRPr b="0" i="0" u="none" strike="noStrike">
              <a:solidFill>
                <a:srgbClr val="BFBFBF"/>
              </a:solidFill>
            </a:endParaRPr>
          </a:p>
          <a:p>
            <a:pPr indent="-228600" lvl="0" marL="228600" rtl="0" algn="l">
              <a:lnSpc>
                <a:spcPct val="90000"/>
              </a:lnSpc>
              <a:spcBef>
                <a:spcPts val="0"/>
              </a:spcBef>
              <a:spcAft>
                <a:spcPts val="0"/>
              </a:spcAft>
              <a:buClr>
                <a:srgbClr val="BFBFBF"/>
              </a:buClr>
              <a:buSzPts val="2800"/>
              <a:buFont typeface="Arial"/>
              <a:buChar char="•"/>
            </a:pPr>
            <a:r>
              <a:rPr b="0" i="0" lang="en-US" u="none" strike="noStrike">
                <a:solidFill>
                  <a:srgbClr val="BFBFBF"/>
                </a:solidFill>
              </a:rPr>
              <a:t>There is no defined criteria for what a makes a successful business, so creating a way to measure customer success is vital.</a:t>
            </a:r>
            <a:endParaRPr/>
          </a:p>
          <a:p>
            <a:pPr indent="-50800" lvl="0" marL="228600" rtl="0" algn="l">
              <a:lnSpc>
                <a:spcPct val="90000"/>
              </a:lnSpc>
              <a:spcBef>
                <a:spcPts val="0"/>
              </a:spcBef>
              <a:spcAft>
                <a:spcPts val="0"/>
              </a:spcAft>
              <a:buClr>
                <a:schemeClr val="dk1"/>
              </a:buClr>
              <a:buSzPts val="2800"/>
              <a:buFont typeface="Arial"/>
              <a:buNone/>
            </a:pPr>
            <a:r>
              <a:t/>
            </a:r>
            <a:endParaRPr b="0" i="0" u="none" strike="noStrike">
              <a:solidFill>
                <a:srgbClr val="BFBFBF"/>
              </a:solidFill>
            </a:endParaRPr>
          </a:p>
          <a:p>
            <a:pPr indent="-228600" lvl="0" marL="228600" rtl="0" algn="l">
              <a:lnSpc>
                <a:spcPct val="90000"/>
              </a:lnSpc>
              <a:spcBef>
                <a:spcPts val="0"/>
              </a:spcBef>
              <a:spcAft>
                <a:spcPts val="0"/>
              </a:spcAft>
              <a:buClr>
                <a:srgbClr val="BFBFBF"/>
              </a:buClr>
              <a:buSzPts val="2800"/>
              <a:buFont typeface="Arial"/>
              <a:buChar char="•"/>
            </a:pPr>
            <a:r>
              <a:rPr b="0" i="0" lang="en-US" u="none" strike="noStrike">
                <a:solidFill>
                  <a:srgbClr val="BFBFBF"/>
                </a:solidFill>
              </a:rPr>
              <a:t>The approach we took started with identifying characteristics of current successful customers with a high yield of Invoice Price.</a:t>
            </a:r>
            <a:endParaRPr/>
          </a:p>
          <a:p>
            <a:pPr indent="-50800" lvl="0" marL="228600" rtl="0" algn="l">
              <a:lnSpc>
                <a:spcPct val="90000"/>
              </a:lnSpc>
              <a:spcBef>
                <a:spcPts val="0"/>
              </a:spcBef>
              <a:spcAft>
                <a:spcPts val="0"/>
              </a:spcAft>
              <a:buClr>
                <a:schemeClr val="dk1"/>
              </a:buClr>
              <a:buSzPts val="2800"/>
              <a:buFont typeface="Arial"/>
              <a:buNone/>
            </a:pPr>
            <a:r>
              <a:t/>
            </a:r>
            <a:endParaRPr b="0" i="0" u="none" strike="noStrike">
              <a:solidFill>
                <a:srgbClr val="BFBFBF"/>
              </a:solidFill>
            </a:endParaRPr>
          </a:p>
          <a:p>
            <a:pPr indent="-228600" lvl="0" marL="228600" rtl="0" algn="l">
              <a:lnSpc>
                <a:spcPct val="90000"/>
              </a:lnSpc>
              <a:spcBef>
                <a:spcPts val="0"/>
              </a:spcBef>
              <a:spcAft>
                <a:spcPts val="0"/>
              </a:spcAft>
              <a:buClr>
                <a:srgbClr val="BFBFBF"/>
              </a:buClr>
              <a:buSzPts val="2800"/>
              <a:buFont typeface="Arial"/>
              <a:buChar char="•"/>
            </a:pPr>
            <a:r>
              <a:rPr b="0" i="0" lang="en-US" u="none" strike="noStrike">
                <a:solidFill>
                  <a:srgbClr val="BFBFBF"/>
                </a:solidFill>
              </a:rPr>
              <a:t>We chose to model customer success using Customer Tiering alongside predictive analytics.</a:t>
            </a:r>
            <a:endParaRPr/>
          </a:p>
          <a:p>
            <a:pPr indent="0" lvl="0" marL="0" rtl="0" algn="l">
              <a:lnSpc>
                <a:spcPct val="90000"/>
              </a:lnSpc>
              <a:spcBef>
                <a:spcPts val="1000"/>
              </a:spcBef>
              <a:spcAft>
                <a:spcPts val="0"/>
              </a:spcAft>
              <a:buClr>
                <a:schemeClr val="dk1"/>
              </a:buClr>
              <a:buSzPts val="2800"/>
              <a:buNone/>
            </a:pPr>
            <a:r>
              <a:t/>
            </a:r>
            <a:endParaRPr/>
          </a:p>
        </p:txBody>
      </p:sp>
      <p:sp>
        <p:nvSpPr>
          <p:cNvPr id="308" name="Google Shape;308;p2"/>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Business Problem</a:t>
            </a:r>
            <a:endParaRPr/>
          </a:p>
        </p:txBody>
      </p:sp>
      <p:sp>
        <p:nvSpPr>
          <p:cNvPr id="162" name="Google Shape;162;p3"/>
          <p:cNvSpPr txBox="1"/>
          <p:nvPr>
            <p:ph idx="1" type="body"/>
          </p:nvPr>
        </p:nvSpPr>
        <p:spPr>
          <a:xfrm>
            <a:off x="1557130" y="1825625"/>
            <a:ext cx="979667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BFBFBF"/>
              </a:buClr>
              <a:buSzPts val="2800"/>
              <a:buNone/>
            </a:pPr>
            <a:r>
              <a:rPr b="0" i="0" lang="en-US" u="none" strike="noStrike">
                <a:solidFill>
                  <a:srgbClr val="BFBFBF"/>
                </a:solidFill>
              </a:rPr>
              <a:t>How do we best identify what a successful business is? </a:t>
            </a:r>
            <a:endParaRPr/>
          </a:p>
          <a:p>
            <a:pPr indent="0" lvl="0" marL="0" rtl="0" algn="l">
              <a:lnSpc>
                <a:spcPct val="90000"/>
              </a:lnSpc>
              <a:spcBef>
                <a:spcPts val="0"/>
              </a:spcBef>
              <a:spcAft>
                <a:spcPts val="0"/>
              </a:spcAft>
              <a:buClr>
                <a:schemeClr val="dk1"/>
              </a:buClr>
              <a:buSzPts val="1100"/>
              <a:buNone/>
            </a:pPr>
            <a:r>
              <a:t/>
            </a:r>
            <a:endParaRPr b="0" i="0" sz="1100" u="none" strike="noStrike">
              <a:solidFill>
                <a:srgbClr val="BFBFBF"/>
              </a:solidFill>
            </a:endParaRPr>
          </a:p>
          <a:p>
            <a:pPr indent="-50800" lvl="0" marL="228600" rtl="0" algn="l">
              <a:lnSpc>
                <a:spcPct val="90000"/>
              </a:lnSpc>
              <a:spcBef>
                <a:spcPts val="0"/>
              </a:spcBef>
              <a:spcAft>
                <a:spcPts val="0"/>
              </a:spcAft>
              <a:buClr>
                <a:schemeClr val="dk1"/>
              </a:buClr>
              <a:buSzPts val="2800"/>
              <a:buFont typeface="Arial"/>
              <a:buNone/>
            </a:pPr>
            <a:r>
              <a:t/>
            </a:r>
            <a:endParaRPr b="0" i="0" u="none" strike="noStrike">
              <a:solidFill>
                <a:srgbClr val="BFBFBF"/>
              </a:solidFill>
            </a:endParaRPr>
          </a:p>
          <a:p>
            <a:pPr indent="0" lvl="0" marL="0" rtl="0" algn="l">
              <a:lnSpc>
                <a:spcPct val="90000"/>
              </a:lnSpc>
              <a:spcBef>
                <a:spcPts val="0"/>
              </a:spcBef>
              <a:spcAft>
                <a:spcPts val="0"/>
              </a:spcAft>
              <a:buClr>
                <a:srgbClr val="BFBFBF"/>
              </a:buClr>
              <a:buSzPts val="2800"/>
              <a:buNone/>
            </a:pPr>
            <a:r>
              <a:rPr lang="en-US">
                <a:solidFill>
                  <a:srgbClr val="BFBFBF"/>
                </a:solidFill>
              </a:rPr>
              <a:t>N</a:t>
            </a:r>
            <a:r>
              <a:rPr b="0" i="0" lang="en-US" u="none" strike="noStrike">
                <a:solidFill>
                  <a:srgbClr val="BFBFBF"/>
                </a:solidFill>
              </a:rPr>
              <a:t>o clear criteria for what a makes a successful customer.</a:t>
            </a:r>
            <a:endParaRPr/>
          </a:p>
          <a:p>
            <a:pPr indent="0" lvl="0" marL="0" rtl="0" algn="l">
              <a:lnSpc>
                <a:spcPct val="90000"/>
              </a:lnSpc>
              <a:spcBef>
                <a:spcPts val="0"/>
              </a:spcBef>
              <a:spcAft>
                <a:spcPts val="0"/>
              </a:spcAft>
              <a:buClr>
                <a:schemeClr val="dk1"/>
              </a:buClr>
              <a:buSzPts val="1100"/>
              <a:buNone/>
            </a:pPr>
            <a:r>
              <a:t/>
            </a:r>
            <a:endParaRPr b="0" i="0" sz="1100" u="none" strike="noStrike">
              <a:solidFill>
                <a:srgbClr val="BFBFBF"/>
              </a:solidFill>
            </a:endParaRPr>
          </a:p>
          <a:p>
            <a:pPr indent="-50800" lvl="0" marL="228600" rtl="0" algn="l">
              <a:lnSpc>
                <a:spcPct val="90000"/>
              </a:lnSpc>
              <a:spcBef>
                <a:spcPts val="0"/>
              </a:spcBef>
              <a:spcAft>
                <a:spcPts val="0"/>
              </a:spcAft>
              <a:buClr>
                <a:schemeClr val="dk1"/>
              </a:buClr>
              <a:buSzPts val="2800"/>
              <a:buFont typeface="Arial"/>
              <a:buNone/>
            </a:pPr>
            <a:r>
              <a:t/>
            </a:r>
            <a:endParaRPr b="0" i="0" u="none" strike="noStrike">
              <a:solidFill>
                <a:srgbClr val="BFBFBF"/>
              </a:solidFill>
            </a:endParaRPr>
          </a:p>
          <a:p>
            <a:pPr indent="0" lvl="0" marL="0" rtl="0" algn="l">
              <a:lnSpc>
                <a:spcPct val="90000"/>
              </a:lnSpc>
              <a:spcBef>
                <a:spcPts val="0"/>
              </a:spcBef>
              <a:spcAft>
                <a:spcPts val="0"/>
              </a:spcAft>
              <a:buClr>
                <a:srgbClr val="BFBFBF"/>
              </a:buClr>
              <a:buSzPts val="2800"/>
              <a:buNone/>
            </a:pPr>
            <a:r>
              <a:rPr b="0" i="0" lang="en-US" u="none" strike="noStrike">
                <a:solidFill>
                  <a:srgbClr val="BFBFBF"/>
                </a:solidFill>
              </a:rPr>
              <a:t>Approach was to identify characteristics of current successful customers.</a:t>
            </a:r>
            <a:endParaRPr b="0" i="0" sz="1100" u="none" strike="noStrike">
              <a:solidFill>
                <a:srgbClr val="BFBFBF"/>
              </a:solidFill>
            </a:endParaRPr>
          </a:p>
          <a:p>
            <a:pPr indent="-50800" lvl="0" marL="228600" rtl="0" algn="l">
              <a:lnSpc>
                <a:spcPct val="90000"/>
              </a:lnSpc>
              <a:spcBef>
                <a:spcPts val="0"/>
              </a:spcBef>
              <a:spcAft>
                <a:spcPts val="0"/>
              </a:spcAft>
              <a:buClr>
                <a:schemeClr val="dk1"/>
              </a:buClr>
              <a:buSzPts val="2800"/>
              <a:buFont typeface="Arial"/>
              <a:buNone/>
            </a:pPr>
            <a:r>
              <a:t/>
            </a:r>
            <a:endParaRPr b="0" i="0" u="none" strike="noStrike">
              <a:solidFill>
                <a:srgbClr val="BFBFBF"/>
              </a:solidFill>
            </a:endParaRPr>
          </a:p>
          <a:p>
            <a:pPr indent="0" lvl="0" marL="0" rtl="0" algn="l">
              <a:lnSpc>
                <a:spcPct val="90000"/>
              </a:lnSpc>
              <a:spcBef>
                <a:spcPts val="0"/>
              </a:spcBef>
              <a:spcAft>
                <a:spcPts val="0"/>
              </a:spcAft>
              <a:buClr>
                <a:srgbClr val="BFBFBF"/>
              </a:buClr>
              <a:buSzPts val="2800"/>
              <a:buNone/>
            </a:pPr>
            <a:r>
              <a:rPr lang="en-US">
                <a:solidFill>
                  <a:srgbClr val="BFBFBF"/>
                </a:solidFill>
              </a:rPr>
              <a:t>C</a:t>
            </a:r>
            <a:r>
              <a:rPr b="0" i="0" lang="en-US" u="none" strike="noStrike">
                <a:solidFill>
                  <a:srgbClr val="BFBFBF"/>
                </a:solidFill>
              </a:rPr>
              <a:t>hose to model customer success using Customer Tiering alongside predictive analytics.</a:t>
            </a:r>
            <a:endParaRPr/>
          </a:p>
          <a:p>
            <a:pPr indent="0" lvl="0" marL="0" rtl="0" algn="l">
              <a:lnSpc>
                <a:spcPct val="90000"/>
              </a:lnSpc>
              <a:spcBef>
                <a:spcPts val="1000"/>
              </a:spcBef>
              <a:spcAft>
                <a:spcPts val="0"/>
              </a:spcAft>
              <a:buClr>
                <a:schemeClr val="dk1"/>
              </a:buClr>
              <a:buSzPts val="2800"/>
              <a:buNone/>
            </a:pPr>
            <a:r>
              <a:t/>
            </a:r>
            <a:endParaRPr/>
          </a:p>
        </p:txBody>
      </p:sp>
      <p:sp>
        <p:nvSpPr>
          <p:cNvPr id="163" name="Google Shape;163;p3"/>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descr="Excellent outline" id="164" name="Google Shape;164;p3"/>
          <p:cNvPicPr preferRelativeResize="0"/>
          <p:nvPr/>
        </p:nvPicPr>
        <p:blipFill rotWithShape="1">
          <a:blip r:embed="rId3">
            <a:alphaModFix/>
          </a:blip>
          <a:srcRect b="0" l="0" r="0" t="0"/>
          <a:stretch/>
        </p:blipFill>
        <p:spPr>
          <a:xfrm>
            <a:off x="626165" y="2634388"/>
            <a:ext cx="679174" cy="679174"/>
          </a:xfrm>
          <a:prstGeom prst="rect">
            <a:avLst/>
          </a:prstGeom>
          <a:noFill/>
          <a:ln>
            <a:noFill/>
          </a:ln>
        </p:spPr>
      </p:pic>
      <p:pic>
        <p:nvPicPr>
          <p:cNvPr descr="Research with solid fill" id="165" name="Google Shape;165;p3"/>
          <p:cNvPicPr preferRelativeResize="0"/>
          <p:nvPr/>
        </p:nvPicPr>
        <p:blipFill rotWithShape="1">
          <a:blip r:embed="rId4">
            <a:alphaModFix/>
          </a:blip>
          <a:srcRect b="0" l="0" r="0" t="0"/>
          <a:stretch/>
        </p:blipFill>
        <p:spPr>
          <a:xfrm>
            <a:off x="626165" y="1752255"/>
            <a:ext cx="679174" cy="679174"/>
          </a:xfrm>
          <a:prstGeom prst="rect">
            <a:avLst/>
          </a:prstGeom>
          <a:noFill/>
          <a:ln>
            <a:noFill/>
          </a:ln>
        </p:spPr>
      </p:pic>
      <p:pic>
        <p:nvPicPr>
          <p:cNvPr descr="Bar graph with upward trend with solid fill" id="166" name="Google Shape;166;p3"/>
          <p:cNvPicPr preferRelativeResize="0"/>
          <p:nvPr/>
        </p:nvPicPr>
        <p:blipFill rotWithShape="1">
          <a:blip r:embed="rId5">
            <a:alphaModFix/>
          </a:blip>
          <a:srcRect b="0" l="0" r="0" t="0"/>
          <a:stretch/>
        </p:blipFill>
        <p:spPr>
          <a:xfrm>
            <a:off x="626165" y="3714716"/>
            <a:ext cx="679174" cy="679174"/>
          </a:xfrm>
          <a:prstGeom prst="rect">
            <a:avLst/>
          </a:prstGeom>
          <a:noFill/>
          <a:ln>
            <a:noFill/>
          </a:ln>
        </p:spPr>
      </p:pic>
      <p:pic>
        <p:nvPicPr>
          <p:cNvPr descr="Social network with solid fill" id="167" name="Google Shape;167;p3"/>
          <p:cNvPicPr preferRelativeResize="0"/>
          <p:nvPr/>
        </p:nvPicPr>
        <p:blipFill rotWithShape="1">
          <a:blip r:embed="rId6">
            <a:alphaModFix/>
          </a:blip>
          <a:srcRect b="0" l="0" r="0" t="0"/>
          <a:stretch/>
        </p:blipFill>
        <p:spPr>
          <a:xfrm>
            <a:off x="626165" y="4822618"/>
            <a:ext cx="679174" cy="6791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Data Preparation</a:t>
            </a:r>
            <a:endParaRPr/>
          </a:p>
        </p:txBody>
      </p:sp>
      <p:sp>
        <p:nvSpPr>
          <p:cNvPr id="173" name="Google Shape;173;p4"/>
          <p:cNvSpPr txBox="1"/>
          <p:nvPr>
            <p:ph idx="2" type="body"/>
          </p:nvPr>
        </p:nvSpPr>
        <p:spPr>
          <a:xfrm>
            <a:off x="1247699" y="1959900"/>
            <a:ext cx="4389034" cy="4232074"/>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rgbClr val="BFBFBF"/>
              </a:buClr>
              <a:buSzPts val="2800"/>
              <a:buNone/>
            </a:pPr>
            <a:r>
              <a:rPr lang="en-US">
                <a:solidFill>
                  <a:srgbClr val="BFBFBF"/>
                </a:solidFill>
              </a:rPr>
              <a:t>Non-historical data.</a:t>
            </a:r>
            <a:endParaRPr/>
          </a:p>
          <a:p>
            <a:pPr indent="0" lvl="0" marL="0" rtl="0" algn="l">
              <a:lnSpc>
                <a:spcPct val="120000"/>
              </a:lnSpc>
              <a:spcBef>
                <a:spcPts val="5200"/>
              </a:spcBef>
              <a:spcAft>
                <a:spcPts val="0"/>
              </a:spcAft>
              <a:buClr>
                <a:srgbClr val="BFBFBF"/>
              </a:buClr>
              <a:buSzPts val="2800"/>
              <a:buNone/>
            </a:pPr>
            <a:r>
              <a:rPr lang="en-US">
                <a:solidFill>
                  <a:srgbClr val="BFBFBF"/>
                </a:solidFill>
              </a:rPr>
              <a:t>Onboarding date.</a:t>
            </a:r>
            <a:endParaRPr/>
          </a:p>
          <a:p>
            <a:pPr indent="0" lvl="0" marL="0" rtl="0" algn="l">
              <a:lnSpc>
                <a:spcPct val="120000"/>
              </a:lnSpc>
              <a:spcBef>
                <a:spcPts val="5200"/>
              </a:spcBef>
              <a:spcAft>
                <a:spcPts val="0"/>
              </a:spcAft>
              <a:buClr>
                <a:srgbClr val="BFBFBF"/>
              </a:buClr>
              <a:buSzPts val="2800"/>
              <a:buNone/>
            </a:pPr>
            <a:r>
              <a:rPr lang="en-US">
                <a:solidFill>
                  <a:srgbClr val="BFBFBF"/>
                </a:solidFill>
              </a:rPr>
              <a:t>Remove data with 0 or negative invoice price.</a:t>
            </a:r>
            <a:endParaRPr/>
          </a:p>
        </p:txBody>
      </p:sp>
      <p:sp>
        <p:nvSpPr>
          <p:cNvPr id="174" name="Google Shape;174;p4"/>
          <p:cNvSpPr txBox="1"/>
          <p:nvPr>
            <p:ph idx="4" type="body"/>
          </p:nvPr>
        </p:nvSpPr>
        <p:spPr>
          <a:xfrm>
            <a:off x="6571226" y="1965947"/>
            <a:ext cx="5183452" cy="4232074"/>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rgbClr val="BFBFBF"/>
              </a:buClr>
              <a:buSzPts val="2800"/>
              <a:buNone/>
            </a:pPr>
            <a:r>
              <a:rPr lang="en-US">
                <a:solidFill>
                  <a:srgbClr val="BFBFBF"/>
                </a:solidFill>
              </a:rPr>
              <a:t>Find external data related to customer.</a:t>
            </a:r>
            <a:endParaRPr sz="1400">
              <a:solidFill>
                <a:srgbClr val="BFBFBF"/>
              </a:solidFill>
            </a:endParaRPr>
          </a:p>
          <a:p>
            <a:pPr indent="0" lvl="0" marL="0" rtl="0" algn="l">
              <a:lnSpc>
                <a:spcPct val="120000"/>
              </a:lnSpc>
              <a:spcBef>
                <a:spcPts val="5200"/>
              </a:spcBef>
              <a:spcAft>
                <a:spcPts val="0"/>
              </a:spcAft>
              <a:buClr>
                <a:srgbClr val="BFBFBF"/>
              </a:buClr>
              <a:buSzPts val="2800"/>
              <a:buNone/>
            </a:pPr>
            <a:r>
              <a:rPr lang="en-US">
                <a:solidFill>
                  <a:srgbClr val="BFBFBF"/>
                </a:solidFill>
              </a:rPr>
              <a:t>Target variable.</a:t>
            </a:r>
            <a:endParaRPr/>
          </a:p>
          <a:p>
            <a:pPr indent="0" lvl="0" marL="0" rtl="0" algn="l">
              <a:lnSpc>
                <a:spcPct val="120000"/>
              </a:lnSpc>
              <a:spcBef>
                <a:spcPts val="5200"/>
              </a:spcBef>
              <a:spcAft>
                <a:spcPts val="0"/>
              </a:spcAft>
              <a:buClr>
                <a:srgbClr val="BFBFBF"/>
              </a:buClr>
              <a:buSzPts val="2800"/>
              <a:buNone/>
            </a:pPr>
            <a:r>
              <a:rPr lang="en-US">
                <a:solidFill>
                  <a:srgbClr val="BFBFBF"/>
                </a:solidFill>
              </a:rPr>
              <a:t>Features included in ML model.</a:t>
            </a:r>
            <a:endParaRPr/>
          </a:p>
        </p:txBody>
      </p:sp>
      <p:sp>
        <p:nvSpPr>
          <p:cNvPr id="175" name="Google Shape;175;p4"/>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descr="Badge New outline" id="176" name="Google Shape;176;p4"/>
          <p:cNvPicPr preferRelativeResize="0"/>
          <p:nvPr/>
        </p:nvPicPr>
        <p:blipFill rotWithShape="1">
          <a:blip r:embed="rId3">
            <a:alphaModFix/>
          </a:blip>
          <a:srcRect b="0" l="0" r="0" t="0"/>
          <a:stretch/>
        </p:blipFill>
        <p:spPr>
          <a:xfrm>
            <a:off x="318959" y="1849016"/>
            <a:ext cx="788831" cy="788831"/>
          </a:xfrm>
          <a:prstGeom prst="rect">
            <a:avLst/>
          </a:prstGeom>
          <a:noFill/>
          <a:ln>
            <a:noFill/>
          </a:ln>
        </p:spPr>
      </p:pic>
      <p:pic>
        <p:nvPicPr>
          <p:cNvPr descr="Flip calendar outline" id="177" name="Google Shape;177;p4"/>
          <p:cNvPicPr preferRelativeResize="0"/>
          <p:nvPr/>
        </p:nvPicPr>
        <p:blipFill rotWithShape="1">
          <a:blip r:embed="rId4">
            <a:alphaModFix/>
          </a:blip>
          <a:srcRect b="0" l="0" r="0" t="0"/>
          <a:stretch/>
        </p:blipFill>
        <p:spPr>
          <a:xfrm>
            <a:off x="318959" y="2959698"/>
            <a:ext cx="788831" cy="788831"/>
          </a:xfrm>
          <a:prstGeom prst="rect">
            <a:avLst/>
          </a:prstGeom>
          <a:noFill/>
          <a:ln>
            <a:noFill/>
          </a:ln>
        </p:spPr>
      </p:pic>
      <p:pic>
        <p:nvPicPr>
          <p:cNvPr descr="Gantt Chart outline" id="178" name="Google Shape;178;p4"/>
          <p:cNvPicPr preferRelativeResize="0"/>
          <p:nvPr/>
        </p:nvPicPr>
        <p:blipFill rotWithShape="1">
          <a:blip r:embed="rId5">
            <a:alphaModFix/>
          </a:blip>
          <a:srcRect b="0" l="0" r="0" t="0"/>
          <a:stretch/>
        </p:blipFill>
        <p:spPr>
          <a:xfrm>
            <a:off x="318959" y="4413740"/>
            <a:ext cx="788831" cy="788831"/>
          </a:xfrm>
          <a:prstGeom prst="rect">
            <a:avLst/>
          </a:prstGeom>
          <a:noFill/>
          <a:ln>
            <a:noFill/>
          </a:ln>
        </p:spPr>
      </p:pic>
      <p:pic>
        <p:nvPicPr>
          <p:cNvPr descr="Cloud outline" id="179" name="Google Shape;179;p4"/>
          <p:cNvPicPr preferRelativeResize="0"/>
          <p:nvPr/>
        </p:nvPicPr>
        <p:blipFill rotWithShape="1">
          <a:blip r:embed="rId6">
            <a:alphaModFix/>
          </a:blip>
          <a:srcRect b="0" l="0" r="0" t="0"/>
          <a:stretch/>
        </p:blipFill>
        <p:spPr>
          <a:xfrm>
            <a:off x="5624337" y="1959900"/>
            <a:ext cx="788831" cy="788831"/>
          </a:xfrm>
          <a:prstGeom prst="rect">
            <a:avLst/>
          </a:prstGeom>
          <a:noFill/>
          <a:ln>
            <a:noFill/>
          </a:ln>
        </p:spPr>
      </p:pic>
      <p:pic>
        <p:nvPicPr>
          <p:cNvPr descr="Target outline" id="180" name="Google Shape;180;p4"/>
          <p:cNvPicPr preferRelativeResize="0"/>
          <p:nvPr/>
        </p:nvPicPr>
        <p:blipFill rotWithShape="1">
          <a:blip r:embed="rId7">
            <a:alphaModFix/>
          </a:blip>
          <a:srcRect b="0" l="0" r="0" t="0"/>
          <a:stretch/>
        </p:blipFill>
        <p:spPr>
          <a:xfrm>
            <a:off x="5624338" y="3557433"/>
            <a:ext cx="788831" cy="788831"/>
          </a:xfrm>
          <a:prstGeom prst="rect">
            <a:avLst/>
          </a:prstGeom>
          <a:noFill/>
          <a:ln>
            <a:noFill/>
          </a:ln>
        </p:spPr>
      </p:pic>
      <p:pic>
        <p:nvPicPr>
          <p:cNvPr descr="Badge Tick outline" id="181" name="Google Shape;181;p4"/>
          <p:cNvPicPr preferRelativeResize="0"/>
          <p:nvPr/>
        </p:nvPicPr>
        <p:blipFill rotWithShape="1">
          <a:blip r:embed="rId8">
            <a:alphaModFix/>
          </a:blip>
          <a:srcRect b="0" l="0" r="0" t="0"/>
          <a:stretch/>
        </p:blipFill>
        <p:spPr>
          <a:xfrm>
            <a:off x="5624342" y="4899705"/>
            <a:ext cx="788831" cy="78883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2dd22cef84_0_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Predictor Variables	</a:t>
            </a:r>
            <a:endParaRPr/>
          </a:p>
        </p:txBody>
      </p:sp>
      <p:sp>
        <p:nvSpPr>
          <p:cNvPr id="188" name="Google Shape;188;g22dd22cef84_0_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457200" lvl="0" marL="0" rtl="0" algn="l">
              <a:lnSpc>
                <a:spcPct val="100000"/>
              </a:lnSpc>
              <a:spcBef>
                <a:spcPts val="0"/>
              </a:spcBef>
              <a:spcAft>
                <a:spcPts val="0"/>
              </a:spcAft>
              <a:buNone/>
            </a:pPr>
            <a:r>
              <a:rPr lang="en-US" sz="2200">
                <a:solidFill>
                  <a:srgbClr val="A5A5A5"/>
                </a:solidFill>
                <a:highlight>
                  <a:schemeClr val="lt1"/>
                </a:highlight>
                <a:latin typeface="Arial"/>
                <a:ea typeface="Arial"/>
                <a:cs typeface="Arial"/>
                <a:sym typeface="Arial"/>
              </a:rPr>
              <a:t>SALES_OFFICE_DESCRIPTION</a:t>
            </a:r>
            <a:endParaRPr sz="2200">
              <a:solidFill>
                <a:srgbClr val="A5A5A5"/>
              </a:solidFill>
              <a:highlight>
                <a:schemeClr val="lt1"/>
              </a:highlight>
              <a:latin typeface="Arial"/>
              <a:ea typeface="Arial"/>
              <a:cs typeface="Arial"/>
              <a:sym typeface="Arial"/>
            </a:endParaRPr>
          </a:p>
          <a:p>
            <a:pPr indent="457200" lvl="0" marL="0" rtl="0" algn="l">
              <a:lnSpc>
                <a:spcPct val="100000"/>
              </a:lnSpc>
              <a:spcBef>
                <a:spcPts val="0"/>
              </a:spcBef>
              <a:spcAft>
                <a:spcPts val="0"/>
              </a:spcAft>
              <a:buNone/>
            </a:pPr>
            <a:r>
              <a:rPr lang="en-US" sz="2200">
                <a:solidFill>
                  <a:srgbClr val="A5A5A5"/>
                </a:solidFill>
                <a:highlight>
                  <a:schemeClr val="lt1"/>
                </a:highlight>
                <a:latin typeface="Arial"/>
                <a:ea typeface="Arial"/>
                <a:cs typeface="Arial"/>
                <a:sym typeface="Arial"/>
              </a:rPr>
              <a:t>DELIVERY_PLANT_DESCRIPTION</a:t>
            </a:r>
            <a:endParaRPr sz="2200">
              <a:solidFill>
                <a:srgbClr val="A5A5A5"/>
              </a:solidFill>
              <a:highlight>
                <a:schemeClr val="lt1"/>
              </a:highlight>
              <a:latin typeface="Arial"/>
              <a:ea typeface="Arial"/>
              <a:cs typeface="Arial"/>
              <a:sym typeface="Arial"/>
            </a:endParaRPr>
          </a:p>
          <a:p>
            <a:pPr indent="457200" lvl="0" marL="0" rtl="0" algn="l">
              <a:lnSpc>
                <a:spcPct val="100000"/>
              </a:lnSpc>
              <a:spcBef>
                <a:spcPts val="0"/>
              </a:spcBef>
              <a:spcAft>
                <a:spcPts val="0"/>
              </a:spcAft>
              <a:buNone/>
            </a:pPr>
            <a:r>
              <a:rPr lang="en-US" sz="2200">
                <a:solidFill>
                  <a:srgbClr val="A5A5A5"/>
                </a:solidFill>
                <a:highlight>
                  <a:schemeClr val="lt1"/>
                </a:highlight>
                <a:latin typeface="Arial"/>
                <a:ea typeface="Arial"/>
                <a:cs typeface="Arial"/>
                <a:sym typeface="Arial"/>
              </a:rPr>
              <a:t>CUSTOMER_ACTIVITY_CLUSTER_DESCRIPTION</a:t>
            </a:r>
            <a:endParaRPr sz="2200">
              <a:solidFill>
                <a:srgbClr val="A5A5A5"/>
              </a:solidFill>
              <a:highlight>
                <a:schemeClr val="lt1"/>
              </a:highlight>
              <a:latin typeface="Arial"/>
              <a:ea typeface="Arial"/>
              <a:cs typeface="Arial"/>
              <a:sym typeface="Arial"/>
            </a:endParaRPr>
          </a:p>
          <a:p>
            <a:pPr indent="457200" lvl="0" marL="0" rtl="0" algn="l">
              <a:lnSpc>
                <a:spcPct val="100000"/>
              </a:lnSpc>
              <a:spcBef>
                <a:spcPts val="0"/>
              </a:spcBef>
              <a:spcAft>
                <a:spcPts val="0"/>
              </a:spcAft>
              <a:buNone/>
            </a:pPr>
            <a:r>
              <a:rPr lang="en-US" sz="2200">
                <a:solidFill>
                  <a:srgbClr val="A5A5A5"/>
                </a:solidFill>
                <a:highlight>
                  <a:schemeClr val="lt1"/>
                </a:highlight>
                <a:latin typeface="Arial"/>
                <a:ea typeface="Arial"/>
                <a:cs typeface="Arial"/>
                <a:sym typeface="Arial"/>
              </a:rPr>
              <a:t>CUSTOMER_TRADE_CHANNEL_DESCRIPTION</a:t>
            </a:r>
            <a:endParaRPr sz="2200">
              <a:solidFill>
                <a:srgbClr val="A5A5A5"/>
              </a:solidFill>
              <a:highlight>
                <a:schemeClr val="lt1"/>
              </a:highlight>
              <a:latin typeface="Arial"/>
              <a:ea typeface="Arial"/>
              <a:cs typeface="Arial"/>
              <a:sym typeface="Arial"/>
            </a:endParaRPr>
          </a:p>
          <a:p>
            <a:pPr indent="457200" lvl="0" marL="0" rtl="0" algn="l">
              <a:lnSpc>
                <a:spcPct val="100000"/>
              </a:lnSpc>
              <a:spcBef>
                <a:spcPts val="0"/>
              </a:spcBef>
              <a:spcAft>
                <a:spcPts val="0"/>
              </a:spcAft>
              <a:buNone/>
            </a:pPr>
            <a:r>
              <a:rPr lang="en-US" sz="2200">
                <a:solidFill>
                  <a:srgbClr val="A5A5A5"/>
                </a:solidFill>
                <a:highlight>
                  <a:schemeClr val="lt1"/>
                </a:highlight>
                <a:latin typeface="Arial"/>
                <a:ea typeface="Arial"/>
                <a:cs typeface="Arial"/>
                <a:sym typeface="Arial"/>
              </a:rPr>
              <a:t>CUSTOMER_SUB_TRADE_CHANNEL_DESCRIPTION</a:t>
            </a:r>
            <a:endParaRPr sz="2200">
              <a:solidFill>
                <a:srgbClr val="A5A5A5"/>
              </a:solidFill>
              <a:highlight>
                <a:schemeClr val="lt1"/>
              </a:highlight>
              <a:latin typeface="Arial"/>
              <a:ea typeface="Arial"/>
              <a:cs typeface="Arial"/>
              <a:sym typeface="Arial"/>
            </a:endParaRPr>
          </a:p>
          <a:p>
            <a:pPr indent="457200" lvl="0" marL="0" rtl="0" algn="l">
              <a:lnSpc>
                <a:spcPct val="100000"/>
              </a:lnSpc>
              <a:spcBef>
                <a:spcPts val="0"/>
              </a:spcBef>
              <a:spcAft>
                <a:spcPts val="0"/>
              </a:spcAft>
              <a:buNone/>
            </a:pPr>
            <a:r>
              <a:rPr lang="en-US" sz="2200">
                <a:solidFill>
                  <a:srgbClr val="A5A5A5"/>
                </a:solidFill>
                <a:highlight>
                  <a:schemeClr val="lt1"/>
                </a:highlight>
                <a:latin typeface="Arial"/>
                <a:ea typeface="Arial"/>
                <a:cs typeface="Arial"/>
                <a:sym typeface="Arial"/>
              </a:rPr>
              <a:t>BUSINESS_TYPE_EXTENSION_DESCRIPTION</a:t>
            </a:r>
            <a:endParaRPr sz="2200">
              <a:solidFill>
                <a:srgbClr val="A5A5A5"/>
              </a:solidFill>
              <a:highlight>
                <a:schemeClr val="lt1"/>
              </a:highlight>
              <a:latin typeface="Arial"/>
              <a:ea typeface="Arial"/>
              <a:cs typeface="Arial"/>
              <a:sym typeface="Arial"/>
            </a:endParaRPr>
          </a:p>
          <a:p>
            <a:pPr indent="457200" lvl="0" marL="0" rtl="0" algn="l">
              <a:lnSpc>
                <a:spcPct val="100000"/>
              </a:lnSpc>
              <a:spcBef>
                <a:spcPts val="0"/>
              </a:spcBef>
              <a:spcAft>
                <a:spcPts val="0"/>
              </a:spcAft>
              <a:buNone/>
            </a:pPr>
            <a:r>
              <a:rPr lang="en-US" sz="2200">
                <a:solidFill>
                  <a:srgbClr val="A5A5A5"/>
                </a:solidFill>
                <a:highlight>
                  <a:schemeClr val="lt1"/>
                </a:highlight>
                <a:latin typeface="Arial"/>
                <a:ea typeface="Arial"/>
                <a:cs typeface="Arial"/>
                <a:sym typeface="Arial"/>
              </a:rPr>
              <a:t>MARKET_DESCRIPTION</a:t>
            </a:r>
            <a:endParaRPr sz="2200">
              <a:solidFill>
                <a:srgbClr val="A5A5A5"/>
              </a:solidFill>
              <a:highlight>
                <a:schemeClr val="lt1"/>
              </a:highlight>
              <a:latin typeface="Arial"/>
              <a:ea typeface="Arial"/>
              <a:cs typeface="Arial"/>
              <a:sym typeface="Arial"/>
            </a:endParaRPr>
          </a:p>
          <a:p>
            <a:pPr indent="457200" lvl="0" marL="0" rtl="0" algn="l">
              <a:lnSpc>
                <a:spcPct val="100000"/>
              </a:lnSpc>
              <a:spcBef>
                <a:spcPts val="0"/>
              </a:spcBef>
              <a:spcAft>
                <a:spcPts val="0"/>
              </a:spcAft>
              <a:buNone/>
            </a:pPr>
            <a:r>
              <a:rPr lang="en-US" sz="2200">
                <a:solidFill>
                  <a:srgbClr val="A5A5A5"/>
                </a:solidFill>
                <a:highlight>
                  <a:schemeClr val="lt1"/>
                </a:highlight>
                <a:latin typeface="Arial"/>
                <a:ea typeface="Arial"/>
                <a:cs typeface="Arial"/>
                <a:sym typeface="Arial"/>
              </a:rPr>
              <a:t>COLD_DRINK_CHANNEL_DESCRIPTION</a:t>
            </a:r>
            <a:endParaRPr sz="2200">
              <a:solidFill>
                <a:srgbClr val="A5A5A5"/>
              </a:solidFill>
              <a:highlight>
                <a:schemeClr val="lt1"/>
              </a:highlight>
              <a:latin typeface="Arial"/>
              <a:ea typeface="Arial"/>
              <a:cs typeface="Arial"/>
              <a:sym typeface="Arial"/>
            </a:endParaRPr>
          </a:p>
          <a:p>
            <a:pPr indent="457200" lvl="0" marL="0" rtl="0" algn="l">
              <a:lnSpc>
                <a:spcPct val="100000"/>
              </a:lnSpc>
              <a:spcBef>
                <a:spcPts val="0"/>
              </a:spcBef>
              <a:spcAft>
                <a:spcPts val="0"/>
              </a:spcAft>
              <a:buNone/>
            </a:pPr>
            <a:r>
              <a:rPr lang="en-US" sz="2200">
                <a:solidFill>
                  <a:srgbClr val="A5A5A5"/>
                </a:solidFill>
                <a:highlight>
                  <a:schemeClr val="lt1"/>
                </a:highlight>
                <a:latin typeface="Arial"/>
                <a:ea typeface="Arial"/>
                <a:cs typeface="Arial"/>
                <a:sym typeface="Arial"/>
              </a:rPr>
              <a:t>POPULATION</a:t>
            </a:r>
            <a:endParaRPr sz="2200">
              <a:solidFill>
                <a:srgbClr val="A5A5A5"/>
              </a:solidFill>
              <a:highlight>
                <a:schemeClr val="lt1"/>
              </a:highlight>
              <a:latin typeface="Arial"/>
              <a:ea typeface="Arial"/>
              <a:cs typeface="Arial"/>
              <a:sym typeface="Arial"/>
            </a:endParaRPr>
          </a:p>
          <a:p>
            <a:pPr indent="457200" lvl="0" marL="0" rtl="0" algn="l">
              <a:lnSpc>
                <a:spcPct val="100000"/>
              </a:lnSpc>
              <a:spcBef>
                <a:spcPts val="0"/>
              </a:spcBef>
              <a:spcAft>
                <a:spcPts val="0"/>
              </a:spcAft>
              <a:buNone/>
            </a:pPr>
            <a:r>
              <a:rPr lang="en-US" sz="2200">
                <a:solidFill>
                  <a:srgbClr val="A5A5A5"/>
                </a:solidFill>
                <a:highlight>
                  <a:schemeClr val="lt1"/>
                </a:highlight>
                <a:latin typeface="Arial"/>
                <a:ea typeface="Arial"/>
                <a:cs typeface="Arial"/>
                <a:sym typeface="Arial"/>
              </a:rPr>
              <a:t>MEDINCOME</a:t>
            </a:r>
            <a:endParaRPr sz="4000">
              <a:solidFill>
                <a:srgbClr val="A5A5A5"/>
              </a:solidFill>
              <a:highlight>
                <a:schemeClr val="lt1"/>
              </a:highlight>
            </a:endParaRPr>
          </a:p>
        </p:txBody>
      </p:sp>
      <p:sp>
        <p:nvSpPr>
          <p:cNvPr id="189" name="Google Shape;189;g22dd22cef84_0_9"/>
          <p:cNvSpPr txBox="1"/>
          <p:nvPr>
            <p:ph idx="12" type="sldNum"/>
          </p:nvPr>
        </p:nvSpPr>
        <p:spPr>
          <a:xfrm>
            <a:off x="8382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Model</a:t>
            </a:r>
            <a:endParaRPr/>
          </a:p>
        </p:txBody>
      </p:sp>
      <p:sp>
        <p:nvSpPr>
          <p:cNvPr id="196" name="Google Shape;196;p5"/>
          <p:cNvSpPr txBox="1"/>
          <p:nvPr>
            <p:ph idx="1" type="body"/>
          </p:nvPr>
        </p:nvSpPr>
        <p:spPr>
          <a:xfrm>
            <a:off x="2120348" y="1825625"/>
            <a:ext cx="9233452"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BFBFBF"/>
              </a:buClr>
              <a:buSzPts val="2800"/>
              <a:buNone/>
            </a:pPr>
            <a:r>
              <a:rPr lang="en-US">
                <a:solidFill>
                  <a:srgbClr val="BFBFBF"/>
                </a:solidFill>
              </a:rPr>
              <a:t>Used XGBoost for machine learning model.</a:t>
            </a:r>
            <a:endParaRPr/>
          </a:p>
          <a:p>
            <a:pPr indent="-50800" lvl="0" marL="228600" rtl="0" algn="l">
              <a:lnSpc>
                <a:spcPct val="90000"/>
              </a:lnSpc>
              <a:spcBef>
                <a:spcPts val="1000"/>
              </a:spcBef>
              <a:spcAft>
                <a:spcPts val="0"/>
              </a:spcAft>
              <a:buClr>
                <a:schemeClr val="dk1"/>
              </a:buClr>
              <a:buSzPts val="2800"/>
              <a:buNone/>
            </a:pPr>
            <a:r>
              <a:t/>
            </a:r>
            <a:endParaRPr>
              <a:solidFill>
                <a:srgbClr val="BFBFBF"/>
              </a:solidFill>
            </a:endParaRPr>
          </a:p>
          <a:p>
            <a:pPr indent="0" lvl="0" marL="0" rtl="0" algn="l">
              <a:lnSpc>
                <a:spcPct val="90000"/>
              </a:lnSpc>
              <a:spcBef>
                <a:spcPts val="1000"/>
              </a:spcBef>
              <a:spcAft>
                <a:spcPts val="0"/>
              </a:spcAft>
              <a:buClr>
                <a:srgbClr val="BFBFBF"/>
              </a:buClr>
              <a:buSzPts val="2800"/>
              <a:buNone/>
            </a:pPr>
            <a:r>
              <a:rPr lang="en-US">
                <a:solidFill>
                  <a:srgbClr val="BFBFBF"/>
                </a:solidFill>
              </a:rPr>
              <a:t>7:3 train test split.</a:t>
            </a:r>
            <a:endParaRPr/>
          </a:p>
          <a:p>
            <a:pPr indent="-50800" lvl="0" marL="228600" rtl="0" algn="l">
              <a:lnSpc>
                <a:spcPct val="90000"/>
              </a:lnSpc>
              <a:spcBef>
                <a:spcPts val="1000"/>
              </a:spcBef>
              <a:spcAft>
                <a:spcPts val="0"/>
              </a:spcAft>
              <a:buClr>
                <a:schemeClr val="dk1"/>
              </a:buClr>
              <a:buSzPts val="2800"/>
              <a:buNone/>
            </a:pPr>
            <a:r>
              <a:t/>
            </a:r>
            <a:endParaRPr>
              <a:solidFill>
                <a:srgbClr val="BFBFBF"/>
              </a:solidFill>
            </a:endParaRPr>
          </a:p>
          <a:p>
            <a:pPr indent="0" lvl="0" marL="0" rtl="0" algn="l">
              <a:lnSpc>
                <a:spcPct val="90000"/>
              </a:lnSpc>
              <a:spcBef>
                <a:spcPts val="1000"/>
              </a:spcBef>
              <a:spcAft>
                <a:spcPts val="0"/>
              </a:spcAft>
              <a:buClr>
                <a:srgbClr val="BFBFBF"/>
              </a:buClr>
              <a:buSzPts val="2800"/>
              <a:buNone/>
            </a:pPr>
            <a:r>
              <a:rPr lang="en-US">
                <a:solidFill>
                  <a:srgbClr val="BFBFBF"/>
                </a:solidFill>
              </a:rPr>
              <a:t>Eval_metric – mlogloss.</a:t>
            </a:r>
            <a:endParaRPr/>
          </a:p>
          <a:p>
            <a:pPr indent="-50800" lvl="0" marL="228600" rtl="0" algn="l">
              <a:lnSpc>
                <a:spcPct val="90000"/>
              </a:lnSpc>
              <a:spcBef>
                <a:spcPts val="1000"/>
              </a:spcBef>
              <a:spcAft>
                <a:spcPts val="0"/>
              </a:spcAft>
              <a:buClr>
                <a:schemeClr val="dk1"/>
              </a:buClr>
              <a:buSzPts val="2800"/>
              <a:buNone/>
            </a:pPr>
            <a:r>
              <a:t/>
            </a:r>
            <a:endParaRPr>
              <a:solidFill>
                <a:srgbClr val="BFBFBF"/>
              </a:solidFill>
            </a:endParaRPr>
          </a:p>
          <a:p>
            <a:pPr indent="0" lvl="0" marL="0" rtl="0" algn="l">
              <a:lnSpc>
                <a:spcPct val="90000"/>
              </a:lnSpc>
              <a:spcBef>
                <a:spcPts val="1000"/>
              </a:spcBef>
              <a:spcAft>
                <a:spcPts val="0"/>
              </a:spcAft>
              <a:buClr>
                <a:srgbClr val="BFBFBF"/>
              </a:buClr>
              <a:buSzPts val="2800"/>
              <a:buNone/>
            </a:pPr>
            <a:r>
              <a:rPr lang="en-US">
                <a:solidFill>
                  <a:srgbClr val="BFBFBF"/>
                </a:solidFill>
              </a:rPr>
              <a:t>Cv.nfold = 5.</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97" name="Google Shape;197;p5"/>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descr="Abacus outline" id="198" name="Google Shape;198;p5"/>
          <p:cNvPicPr preferRelativeResize="0"/>
          <p:nvPr/>
        </p:nvPicPr>
        <p:blipFill rotWithShape="1">
          <a:blip r:embed="rId3">
            <a:alphaModFix/>
          </a:blip>
          <a:srcRect b="0" l="0" r="0" t="0"/>
          <a:stretch/>
        </p:blipFill>
        <p:spPr>
          <a:xfrm>
            <a:off x="1086679" y="2725013"/>
            <a:ext cx="775252" cy="775252"/>
          </a:xfrm>
          <a:prstGeom prst="rect">
            <a:avLst/>
          </a:prstGeom>
          <a:noFill/>
          <a:ln>
            <a:noFill/>
          </a:ln>
        </p:spPr>
      </p:pic>
      <p:pic>
        <p:nvPicPr>
          <p:cNvPr descr="Database outline" id="199" name="Google Shape;199;p5"/>
          <p:cNvPicPr preferRelativeResize="0"/>
          <p:nvPr/>
        </p:nvPicPr>
        <p:blipFill rotWithShape="1">
          <a:blip r:embed="rId4">
            <a:alphaModFix/>
          </a:blip>
          <a:srcRect b="0" l="0" r="0" t="0"/>
          <a:stretch/>
        </p:blipFill>
        <p:spPr>
          <a:xfrm>
            <a:off x="1086679" y="3679652"/>
            <a:ext cx="775252" cy="775252"/>
          </a:xfrm>
          <a:prstGeom prst="rect">
            <a:avLst/>
          </a:prstGeom>
          <a:noFill/>
          <a:ln>
            <a:noFill/>
          </a:ln>
        </p:spPr>
      </p:pic>
      <p:pic>
        <p:nvPicPr>
          <p:cNvPr descr="Artificial Intelligence outline" id="200" name="Google Shape;200;p5"/>
          <p:cNvPicPr preferRelativeResize="0"/>
          <p:nvPr/>
        </p:nvPicPr>
        <p:blipFill rotWithShape="1">
          <a:blip r:embed="rId5">
            <a:alphaModFix/>
          </a:blip>
          <a:srcRect b="0" l="0" r="0" t="0"/>
          <a:stretch/>
        </p:blipFill>
        <p:spPr>
          <a:xfrm>
            <a:off x="1086679" y="1689825"/>
            <a:ext cx="775252" cy="775252"/>
          </a:xfrm>
          <a:prstGeom prst="rect">
            <a:avLst/>
          </a:prstGeom>
          <a:noFill/>
          <a:ln>
            <a:noFill/>
          </a:ln>
        </p:spPr>
      </p:pic>
      <p:pic>
        <p:nvPicPr>
          <p:cNvPr descr="Flowchart outline" id="201" name="Google Shape;201;p5"/>
          <p:cNvPicPr preferRelativeResize="0"/>
          <p:nvPr/>
        </p:nvPicPr>
        <p:blipFill rotWithShape="1">
          <a:blip r:embed="rId6">
            <a:alphaModFix/>
          </a:blip>
          <a:srcRect b="0" l="0" r="0" t="0"/>
          <a:stretch/>
        </p:blipFill>
        <p:spPr>
          <a:xfrm>
            <a:off x="1086679" y="4727056"/>
            <a:ext cx="775252" cy="77525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Model Evaluation</a:t>
            </a:r>
            <a:endParaRPr/>
          </a:p>
        </p:txBody>
      </p:sp>
      <p:sp>
        <p:nvSpPr>
          <p:cNvPr id="208" name="Google Shape;208;p6"/>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209" name="Google Shape;209;p6"/>
          <p:cNvPicPr preferRelativeResize="0"/>
          <p:nvPr/>
        </p:nvPicPr>
        <p:blipFill>
          <a:blip r:embed="rId3">
            <a:alphaModFix/>
          </a:blip>
          <a:stretch>
            <a:fillRect/>
          </a:stretch>
        </p:blipFill>
        <p:spPr>
          <a:xfrm>
            <a:off x="152400" y="1843100"/>
            <a:ext cx="5369725" cy="4369700"/>
          </a:xfrm>
          <a:prstGeom prst="rect">
            <a:avLst/>
          </a:prstGeom>
          <a:noFill/>
          <a:ln>
            <a:noFill/>
          </a:ln>
        </p:spPr>
      </p:pic>
      <p:pic>
        <p:nvPicPr>
          <p:cNvPr id="210" name="Google Shape;210;p6"/>
          <p:cNvPicPr preferRelativeResize="0"/>
          <p:nvPr/>
        </p:nvPicPr>
        <p:blipFill>
          <a:blip r:embed="rId4">
            <a:alphaModFix/>
          </a:blip>
          <a:stretch>
            <a:fillRect/>
          </a:stretch>
        </p:blipFill>
        <p:spPr>
          <a:xfrm>
            <a:off x="5962650" y="2981313"/>
            <a:ext cx="5391150" cy="895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Model Deployment</a:t>
            </a:r>
            <a:endParaRPr/>
          </a:p>
        </p:txBody>
      </p:sp>
      <p:sp>
        <p:nvSpPr>
          <p:cNvPr id="217" name="Google Shape;217;p7"/>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218" name="Google Shape;218;p7"/>
          <p:cNvPicPr preferRelativeResize="0"/>
          <p:nvPr/>
        </p:nvPicPr>
        <p:blipFill rotWithShape="1">
          <a:blip r:embed="rId3">
            <a:alphaModFix/>
          </a:blip>
          <a:srcRect b="0" l="0" r="10644" t="0"/>
          <a:stretch/>
        </p:blipFill>
        <p:spPr>
          <a:xfrm>
            <a:off x="2035629" y="1393370"/>
            <a:ext cx="6945086" cy="546462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Recommendations</a:t>
            </a:r>
            <a:endParaRPr/>
          </a:p>
        </p:txBody>
      </p:sp>
      <p:sp>
        <p:nvSpPr>
          <p:cNvPr id="225" name="Google Shape;225;p8"/>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26" name="Google Shape;226;p8"/>
          <p:cNvSpPr txBox="1"/>
          <p:nvPr/>
        </p:nvSpPr>
        <p:spPr>
          <a:xfrm>
            <a:off x="990600" y="1978025"/>
            <a:ext cx="5059017" cy="435133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rgbClr val="BFBFBF"/>
              </a:buClr>
              <a:buSzPts val="2800"/>
              <a:buFont typeface="Arial"/>
              <a:buChar char="•"/>
            </a:pPr>
            <a:r>
              <a:rPr lang="en-US" sz="2800">
                <a:solidFill>
                  <a:srgbClr val="BFBFBF"/>
                </a:solidFill>
                <a:latin typeface="Avenir"/>
                <a:ea typeface="Avenir"/>
                <a:cs typeface="Avenir"/>
                <a:sym typeface="Avenir"/>
              </a:rPr>
              <a:t>Classify potential customers.</a:t>
            </a:r>
            <a:endParaRPr/>
          </a:p>
          <a:p>
            <a:pPr indent="-228600" lvl="1" marL="685800" marR="0" rtl="0" algn="l">
              <a:lnSpc>
                <a:spcPct val="90000"/>
              </a:lnSpc>
              <a:spcBef>
                <a:spcPts val="500"/>
              </a:spcBef>
              <a:spcAft>
                <a:spcPts val="0"/>
              </a:spcAft>
              <a:buClr>
                <a:srgbClr val="BFBFBF"/>
              </a:buClr>
              <a:buSzPts val="2400"/>
              <a:buFont typeface="Arial"/>
              <a:buChar char="•"/>
            </a:pPr>
            <a:r>
              <a:rPr b="0" i="0" lang="en-US" sz="2400" u="none" cap="none" strike="noStrike">
                <a:solidFill>
                  <a:srgbClr val="BFBFBF"/>
                </a:solidFill>
                <a:latin typeface="Avenir"/>
                <a:ea typeface="Avenir"/>
                <a:cs typeface="Avenir"/>
                <a:sym typeface="Avenir"/>
              </a:rPr>
              <a:t>Maximum and minimum discounts for each tier.</a:t>
            </a:r>
            <a:endParaRPr/>
          </a:p>
          <a:p>
            <a:pPr indent="-76200" lvl="1" marL="685800" marR="0" rtl="0" algn="l">
              <a:lnSpc>
                <a:spcPct val="90000"/>
              </a:lnSpc>
              <a:spcBef>
                <a:spcPts val="500"/>
              </a:spcBef>
              <a:spcAft>
                <a:spcPts val="0"/>
              </a:spcAft>
              <a:buClr>
                <a:schemeClr val="dk1"/>
              </a:buClr>
              <a:buSzPts val="2400"/>
              <a:buFont typeface="Arial"/>
              <a:buNone/>
            </a:pPr>
            <a:r>
              <a:t/>
            </a:r>
            <a:endParaRPr b="0" i="0" sz="2400" u="none" cap="none" strike="noStrike">
              <a:solidFill>
                <a:srgbClr val="BFBFBF"/>
              </a:solidFill>
              <a:latin typeface="Avenir"/>
              <a:ea typeface="Avenir"/>
              <a:cs typeface="Avenir"/>
              <a:sym typeface="Avenir"/>
            </a:endParaRPr>
          </a:p>
          <a:p>
            <a:pPr indent="-76200" lvl="1" marL="685800" marR="0" rtl="0" algn="l">
              <a:lnSpc>
                <a:spcPct val="90000"/>
              </a:lnSpc>
              <a:spcBef>
                <a:spcPts val="500"/>
              </a:spcBef>
              <a:spcAft>
                <a:spcPts val="0"/>
              </a:spcAft>
              <a:buClr>
                <a:schemeClr val="dk1"/>
              </a:buClr>
              <a:buSzPts val="2400"/>
              <a:buFont typeface="Arial"/>
              <a:buNone/>
            </a:pPr>
            <a:r>
              <a:t/>
            </a:r>
            <a:endParaRPr b="0" i="0" sz="2400" u="none" cap="none" strike="noStrike">
              <a:solidFill>
                <a:srgbClr val="BFBFBF"/>
              </a:solidFill>
              <a:latin typeface="Avenir"/>
              <a:ea typeface="Avenir"/>
              <a:cs typeface="Avenir"/>
              <a:sym typeface="Avenir"/>
            </a:endParaRPr>
          </a:p>
          <a:p>
            <a:pPr indent="-228600" lvl="0" marL="228600" marR="0" rtl="0" algn="l">
              <a:lnSpc>
                <a:spcPct val="90000"/>
              </a:lnSpc>
              <a:spcBef>
                <a:spcPts val="1000"/>
              </a:spcBef>
              <a:spcAft>
                <a:spcPts val="0"/>
              </a:spcAft>
              <a:buClr>
                <a:srgbClr val="BFBFBF"/>
              </a:buClr>
              <a:buSzPts val="2800"/>
              <a:buFont typeface="Arial"/>
              <a:buChar char="•"/>
            </a:pPr>
            <a:r>
              <a:rPr lang="en-US" sz="2800">
                <a:solidFill>
                  <a:srgbClr val="BFBFBF"/>
                </a:solidFill>
                <a:latin typeface="Avenir"/>
                <a:ea typeface="Avenir"/>
                <a:cs typeface="Avenir"/>
                <a:sym typeface="Avenir"/>
              </a:rPr>
              <a:t>Certain Trade Channels are more common in different tiers.</a:t>
            </a:r>
            <a:endParaRPr/>
          </a:p>
        </p:txBody>
      </p:sp>
      <p:pic>
        <p:nvPicPr>
          <p:cNvPr id="227" name="Google Shape;227;p8"/>
          <p:cNvPicPr preferRelativeResize="0"/>
          <p:nvPr/>
        </p:nvPicPr>
        <p:blipFill>
          <a:blip r:embed="rId3">
            <a:alphaModFix/>
          </a:blip>
          <a:stretch>
            <a:fillRect/>
          </a:stretch>
        </p:blipFill>
        <p:spPr>
          <a:xfrm>
            <a:off x="6524351" y="1144076"/>
            <a:ext cx="4643275" cy="4922900"/>
          </a:xfrm>
          <a:prstGeom prst="rect">
            <a:avLst/>
          </a:prstGeom>
          <a:noFill/>
          <a:ln>
            <a:noFill/>
          </a:ln>
        </p:spPr>
      </p:pic>
      <p:pic>
        <p:nvPicPr>
          <p:cNvPr id="228" name="Google Shape;228;p8"/>
          <p:cNvPicPr preferRelativeResize="0"/>
          <p:nvPr/>
        </p:nvPicPr>
        <p:blipFill>
          <a:blip r:embed="rId4">
            <a:alphaModFix/>
          </a:blip>
          <a:stretch>
            <a:fillRect/>
          </a:stretch>
        </p:blipFill>
        <p:spPr>
          <a:xfrm>
            <a:off x="6524350" y="1144075"/>
            <a:ext cx="4597550" cy="48743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Next Steps</a:t>
            </a:r>
            <a:endParaRPr/>
          </a:p>
        </p:txBody>
      </p:sp>
      <p:sp>
        <p:nvSpPr>
          <p:cNvPr id="235" name="Google Shape;235;p9"/>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36" name="Google Shape;236;p9"/>
          <p:cNvSpPr/>
          <p:nvPr/>
        </p:nvSpPr>
        <p:spPr>
          <a:xfrm>
            <a:off x="1534079" y="1646236"/>
            <a:ext cx="3988905" cy="3988905"/>
          </a:xfrm>
          <a:prstGeom prst="rect">
            <a:avLst/>
          </a:prstGeom>
          <a:solidFill>
            <a:srgbClr val="F40000"/>
          </a:solidFill>
          <a:ln cap="flat" cmpd="sng" w="12700">
            <a:solidFill>
              <a:srgbClr val="F4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237" name="Google Shape;237;p9"/>
          <p:cNvSpPr/>
          <p:nvPr/>
        </p:nvSpPr>
        <p:spPr>
          <a:xfrm>
            <a:off x="6669016" y="1646237"/>
            <a:ext cx="3988905" cy="3988905"/>
          </a:xfrm>
          <a:prstGeom prst="rect">
            <a:avLst/>
          </a:prstGeom>
          <a:solidFill>
            <a:srgbClr val="FFFFFF"/>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238" name="Google Shape;238;p9"/>
          <p:cNvSpPr txBox="1"/>
          <p:nvPr/>
        </p:nvSpPr>
        <p:spPr>
          <a:xfrm>
            <a:off x="1534078" y="2197893"/>
            <a:ext cx="3988800" cy="2401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chemeClr val="dk1"/>
                </a:solidFill>
                <a:latin typeface="Avenir"/>
                <a:ea typeface="Avenir"/>
                <a:cs typeface="Avenir"/>
                <a:sym typeface="Avenir"/>
              </a:rPr>
              <a:t>Incorporate additional demographic data.</a:t>
            </a:r>
            <a:endParaRPr>
              <a:solidFill>
                <a:schemeClr val="dk1"/>
              </a:solidFill>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9" name="Google Shape;239;p9"/>
          <p:cNvSpPr txBox="1"/>
          <p:nvPr/>
        </p:nvSpPr>
        <p:spPr>
          <a:xfrm>
            <a:off x="6695101" y="2176859"/>
            <a:ext cx="3936600" cy="1847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chemeClr val="lt1"/>
                </a:solidFill>
                <a:latin typeface="Avenir"/>
                <a:ea typeface="Avenir"/>
                <a:cs typeface="Avenir"/>
                <a:sym typeface="Avenir"/>
              </a:rPr>
              <a:t>Use review data to assess customer perception.</a:t>
            </a:r>
            <a:endParaRPr>
              <a:solidFill>
                <a:schemeClr val="lt1"/>
              </a:solidFill>
            </a:endParaRPr>
          </a:p>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pic>
        <p:nvPicPr>
          <p:cNvPr descr="Venn diagram with solid fill" id="240" name="Google Shape;240;p9"/>
          <p:cNvPicPr preferRelativeResize="0"/>
          <p:nvPr/>
        </p:nvPicPr>
        <p:blipFill rotWithShape="1">
          <a:blip r:embed="rId3">
            <a:alphaModFix/>
          </a:blip>
          <a:srcRect b="0" l="0" r="0" t="0"/>
          <a:stretch/>
        </p:blipFill>
        <p:spPr>
          <a:xfrm>
            <a:off x="2630766" y="3974031"/>
            <a:ext cx="1795530" cy="1795530"/>
          </a:xfrm>
          <a:prstGeom prst="rect">
            <a:avLst/>
          </a:prstGeom>
          <a:noFill/>
          <a:ln>
            <a:noFill/>
          </a:ln>
        </p:spPr>
      </p:pic>
      <p:pic>
        <p:nvPicPr>
          <p:cNvPr descr="Customer review with solid fill" id="241" name="Google Shape;241;p9"/>
          <p:cNvPicPr preferRelativeResize="0"/>
          <p:nvPr/>
        </p:nvPicPr>
        <p:blipFill rotWithShape="1">
          <a:blip r:embed="rId4">
            <a:alphaModFix/>
          </a:blip>
          <a:srcRect b="0" l="0" r="0" t="0"/>
          <a:stretch/>
        </p:blipFill>
        <p:spPr>
          <a:xfrm>
            <a:off x="7915420" y="4123748"/>
            <a:ext cx="1496096" cy="149609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2023-04-12T00:55:34Z</dcterms:created>
  <dc:creator>NIKOLAS QUENTIN SASSEN</dc:creator>
</cp:coreProperties>
</file>