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593" r:id="rId2"/>
    <p:sldId id="811" r:id="rId3"/>
    <p:sldId id="815" r:id="rId4"/>
    <p:sldId id="397" r:id="rId5"/>
    <p:sldId id="447" r:id="rId6"/>
    <p:sldId id="400" r:id="rId7"/>
    <p:sldId id="809" r:id="rId8"/>
    <p:sldId id="395" r:id="rId9"/>
    <p:sldId id="350" r:id="rId10"/>
    <p:sldId id="383" r:id="rId11"/>
    <p:sldId id="384" r:id="rId12"/>
    <p:sldId id="357" r:id="rId13"/>
    <p:sldId id="448" r:id="rId14"/>
    <p:sldId id="449" r:id="rId15"/>
    <p:sldId id="816" r:id="rId16"/>
    <p:sldId id="372" r:id="rId17"/>
    <p:sldId id="392" r:id="rId18"/>
    <p:sldId id="450" r:id="rId19"/>
    <p:sldId id="386" r:id="rId20"/>
    <p:sldId id="817" r:id="rId21"/>
    <p:sldId id="423" r:id="rId22"/>
    <p:sldId id="424" r:id="rId23"/>
    <p:sldId id="425" r:id="rId24"/>
    <p:sldId id="432" r:id="rId25"/>
    <p:sldId id="438" r:id="rId26"/>
    <p:sldId id="454" r:id="rId27"/>
    <p:sldId id="459" r:id="rId28"/>
    <p:sldId id="457" r:id="rId29"/>
    <p:sldId id="808" r:id="rId30"/>
    <p:sldId id="365" r:id="rId31"/>
    <p:sldId id="355" r:id="rId32"/>
    <p:sldId id="349" r:id="rId33"/>
    <p:sldId id="366" r:id="rId34"/>
    <p:sldId id="358" r:id="rId35"/>
    <p:sldId id="537" r:id="rId36"/>
    <p:sldId id="534" r:id="rId37"/>
    <p:sldId id="81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80" autoAdjust="0"/>
    <p:restoredTop sz="80394" autoAdjust="0"/>
  </p:normalViewPr>
  <p:slideViewPr>
    <p:cSldViewPr snapToGrid="0">
      <p:cViewPr varScale="1">
        <p:scale>
          <a:sx n="82" d="100"/>
          <a:sy n="82" d="100"/>
        </p:scale>
        <p:origin x="136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Stats\XLMinerHelp\CasebookMainFiles\TeX_files_1105\Images\CH2-XYPlots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6122465045504891"/>
          <c:y val="6.6157925209539031E-2"/>
          <c:w val="0.777551795232578"/>
          <c:h val="0.75827160432471974"/>
        </c:manualLayout>
      </c:layout>
      <c:scatterChart>
        <c:scatterStyle val="smoothMarker"/>
        <c:varyColors val="0"/>
        <c:ser>
          <c:idx val="0"/>
          <c:order val="0"/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Sheet1!$A$1:$A$7</c:f>
              <c:numCache>
                <c:formatCode>General</c:formatCode>
                <c:ptCount val="7"/>
                <c:pt idx="0">
                  <c:v>239</c:v>
                </c:pt>
                <c:pt idx="1">
                  <c:v>364</c:v>
                </c:pt>
                <c:pt idx="2">
                  <c:v>602</c:v>
                </c:pt>
                <c:pt idx="3">
                  <c:v>644</c:v>
                </c:pt>
                <c:pt idx="4">
                  <c:v>770</c:v>
                </c:pt>
                <c:pt idx="5">
                  <c:v>789</c:v>
                </c:pt>
                <c:pt idx="6">
                  <c:v>911</c:v>
                </c:pt>
              </c:numCache>
            </c:numRef>
          </c:xVal>
          <c:yVal>
            <c:numRef>
              <c:f>Sheet1!$B$1:$B$7</c:f>
              <c:numCache>
                <c:formatCode>General</c:formatCode>
                <c:ptCount val="7"/>
                <c:pt idx="0">
                  <c:v>514</c:v>
                </c:pt>
                <c:pt idx="1">
                  <c:v>789</c:v>
                </c:pt>
                <c:pt idx="2">
                  <c:v>550</c:v>
                </c:pt>
                <c:pt idx="3">
                  <c:v>1386</c:v>
                </c:pt>
                <c:pt idx="4">
                  <c:v>1394</c:v>
                </c:pt>
                <c:pt idx="5">
                  <c:v>1440</c:v>
                </c:pt>
                <c:pt idx="6">
                  <c:v>1354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F04-457B-9C26-7CB189637C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9614680"/>
        <c:axId val="389618992"/>
      </c:scatterChart>
      <c:valAx>
        <c:axId val="389614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Expenditure</a:t>
                </a:r>
              </a:p>
            </c:rich>
          </c:tx>
          <c:layout>
            <c:manualLayout>
              <c:xMode val="edge"/>
              <c:yMode val="edge"/>
              <c:x val="0.46734740448362211"/>
              <c:y val="0.9033101326687066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89618992"/>
        <c:crosses val="autoZero"/>
        <c:crossBetween val="midCat"/>
      </c:valAx>
      <c:valAx>
        <c:axId val="38961899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Revenue</a:t>
                </a:r>
              </a:p>
            </c:rich>
          </c:tx>
          <c:layout>
            <c:manualLayout>
              <c:xMode val="edge"/>
              <c:yMode val="edge"/>
              <c:x val="3.2653093763047945E-2"/>
              <c:y val="0.3689576598224303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89614680"/>
        <c:crosses val="autoZero"/>
        <c:crossBetween val="midCat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8/7/23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A90D603-3AC1-4957-9F06-296EB9CD5782}" type="slidenum">
              <a:rPr lang="en-US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692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07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Logit = log odds = logarithm of the odds p/(1 − p) 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Ln(p/(1-p) = b0 + b1 +</a:t>
            </a:r>
            <a:r>
              <a:rPr lang="en-US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b2 …e</a:t>
            </a:r>
          </a:p>
          <a:p>
            <a:pPr eaLnBrk="1" hangingPunct="1">
              <a:spcBef>
                <a:spcPct val="0"/>
              </a:spcBef>
            </a:pPr>
            <a:endParaRPr lang="en-US" alt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is defined as the probability that Y=1 then we take the log odds</a:t>
            </a: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30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94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51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want to “spend” data</a:t>
            </a:r>
          </a:p>
          <a:p>
            <a:r>
              <a:rPr lang="en-US" dirty="0"/>
              <a:t>For large</a:t>
            </a:r>
            <a:r>
              <a:rPr lang="en-US" baseline="0" dirty="0"/>
              <a:t> data – production, 10% improvement = $500M; 10% overfitting = $-500m</a:t>
            </a:r>
          </a:p>
          <a:p>
            <a:r>
              <a:rPr lang="en-US" baseline="0" dirty="0"/>
              <a:t>Additional layer of </a:t>
            </a:r>
            <a:r>
              <a:rPr lang="en-US" baseline="0" dirty="0" err="1"/>
              <a:t>partitionoing</a:t>
            </a:r>
            <a:r>
              <a:rPr lang="en-US" baseline="0" dirty="0"/>
              <a:t> CV discussed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05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338F2CF-F941-4458-88EA-D525D13A94C6}" type="slidenum">
              <a:rPr lang="en-US" altLang="en-US" sz="1200"/>
              <a:pPr algn="r"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81153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56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expect the</a:t>
            </a:r>
            <a:r>
              <a:rPr lang="en-US" baseline="0" dirty="0"/>
              <a:t> beta signs to be?  </a:t>
            </a:r>
            <a:r>
              <a:rPr lang="en-US" baseline="0" dirty="0" err="1"/>
              <a:t>Whats</a:t>
            </a:r>
            <a:r>
              <a:rPr lang="en-US" baseline="0" dirty="0"/>
              <a:t> the relationship the information has with ice cream sales?</a:t>
            </a:r>
          </a:p>
          <a:p>
            <a:r>
              <a:rPr lang="en-US" baseline="0" dirty="0"/>
              <a:t>Temp goes up? Sales go up.  Temp goes down? Sales go down.  Positive relationship</a:t>
            </a:r>
          </a:p>
          <a:p>
            <a:r>
              <a:rPr lang="en-US" baseline="0" dirty="0"/>
              <a:t>Price goes up?  Sales go down.  Price goes down?  Sales go up.  Negative 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3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1975CC-E332-43B8-8DCA-DDD4F6FC02B1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could drop</a:t>
            </a:r>
            <a:r>
              <a:rPr lang="en-US" baseline="0" dirty="0"/>
              <a:t> yet another engineered variable but let’s continue. P =.175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6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8/7/23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8/7/23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8/7/23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8/7/23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8/7/23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8/7/23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8/7/23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8/7/23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8/7/23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8/7/23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8/7/23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NULL"/><Relationship Id="rId4" Type="http://schemas.openxmlformats.org/officeDocument/2006/relationships/image" Target="../media/image17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fivethirtyeight.com/features/how-a-data-scientist-whod-never-heard-of-basketball-mastered-march-madness/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&amp; NLP</a:t>
            </a:r>
            <a:br>
              <a:rPr lang="en-US" dirty="0"/>
            </a:br>
            <a:r>
              <a:rPr lang="en-US" dirty="0" err="1"/>
              <a:t>ElasticNet</a:t>
            </a:r>
            <a:r>
              <a:rPr lang="en-US" dirty="0"/>
              <a:t>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pPr/>
              <a:t>8/7/23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 for continuous outcomes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762497" y="2101524"/>
            <a:ext cx="7699860" cy="1884473"/>
            <a:chOff x="629493" y="1419881"/>
            <a:chExt cx="7699860" cy="1884473"/>
          </a:xfrm>
        </p:grpSpPr>
        <p:pic>
          <p:nvPicPr>
            <p:cNvPr id="6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Shape 319"/>
                <p:cNvSpPr txBox="1"/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*day)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(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*price) + error</a:t>
                  </a:r>
                </a:p>
              </p:txBody>
            </p:sp>
          </mc:Choice>
          <mc:Fallback xmlns="">
            <p:sp>
              <p:nvSpPr>
                <p:cNvPr id="7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3" y="2248718"/>
                  <a:ext cx="6511960" cy="504600"/>
                </a:xfrm>
                <a:prstGeom prst="rect">
                  <a:avLst/>
                </a:prstGeom>
                <a:blipFill>
                  <a:blip r:embed="rId4"/>
                  <a:stretch>
                    <a:fillRect l="-1030" b="-97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706582" y="1273114"/>
            <a:ext cx="7730837" cy="5652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linear combination of temperature values, day of the week dummy variables and price estimate the number of cones that will sell.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C043C-207D-2947-9E57-1C316891620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EED5C9-95AE-044F-B86E-30B4AD8F104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BC5E19B5-3C1F-1844-8A05-71C778AAF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5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4623"/>
            <a:ext cx="9144000" cy="591477"/>
          </a:xfrm>
        </p:spPr>
        <p:txBody>
          <a:bodyPr/>
          <a:lstStyle/>
          <a:p>
            <a:r>
              <a:rPr lang="en-US" sz="3200"/>
              <a:t>The linear combination equation captures information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62515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62000" y="27432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outcome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0" y="26670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coefficients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43000" y="4114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constant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3733800" y="48006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predictors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781800" y="41910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error (noise)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47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24200" y="31242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114800" y="3124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6800" y="31242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352800" y="3810000"/>
            <a:ext cx="5334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267200" y="3810000"/>
            <a:ext cx="76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800600" y="38100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9812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7818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CEAD72-6A90-B14E-BDC8-D99A947BC6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7E0CA4-7D82-764E-9AC0-55FB214F9D2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D6BD766B-1A0F-0E48-9B8C-661144D0B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5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Equation Review</a:t>
            </a:r>
            <a:endParaRPr lang="en-US" altLang="en-US" dirty="0"/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63BE0015-3669-4B61-838B-4CD1B6B7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8/7/23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25041F19-D13B-42E7-BAA8-42A5CD271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7FD63EC-965B-4FC7-B0F9-A4AECBAF0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2746056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85B724-6ACD-6246-80B2-C0403B75AC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3F199F-5569-194A-91C0-C35500FD11B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11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62497" y="1519643"/>
            <a:ext cx="8230896" cy="1884473"/>
            <a:chOff x="629493" y="1419881"/>
            <a:chExt cx="8230896" cy="1884473"/>
          </a:xfrm>
        </p:grpSpPr>
        <p:pic>
          <p:nvPicPr>
            <p:cNvPr id="7" name="Shape 3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Shape 319"/>
                <p:cNvSpPr txBox="1"/>
                <p:nvPr/>
              </p:nvSpPr>
              <p:spPr>
                <a:xfrm>
                  <a:off x="1817393" y="2248718"/>
                  <a:ext cx="704299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0.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*satudray_dummy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-0.5</a:t>
                  </a:r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</a:t>
                  </a:r>
                </a:p>
              </p:txBody>
            </p:sp>
          </mc:Choice>
          <mc:Fallback xmlns="">
            <p:sp>
              <p:nvSpPr>
                <p:cNvPr id="8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3" y="2248718"/>
                  <a:ext cx="7042996" cy="504600"/>
                </a:xfrm>
                <a:prstGeom prst="rect">
                  <a:avLst/>
                </a:prstGeom>
                <a:blipFill>
                  <a:blip r:embed="rId3"/>
                  <a:stretch>
                    <a:fillRect l="-901" b="-97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089265" y="315929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Beta-Naught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Saturday_dummy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 * 80 degrees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*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 *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 * 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*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 *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C4699AA-68E6-96AD-DB0A-440CE11BD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1091816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62497" y="1519643"/>
            <a:ext cx="8134076" cy="1884473"/>
            <a:chOff x="629493" y="1419881"/>
            <a:chExt cx="8134076" cy="1884473"/>
          </a:xfrm>
        </p:grpSpPr>
        <p:pic>
          <p:nvPicPr>
            <p:cNvPr id="7" name="Shape 3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72168" y="1419881"/>
              <a:ext cx="867523" cy="188447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Shape 319"/>
                <p:cNvSpPr txBox="1"/>
                <p:nvPr/>
              </p:nvSpPr>
              <p:spPr>
                <a:xfrm>
                  <a:off x="1817392" y="2248718"/>
                  <a:ext cx="6946177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0.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*satudray_dummy +</a:t>
                  </a:r>
                  <a:r>
                    <a:rPr lang="el-GR" sz="2000" dirty="0"/>
                    <a:t> </a:t>
                  </a:r>
                  <a:r>
                    <a:rPr lang="en-US" sz="2000" dirty="0"/>
                    <a:t>-0.5</a:t>
                  </a:r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</a:t>
                  </a:r>
                </a:p>
              </p:txBody>
            </p:sp>
          </mc:Choice>
          <mc:Fallback xmlns="">
            <p:sp>
              <p:nvSpPr>
                <p:cNvPr id="8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392" y="2248718"/>
                  <a:ext cx="6946177" cy="504600"/>
                </a:xfrm>
                <a:prstGeom prst="rect">
                  <a:avLst/>
                </a:prstGeom>
                <a:blipFill>
                  <a:blip r:embed="rId3"/>
                  <a:stretch>
                    <a:fillRect l="-912" r="-182" b="-97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Shape 320"/>
            <p:cNvSpPr txBox="1"/>
            <p:nvPr/>
          </p:nvSpPr>
          <p:spPr>
            <a:xfrm>
              <a:off x="629493" y="2248718"/>
              <a:ext cx="412500" cy="50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r>
                <a:rPr lang="en" sz="3000">
                  <a:latin typeface="Open Sans"/>
                  <a:ea typeface="Open Sans"/>
                  <a:cs typeface="Open Sans"/>
                  <a:sym typeface="Open Sans"/>
                </a:rPr>
                <a:t># 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C7A9D26-5911-402B-B52F-D0DC2E5F9033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3968078"/>
          <a:ext cx="6096000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91586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Beta-Naught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Satuday_dummy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</a:t>
                      </a:r>
                      <a:r>
                        <a:rPr lang="en-US" baseline="0" dirty="0"/>
                        <a:t> Fit Prediction</a:t>
                      </a:r>
                      <a:endParaRPr 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 * 80 degrees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*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 *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 * 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*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 *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D7EC099-E780-95C7-5668-F7609A9B3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27796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Practice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350" y="6356350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 descr="Image result for cart before the hors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50" y="1740694"/>
            <a:ext cx="4845300" cy="337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1501" y="1185863"/>
            <a:ext cx="2861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Open </a:t>
            </a:r>
            <a:r>
              <a:rPr lang="en-US" sz="2400" u="sng" dirty="0" err="1"/>
              <a:t>A_Regression.R</a:t>
            </a:r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2322538" y="5619404"/>
            <a:ext cx="449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 Diamond Prices with linear regression.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0EA7CF-7C85-6C46-8297-0D6E255502E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F9567F-C37F-FE44-85AA-6F46BCA481A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3087149-DB3A-244E-8D9D-0ECD6ABDE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33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217"/>
          <a:stretch/>
        </p:blipFill>
        <p:spPr>
          <a:xfrm>
            <a:off x="256675" y="2051512"/>
            <a:ext cx="4919624" cy="3355674"/>
          </a:xfrm>
          <a:prstGeom prst="rect">
            <a:avLst/>
          </a:prstGeom>
        </p:spPr>
      </p:pic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426A7D0B-55AC-40B0-AF34-184DF41C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8/7/23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882EB1D-E4F6-43E0-AE5A-D73ABBA4A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4654999-DD13-4EEC-8244-871A04999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19651" y="2377439"/>
            <a:ext cx="324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predictions is continuous…it continues forever.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4DB1FE-3240-7443-8B59-0DC900EB7AA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F963FF-FF28-3845-83A0-2757F17D503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714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Minimizing the Sum of Ordinary Least Squared Errors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4" y="2257850"/>
            <a:ext cx="4942950" cy="3599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5287" y="2798526"/>
            <a:ext cx="22081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Equation:</a:t>
            </a:r>
          </a:p>
          <a:p>
            <a:r>
              <a:rPr lang="en-US" dirty="0"/>
              <a:t>Y= 0 +(0*x)</a:t>
            </a:r>
          </a:p>
          <a:p>
            <a:endParaRPr lang="en-US" dirty="0"/>
          </a:p>
          <a:p>
            <a:r>
              <a:rPr lang="en-US" dirty="0"/>
              <a:t>Beta “Naught” = 0 </a:t>
            </a:r>
          </a:p>
          <a:p>
            <a:r>
              <a:rPr lang="en-US" i="1" dirty="0"/>
              <a:t>Intercept is 0</a:t>
            </a:r>
          </a:p>
          <a:p>
            <a:endParaRPr lang="en-US" dirty="0"/>
          </a:p>
          <a:p>
            <a:r>
              <a:rPr lang="en-US" dirty="0"/>
              <a:t>X beta coefficient = 0 </a:t>
            </a:r>
          </a:p>
          <a:p>
            <a:r>
              <a:rPr lang="en-US" i="1" dirty="0"/>
              <a:t>No slope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7532" y="1638553"/>
            <a:ext cx="3192087" cy="515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 line is the predicted outcome</a:t>
            </a:r>
          </a:p>
        </p:txBody>
      </p:sp>
      <p:sp>
        <p:nvSpPr>
          <p:cNvPr id="9" name="Rectangle 8"/>
          <p:cNvSpPr/>
          <p:nvPr/>
        </p:nvSpPr>
        <p:spPr>
          <a:xfrm>
            <a:off x="99750" y="1639939"/>
            <a:ext cx="3192087" cy="5126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Blue points Y Values represent actual outcome.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4803" y="1726971"/>
            <a:ext cx="769763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MINUS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62584" y="1726971"/>
            <a:ext cx="1516825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Equals the Error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6364B2-BE15-5A49-8353-421DDA111A1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A56E27-82CD-0041-8360-5B1AFEF561DC}"/>
              </a:ext>
            </a:extLst>
          </p:cNvPr>
          <p:cNvCxnSpPr/>
          <p:nvPr/>
        </p:nvCxnSpPr>
        <p:spPr>
          <a:xfrm>
            <a:off x="7076661" y="5052040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35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Errors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4" y="1915982"/>
            <a:ext cx="4942950" cy="35997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35287" y="2456658"/>
            <a:ext cx="22081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Equation:</a:t>
            </a:r>
          </a:p>
          <a:p>
            <a:r>
              <a:rPr lang="en-US" dirty="0"/>
              <a:t>Y= 0 +(0*x)</a:t>
            </a:r>
          </a:p>
          <a:p>
            <a:endParaRPr lang="en-US" dirty="0"/>
          </a:p>
          <a:p>
            <a:r>
              <a:rPr lang="en-US" dirty="0"/>
              <a:t>Beta “Naught” = 0 </a:t>
            </a:r>
          </a:p>
          <a:p>
            <a:r>
              <a:rPr lang="en-US" i="1" dirty="0"/>
              <a:t>Intercept is 0</a:t>
            </a:r>
          </a:p>
          <a:p>
            <a:endParaRPr lang="en-US" dirty="0"/>
          </a:p>
          <a:p>
            <a:r>
              <a:rPr lang="en-US" dirty="0"/>
              <a:t>X beta coefficient = 0 </a:t>
            </a:r>
          </a:p>
          <a:p>
            <a:r>
              <a:rPr lang="en-US" i="1" dirty="0"/>
              <a:t>No slope</a:t>
            </a:r>
          </a:p>
          <a:p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03349" y="2562192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277080" y="2714715"/>
            <a:ext cx="0" cy="2199738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71810" y="3580953"/>
            <a:ext cx="13317" cy="137160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996076" y="3500364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412401" y="3397410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476500" y="3504753"/>
            <a:ext cx="1" cy="142875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98374" y="4933503"/>
            <a:ext cx="0" cy="210326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814976" y="5110089"/>
            <a:ext cx="133004" cy="997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3B23C6-A363-3A4B-8740-C4951080349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900B9AB-E4C1-8643-A8D3-FCE54C2E04C5}"/>
              </a:ext>
            </a:extLst>
          </p:cNvPr>
          <p:cNvSpPr/>
          <p:nvPr/>
        </p:nvSpPr>
        <p:spPr>
          <a:xfrm>
            <a:off x="4267532" y="1622144"/>
            <a:ext cx="3192087" cy="515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Red line is the predicted outcome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1E1AF1-53D7-A541-85E5-859D2AD603B6}"/>
              </a:ext>
            </a:extLst>
          </p:cNvPr>
          <p:cNvSpPr/>
          <p:nvPr/>
        </p:nvSpPr>
        <p:spPr>
          <a:xfrm>
            <a:off x="99750" y="1623530"/>
            <a:ext cx="3192087" cy="5126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Blue points Y Values represent actual outcome.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60699F-E11C-A040-BEB0-02B49E2E3576}"/>
              </a:ext>
            </a:extLst>
          </p:cNvPr>
          <p:cNvSpPr txBox="1"/>
          <p:nvPr/>
        </p:nvSpPr>
        <p:spPr>
          <a:xfrm>
            <a:off x="3394803" y="1710562"/>
            <a:ext cx="769763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MINUS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F00B53-326A-ED4F-868F-B055ADC571F4}"/>
              </a:ext>
            </a:extLst>
          </p:cNvPr>
          <p:cNvSpPr txBox="1"/>
          <p:nvPr/>
        </p:nvSpPr>
        <p:spPr>
          <a:xfrm>
            <a:off x="7562584" y="1710562"/>
            <a:ext cx="1516825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Equals the Error</a:t>
            </a:r>
          </a:p>
        </p:txBody>
      </p:sp>
    </p:spTree>
    <p:extLst>
      <p:ext uri="{BB962C8B-B14F-4D97-AF65-F5344CB8AC3E}">
        <p14:creationId xmlns:p14="http://schemas.microsoft.com/office/powerpoint/2010/main" val="114049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what is really going on?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 descr="Image result for linear regression 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740" y="1761431"/>
            <a:ext cx="5353801" cy="401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15884" y="1081218"/>
            <a:ext cx="8512233" cy="4996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algorithm is optimizing the inputs and weights (beta’s) to </a:t>
            </a:r>
            <a:r>
              <a:rPr lang="en-US" sz="1600" b="1" dirty="0">
                <a:solidFill>
                  <a:schemeClr val="accent1"/>
                </a:solidFill>
              </a:rPr>
              <a:t>minimize the sum of squared errors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This is called “ordinary least squares (OLS).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AF5988-CFF2-CF45-8152-B5C1FD1B51F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33890B-9424-1149-BA60-87FA559E727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88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BB200-FD53-443C-A445-1CEB0D6A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78885-94D7-46C5-A6EF-8284E42A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E2758-EAB0-48B2-A657-DA1A3686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D23F0-EACF-4BCF-928D-60A2538E1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Shape 278">
            <a:extLst>
              <a:ext uri="{FF2B5EF4-FFF2-40B4-BE49-F238E27FC236}">
                <a16:creationId xmlns:a16="http://schemas.microsoft.com/office/drawing/2014/main" id="{914AFED0-5CA1-4EEB-B9AD-33A2C567EACA}"/>
              </a:ext>
            </a:extLst>
          </p:cNvPr>
          <p:cNvSpPr txBox="1"/>
          <p:nvPr/>
        </p:nvSpPr>
        <p:spPr>
          <a:xfrm>
            <a:off x="206000" y="1107533"/>
            <a:ext cx="8778300" cy="4415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>
            <a:extLst>
              <a:ext uri="{FF2B5EF4-FFF2-40B4-BE49-F238E27FC236}">
                <a16:creationId xmlns:a16="http://schemas.microsoft.com/office/drawing/2014/main" id="{5FF15F1E-6456-4033-AED8-8A1E1406D2ED}"/>
              </a:ext>
            </a:extLst>
          </p:cNvPr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grpSp>
        <p:nvGrpSpPr>
          <p:cNvPr id="8" name="Shape 280">
            <a:extLst>
              <a:ext uri="{FF2B5EF4-FFF2-40B4-BE49-F238E27FC236}">
                <a16:creationId xmlns:a16="http://schemas.microsoft.com/office/drawing/2014/main" id="{89D91387-F3AF-4970-B655-1BAB74AD1B9B}"/>
              </a:ext>
            </a:extLst>
          </p:cNvPr>
          <p:cNvGrpSpPr/>
          <p:nvPr/>
        </p:nvGrpSpPr>
        <p:grpSpPr>
          <a:xfrm>
            <a:off x="325016" y="2776109"/>
            <a:ext cx="980217" cy="916620"/>
            <a:chOff x="4044175" y="930800"/>
            <a:chExt cx="806099" cy="730199"/>
          </a:xfrm>
        </p:grpSpPr>
        <p:sp>
          <p:nvSpPr>
            <p:cNvPr id="9" name="Shape 281">
              <a:extLst>
                <a:ext uri="{FF2B5EF4-FFF2-40B4-BE49-F238E27FC236}">
                  <a16:creationId xmlns:a16="http://schemas.microsoft.com/office/drawing/2014/main" id="{9466159C-F683-4701-8EE6-240B15CE49CE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82">
              <a:extLst>
                <a:ext uri="{FF2B5EF4-FFF2-40B4-BE49-F238E27FC236}">
                  <a16:creationId xmlns:a16="http://schemas.microsoft.com/office/drawing/2014/main" id="{397336C6-986A-4222-8529-A81F1650FA7C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83">
              <a:extLst>
                <a:ext uri="{FF2B5EF4-FFF2-40B4-BE49-F238E27FC236}">
                  <a16:creationId xmlns:a16="http://schemas.microsoft.com/office/drawing/2014/main" id="{BAA57546-2820-4A33-AA79-9E90A0CC752B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84">
              <a:extLst>
                <a:ext uri="{FF2B5EF4-FFF2-40B4-BE49-F238E27FC236}">
                  <a16:creationId xmlns:a16="http://schemas.microsoft.com/office/drawing/2014/main" id="{207050D0-A7CB-4C7B-A0BF-FEF395EEF480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" name="Shape 285">
            <a:extLst>
              <a:ext uri="{FF2B5EF4-FFF2-40B4-BE49-F238E27FC236}">
                <a16:creationId xmlns:a16="http://schemas.microsoft.com/office/drawing/2014/main" id="{C4E3B576-7840-41EE-B54D-02E70DEFD9F5}"/>
              </a:ext>
            </a:extLst>
          </p:cNvPr>
          <p:cNvSpPr txBox="1"/>
          <p:nvPr/>
        </p:nvSpPr>
        <p:spPr>
          <a:xfrm>
            <a:off x="395900" y="1889388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14" name="Shape 286">
            <a:extLst>
              <a:ext uri="{FF2B5EF4-FFF2-40B4-BE49-F238E27FC236}">
                <a16:creationId xmlns:a16="http://schemas.microsoft.com/office/drawing/2014/main" id="{26E5CBC5-6D55-4FE8-AD6B-51D531BC4DAF}"/>
              </a:ext>
            </a:extLst>
          </p:cNvPr>
          <p:cNvSpPr txBox="1"/>
          <p:nvPr/>
        </p:nvSpPr>
        <p:spPr>
          <a:xfrm>
            <a:off x="2311004" y="1889389"/>
            <a:ext cx="1184400" cy="3406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sp>
        <p:nvSpPr>
          <p:cNvPr id="15" name="Shape 287">
            <a:extLst>
              <a:ext uri="{FF2B5EF4-FFF2-40B4-BE49-F238E27FC236}">
                <a16:creationId xmlns:a16="http://schemas.microsoft.com/office/drawing/2014/main" id="{226197BF-BB15-426F-BE12-7DC2402E3B38}"/>
              </a:ext>
            </a:extLst>
          </p:cNvPr>
          <p:cNvSpPr txBox="1"/>
          <p:nvPr/>
        </p:nvSpPr>
        <p:spPr>
          <a:xfrm>
            <a:off x="0" y="3956522"/>
            <a:ext cx="1985963" cy="17643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 </a:t>
            </a:r>
          </a:p>
          <a:p>
            <a:endParaRPr lang="en" sz="1200" b="1" i="1" u="sng" dirty="0">
              <a:latin typeface="Open Sans"/>
              <a:ea typeface="Open Sans"/>
              <a:cs typeface="Open Sans"/>
              <a:sym typeface="Open Sans"/>
            </a:endParaRPr>
          </a:p>
          <a:p>
            <a:r>
              <a:rPr lang="en" sz="1200" b="1" i="1" u="sng" dirty="0">
                <a:latin typeface="Open Sans"/>
                <a:ea typeface="Open Sans"/>
                <a:cs typeface="Open Sans"/>
                <a:sym typeface="Open Sans"/>
              </a:rPr>
              <a:t>One column is the outcome, y or target attribute.</a:t>
            </a:r>
          </a:p>
        </p:txBody>
      </p:sp>
      <p:sp>
        <p:nvSpPr>
          <p:cNvPr id="16" name="Shape 288">
            <a:extLst>
              <a:ext uri="{FF2B5EF4-FFF2-40B4-BE49-F238E27FC236}">
                <a16:creationId xmlns:a16="http://schemas.microsoft.com/office/drawing/2014/main" id="{43814FBE-B194-497C-A05C-F36EF7B124A8}"/>
              </a:ext>
            </a:extLst>
          </p:cNvPr>
          <p:cNvSpPr txBox="1"/>
          <p:nvPr/>
        </p:nvSpPr>
        <p:spPr>
          <a:xfrm>
            <a:off x="2209942" y="3956523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Modeling e.g. K-NN, linear regression,  decision tree, random forest etc.</a:t>
            </a:r>
          </a:p>
        </p:txBody>
      </p:sp>
      <p:sp>
        <p:nvSpPr>
          <p:cNvPr id="17" name="Shape 289">
            <a:extLst>
              <a:ext uri="{FF2B5EF4-FFF2-40B4-BE49-F238E27FC236}">
                <a16:creationId xmlns:a16="http://schemas.microsoft.com/office/drawing/2014/main" id="{0188B232-1AFD-4B8A-8E85-A505C81B5749}"/>
              </a:ext>
            </a:extLst>
          </p:cNvPr>
          <p:cNvSpPr txBox="1"/>
          <p:nvPr/>
        </p:nvSpPr>
        <p:spPr>
          <a:xfrm>
            <a:off x="7154613" y="3956523"/>
            <a:ext cx="1564199" cy="7356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Make predictions for the target on the new data.  </a:t>
            </a:r>
          </a:p>
        </p:txBody>
      </p:sp>
      <p:sp>
        <p:nvSpPr>
          <p:cNvPr id="18" name="Shape 290">
            <a:extLst>
              <a:ext uri="{FF2B5EF4-FFF2-40B4-BE49-F238E27FC236}">
                <a16:creationId xmlns:a16="http://schemas.microsoft.com/office/drawing/2014/main" id="{2D2EC717-53D3-4DED-ABBD-FBC1EAEE62D9}"/>
              </a:ext>
            </a:extLst>
          </p:cNvPr>
          <p:cNvSpPr txBox="1"/>
          <p:nvPr/>
        </p:nvSpPr>
        <p:spPr>
          <a:xfrm>
            <a:off x="7133564" y="1889388"/>
            <a:ext cx="1606296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19" name="Shape 292">
            <a:extLst>
              <a:ext uri="{FF2B5EF4-FFF2-40B4-BE49-F238E27FC236}">
                <a16:creationId xmlns:a16="http://schemas.microsoft.com/office/drawing/2014/main" id="{0656DA3D-C3E5-4017-85BF-E87801ABB5EC}"/>
              </a:ext>
            </a:extLst>
          </p:cNvPr>
          <p:cNvSpPr txBox="1"/>
          <p:nvPr/>
        </p:nvSpPr>
        <p:spPr>
          <a:xfrm>
            <a:off x="4073209" y="1889387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20" name="Shape 293">
            <a:extLst>
              <a:ext uri="{FF2B5EF4-FFF2-40B4-BE49-F238E27FC236}">
                <a16:creationId xmlns:a16="http://schemas.microsoft.com/office/drawing/2014/main" id="{831C07E6-2935-43C3-9F17-8F771CA84AD0}"/>
              </a:ext>
            </a:extLst>
          </p:cNvPr>
          <p:cNvSpPr txBox="1"/>
          <p:nvPr/>
        </p:nvSpPr>
        <p:spPr>
          <a:xfrm>
            <a:off x="4117909" y="2631429"/>
            <a:ext cx="2620199" cy="50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-Will a customer buy yes or no? How much will a customer spend?</a:t>
            </a:r>
          </a:p>
        </p:txBody>
      </p:sp>
      <p:sp>
        <p:nvSpPr>
          <p:cNvPr id="21" name="Shape 294">
            <a:extLst>
              <a:ext uri="{FF2B5EF4-FFF2-40B4-BE49-F238E27FC236}">
                <a16:creationId xmlns:a16="http://schemas.microsoft.com/office/drawing/2014/main" id="{0121AB00-D320-4AB1-818E-A9C81D4AC036}"/>
              </a:ext>
            </a:extLst>
          </p:cNvPr>
          <p:cNvSpPr txBox="1"/>
          <p:nvPr/>
        </p:nvSpPr>
        <p:spPr>
          <a:xfrm>
            <a:off x="4117909" y="3038642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Will an applicant default?  When will a machine break?</a:t>
            </a:r>
          </a:p>
        </p:txBody>
      </p:sp>
      <p:sp>
        <p:nvSpPr>
          <p:cNvPr id="22" name="Shape 296">
            <a:extLst>
              <a:ext uri="{FF2B5EF4-FFF2-40B4-BE49-F238E27FC236}">
                <a16:creationId xmlns:a16="http://schemas.microsoft.com/office/drawing/2014/main" id="{6445DD1F-C5F2-4A5C-96FC-AD9C6A057ACE}"/>
              </a:ext>
            </a:extLst>
          </p:cNvPr>
          <p:cNvSpPr/>
          <p:nvPr/>
        </p:nvSpPr>
        <p:spPr>
          <a:xfrm>
            <a:off x="1444187" y="2789656"/>
            <a:ext cx="165900" cy="916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23" name="Shape 297">
            <a:extLst>
              <a:ext uri="{FF2B5EF4-FFF2-40B4-BE49-F238E27FC236}">
                <a16:creationId xmlns:a16="http://schemas.microsoft.com/office/drawing/2014/main" id="{4605CDF1-BA5A-44AB-8EB2-9BF8A886E0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0849" y="2917298"/>
            <a:ext cx="488781" cy="5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Shape 298">
            <a:extLst>
              <a:ext uri="{FF2B5EF4-FFF2-40B4-BE49-F238E27FC236}">
                <a16:creationId xmlns:a16="http://schemas.microsoft.com/office/drawing/2014/main" id="{67309BC7-34DE-4F5A-9BFE-9C0BCA9045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246" y="2695546"/>
            <a:ext cx="1571590" cy="123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Shape 299">
            <a:extLst>
              <a:ext uri="{FF2B5EF4-FFF2-40B4-BE49-F238E27FC236}">
                <a16:creationId xmlns:a16="http://schemas.microsoft.com/office/drawing/2014/main" id="{41316317-FC53-4748-95B7-8CC8A8532066}"/>
              </a:ext>
            </a:extLst>
          </p:cNvPr>
          <p:cNvGrpSpPr/>
          <p:nvPr/>
        </p:nvGrpSpPr>
        <p:grpSpPr>
          <a:xfrm>
            <a:off x="7001844" y="2541497"/>
            <a:ext cx="1869736" cy="1124344"/>
            <a:chOff x="7143751" y="2114551"/>
            <a:chExt cx="1869736" cy="1124344"/>
          </a:xfrm>
        </p:grpSpPr>
        <p:grpSp>
          <p:nvGrpSpPr>
            <p:cNvPr id="26" name="Shape 300">
              <a:extLst>
                <a:ext uri="{FF2B5EF4-FFF2-40B4-BE49-F238E27FC236}">
                  <a16:creationId xmlns:a16="http://schemas.microsoft.com/office/drawing/2014/main" id="{C16932D2-2E6E-4E3E-95DF-170747ED04A3}"/>
                </a:ext>
              </a:extLst>
            </p:cNvPr>
            <p:cNvGrpSpPr/>
            <p:nvPr/>
          </p:nvGrpSpPr>
          <p:grpSpPr>
            <a:xfrm>
              <a:off x="7775499" y="2322154"/>
              <a:ext cx="980207" cy="916741"/>
              <a:chOff x="4044183" y="930773"/>
              <a:chExt cx="806091" cy="730296"/>
            </a:xfrm>
          </p:grpSpPr>
          <p:sp>
            <p:nvSpPr>
              <p:cNvPr id="30" name="Shape 301">
                <a:extLst>
                  <a:ext uri="{FF2B5EF4-FFF2-40B4-BE49-F238E27FC236}">
                    <a16:creationId xmlns:a16="http://schemas.microsoft.com/office/drawing/2014/main" id="{B14D9B44-D24B-4363-A7CA-08F873A55B81}"/>
                  </a:ext>
                </a:extLst>
              </p:cNvPr>
              <p:cNvSpPr/>
              <p:nvPr/>
            </p:nvSpPr>
            <p:spPr>
              <a:xfrm>
                <a:off x="4044183" y="1376474"/>
                <a:ext cx="136499" cy="284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hape 302">
                <a:extLst>
                  <a:ext uri="{FF2B5EF4-FFF2-40B4-BE49-F238E27FC236}">
                    <a16:creationId xmlns:a16="http://schemas.microsoft.com/office/drawing/2014/main" id="{E8A3D05E-D2A3-4A73-A968-874034906CF9}"/>
                  </a:ext>
                </a:extLst>
              </p:cNvPr>
              <p:cNvSpPr/>
              <p:nvPr/>
            </p:nvSpPr>
            <p:spPr>
              <a:xfrm>
                <a:off x="4267373" y="930773"/>
                <a:ext cx="136499" cy="7301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hape 303">
                <a:extLst>
                  <a:ext uri="{FF2B5EF4-FFF2-40B4-BE49-F238E27FC236}">
                    <a16:creationId xmlns:a16="http://schemas.microsoft.com/office/drawing/2014/main" id="{12759A16-DEA8-4A6A-8994-2C0103C299E6}"/>
                  </a:ext>
                </a:extLst>
              </p:cNvPr>
              <p:cNvSpPr/>
              <p:nvPr/>
            </p:nvSpPr>
            <p:spPr>
              <a:xfrm>
                <a:off x="4490585" y="1190669"/>
                <a:ext cx="136499" cy="470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hape 304">
                <a:extLst>
                  <a:ext uri="{FF2B5EF4-FFF2-40B4-BE49-F238E27FC236}">
                    <a16:creationId xmlns:a16="http://schemas.microsoft.com/office/drawing/2014/main" id="{C387BBBD-5D9D-40DB-BE82-9275CD2717C7}"/>
                  </a:ext>
                </a:extLst>
              </p:cNvPr>
              <p:cNvSpPr/>
              <p:nvPr/>
            </p:nvSpPr>
            <p:spPr>
              <a:xfrm>
                <a:off x="4713775" y="1070600"/>
                <a:ext cx="136499" cy="590399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pic>
          <p:nvPicPr>
            <p:cNvPr id="27" name="Shape 305">
              <a:extLst>
                <a:ext uri="{FF2B5EF4-FFF2-40B4-BE49-F238E27FC236}">
                  <a16:creationId xmlns:a16="http://schemas.microsoft.com/office/drawing/2014/main" id="{E77BFAA6-78F2-4910-945F-9D2682BAD5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43751" y="2114551"/>
              <a:ext cx="860362" cy="63899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" name="Shape 306">
              <a:extLst>
                <a:ext uri="{FF2B5EF4-FFF2-40B4-BE49-F238E27FC236}">
                  <a16:creationId xmlns:a16="http://schemas.microsoft.com/office/drawing/2014/main" id="{821BB7C8-EEAB-4B95-82B3-78E894CF6A80}"/>
                </a:ext>
              </a:extLst>
            </p:cNvPr>
            <p:cNvCxnSpPr>
              <a:endCxn id="29" idx="1"/>
            </p:cNvCxnSpPr>
            <p:nvPr/>
          </p:nvCxnSpPr>
          <p:spPr>
            <a:xfrm>
              <a:off x="7937387" y="2631113"/>
              <a:ext cx="910200" cy="14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9" name="Shape 307">
              <a:extLst>
                <a:ext uri="{FF2B5EF4-FFF2-40B4-BE49-F238E27FC236}">
                  <a16:creationId xmlns:a16="http://schemas.microsoft.com/office/drawing/2014/main" id="{42D1DBA9-0D7A-4331-88FA-79C8524A703C}"/>
                </a:ext>
              </a:extLst>
            </p:cNvPr>
            <p:cNvSpPr/>
            <p:nvPr/>
          </p:nvSpPr>
          <p:spPr>
            <a:xfrm>
              <a:off x="8847587" y="2322263"/>
              <a:ext cx="165900" cy="916500"/>
            </a:xfrm>
            <a:prstGeom prst="rect">
              <a:avLst/>
            </a:prstGeom>
            <a:solidFill>
              <a:srgbClr val="3C8AC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34" name="Shape 308">
            <a:extLst>
              <a:ext uri="{FF2B5EF4-FFF2-40B4-BE49-F238E27FC236}">
                <a16:creationId xmlns:a16="http://schemas.microsoft.com/office/drawing/2014/main" id="{AB810761-D369-4074-B6FA-C5064A740985}"/>
              </a:ext>
            </a:extLst>
          </p:cNvPr>
          <p:cNvCxnSpPr/>
          <p:nvPr/>
        </p:nvCxnSpPr>
        <p:spPr>
          <a:xfrm>
            <a:off x="334750" y="3975466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1C168-0F77-124F-BE06-F43A61A51CE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7287B8-E24C-0646-AF90-22893D2849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3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338A7-2631-4CAB-8FD1-FA2B9EFB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D96815-0C83-42CE-AC07-527ACA7F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B_newCar.R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2987C-E3A6-42DD-AFFF-EB8A2EBC4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E7633-B0A8-4E26-B238-66B7D58C3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AA9403-8033-6A46-8310-CE674110627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668BBE-B24A-BD43-AED1-831C03D746C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178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a fit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ED3115-D611-CA2D-B06E-94D178C73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86" y="1068669"/>
            <a:ext cx="7167281" cy="508368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cxnSpLocks/>
            <a:stCxn id="16" idx="3"/>
            <a:endCxn id="13" idx="2"/>
          </p:cNvCxnSpPr>
          <p:nvPr/>
        </p:nvCxnSpPr>
        <p:spPr>
          <a:xfrm flipV="1">
            <a:off x="3064042" y="2011680"/>
            <a:ext cx="4882925" cy="232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065818" y="1496291"/>
            <a:ext cx="1762298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Treated Variable Names i.e. informative features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28650" y="2409716"/>
            <a:ext cx="2435392" cy="38546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3B008A-FAA6-EF4B-8FC5-AA7CC51E571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CFCEAD-9FFF-984C-A9A9-9AA60B6B393D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685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a fit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3ACA25-2DEE-EADC-37DD-A97511031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86" y="1068669"/>
            <a:ext cx="7167281" cy="508368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cxnSpLocks/>
            <a:stCxn id="16" idx="3"/>
            <a:endCxn id="13" idx="2"/>
          </p:cNvCxnSpPr>
          <p:nvPr/>
        </p:nvCxnSpPr>
        <p:spPr>
          <a:xfrm flipV="1">
            <a:off x="4753576" y="2011680"/>
            <a:ext cx="3193391" cy="234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7065818" y="1496291"/>
            <a:ext cx="1762298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Coefficients or Beta values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523298" y="2452744"/>
            <a:ext cx="1230278" cy="38116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1EC679-A7DA-BB49-B2C7-101E0D399AC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2551E-DF8F-1C4D-9FC3-5A96A11AC20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23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 of a fit summary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088B4E-EB34-816E-4581-33154161C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009" y="1272666"/>
            <a:ext cx="7167281" cy="508368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cxnSpLocks/>
            <a:stCxn id="16" idx="3"/>
            <a:endCxn id="13" idx="2"/>
          </p:cNvCxnSpPr>
          <p:nvPr/>
        </p:nvCxnSpPr>
        <p:spPr>
          <a:xfrm>
            <a:off x="4604084" y="1988062"/>
            <a:ext cx="3168316" cy="2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716684" y="1496291"/>
            <a:ext cx="2111432" cy="515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Another name for errors.</a:t>
            </a:r>
          </a:p>
          <a:p>
            <a:pPr algn="ctr"/>
            <a:r>
              <a:rPr lang="en-US" sz="1200" dirty="0"/>
              <a:t>Summary stats for the errors.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97279" y="1730367"/>
            <a:ext cx="3506805" cy="515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C30F46-618E-5144-A15A-C47543BBEC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FCAED0-17FA-9743-9EBA-A20CD1853D9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02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Parsimonious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6458" y="3054927"/>
            <a:ext cx="7631083" cy="748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Parsimony or compactness is desirable in models.  The more features in a model, the more complexity we introduce, data integrity, data interactions, time to fit and time to predict are all impacted.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9C6AEA1-4BBC-C4CF-6AFE-160A51812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AB6BE5-8D12-0D3A-2C07-A26DAB8E0E73}"/>
              </a:ext>
            </a:extLst>
          </p:cNvPr>
          <p:cNvSpPr/>
          <p:nvPr/>
        </p:nvSpPr>
        <p:spPr>
          <a:xfrm>
            <a:off x="628650" y="5666573"/>
            <a:ext cx="7631083" cy="365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the script.</a:t>
            </a:r>
          </a:p>
        </p:txBody>
      </p:sp>
    </p:spTree>
    <p:extLst>
      <p:ext uri="{BB962C8B-B14F-4D97-AF65-F5344CB8AC3E}">
        <p14:creationId xmlns:p14="http://schemas.microsoft.com/office/powerpoint/2010/main" val="3562982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the two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78043" y="1796716"/>
            <a:ext cx="1933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Fit1 – 98 variables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043" y="3585410"/>
            <a:ext cx="188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Fit2 – 29 variables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93558" y="3336758"/>
            <a:ext cx="800501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A5213CC-C0E5-1070-7A99-E90337755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3" y="2121247"/>
            <a:ext cx="7772400" cy="966841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457950" y="2384278"/>
            <a:ext cx="930442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F8DE2A-33CD-BD0A-5B58-54C6B1C30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43" y="4398950"/>
            <a:ext cx="7772400" cy="966841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6536479" y="4729970"/>
            <a:ext cx="930442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BFFC4BB-5590-FD46-BECF-C5BE52679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665487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Prediction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211" y="5261811"/>
            <a:ext cx="8983579" cy="64168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Besides P-Values which is a variable level KPI, and adjusted R-</a:t>
            </a:r>
            <a:r>
              <a:rPr lang="en-US" dirty="0" err="1">
                <a:solidFill>
                  <a:schemeClr val="tx1"/>
                </a:solidFill>
              </a:rPr>
              <a:t>Sq</a:t>
            </a:r>
            <a:r>
              <a:rPr lang="en-US" dirty="0">
                <a:solidFill>
                  <a:schemeClr val="tx1"/>
                </a:solidFill>
              </a:rPr>
              <a:t> there are two popular KPI for evaluating continuous model predictions.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3375" y="1133475"/>
            <a:ext cx="325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RMSE-</a:t>
            </a:r>
            <a:r>
              <a:rPr lang="en-US" dirty="0"/>
              <a:t> Root Mean Squared Error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130526" y="2910472"/>
          <a:ext cx="29150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Predicted/Forecasted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514350" y="2085975"/>
            <a:ext cx="81581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97179" y="24905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68779" y="2490536"/>
            <a:ext cx="66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y-hat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F4A4EC7-AFD4-14B7-BDDE-F4D136482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580867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3375" y="1133475"/>
            <a:ext cx="325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RMSE-</a:t>
            </a:r>
            <a:r>
              <a:rPr lang="en-US" dirty="0"/>
              <a:t> Root Mean Squared Error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8400" y="2397125"/>
          <a:ext cx="4725498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Predicted/Forecasted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Squared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Isosceles Triangle 7"/>
          <p:cNvSpPr/>
          <p:nvPr/>
        </p:nvSpPr>
        <p:spPr>
          <a:xfrm rot="5400000">
            <a:off x="4432698" y="3175398"/>
            <a:ext cx="1864517" cy="3714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28572" y="2800350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76900" y="3159918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36+16+9+4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42572" y="3419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5831669"/>
            <a:ext cx="865822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 manually calculate RMSE, work the acronym backwards.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1076" y="200475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11220" y="2004752"/>
            <a:ext cx="666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y-hat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82829" y="1990474"/>
            <a:ext cx="82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4379" y="1990473"/>
            <a:ext cx="1153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ERROR-SQ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8AA6D31-4E3C-D0D7-DE20-8B9E7D5CC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141369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3375" y="1133475"/>
            <a:ext cx="325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RMSE-</a:t>
            </a:r>
            <a:r>
              <a:rPr lang="en-US" dirty="0"/>
              <a:t> Root Mean Squared Error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8600" y="5831669"/>
            <a:ext cx="8658225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 the same units being measured, tells you +/- the prediction error.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28400" y="2397125"/>
          <a:ext cx="4725498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8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8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Predicted/Forecasted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Squared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Isosceles Triangle 4"/>
          <p:cNvSpPr/>
          <p:nvPr/>
        </p:nvSpPr>
        <p:spPr>
          <a:xfrm rot="5400000">
            <a:off x="4432698" y="3175398"/>
            <a:ext cx="1864517" cy="371475"/>
          </a:xfrm>
          <a:prstGeom prst="triangle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28572" y="245506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6900" y="3159918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36+16+9+4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42572" y="3419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Isosceles Triangle 13"/>
          <p:cNvSpPr/>
          <p:nvPr/>
        </p:nvSpPr>
        <p:spPr>
          <a:xfrm rot="5400000">
            <a:off x="6185310" y="3170630"/>
            <a:ext cx="1864517" cy="3714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38296" y="2469355"/>
            <a:ext cx="13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 Root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00975" y="3057525"/>
                <a:ext cx="45719" cy="40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16.25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975" y="3057525"/>
                <a:ext cx="45719" cy="407547"/>
              </a:xfrm>
              <a:prstGeom prst="rect">
                <a:avLst/>
              </a:prstGeom>
              <a:blipFill rotWithShape="0">
                <a:blip r:embed="rId6"/>
                <a:stretch>
                  <a:fillRect r="-18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843838" y="3571875"/>
            <a:ext cx="708848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=4.03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57088-B8D5-F347-8350-2DFAB51DB8CE}"/>
              </a:ext>
            </a:extLst>
          </p:cNvPr>
          <p:cNvSpPr txBox="1"/>
          <p:nvPr/>
        </p:nvSpPr>
        <p:spPr>
          <a:xfrm>
            <a:off x="7823834" y="1664193"/>
            <a:ext cx="731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ROOT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D83CBF-9523-364B-9D90-246B5F626CBA}"/>
              </a:ext>
            </a:extLst>
          </p:cNvPr>
          <p:cNvSpPr txBox="1"/>
          <p:nvPr/>
        </p:nvSpPr>
        <p:spPr>
          <a:xfrm>
            <a:off x="5868688" y="1664193"/>
            <a:ext cx="78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MEAN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A9DB7D-EBDB-0841-B41E-6AED61445CFA}"/>
              </a:ext>
            </a:extLst>
          </p:cNvPr>
          <p:cNvSpPr txBox="1"/>
          <p:nvPr/>
        </p:nvSpPr>
        <p:spPr>
          <a:xfrm>
            <a:off x="3929679" y="1664193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SQUARED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1C5549-F28C-B54C-9215-B7DF0E2F8C70}"/>
              </a:ext>
            </a:extLst>
          </p:cNvPr>
          <p:cNvSpPr txBox="1"/>
          <p:nvPr/>
        </p:nvSpPr>
        <p:spPr>
          <a:xfrm>
            <a:off x="2949245" y="1664193"/>
            <a:ext cx="83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ERROR</a:t>
            </a:r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2F87193D-A297-4F76-BEF4-28CE5DA4E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3280711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53CFAE-EEED-446B-A092-4331B16A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CA9E5E-FF6A-479E-BE28-0287B9A6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C_lm_for</a:t>
            </a:r>
            <a:r>
              <a:rPr lang="en-US" dirty="0"/>
              <a:t> </a:t>
            </a:r>
            <a:r>
              <a:rPr lang="en-US" dirty="0" err="1"/>
              <a:t>classes.R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92735-A0D6-4362-95F6-F32CB9403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E0AE7-CAC9-47B9-A274-B44A13B54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2050" name="Picture 2" descr="Image result for regression meme">
            <a:extLst>
              <a:ext uri="{FF2B5EF4-FFF2-40B4-BE49-F238E27FC236}">
                <a16:creationId xmlns:a16="http://schemas.microsoft.com/office/drawing/2014/main" id="{2F1D0213-E5E0-4BFE-84DE-1A11D925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833563"/>
            <a:ext cx="54102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97006A-4A94-BE46-989D-21A6AF7E493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6A5C2DC-139D-0642-BFBB-53902B7B3E9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9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4769780" y="3692436"/>
            <a:ext cx="4159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Bag of Words organization as a modeling matrix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Process</a:t>
            </a:r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FCA8A2A-BA2A-4F59-BDF1-B1C7549B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pPr/>
              <a:t>8/7/23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7524C8B-E040-46C3-90CB-4F7DAB9FD5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286750" y="6356350"/>
            <a:ext cx="857250" cy="365125"/>
          </a:xfrm>
        </p:spPr>
        <p:txBody>
          <a:bodyPr/>
          <a:lstStyle/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14</a:t>
            </a:r>
          </a:p>
        </p:txBody>
      </p:sp>
      <p:sp>
        <p:nvSpPr>
          <p:cNvPr id="3" name="Pentagon 2"/>
          <p:cNvSpPr/>
          <p:nvPr/>
        </p:nvSpPr>
        <p:spPr>
          <a:xfrm>
            <a:off x="514342" y="248275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1. Sample</a:t>
            </a:r>
          </a:p>
        </p:txBody>
      </p:sp>
      <p:sp>
        <p:nvSpPr>
          <p:cNvPr id="9" name="Pentagon 8"/>
          <p:cNvSpPr/>
          <p:nvPr/>
        </p:nvSpPr>
        <p:spPr>
          <a:xfrm>
            <a:off x="514342" y="3120934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2. Explore</a:t>
            </a:r>
          </a:p>
        </p:txBody>
      </p:sp>
      <p:sp>
        <p:nvSpPr>
          <p:cNvPr id="10" name="Pentagon 9"/>
          <p:cNvSpPr/>
          <p:nvPr/>
        </p:nvSpPr>
        <p:spPr>
          <a:xfrm>
            <a:off x="514342" y="375910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3. Modify</a:t>
            </a:r>
          </a:p>
        </p:txBody>
      </p:sp>
      <p:sp>
        <p:nvSpPr>
          <p:cNvPr id="11" name="Pentagon 10"/>
          <p:cNvSpPr/>
          <p:nvPr/>
        </p:nvSpPr>
        <p:spPr>
          <a:xfrm>
            <a:off x="514342" y="4397284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4. Model</a:t>
            </a:r>
          </a:p>
        </p:txBody>
      </p:sp>
      <p:sp>
        <p:nvSpPr>
          <p:cNvPr id="12" name="Pentagon 11"/>
          <p:cNvSpPr/>
          <p:nvPr/>
        </p:nvSpPr>
        <p:spPr>
          <a:xfrm>
            <a:off x="514342" y="5035459"/>
            <a:ext cx="3857625" cy="5715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5. Assess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9780" y="5040225"/>
            <a:ext cx="381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Measure Accuracy but there are others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786381" y="302568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69780" y="3046852"/>
            <a:ext cx="43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Very basic EDA to get familiar w/data but more needs to be done in reality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786381" y="3721011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86381" y="4363949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69780" y="43639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Other methods exist but we only use LASSO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6381" y="5021175"/>
            <a:ext cx="37861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69780" y="2420850"/>
            <a:ext cx="381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For </a:t>
            </a:r>
            <a:r>
              <a:rPr lang="en-US" dirty="0" err="1">
                <a:solidFill>
                  <a:prstClr val="black"/>
                </a:solidFill>
              </a:rPr>
              <a:t>elasticNet</a:t>
            </a:r>
            <a:r>
              <a:rPr lang="en-US" dirty="0">
                <a:solidFill>
                  <a:prstClr val="black"/>
                </a:solidFill>
              </a:rPr>
              <a:t> we will do random sampling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667249" y="1873156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In this course…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F20F4D9-27DA-46A0-A9CB-0BBE713D0B9C}"/>
              </a:ext>
            </a:extLst>
          </p:cNvPr>
          <p:cNvSpPr txBox="1">
            <a:spLocks/>
          </p:cNvSpPr>
          <p:nvPr/>
        </p:nvSpPr>
        <p:spPr>
          <a:xfrm>
            <a:off x="495305" y="1873156"/>
            <a:ext cx="3829050" cy="43338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accent6"/>
                </a:solidFill>
                <a:latin typeface="Franklin Gothic Book" pitchFamily="34" charset="0"/>
              </a:rPr>
              <a:t>SEMMA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C33FEC-AA1C-BE43-8C10-3537AA1D44B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5AB9F1-1DC5-5E42-A9DC-21677E2B2B66}"/>
              </a:ext>
            </a:extLst>
          </p:cNvPr>
          <p:cNvCxnSpPr/>
          <p:nvPr/>
        </p:nvCxnSpPr>
        <p:spPr>
          <a:xfrm>
            <a:off x="7076661" y="5450074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2CE3A57F-E6C2-9444-8FDE-E3332673C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9" grpId="0" animBg="1"/>
      <p:bldP spid="10" grpId="0" animBg="1"/>
      <p:bldP spid="11" grpId="0" animBg="1"/>
      <p:bldP spid="12" grpId="0" animBg="1"/>
      <p:bldP spid="4" grpId="0"/>
      <p:bldP spid="16" grpId="0"/>
      <p:bldP spid="20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1: Logistic Response Function</a:t>
            </a:r>
          </a:p>
        </p:txBody>
      </p:sp>
      <p:sp>
        <p:nvSpPr>
          <p:cNvPr id="27" name="Date Placeholder 4">
            <a:extLst>
              <a:ext uri="{FF2B5EF4-FFF2-40B4-BE49-F238E27FC236}">
                <a16:creationId xmlns:a16="http://schemas.microsoft.com/office/drawing/2014/main" id="{BF6F864E-EC48-4E08-B7F3-6E907D5C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8/7/23</a:t>
            </a:fld>
            <a:endParaRPr lang="en-US"/>
          </a:p>
        </p:txBody>
      </p:sp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A23A7B91-306A-41EF-AC4A-BFA66F36C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29" name="Slide Number Placeholder 6">
            <a:extLst>
              <a:ext uri="{FF2B5EF4-FFF2-40B4-BE49-F238E27FC236}">
                <a16:creationId xmlns:a16="http://schemas.microsoft.com/office/drawing/2014/main" id="{7E8E2364-DAEF-4A72-9EA2-853378EC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81351" y="1585871"/>
            <a:ext cx="8515114" cy="1365889"/>
            <a:chOff x="645459" y="1707664"/>
            <a:chExt cx="7731796" cy="1596689"/>
          </a:xfrm>
        </p:grpSpPr>
        <p:pic>
          <p:nvPicPr>
            <p:cNvPr id="10" name="Shape 3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96255" y="1707664"/>
              <a:ext cx="735041" cy="1596689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Shape 319"/>
                <p:cNvSpPr txBox="1"/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400" dirty="0"/>
                    <a:t>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4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1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6511960" cy="50460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61" t="-2817" b="-46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Shape 320"/>
            <p:cNvSpPr txBox="1"/>
            <p:nvPr/>
          </p:nvSpPr>
          <p:spPr>
            <a:xfrm>
              <a:off x="645459" y="1967364"/>
              <a:ext cx="686582" cy="70643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#</a:t>
              </a:r>
            </a:p>
          </p:txBody>
        </p:sp>
      </p:grpSp>
      <p:cxnSp>
        <p:nvCxnSpPr>
          <p:cNvPr id="5" name="Straight Connector 4"/>
          <p:cNvCxnSpPr/>
          <p:nvPr/>
        </p:nvCxnSpPr>
        <p:spPr>
          <a:xfrm>
            <a:off x="1116623" y="3042080"/>
            <a:ext cx="69107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-44337" y="3806986"/>
            <a:ext cx="9007268" cy="1166855"/>
            <a:chOff x="-759635" y="2037702"/>
            <a:chExt cx="8178676" cy="1166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Shape 319"/>
                <p:cNvSpPr txBox="1"/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t" anchorCtr="0">
                  <a:noAutofit/>
                </a:bodyPr>
                <a:lstStyle/>
                <a:p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=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*temperature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*day +</a:t>
                  </a:r>
                  <a:r>
                    <a:rPr lang="el-GR" sz="2000" dirty="0"/>
                    <a:t> </a:t>
                  </a:r>
                  <a14:m>
                    <m:oMath xmlns:m="http://schemas.openxmlformats.org/officeDocument/2006/math">
                      <m:r>
                        <a:rPr lang="el-GR" sz="20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" sz="2000" dirty="0">
                      <a:latin typeface="Open Sans"/>
                      <a:ea typeface="Open Sans"/>
                      <a:cs typeface="Open Sans"/>
                      <a:sym typeface="Open Sans"/>
                    </a:rPr>
                    <a:t>*price + error</a:t>
                  </a:r>
                </a:p>
              </p:txBody>
            </p:sp>
          </mc:Choice>
          <mc:Fallback xmlns="">
            <p:sp>
              <p:nvSpPr>
                <p:cNvPr id="19" name="Shape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295" y="2248718"/>
                  <a:ext cx="5553746" cy="504600"/>
                </a:xfrm>
                <a:prstGeom prst="rect">
                  <a:avLst/>
                </a:prstGeom>
                <a:blipFill>
                  <a:blip r:embed="rId5"/>
                  <a:stretch>
                    <a:fillRect l="-1097" b="-843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Shape 320"/>
            <p:cNvSpPr txBox="1"/>
            <p:nvPr/>
          </p:nvSpPr>
          <p:spPr>
            <a:xfrm>
              <a:off x="-759635" y="2037702"/>
              <a:ext cx="803673" cy="116685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400" dirty="0">
                  <a:latin typeface="Open Sans"/>
                  <a:ea typeface="Open Sans"/>
                  <a:cs typeface="Open Sans"/>
                  <a:sym typeface="Open Sans"/>
                </a:rPr>
                <a:t>Logit of </a:t>
              </a:r>
            </a:p>
          </p:txBody>
        </p:sp>
      </p:grpSp>
      <p:pic>
        <p:nvPicPr>
          <p:cNvPr id="21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585" y="3766365"/>
            <a:ext cx="636521" cy="12017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92369" y="1339687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6846" y="3391225"/>
            <a:ext cx="2743200" cy="21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</a:p>
        </p:txBody>
      </p:sp>
      <p:pic>
        <p:nvPicPr>
          <p:cNvPr id="24" name="Picture 2" descr="Image result for logi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11" y="4012549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73669" y="134921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 Many Cones?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40344" y="3387562"/>
            <a:ext cx="4754880" cy="2110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they buy a cone Y/N?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27538" y="5518312"/>
            <a:ext cx="6431201" cy="495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will let R handle calculating the equation output </a:t>
            </a:r>
            <a:r>
              <a:rPr lang="en-US" dirty="0" err="1"/>
              <a:t>logOdds</a:t>
            </a:r>
            <a:r>
              <a:rPr lang="en-US" dirty="0"/>
              <a:t> to the more understandable probability of an event.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D1260B-DDF3-0D4D-8C3C-5153BC4B584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E9BD1A-E52C-0142-9B00-C79EE390808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310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A65B911-9982-4A89-9B53-F535584E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8/7/23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A380AF3B-4CCA-4756-901C-4F89996B3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3CA6B3B4-818A-47FC-85CE-C6388340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738554" y="1453662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Extends idea of linear regression to situation where outcome variable is </a:t>
            </a:r>
            <a:r>
              <a:rPr lang="en-US" altLang="en-US" b="1" dirty="0"/>
              <a:t>categorical</a:t>
            </a:r>
          </a:p>
          <a:p>
            <a:endParaRPr lang="en-US" altLang="en-US" dirty="0"/>
          </a:p>
          <a:p>
            <a:r>
              <a:rPr lang="en-US" altLang="en-US" dirty="0"/>
              <a:t>Instead of ordinary least squares, </a:t>
            </a:r>
            <a:r>
              <a:rPr lang="en-US" altLang="en-US" i="1" dirty="0">
                <a:latin typeface="Symbol" panose="05050102010706020507" pitchFamily="18" charset="2"/>
              </a:rPr>
              <a:t>b </a:t>
            </a:r>
            <a:r>
              <a:rPr lang="en-US" altLang="en-US" dirty="0"/>
              <a:t>are derived through an iterative process called </a:t>
            </a:r>
            <a:r>
              <a:rPr lang="en-US" altLang="en-US" i="1" dirty="0"/>
              <a:t>maximum likelihood estimation</a:t>
            </a:r>
          </a:p>
          <a:p>
            <a:endParaRPr lang="en-US" altLang="en-US" dirty="0"/>
          </a:p>
          <a:p>
            <a:r>
              <a:rPr lang="en-US" altLang="en-US" dirty="0"/>
              <a:t>We focus on binary classification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altLang="en-US" dirty="0"/>
              <a:t>i.e.  </a:t>
            </a:r>
            <a:r>
              <a:rPr lang="en-US" altLang="en-US" i="1" dirty="0"/>
              <a:t>Y</a:t>
            </a:r>
            <a:r>
              <a:rPr lang="en-US" altLang="en-US" dirty="0"/>
              <a:t>=0 or </a:t>
            </a:r>
            <a:r>
              <a:rPr lang="en-US" altLang="en-US" i="1" dirty="0"/>
              <a:t>Y</a:t>
            </a:r>
            <a:r>
              <a:rPr lang="en-US" altLang="en-US" dirty="0"/>
              <a:t>=1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CC003-053E-094C-A6A1-B39704A798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99C00-0EBB-4549-AFA0-7FB0E2EB59D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039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D4843871-DD57-49EE-8EA2-9C7012BE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8/7/23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binary relationship between carat and price</a:t>
            </a:r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4DBA96E0-A9ED-461D-BA8F-0898E3B96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79FF8EFC-2D5B-483F-B22E-995CB252A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95767" y="1328738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 above or below $11K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DB353A-1157-DE42-83F1-27421DF30D1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B818E0-3BF8-F542-85CE-94085EF4046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3863C22-A166-08FA-5A61-E3D95E820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853" y="1827357"/>
            <a:ext cx="5080294" cy="439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62125963-ACAB-4657-A16F-BEB01B8C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8/7/23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binary relationship between carat and price</a:t>
            </a:r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1DE0E99-225C-41F0-8428-177D6B604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5B7368E-28D8-4125-9A7F-3CBA8ABD9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09" y="2594534"/>
            <a:ext cx="5070760" cy="28579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25256" y="2232381"/>
            <a:ext cx="31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 above or below $11K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641369" y="2418105"/>
            <a:ext cx="4320240" cy="28228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96580" y="3108748"/>
            <a:ext cx="3476939" cy="16805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“is this diamond worth more than $11K or not.”   Predicting 2 means 2 </a:t>
            </a:r>
            <a:r>
              <a:rPr lang="en-US" dirty="0" err="1"/>
              <a:t>yes’es</a:t>
            </a:r>
            <a:r>
              <a:rPr lang="en-US" dirty="0"/>
              <a:t>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A676B7-FE05-1048-BDF7-A0AA9AC8C2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117576-559D-904C-9DBC-C206F52C2E16}"/>
              </a:ext>
            </a:extLst>
          </p:cNvPr>
          <p:cNvCxnSpPr/>
          <p:nvPr/>
        </p:nvCxnSpPr>
        <p:spPr>
          <a:xfrm>
            <a:off x="2710049" y="5254070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8BC5C0-9691-3E40-9802-2B289BCB17C3}"/>
              </a:ext>
            </a:extLst>
          </p:cNvPr>
          <p:cNvCxnSpPr/>
          <p:nvPr/>
        </p:nvCxnSpPr>
        <p:spPr>
          <a:xfrm>
            <a:off x="7076661" y="5719017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43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6C57D140-CB2D-43E9-B930-4847B406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8/7/23</a:t>
            </a:fld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5D31558E-2632-44A4-A6D7-C3BB76AF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CC962340-904A-4174-837D-ADE8E072F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A9AC2CB2-130D-485E-9A4E-D6F286DCA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3442093"/>
            <a:ext cx="4662488" cy="2696770"/>
          </a:xfrm>
          <a:prstGeom prst="rect">
            <a:avLst/>
          </a:prstGeom>
        </p:spPr>
      </p:pic>
      <p:pic>
        <p:nvPicPr>
          <p:cNvPr id="8" name="Picture 2" descr="Image result for log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8" y="1155044"/>
            <a:ext cx="1121561" cy="7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114551" y="1300163"/>
            <a:ext cx="641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log-odds of the price above $11K? = Beta + Beta*Carat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27158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1" y="2057400"/>
            <a:ext cx="664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Convert to </a:t>
            </a:r>
            <a:r>
              <a:rPr lang="en-US" b="1" u="sng" dirty="0"/>
              <a:t>probability</a:t>
            </a:r>
            <a:r>
              <a:rPr lang="en-US" dirty="0"/>
              <a:t> with logistic response function (</a:t>
            </a:r>
            <a:r>
              <a:rPr lang="en-US" dirty="0" err="1"/>
              <a:t>e^l</a:t>
            </a:r>
            <a:r>
              <a:rPr lang="en-US" dirty="0"/>
              <a:t> / (1+e^l)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857500"/>
            <a:ext cx="719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The probabilities are more intuitive than the log-odds from the equation.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7E3965-7AA2-5E4D-8277-6E00552BDE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F4EDAD-40E0-3B47-BBC6-C0127781D5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246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NCAA Classification Madness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5809120" y="1754862"/>
            <a:ext cx="2714964" cy="3629902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College Basketball</a:t>
            </a:r>
          </a:p>
          <a:p>
            <a:r>
              <a:rPr lang="en-US" sz="1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Annual 64 team tournament</a:t>
            </a:r>
          </a:p>
          <a:p>
            <a:pPr marL="0" indent="0">
              <a:buNone/>
            </a:pPr>
            <a:endParaRPr lang="en-US" sz="1800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en-US" sz="1800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Business Impact:</a:t>
            </a:r>
          </a:p>
          <a:p>
            <a:r>
              <a:rPr lang="en-US" sz="1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$1B wagered</a:t>
            </a:r>
          </a:p>
          <a:p>
            <a:r>
              <a:rPr lang="en-US" sz="1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$2B in lost productivity</a:t>
            </a:r>
          </a:p>
          <a:p>
            <a:r>
              <a:rPr lang="en-US" sz="18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Bragging Rights</a:t>
            </a:r>
          </a:p>
        </p:txBody>
      </p:sp>
      <p:pic>
        <p:nvPicPr>
          <p:cNvPr id="7" name="Picture 2" descr="http://ll-media.tmz.com/2013/02/28/0228-adidas-ncaa-jerseys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29" y="1808592"/>
            <a:ext cx="50292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79565" y="1145978"/>
            <a:ext cx="8071339" cy="40444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Objective: Identify the probability of a team winning in Round 1.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41E83-00A6-7947-93EE-E56E5CA45A5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63C8FE-9D67-7540-9C6B-0BE174B2686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210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friend Mandy is next level.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122148"/>
            <a:ext cx="8818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https://fivethirtyeight.com/features/how-a-data-scientist-whod-never-heard-of-basketball-mastered-march-madness/</a:t>
            </a:r>
            <a:endParaRPr lang="en-US" sz="1400" dirty="0"/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23" y="1479982"/>
            <a:ext cx="6910754" cy="389803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CECB81-A14A-A04B-937B-B821FF1632D3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AB4E43-4819-9F48-AA08-B1427AD6609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036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AB8AA-287A-4F43-B280-22ADBC0B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91EA20-A3BE-4327-B75E-B8492FAC5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D_teamProbabilities.R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19BF5-385F-4EE6-8C99-0D051D044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01687-B018-483D-AFD3-D8B5D669E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4100" name="Picture 4" descr="Image result for logistic regression meme">
            <a:extLst>
              <a:ext uri="{FF2B5EF4-FFF2-40B4-BE49-F238E27FC236}">
                <a16:creationId xmlns:a16="http://schemas.microsoft.com/office/drawing/2014/main" id="{C6366623-2697-4C05-99E4-C1A7E38B2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202" y="1568245"/>
            <a:ext cx="3795596" cy="372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0C9D5-5795-7742-B451-E547ABD9E5A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4D3A04-8309-C940-9821-75531555200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16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4">
            <a:extLst>
              <a:ext uri="{FF2B5EF4-FFF2-40B4-BE49-F238E27FC236}">
                <a16:creationId xmlns:a16="http://schemas.microsoft.com/office/drawing/2014/main" id="{85B66C39-0CE5-450D-9865-91A8C3D2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8/7/23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Step: Basic Partitioning Schema</a:t>
            </a:r>
          </a:p>
        </p:txBody>
      </p:sp>
      <p:sp>
        <p:nvSpPr>
          <p:cNvPr id="33" name="Footer Placeholder 5">
            <a:extLst>
              <a:ext uri="{FF2B5EF4-FFF2-40B4-BE49-F238E27FC236}">
                <a16:creationId xmlns:a16="http://schemas.microsoft.com/office/drawing/2014/main" id="{34025AF9-D517-4374-858B-15C7F77DA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4" name="Slide Number Placeholder 6">
            <a:extLst>
              <a:ext uri="{FF2B5EF4-FFF2-40B4-BE49-F238E27FC236}">
                <a16:creationId xmlns:a16="http://schemas.microsoft.com/office/drawing/2014/main" id="{49EBAA47-39C6-4528-94CE-7B820D1C7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114420"/>
            <a:ext cx="7772400" cy="6858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/>
              <a:t>Divide data into training portion and validation portion</a:t>
            </a:r>
          </a:p>
          <a:p>
            <a:pPr>
              <a:buFont typeface="Wingdings 2" pitchFamily="18" charset="2"/>
              <a:buNone/>
            </a:pPr>
            <a:r>
              <a:rPr lang="en-US"/>
              <a:t>Test model on the validation portion</a:t>
            </a:r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 b="1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BE92A4-CCFD-A64D-A649-7B7E3BA61BF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AD637B-2FF9-4142-B544-7B393ECF37F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3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4">
            <a:extLst>
              <a:ext uri="{FF2B5EF4-FFF2-40B4-BE49-F238E27FC236}">
                <a16:creationId xmlns:a16="http://schemas.microsoft.com/office/drawing/2014/main" id="{48AD8924-F799-462A-8F21-C03801A5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8/7/23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for prod deployments</a:t>
            </a:r>
          </a:p>
        </p:txBody>
      </p:sp>
      <p:sp>
        <p:nvSpPr>
          <p:cNvPr id="34" name="Footer Placeholder 5">
            <a:extLst>
              <a:ext uri="{FF2B5EF4-FFF2-40B4-BE49-F238E27FC236}">
                <a16:creationId xmlns:a16="http://schemas.microsoft.com/office/drawing/2014/main" id="{B38A4CE5-E84E-4B34-BAB1-8021C5ADF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5" name="Slide Number Placeholder 6">
            <a:extLst>
              <a:ext uri="{FF2B5EF4-FFF2-40B4-BE49-F238E27FC236}">
                <a16:creationId xmlns:a16="http://schemas.microsoft.com/office/drawing/2014/main" id="{6234B450-33F5-4610-8807-E214E859A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85800" y="1042980"/>
            <a:ext cx="7772400" cy="98584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sz="1800" dirty="0"/>
              <a:t>Divide data into training portion , validation &amp; test portions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Tune a model and/or compare models with the a validation portion</a:t>
            </a:r>
          </a:p>
          <a:p>
            <a:pPr>
              <a:buFont typeface="Wingdings 2" pitchFamily="18" charset="2"/>
              <a:buNone/>
            </a:pPr>
            <a:r>
              <a:rPr lang="en-US" sz="1800" dirty="0"/>
              <a:t>The “true” way a model will behave when launched on new data.</a:t>
            </a:r>
          </a:p>
          <a:p>
            <a:pPr>
              <a:buFont typeface="Wingdings 2" pitchFamily="18" charset="2"/>
              <a:buNone/>
            </a:pPr>
            <a:endParaRPr lang="en-US" sz="1800" dirty="0"/>
          </a:p>
          <a:p>
            <a:pPr>
              <a:buFont typeface="Wingdings 2" pitchFamily="18" charset="2"/>
              <a:buNone/>
            </a:pPr>
            <a:endParaRPr lang="en-US" sz="1800" b="1" dirty="0"/>
          </a:p>
          <a:p>
            <a:pPr>
              <a:buFont typeface="Wingdings 2" pitchFamily="18" charset="2"/>
              <a:buNone/>
            </a:pP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288381" y="2028825"/>
            <a:ext cx="4567238" cy="4300548"/>
            <a:chOff x="2293158" y="1838325"/>
            <a:chExt cx="4567238" cy="4491048"/>
          </a:xfrm>
        </p:grpSpPr>
        <p:sp>
          <p:nvSpPr>
            <p:cNvPr id="8" name="Flowchart: Magnetic Disk 7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lowchart: Magnetic Disk 14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Magnetic Disk 28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19739" y="591900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351230" y="5157001"/>
            <a:ext cx="1123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Data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ED22FF-EA50-5A4E-90A8-AD11B1C3B01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8C5E7B-E5E2-CD42-B6EE-804F43F2CC1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4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Magnetic Disk 27"/>
          <p:cNvSpPr/>
          <p:nvPr/>
        </p:nvSpPr>
        <p:spPr>
          <a:xfrm>
            <a:off x="4852409" y="226271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Magnetic Disk 28"/>
          <p:cNvSpPr/>
          <p:nvPr/>
        </p:nvSpPr>
        <p:spPr>
          <a:xfrm>
            <a:off x="4852409" y="1838325"/>
            <a:ext cx="2000250" cy="609601"/>
          </a:xfrm>
          <a:prstGeom prst="flowChartMagneticDisk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792244" y="1853569"/>
            <a:ext cx="2120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Feature Engineering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35" name="Date Placeholder 4">
            <a:extLst>
              <a:ext uri="{FF2B5EF4-FFF2-40B4-BE49-F238E27FC236}">
                <a16:creationId xmlns:a16="http://schemas.microsoft.com/office/drawing/2014/main" id="{FD08C2AC-0E28-4A96-AA74-5306E7FF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pPr/>
              <a:t>8/7/23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when doing very robust analysis</a:t>
            </a:r>
          </a:p>
        </p:txBody>
      </p:sp>
      <p:sp>
        <p:nvSpPr>
          <p:cNvPr id="36" name="Footer Placeholder 5">
            <a:extLst>
              <a:ext uri="{FF2B5EF4-FFF2-40B4-BE49-F238E27FC236}">
                <a16:creationId xmlns:a16="http://schemas.microsoft.com/office/drawing/2014/main" id="{7D5631CB-9987-4DB0-821A-02DFE7F69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37" name="Slide Number Placeholder 6">
            <a:extLst>
              <a:ext uri="{FF2B5EF4-FFF2-40B4-BE49-F238E27FC236}">
                <a16:creationId xmlns:a16="http://schemas.microsoft.com/office/drawing/2014/main" id="{0A87C1F3-9045-4B4B-B1F4-6F059431F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4691" y="1114421"/>
            <a:ext cx="8894618" cy="59800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 2" pitchFamily="18" charset="2"/>
              <a:buNone/>
            </a:pPr>
            <a:r>
              <a:rPr lang="en-US" dirty="0"/>
              <a:t>If you have enough data and the model impact is large, this is a good partitioning schema </a:t>
            </a:r>
          </a:p>
          <a:p>
            <a:pPr algn="ctr">
              <a:buFont typeface="Wingdings 2" pitchFamily="18" charset="2"/>
              <a:buNone/>
            </a:pPr>
            <a:r>
              <a:rPr lang="en-US" sz="1700" i="1" dirty="0"/>
              <a:t>However, this much effort is seldom undertaken</a:t>
            </a:r>
            <a:r>
              <a:rPr lang="en-US" dirty="0"/>
              <a:t>.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288381" y="571977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2288381" y="529538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2288381" y="4870988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2288381" y="4446595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Magnetic Disk 11"/>
          <p:cNvSpPr/>
          <p:nvPr/>
        </p:nvSpPr>
        <p:spPr>
          <a:xfrm>
            <a:off x="2288381" y="4022202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lowchart: Magnetic Disk 12"/>
          <p:cNvSpPr/>
          <p:nvPr/>
        </p:nvSpPr>
        <p:spPr>
          <a:xfrm>
            <a:off x="2288381" y="3597809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lowchart: Magnetic Disk 13"/>
          <p:cNvSpPr/>
          <p:nvPr/>
        </p:nvSpPr>
        <p:spPr>
          <a:xfrm>
            <a:off x="2288381" y="3173416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2288381" y="274902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2288381" y="232463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2288381" y="190023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67024" y="4043363"/>
            <a:ext cx="9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Data</a:t>
            </a:r>
          </a:p>
        </p:txBody>
      </p:sp>
      <p:sp>
        <p:nvSpPr>
          <p:cNvPr id="19" name="Isosceles Triangle 18"/>
          <p:cNvSpPr/>
          <p:nvPr/>
        </p:nvSpPr>
        <p:spPr>
          <a:xfrm rot="5400000">
            <a:off x="3009900" y="4071937"/>
            <a:ext cx="3186112" cy="300038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4852409" y="5657860"/>
            <a:ext cx="2000250" cy="609601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4852409" y="5233469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4852409" y="4809076"/>
            <a:ext cx="2000250" cy="609601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lowchart: Magnetic Disk 22"/>
          <p:cNvSpPr/>
          <p:nvPr/>
        </p:nvSpPr>
        <p:spPr>
          <a:xfrm>
            <a:off x="4852409" y="4384683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4852409" y="3960290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Magnetic Disk 24"/>
          <p:cNvSpPr/>
          <p:nvPr/>
        </p:nvSpPr>
        <p:spPr>
          <a:xfrm>
            <a:off x="4852409" y="3535897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lowchart: Magnetic Disk 25"/>
          <p:cNvSpPr/>
          <p:nvPr/>
        </p:nvSpPr>
        <p:spPr>
          <a:xfrm>
            <a:off x="4852409" y="3111504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lowchart: Magnetic Disk 26"/>
          <p:cNvSpPr/>
          <p:nvPr/>
        </p:nvSpPr>
        <p:spPr>
          <a:xfrm>
            <a:off x="4852409" y="2687111"/>
            <a:ext cx="2000250" cy="609601"/>
          </a:xfrm>
          <a:prstGeom prst="flowChartMagneticDisk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18167" y="3895726"/>
            <a:ext cx="1468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30179" y="5919001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Test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46384" y="5273379"/>
            <a:ext cx="161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Validation Data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5E2656-5345-F741-94A5-9BACBC744A7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7E452B-B1D9-7A44-9A03-D9788E91927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50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C8292-8044-437F-8196-3A4E6FB3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8/7/23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A768F-B0FE-409E-A172-AB83EB95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perform sampling?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0BC96-3351-4904-A20A-CA87B459B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A0072-4294-40BF-B8D4-5068C6DB8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778862-3B14-4B4A-97C3-ADFA1E769DA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C5C0E0-FA4C-D04A-8028-F4D4BBE1C58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mage result for overfitting meme">
            <a:extLst>
              <a:ext uri="{FF2B5EF4-FFF2-40B4-BE49-F238E27FC236}">
                <a16:creationId xmlns:a16="http://schemas.microsoft.com/office/drawing/2014/main" id="{66F61716-9095-8545-8B79-1FE53D140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843088"/>
            <a:ext cx="47339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73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/>
              <a:t>100% fit – not useful for </a:t>
            </a:r>
            <a:r>
              <a:rPr lang="en-US" altLang="en-US" u="sng"/>
              <a:t>new</a:t>
            </a:r>
            <a:r>
              <a:rPr lang="en-US" altLang="en-US"/>
              <a:t> data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</p:nvPr>
        </p:nvGraphicFramePr>
        <p:xfrm>
          <a:off x="914400" y="1447800"/>
          <a:ext cx="77724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4D0A394D-5250-C030-DB2F-86E8C6872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27384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8/7/23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6" name="Shape 278"/>
          <p:cNvSpPr txBox="1"/>
          <p:nvPr/>
        </p:nvSpPr>
        <p:spPr>
          <a:xfrm>
            <a:off x="206000" y="1107533"/>
            <a:ext cx="8778300" cy="5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Inferring a function from labeled data.</a:t>
            </a:r>
          </a:p>
        </p:txBody>
      </p:sp>
      <p:sp>
        <p:nvSpPr>
          <p:cNvPr id="7" name="Shape 279"/>
          <p:cNvSpPr txBox="1"/>
          <p:nvPr/>
        </p:nvSpPr>
        <p:spPr>
          <a:xfrm>
            <a:off x="206100" y="1557009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telling”, “Look at my data and I will tell you what to predict”</a:t>
            </a:r>
          </a:p>
        </p:txBody>
      </p:sp>
      <p:pic>
        <p:nvPicPr>
          <p:cNvPr id="8" name="Shape 3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50" y="3015925"/>
            <a:ext cx="867523" cy="188447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319"/>
          <p:cNvSpPr txBox="1"/>
          <p:nvPr/>
        </p:nvSpPr>
        <p:spPr>
          <a:xfrm>
            <a:off x="2066775" y="3844762"/>
            <a:ext cx="14472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3000"/>
              <a:t>ƒ</a:t>
            </a:r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(…)</a:t>
            </a:r>
          </a:p>
        </p:txBody>
      </p:sp>
      <p:sp>
        <p:nvSpPr>
          <p:cNvPr id="10" name="Shape 320"/>
          <p:cNvSpPr txBox="1"/>
          <p:nvPr/>
        </p:nvSpPr>
        <p:spPr>
          <a:xfrm>
            <a:off x="878875" y="3844762"/>
            <a:ext cx="412500" cy="504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3000">
                <a:latin typeface="Open Sans"/>
                <a:ea typeface="Open Sans"/>
                <a:cs typeface="Open Sans"/>
                <a:sym typeface="Open Sans"/>
              </a:rPr>
              <a:t>#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70269" y="3192087"/>
            <a:ext cx="2676698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impacts ice cream sales?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F19D0-91F3-EF4E-B14B-48857F955BD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7BF299-BC54-064B-80ED-5DFED0ABE1C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EE0C2ED-FADE-1B43-963B-4F82699B2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106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quity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  <a:fontScheme name="Equity">
    <a:majorFont>
      <a:latin typeface="Franklin Gothic Book"/>
      <a:ea typeface=""/>
      <a:cs typeface=""/>
      <a:font script="Grek" typeface="Calibri"/>
      <a:font script="Cyrl" typeface="Calibri"/>
      <a:font script="Jpan" typeface="HGｺﾞｼｯｸM"/>
      <a:font script="Hang" typeface="바탕"/>
      <a:font script="Hans" typeface="幼圆"/>
      <a:font script="Hant" typeface="微軟正黑體"/>
      <a:font script="Arab" typeface="Tahoma"/>
      <a:font script="Hebr" typeface="Aharoni"/>
      <a:font script="Thai" typeface="Lily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</a:majorFont>
    <a:minorFont>
      <a:latin typeface="Perpetua"/>
      <a:ea typeface=""/>
      <a:cs typeface=""/>
      <a:font script="Grek" typeface="Cambria"/>
      <a:font script="Cyrl" typeface="Cambria"/>
      <a:font script="Jpan" typeface="HG創英ﾌﾟﾚｾﾞﾝｽEB"/>
      <a:font script="Hang" typeface="맑은 고딕"/>
      <a:font script="Hans" typeface="宋体"/>
      <a:font script="Hant" typeface="新細明體"/>
      <a:font script="Arab" typeface="Times New Roman"/>
      <a:font script="Hebr" typeface="Aharoni"/>
      <a:font script="Thai" typeface="EucrosiaUPC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inorFont>
  </a:fontScheme>
  <a:fmtScheme name="Equity">
    <a:fillStyleLst>
      <a:solidFill>
        <a:schemeClr val="phClr"/>
      </a:solidFill>
      <a:blipFill>
        <a:blip xmlns:r="http://schemas.openxmlformats.org/officeDocument/2006/relationships" r:embed="rId1">
          <a:duotone>
            <a:schemeClr val="phClr">
              <a:tint val="30000"/>
              <a:satMod val="300000"/>
            </a:schemeClr>
            <a:schemeClr val="phClr">
              <a:tint val="40000"/>
              <a:satMod val="200000"/>
            </a:schemeClr>
          </a:duotone>
        </a:blip>
        <a:tile tx="0" ty="0" sx="70000" sy="70000" flip="none" algn="ctr"/>
      </a:blipFill>
      <a:blipFill>
        <a:blip xmlns:r="http://schemas.openxmlformats.org/officeDocument/2006/relationships" r:embed="rId1">
          <a:duotone>
            <a:schemeClr val="phClr">
              <a:shade val="22000"/>
              <a:satMod val="160000"/>
            </a:schemeClr>
            <a:schemeClr val="phClr">
              <a:shade val="45000"/>
              <a:satMod val="100000"/>
            </a:schemeClr>
          </a:duotone>
        </a:blip>
        <a:tile tx="0" ty="0" sx="65000" sy="65000" flip="none" algn="ctr"/>
      </a:blipFill>
    </a:fillStyleLst>
    <a:lnStyleLst>
      <a:ln w="9525" cap="flat" cmpd="sng" algn="ctr">
        <a:solidFill>
          <a:schemeClr val="phClr">
            <a:shade val="60000"/>
            <a:satMod val="110000"/>
          </a:schemeClr>
        </a:solidFill>
        <a:prstDash val="solid"/>
      </a:ln>
      <a:ln w="127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38100" dist="25400" dir="5400000" algn="t" rotWithShape="0">
            <a:srgbClr val="000000">
              <a:alpha val="50000"/>
            </a:srgbClr>
          </a:outerShdw>
        </a:effectLst>
      </a:effectStyle>
      <a:effectStyle>
        <a:effectLst>
          <a:outerShdw blurRad="38100" dist="25400" dir="5400000" algn="t" rotWithShape="0">
            <a:srgbClr val="000000">
              <a:alpha val="50000"/>
            </a:srgbClr>
          </a:outerShdw>
        </a:effectLst>
      </a:effectStyle>
      <a:effectStyle>
        <a:effectLst>
          <a:outerShdw blurRad="50800" dist="50800" dir="5400000" algn="t" rotWithShape="0">
            <a:srgbClr val="000000">
              <a:alpha val="60000"/>
            </a:srgbClr>
          </a:outerShdw>
        </a:effectLst>
        <a:scene3d>
          <a:camera prst="isometricBottomUp" fov="0">
            <a:rot lat="0" lon="0" rev="0"/>
          </a:camera>
          <a:lightRig rig="soft" dir="b">
            <a:rot lat="0" lon="0" rev="9000000"/>
          </a:lightRig>
        </a:scene3d>
        <a:sp3d contourW="35000" prstMaterial="matte">
          <a:bevelT w="45000" h="38100" prst="convex"/>
          <a:contourClr>
            <a:schemeClr val="phClr">
              <a:tint val="1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shade val="40000"/>
              <a:satMod val="165000"/>
            </a:schemeClr>
          </a:gs>
          <a:gs pos="50000">
            <a:schemeClr val="phClr">
              <a:shade val="80000"/>
              <a:satMod val="155000"/>
            </a:schemeClr>
          </a:gs>
          <a:gs pos="100000">
            <a:schemeClr val="phClr">
              <a:tint val="95000"/>
              <a:satMod val="200000"/>
            </a:schemeClr>
          </a:gs>
        </a:gsLst>
        <a:lin ang="16200000" scaled="1"/>
      </a:gradFill>
      <a:blipFill>
        <a:blip xmlns:r="http://schemas.openxmlformats.org/officeDocument/2006/relationships" r:embed="rId1">
          <a:duotone>
            <a:schemeClr val="phClr">
              <a:tint val="95000"/>
              <a:satMod val="200000"/>
            </a:schemeClr>
            <a:schemeClr val="phClr">
              <a:shade val="80000"/>
              <a:satMod val="100000"/>
            </a:schemeClr>
          </a:duotone>
        </a:blip>
        <a:tile tx="0" ty="0" sx="55000" sy="55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6697</TotalTime>
  <Words>1575</Words>
  <Application>Microsoft Macintosh PowerPoint</Application>
  <PresentationFormat>On-screen Show (4:3)</PresentationFormat>
  <Paragraphs>414</Paragraphs>
  <Slides>37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Franklin Gothic Book</vt:lpstr>
      <vt:lpstr>Open Sans</vt:lpstr>
      <vt:lpstr>Symbol</vt:lpstr>
      <vt:lpstr>Wingdings 2</vt:lpstr>
      <vt:lpstr>1_Office Theme</vt:lpstr>
      <vt:lpstr>think-cell Slide</vt:lpstr>
      <vt:lpstr>Text Mining &amp; NLP ElasticNet Regression</vt:lpstr>
      <vt:lpstr>Supervised Learning</vt:lpstr>
      <vt:lpstr>Modeling Process</vt:lpstr>
      <vt:lpstr>Sampling Step: Basic Partitioning Schema</vt:lpstr>
      <vt:lpstr>Good for prod deployments</vt:lpstr>
      <vt:lpstr>Best Practice when doing very robust analysis</vt:lpstr>
      <vt:lpstr>Why perform sampling?</vt:lpstr>
      <vt:lpstr>100% fit – not useful for new data</vt:lpstr>
      <vt:lpstr>Supervised Learning Example</vt:lpstr>
      <vt:lpstr>Linear Regression for continuous outcomes</vt:lpstr>
      <vt:lpstr>The linear combination equation captures information</vt:lpstr>
      <vt:lpstr>Regression Equation Review</vt:lpstr>
      <vt:lpstr>PowerPoint Presentation</vt:lpstr>
      <vt:lpstr>PowerPoint Presentation</vt:lpstr>
      <vt:lpstr>Let’s Practice</vt:lpstr>
      <vt:lpstr>Linear Regression</vt:lpstr>
      <vt:lpstr>Minimizing the Sum of Ordinary Least Squared Errors</vt:lpstr>
      <vt:lpstr>Big Errors</vt:lpstr>
      <vt:lpstr>So what is really going on?</vt:lpstr>
      <vt:lpstr>Open B_newCar.R</vt:lpstr>
      <vt:lpstr>Highlights of a fit summary</vt:lpstr>
      <vt:lpstr>Highlights of a fit summary</vt:lpstr>
      <vt:lpstr>Highlights of a fit summary</vt:lpstr>
      <vt:lpstr>Parsimonious Model</vt:lpstr>
      <vt:lpstr>Compare the two models</vt:lpstr>
      <vt:lpstr>Evaluating a Prediction Model</vt:lpstr>
      <vt:lpstr>RMSE</vt:lpstr>
      <vt:lpstr>RMSE</vt:lpstr>
      <vt:lpstr>Open C_lm_for classes.R</vt:lpstr>
      <vt:lpstr>Step 1: Logistic Response Function</vt:lpstr>
      <vt:lpstr>Logistic Regression</vt:lpstr>
      <vt:lpstr>A binary relationship between carat and price</vt:lpstr>
      <vt:lpstr>A binary relationship between carat and price</vt:lpstr>
      <vt:lpstr>PowerPoint Presentation</vt:lpstr>
      <vt:lpstr>NCAA Classification Madness</vt:lpstr>
      <vt:lpstr>My friend Mandy is next level.</vt:lpstr>
      <vt:lpstr>D_teamProbabilities.R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Edward Kwartler</cp:lastModifiedBy>
  <cp:revision>410</cp:revision>
  <dcterms:created xsi:type="dcterms:W3CDTF">2018-05-23T17:24:59Z</dcterms:created>
  <dcterms:modified xsi:type="dcterms:W3CDTF">2023-08-07T21:50:20Z</dcterms:modified>
</cp:coreProperties>
</file>