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58" r:id="rId6"/>
    <p:sldId id="264" r:id="rId7"/>
    <p:sldId id="259" r:id="rId8"/>
    <p:sldId id="265" r:id="rId9"/>
    <p:sldId id="260" r:id="rId10"/>
    <p:sldId id="266" r:id="rId11"/>
    <p:sldId id="261" r:id="rId12"/>
    <p:sldId id="267" r:id="rId13"/>
    <p:sldId id="268" r:id="rId14"/>
    <p:sldId id="272"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63ED1-7D2A-28C1-D12D-D92DDE322E4B}" v="3477" dt="2024-03-02T05:47:21.925"/>
    <p1510:client id="{47A97E6E-CB06-81EE-8F45-970DA521A88C}" v="173" dt="2024-03-02T21:22:51.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09" d="100"/>
          <a:sy n="109" d="100"/>
        </p:scale>
        <p:origin x="59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403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471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9417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933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538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7627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62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6290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819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836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267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600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975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625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015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671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407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30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kaggle.com/datasets/rishidamarla/cancer-patient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Leading cause of Cancer</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Andrew Pfeifer</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C62C-47DE-588A-ACE5-C93ACE822800}"/>
              </a:ext>
            </a:extLst>
          </p:cNvPr>
          <p:cNvSpPr>
            <a:spLocks noGrp="1"/>
          </p:cNvSpPr>
          <p:nvPr>
            <p:ph type="title"/>
          </p:nvPr>
        </p:nvSpPr>
        <p:spPr/>
        <p:txBody>
          <a:bodyPr/>
          <a:lstStyle/>
          <a:p>
            <a:r>
              <a:rPr lang="en-US" dirty="0">
                <a:ea typeface="+mj-lt"/>
                <a:cs typeface="+mj-lt"/>
              </a:rPr>
              <a:t>Analysis of The Smoking Histogram</a:t>
            </a:r>
            <a:endParaRPr lang="en-US" dirty="0"/>
          </a:p>
        </p:txBody>
      </p:sp>
      <p:sp>
        <p:nvSpPr>
          <p:cNvPr id="3" name="Content Placeholder 2">
            <a:extLst>
              <a:ext uri="{FF2B5EF4-FFF2-40B4-BE49-F238E27FC236}">
                <a16:creationId xmlns:a16="http://schemas.microsoft.com/office/drawing/2014/main" id="{F9CA4AC3-2DC4-4397-604C-97FA7302093A}"/>
              </a:ext>
            </a:extLst>
          </p:cNvPr>
          <p:cNvSpPr>
            <a:spLocks noGrp="1"/>
          </p:cNvSpPr>
          <p:nvPr>
            <p:ph idx="1"/>
          </p:nvPr>
        </p:nvSpPr>
        <p:spPr/>
        <p:txBody>
          <a:bodyPr vert="horz" lIns="91440" tIns="45720" rIns="91440" bIns="45720" rtlCol="0" anchor="t">
            <a:normAutofit/>
          </a:bodyPr>
          <a:lstStyle/>
          <a:p>
            <a:r>
              <a:rPr lang="en-US" dirty="0">
                <a:cs typeface="Calibri"/>
              </a:rPr>
              <a:t>This histogram appears to be bimodal.  the first mode occurs at 2 while the second is at 7.</a:t>
            </a:r>
          </a:p>
          <a:p>
            <a:r>
              <a:rPr lang="en-US" dirty="0">
                <a:cs typeface="Calibri"/>
              </a:rPr>
              <a:t>The mean sits at a level 4 exposure of smoking. </a:t>
            </a:r>
          </a:p>
          <a:p>
            <a:r>
              <a:rPr lang="en-US" dirty="0">
                <a:cs typeface="Calibri"/>
              </a:rPr>
              <a:t>The left tail tends to drop dramatically to the mean while the right tail increases dramatically from the mean.</a:t>
            </a:r>
          </a:p>
          <a:p>
            <a:r>
              <a:rPr lang="en-US" dirty="0">
                <a:cs typeface="Calibri"/>
              </a:rPr>
              <a:t>The spread of the data seems to be confined as the respondents are light smokers while others are heavy smokers.</a:t>
            </a:r>
          </a:p>
          <a:p>
            <a:r>
              <a:rPr lang="en-US" dirty="0">
                <a:cs typeface="Calibri"/>
              </a:rPr>
              <a:t>There are no outliers in this histogram.</a:t>
            </a:r>
          </a:p>
        </p:txBody>
      </p:sp>
    </p:spTree>
    <p:extLst>
      <p:ext uri="{BB962C8B-B14F-4D97-AF65-F5344CB8AC3E}">
        <p14:creationId xmlns:p14="http://schemas.microsoft.com/office/powerpoint/2010/main" val="393067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2F1F-E964-1A46-DCC5-BB41458A0EB4}"/>
              </a:ext>
            </a:extLst>
          </p:cNvPr>
          <p:cNvSpPr>
            <a:spLocks noGrp="1"/>
          </p:cNvSpPr>
          <p:nvPr>
            <p:ph type="title"/>
          </p:nvPr>
        </p:nvSpPr>
        <p:spPr/>
        <p:txBody>
          <a:bodyPr/>
          <a:lstStyle/>
          <a:p>
            <a:r>
              <a:rPr lang="en-US" dirty="0">
                <a:cs typeface="Calibri Light"/>
              </a:rPr>
              <a:t>Histogram of Passive Smoking</a:t>
            </a:r>
            <a:endParaRPr lang="en-US" dirty="0"/>
          </a:p>
        </p:txBody>
      </p:sp>
      <p:pic>
        <p:nvPicPr>
          <p:cNvPr id="4" name="Content Placeholder 3" descr="A graph with blue squares&#10;&#10;Description automatically generated">
            <a:extLst>
              <a:ext uri="{FF2B5EF4-FFF2-40B4-BE49-F238E27FC236}">
                <a16:creationId xmlns:a16="http://schemas.microsoft.com/office/drawing/2014/main" id="{7DB539E6-50DD-9CFB-D44B-5A2103814F76}"/>
              </a:ext>
            </a:extLst>
          </p:cNvPr>
          <p:cNvPicPr>
            <a:picLocks noGrp="1" noChangeAspect="1"/>
          </p:cNvPicPr>
          <p:nvPr>
            <p:ph idx="1"/>
          </p:nvPr>
        </p:nvPicPr>
        <p:blipFill>
          <a:blip r:embed="rId2"/>
          <a:stretch>
            <a:fillRect/>
          </a:stretch>
        </p:blipFill>
        <p:spPr>
          <a:xfrm>
            <a:off x="3436525" y="1911569"/>
            <a:ext cx="6179977" cy="4687613"/>
          </a:xfrm>
        </p:spPr>
      </p:pic>
    </p:spTree>
    <p:extLst>
      <p:ext uri="{BB962C8B-B14F-4D97-AF65-F5344CB8AC3E}">
        <p14:creationId xmlns:p14="http://schemas.microsoft.com/office/powerpoint/2010/main" val="110703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049A-D4AD-64C9-7200-EF5177658A19}"/>
              </a:ext>
            </a:extLst>
          </p:cNvPr>
          <p:cNvSpPr>
            <a:spLocks noGrp="1"/>
          </p:cNvSpPr>
          <p:nvPr>
            <p:ph type="title"/>
          </p:nvPr>
        </p:nvSpPr>
        <p:spPr/>
        <p:txBody>
          <a:bodyPr/>
          <a:lstStyle/>
          <a:p>
            <a:r>
              <a:rPr lang="en-US" dirty="0">
                <a:ea typeface="+mj-lt"/>
                <a:cs typeface="+mj-lt"/>
              </a:rPr>
              <a:t>Analysis of The Passive Smoking Histogram</a:t>
            </a:r>
            <a:endParaRPr lang="en-US" dirty="0"/>
          </a:p>
        </p:txBody>
      </p:sp>
      <p:sp>
        <p:nvSpPr>
          <p:cNvPr id="3" name="Content Placeholder 2">
            <a:extLst>
              <a:ext uri="{FF2B5EF4-FFF2-40B4-BE49-F238E27FC236}">
                <a16:creationId xmlns:a16="http://schemas.microsoft.com/office/drawing/2014/main" id="{4F54F383-7519-7AA4-AB88-B40856B2326A}"/>
              </a:ext>
            </a:extLst>
          </p:cNvPr>
          <p:cNvSpPr>
            <a:spLocks noGrp="1"/>
          </p:cNvSpPr>
          <p:nvPr>
            <p:ph idx="1"/>
          </p:nvPr>
        </p:nvSpPr>
        <p:spPr/>
        <p:txBody>
          <a:bodyPr vert="horz" lIns="91440" tIns="45720" rIns="91440" bIns="45720" rtlCol="0" anchor="t">
            <a:normAutofit/>
          </a:bodyPr>
          <a:lstStyle/>
          <a:p>
            <a:r>
              <a:rPr lang="en-US" dirty="0">
                <a:cs typeface="Calibri"/>
              </a:rPr>
              <a:t>The passive smoking histogram has a mode at 2.</a:t>
            </a:r>
          </a:p>
          <a:p>
            <a:r>
              <a:rPr lang="en-US" dirty="0">
                <a:cs typeface="Calibri"/>
              </a:rPr>
              <a:t>The mean for passive smoking is at 4.</a:t>
            </a:r>
          </a:p>
          <a:p>
            <a:r>
              <a:rPr lang="en-US" dirty="0">
                <a:cs typeface="Calibri"/>
              </a:rPr>
              <a:t>There is spread or variance in this data. The respondents don't all group up about the mode and they can fall into different levels of passive smoking.</a:t>
            </a:r>
          </a:p>
          <a:p>
            <a:r>
              <a:rPr lang="en-US" dirty="0">
                <a:cs typeface="Calibri"/>
              </a:rPr>
              <a:t>The left tail increases dramatically to the mode while the right tail drops off slower from the mode.</a:t>
            </a:r>
          </a:p>
          <a:p>
            <a:r>
              <a:rPr lang="en-US" dirty="0">
                <a:cs typeface="Calibri"/>
              </a:rPr>
              <a:t>There are no outliers on this histogram.</a:t>
            </a:r>
          </a:p>
        </p:txBody>
      </p:sp>
    </p:spTree>
    <p:extLst>
      <p:ext uri="{BB962C8B-B14F-4D97-AF65-F5344CB8AC3E}">
        <p14:creationId xmlns:p14="http://schemas.microsoft.com/office/powerpoint/2010/main" val="399284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598C-D168-CFDE-6791-22110015711F}"/>
              </a:ext>
            </a:extLst>
          </p:cNvPr>
          <p:cNvSpPr>
            <a:spLocks noGrp="1"/>
          </p:cNvSpPr>
          <p:nvPr>
            <p:ph type="title"/>
          </p:nvPr>
        </p:nvSpPr>
        <p:spPr/>
        <p:txBody>
          <a:bodyPr/>
          <a:lstStyle/>
          <a:p>
            <a:r>
              <a:rPr lang="en-US" dirty="0">
                <a:cs typeface="Calibri Light"/>
              </a:rPr>
              <a:t>Comparing Histograms</a:t>
            </a:r>
            <a:endParaRPr lang="en-US" dirty="0"/>
          </a:p>
        </p:txBody>
      </p:sp>
      <p:sp>
        <p:nvSpPr>
          <p:cNvPr id="3" name="Content Placeholder 2">
            <a:extLst>
              <a:ext uri="{FF2B5EF4-FFF2-40B4-BE49-F238E27FC236}">
                <a16:creationId xmlns:a16="http://schemas.microsoft.com/office/drawing/2014/main" id="{833A1929-6D2A-135D-153B-7E44A88163F8}"/>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dirty="0">
                <a:cs typeface="Calibri"/>
              </a:rPr>
              <a:t>All respondents in the data set have or had cancer. Age would be a good variable to compare to the remaining variables to determine which is more likely to lead to cancer based on age.</a:t>
            </a:r>
          </a:p>
          <a:p>
            <a:r>
              <a:rPr lang="en-US" dirty="0">
                <a:cs typeface="Calibri"/>
              </a:rPr>
              <a:t>Each variable could be compared to one another, but if each variable isn't a good representative for the population of the cancer patients as each would need to apply to all directly.</a:t>
            </a:r>
          </a:p>
        </p:txBody>
      </p:sp>
    </p:spTree>
    <p:extLst>
      <p:ext uri="{BB962C8B-B14F-4D97-AF65-F5344CB8AC3E}">
        <p14:creationId xmlns:p14="http://schemas.microsoft.com/office/powerpoint/2010/main" val="89485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5582-014A-3A29-AB38-ACDF1BBAEF01}"/>
              </a:ext>
            </a:extLst>
          </p:cNvPr>
          <p:cNvSpPr>
            <a:spLocks noGrp="1"/>
          </p:cNvSpPr>
          <p:nvPr>
            <p:ph type="title"/>
          </p:nvPr>
        </p:nvSpPr>
        <p:spPr/>
        <p:txBody>
          <a:bodyPr/>
          <a:lstStyle/>
          <a:p>
            <a:r>
              <a:rPr lang="en-US" dirty="0">
                <a:cs typeface="Calibri Light"/>
              </a:rPr>
              <a:t>Smoking Vs Age</a:t>
            </a:r>
            <a:endParaRPr lang="en-US" dirty="0"/>
          </a:p>
        </p:txBody>
      </p:sp>
      <p:pic>
        <p:nvPicPr>
          <p:cNvPr id="4" name="Content Placeholder 3" descr="A graph of smoking and age&#10;&#10;Description automatically generated">
            <a:extLst>
              <a:ext uri="{FF2B5EF4-FFF2-40B4-BE49-F238E27FC236}">
                <a16:creationId xmlns:a16="http://schemas.microsoft.com/office/drawing/2014/main" id="{48DD8C32-51D6-5AF9-6851-D357635CED6C}"/>
              </a:ext>
            </a:extLst>
          </p:cNvPr>
          <p:cNvPicPr>
            <a:picLocks noGrp="1" noChangeAspect="1"/>
          </p:cNvPicPr>
          <p:nvPr>
            <p:ph idx="1"/>
          </p:nvPr>
        </p:nvPicPr>
        <p:blipFill>
          <a:blip r:embed="rId2"/>
          <a:stretch>
            <a:fillRect/>
          </a:stretch>
        </p:blipFill>
        <p:spPr>
          <a:xfrm>
            <a:off x="4095652" y="1885294"/>
            <a:ext cx="4901138" cy="4792716"/>
          </a:xfrm>
        </p:spPr>
      </p:pic>
    </p:spTree>
    <p:extLst>
      <p:ext uri="{BB962C8B-B14F-4D97-AF65-F5344CB8AC3E}">
        <p14:creationId xmlns:p14="http://schemas.microsoft.com/office/powerpoint/2010/main" val="5284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F60F-BEBE-E1A5-7F18-A2379F02A00A}"/>
              </a:ext>
            </a:extLst>
          </p:cNvPr>
          <p:cNvSpPr>
            <a:spLocks noGrp="1"/>
          </p:cNvSpPr>
          <p:nvPr>
            <p:ph type="title"/>
          </p:nvPr>
        </p:nvSpPr>
        <p:spPr/>
        <p:txBody>
          <a:bodyPr/>
          <a:lstStyle/>
          <a:p>
            <a:r>
              <a:rPr lang="en-US" dirty="0">
                <a:cs typeface="Calibri Light"/>
              </a:rPr>
              <a:t>Passive Smoking vs Age</a:t>
            </a:r>
            <a:endParaRPr lang="en-US" dirty="0"/>
          </a:p>
        </p:txBody>
      </p:sp>
      <p:pic>
        <p:nvPicPr>
          <p:cNvPr id="4" name="Content Placeholder 3" descr="A graph of smoking and age&#10;&#10;Description automatically generated">
            <a:extLst>
              <a:ext uri="{FF2B5EF4-FFF2-40B4-BE49-F238E27FC236}">
                <a16:creationId xmlns:a16="http://schemas.microsoft.com/office/drawing/2014/main" id="{FB02D228-A71B-60DF-460C-CF5201003960}"/>
              </a:ext>
            </a:extLst>
          </p:cNvPr>
          <p:cNvPicPr>
            <a:picLocks noGrp="1" noChangeAspect="1"/>
          </p:cNvPicPr>
          <p:nvPr>
            <p:ph idx="1"/>
          </p:nvPr>
        </p:nvPicPr>
        <p:blipFill>
          <a:blip r:embed="rId2"/>
          <a:stretch>
            <a:fillRect/>
          </a:stretch>
        </p:blipFill>
        <p:spPr>
          <a:xfrm>
            <a:off x="4098924" y="1859018"/>
            <a:ext cx="4592420" cy="4543095"/>
          </a:xfrm>
        </p:spPr>
      </p:pic>
    </p:spTree>
    <p:extLst>
      <p:ext uri="{BB962C8B-B14F-4D97-AF65-F5344CB8AC3E}">
        <p14:creationId xmlns:p14="http://schemas.microsoft.com/office/powerpoint/2010/main" val="1649921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5C1-6F30-8E9B-7DED-978E71355693}"/>
              </a:ext>
            </a:extLst>
          </p:cNvPr>
          <p:cNvSpPr>
            <a:spLocks noGrp="1"/>
          </p:cNvSpPr>
          <p:nvPr>
            <p:ph type="title"/>
          </p:nvPr>
        </p:nvSpPr>
        <p:spPr/>
        <p:txBody>
          <a:bodyPr/>
          <a:lstStyle/>
          <a:p>
            <a:r>
              <a:rPr lang="en-US" dirty="0">
                <a:cs typeface="Calibri Light"/>
              </a:rPr>
              <a:t>Air Pollution vs Age</a:t>
            </a:r>
            <a:endParaRPr lang="en-US" dirty="0"/>
          </a:p>
        </p:txBody>
      </p:sp>
      <p:pic>
        <p:nvPicPr>
          <p:cNvPr id="4" name="Content Placeholder 3" descr="A graph of pollution and age&#10;&#10;Description automatically generated">
            <a:extLst>
              <a:ext uri="{FF2B5EF4-FFF2-40B4-BE49-F238E27FC236}">
                <a16:creationId xmlns:a16="http://schemas.microsoft.com/office/drawing/2014/main" id="{E946A2F9-F662-2C9E-D610-CD1B8A15C8CA}"/>
              </a:ext>
            </a:extLst>
          </p:cNvPr>
          <p:cNvPicPr>
            <a:picLocks noGrp="1" noChangeAspect="1"/>
          </p:cNvPicPr>
          <p:nvPr>
            <p:ph idx="1"/>
          </p:nvPr>
        </p:nvPicPr>
        <p:blipFill>
          <a:blip r:embed="rId2"/>
          <a:stretch>
            <a:fillRect/>
          </a:stretch>
        </p:blipFill>
        <p:spPr>
          <a:xfrm>
            <a:off x="4248697" y="1944414"/>
            <a:ext cx="4503081" cy="4582510"/>
          </a:xfrm>
        </p:spPr>
      </p:pic>
    </p:spTree>
    <p:extLst>
      <p:ext uri="{BB962C8B-B14F-4D97-AF65-F5344CB8AC3E}">
        <p14:creationId xmlns:p14="http://schemas.microsoft.com/office/powerpoint/2010/main" val="146804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7101-0121-658F-95F7-C6462BB52FA9}"/>
              </a:ext>
            </a:extLst>
          </p:cNvPr>
          <p:cNvSpPr>
            <a:spLocks noGrp="1"/>
          </p:cNvSpPr>
          <p:nvPr>
            <p:ph type="title"/>
          </p:nvPr>
        </p:nvSpPr>
        <p:spPr/>
        <p:txBody>
          <a:bodyPr/>
          <a:lstStyle/>
          <a:p>
            <a:r>
              <a:rPr lang="en-US" dirty="0">
                <a:cs typeface="Calibri Light"/>
              </a:rPr>
              <a:t>Obesity Vs Age</a:t>
            </a:r>
            <a:endParaRPr lang="en-US" dirty="0"/>
          </a:p>
        </p:txBody>
      </p:sp>
      <p:pic>
        <p:nvPicPr>
          <p:cNvPr id="4" name="Content Placeholder 3" descr="A graph of obesity and age&#10;&#10;Description automatically generated">
            <a:extLst>
              <a:ext uri="{FF2B5EF4-FFF2-40B4-BE49-F238E27FC236}">
                <a16:creationId xmlns:a16="http://schemas.microsoft.com/office/drawing/2014/main" id="{B6295AA3-C107-9163-DE2B-F877F4C2F527}"/>
              </a:ext>
            </a:extLst>
          </p:cNvPr>
          <p:cNvPicPr>
            <a:picLocks noGrp="1" noChangeAspect="1"/>
          </p:cNvPicPr>
          <p:nvPr>
            <p:ph idx="1"/>
          </p:nvPr>
        </p:nvPicPr>
        <p:blipFill>
          <a:blip r:embed="rId2"/>
          <a:stretch>
            <a:fillRect/>
          </a:stretch>
        </p:blipFill>
        <p:spPr>
          <a:xfrm>
            <a:off x="4134466" y="1924707"/>
            <a:ext cx="4757819" cy="4648199"/>
          </a:xfrm>
        </p:spPr>
      </p:pic>
    </p:spTree>
    <p:extLst>
      <p:ext uri="{BB962C8B-B14F-4D97-AF65-F5344CB8AC3E}">
        <p14:creationId xmlns:p14="http://schemas.microsoft.com/office/powerpoint/2010/main" val="215823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C061-1E9C-FC0C-7915-9B11D684E676}"/>
              </a:ext>
            </a:extLst>
          </p:cNvPr>
          <p:cNvSpPr>
            <a:spLocks noGrp="1"/>
          </p:cNvSpPr>
          <p:nvPr>
            <p:ph type="title"/>
          </p:nvPr>
        </p:nvSpPr>
        <p:spPr/>
        <p:txBody>
          <a:bodyPr/>
          <a:lstStyle/>
          <a:p>
            <a:r>
              <a:rPr lang="en-US" dirty="0">
                <a:cs typeface="Calibri Light"/>
              </a:rPr>
              <a:t>Summary of The PMF Comparisons</a:t>
            </a:r>
            <a:endParaRPr lang="en-US" dirty="0"/>
          </a:p>
        </p:txBody>
      </p:sp>
      <p:sp>
        <p:nvSpPr>
          <p:cNvPr id="3" name="Content Placeholder 2">
            <a:extLst>
              <a:ext uri="{FF2B5EF4-FFF2-40B4-BE49-F238E27FC236}">
                <a16:creationId xmlns:a16="http://schemas.microsoft.com/office/drawing/2014/main" id="{D6461E66-F161-8494-0C88-62AE8FB81E8F}"/>
              </a:ext>
            </a:extLst>
          </p:cNvPr>
          <p:cNvSpPr>
            <a:spLocks noGrp="1"/>
          </p:cNvSpPr>
          <p:nvPr>
            <p:ph idx="1"/>
          </p:nvPr>
        </p:nvSpPr>
        <p:spPr/>
        <p:txBody>
          <a:bodyPr vert="horz" lIns="91440" tIns="45720" rIns="91440" bIns="45720" rtlCol="0" anchor="t">
            <a:normAutofit/>
          </a:bodyPr>
          <a:lstStyle/>
          <a:p>
            <a:r>
              <a:rPr lang="en-US" dirty="0">
                <a:cs typeface="Calibri"/>
              </a:rPr>
              <a:t>Based on the PMFs the probability one would have cancer at the age of 35 is much higher than the other ages.</a:t>
            </a:r>
          </a:p>
          <a:p>
            <a:r>
              <a:rPr lang="en-US" dirty="0">
                <a:cs typeface="Calibri"/>
              </a:rPr>
              <a:t>For obesity, the highest probability that someone has cancer is on the high end of the scale which was 8.</a:t>
            </a:r>
          </a:p>
          <a:p>
            <a:r>
              <a:rPr lang="en-US" dirty="0">
                <a:cs typeface="Calibri"/>
              </a:rPr>
              <a:t>The highest probability that someone was exposed to air pollution that caused cancer was on level 7.</a:t>
            </a:r>
          </a:p>
          <a:p>
            <a:r>
              <a:rPr lang="en-US" dirty="0">
                <a:cs typeface="Calibri"/>
              </a:rPr>
              <a:t>Smoking seems to change a bit, for passive smokers the highest probability is on the low end of the scale, around 2. For smokers, the highest probabilities are about level 2 and 8. However, the probability doesn't seem to drop by much outside of these values.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4795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3E15-17A0-D1D4-519B-9100ED22868C}"/>
              </a:ext>
            </a:extLst>
          </p:cNvPr>
          <p:cNvSpPr>
            <a:spLocks noGrp="1"/>
          </p:cNvSpPr>
          <p:nvPr>
            <p:ph type="title"/>
          </p:nvPr>
        </p:nvSpPr>
        <p:spPr/>
        <p:txBody>
          <a:bodyPr/>
          <a:lstStyle/>
          <a:p>
            <a:r>
              <a:rPr lang="en-US" dirty="0">
                <a:cs typeface="Calibri Light"/>
              </a:rPr>
              <a:t>CDF of Age</a:t>
            </a:r>
            <a:endParaRPr lang="en-US" dirty="0"/>
          </a:p>
        </p:txBody>
      </p:sp>
      <p:pic>
        <p:nvPicPr>
          <p:cNvPr id="4" name="Content Placeholder 3" descr="A graph of age and age&#10;&#10;Description automatically generated">
            <a:extLst>
              <a:ext uri="{FF2B5EF4-FFF2-40B4-BE49-F238E27FC236}">
                <a16:creationId xmlns:a16="http://schemas.microsoft.com/office/drawing/2014/main" id="{CFEFD4DB-C360-C7A0-838A-DA62847DE889}"/>
              </a:ext>
            </a:extLst>
          </p:cNvPr>
          <p:cNvPicPr>
            <a:picLocks noGrp="1" noChangeAspect="1"/>
          </p:cNvPicPr>
          <p:nvPr>
            <p:ph idx="1"/>
          </p:nvPr>
        </p:nvPicPr>
        <p:blipFill>
          <a:blip r:embed="rId2"/>
          <a:stretch>
            <a:fillRect/>
          </a:stretch>
        </p:blipFill>
        <p:spPr>
          <a:xfrm>
            <a:off x="3356117" y="1911569"/>
            <a:ext cx="6419621" cy="4746734"/>
          </a:xfrm>
        </p:spPr>
      </p:pic>
    </p:spTree>
    <p:extLst>
      <p:ext uri="{BB962C8B-B14F-4D97-AF65-F5344CB8AC3E}">
        <p14:creationId xmlns:p14="http://schemas.microsoft.com/office/powerpoint/2010/main" val="402295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0FFE-2275-B1CC-65A2-07B3E1E36008}"/>
              </a:ext>
            </a:extLst>
          </p:cNvPr>
          <p:cNvSpPr>
            <a:spLocks noGrp="1"/>
          </p:cNvSpPr>
          <p:nvPr>
            <p:ph type="title"/>
          </p:nvPr>
        </p:nvSpPr>
        <p:spPr/>
        <p:txBody>
          <a:bodyPr/>
          <a:lstStyle/>
          <a:p>
            <a:r>
              <a:rPr lang="en-US" dirty="0">
                <a:cs typeface="Calibri Light"/>
              </a:rPr>
              <a:t>Causes of Cancer</a:t>
            </a:r>
            <a:endParaRPr lang="en-US" dirty="0"/>
          </a:p>
        </p:txBody>
      </p:sp>
      <p:sp>
        <p:nvSpPr>
          <p:cNvPr id="3" name="Content Placeholder 2">
            <a:extLst>
              <a:ext uri="{FF2B5EF4-FFF2-40B4-BE49-F238E27FC236}">
                <a16:creationId xmlns:a16="http://schemas.microsoft.com/office/drawing/2014/main" id="{1FB62D87-9892-C736-89DC-379CD426A81A}"/>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cs typeface="Calibri"/>
              </a:rPr>
              <a:t>There are many different causes that is believed to result in cancer. For this analyses we will look at 4 causes among age groups of cancer patients to decide if smoking is the leading cause of cancer. The variables we will cover are as follows:</a:t>
            </a:r>
            <a:endParaRPr lang="en-US" dirty="0"/>
          </a:p>
          <a:p>
            <a:r>
              <a:rPr lang="en-US" dirty="0">
                <a:cs typeface="Calibri"/>
              </a:rPr>
              <a:t>Age – The respondent's age that has cancer.</a:t>
            </a:r>
          </a:p>
          <a:p>
            <a:r>
              <a:rPr lang="en-US" dirty="0">
                <a:cs typeface="Calibri"/>
              </a:rPr>
              <a:t>Smoking – Smoking led to the respondent's cancer diagnosis.</a:t>
            </a:r>
          </a:p>
          <a:p>
            <a:r>
              <a:rPr lang="en-US" dirty="0">
                <a:cs typeface="Calibri"/>
              </a:rPr>
              <a:t>Passive smoker – Smoking on occasions </a:t>
            </a:r>
            <a:r>
              <a:rPr lang="en-US" dirty="0">
                <a:ea typeface="+mn-lt"/>
                <a:cs typeface="+mn-lt"/>
              </a:rPr>
              <a:t>led to the respondent's cancer diagnosis.</a:t>
            </a:r>
          </a:p>
          <a:p>
            <a:r>
              <a:rPr lang="en-US" dirty="0">
                <a:cs typeface="Calibri"/>
              </a:rPr>
              <a:t>Air Pollution – Air pollution </a:t>
            </a:r>
            <a:r>
              <a:rPr lang="en-US" dirty="0">
                <a:ea typeface="+mn-lt"/>
                <a:cs typeface="+mn-lt"/>
              </a:rPr>
              <a:t>led to the respondent's cancer diagnosis.</a:t>
            </a:r>
          </a:p>
          <a:p>
            <a:r>
              <a:rPr lang="en-US" dirty="0">
                <a:cs typeface="Calibri"/>
              </a:rPr>
              <a:t>Obesity – Obesity </a:t>
            </a:r>
            <a:r>
              <a:rPr lang="en-US" dirty="0">
                <a:ea typeface="+mn-lt"/>
                <a:cs typeface="+mn-lt"/>
              </a:rPr>
              <a:t>led to the respondent's cancer diagnosis.</a:t>
            </a:r>
            <a:endParaRPr lang="en-US" dirty="0">
              <a:cs typeface="Calibri"/>
            </a:endParaRPr>
          </a:p>
        </p:txBody>
      </p:sp>
    </p:spTree>
    <p:extLst>
      <p:ext uri="{BB962C8B-B14F-4D97-AF65-F5344CB8AC3E}">
        <p14:creationId xmlns:p14="http://schemas.microsoft.com/office/powerpoint/2010/main" val="3828671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74D7-6B97-F8E2-F207-56B674B319A3}"/>
              </a:ext>
            </a:extLst>
          </p:cNvPr>
          <p:cNvSpPr>
            <a:spLocks noGrp="1"/>
          </p:cNvSpPr>
          <p:nvPr>
            <p:ph type="title"/>
          </p:nvPr>
        </p:nvSpPr>
        <p:spPr/>
        <p:txBody>
          <a:bodyPr/>
          <a:lstStyle/>
          <a:p>
            <a:r>
              <a:rPr lang="en-US" dirty="0">
                <a:cs typeface="Calibri Light"/>
              </a:rPr>
              <a:t>Analysis of CDF</a:t>
            </a:r>
            <a:endParaRPr lang="en-US" dirty="0"/>
          </a:p>
        </p:txBody>
      </p:sp>
      <p:sp>
        <p:nvSpPr>
          <p:cNvPr id="3" name="Content Placeholder 2">
            <a:extLst>
              <a:ext uri="{FF2B5EF4-FFF2-40B4-BE49-F238E27FC236}">
                <a16:creationId xmlns:a16="http://schemas.microsoft.com/office/drawing/2014/main" id="{845B216E-3DE8-272B-5CB5-30153E2830A2}"/>
              </a:ext>
            </a:extLst>
          </p:cNvPr>
          <p:cNvSpPr>
            <a:spLocks noGrp="1"/>
          </p:cNvSpPr>
          <p:nvPr>
            <p:ph idx="1"/>
          </p:nvPr>
        </p:nvSpPr>
        <p:spPr/>
        <p:txBody>
          <a:bodyPr vert="horz" lIns="91440" tIns="45720" rIns="91440" bIns="45720" rtlCol="0" anchor="t">
            <a:normAutofit fontScale="92500"/>
          </a:bodyPr>
          <a:lstStyle/>
          <a:p>
            <a:r>
              <a:rPr lang="en-US" dirty="0">
                <a:cs typeface="Calibri"/>
              </a:rPr>
              <a:t>The Age CDF is a step function, but the steps are so close it nearly resembles a log function. A log-based model would be a good representation of age as the values don't seem to deviate too much from the mean.</a:t>
            </a:r>
          </a:p>
          <a:p>
            <a:r>
              <a:rPr lang="en-US" dirty="0">
                <a:cs typeface="Calibri"/>
              </a:rPr>
              <a:t>If one were to plot the CDF for the remaining values, they would create a clearer stepwise function that deviate from the expected outcome on a log scale.</a:t>
            </a:r>
          </a:p>
          <a:p>
            <a:r>
              <a:rPr lang="en-US" dirty="0">
                <a:cs typeface="Calibri"/>
              </a:rPr>
              <a:t>For age you tend to have a separate probability for each age. For the remaining variables they would fall more into range of probability. One probability could cover more than one exposure value.</a:t>
            </a:r>
          </a:p>
        </p:txBody>
      </p:sp>
    </p:spTree>
    <p:extLst>
      <p:ext uri="{BB962C8B-B14F-4D97-AF65-F5344CB8AC3E}">
        <p14:creationId xmlns:p14="http://schemas.microsoft.com/office/powerpoint/2010/main" val="73472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A010-1D80-C36C-5F4B-57F62CC3C828}"/>
              </a:ext>
            </a:extLst>
          </p:cNvPr>
          <p:cNvSpPr>
            <a:spLocks noGrp="1"/>
          </p:cNvSpPr>
          <p:nvPr>
            <p:ph type="title"/>
          </p:nvPr>
        </p:nvSpPr>
        <p:spPr/>
        <p:txBody>
          <a:bodyPr/>
          <a:lstStyle/>
          <a:p>
            <a:r>
              <a:rPr lang="en-US" dirty="0">
                <a:cs typeface="Calibri Light"/>
              </a:rPr>
              <a:t>Analytical Distribution</a:t>
            </a:r>
            <a:endParaRPr lang="en-US" dirty="0"/>
          </a:p>
        </p:txBody>
      </p:sp>
      <p:pic>
        <p:nvPicPr>
          <p:cNvPr id="4" name="Content Placeholder 3" descr="A graph of cancer patient&#10;&#10;Description automatically generated">
            <a:extLst>
              <a:ext uri="{FF2B5EF4-FFF2-40B4-BE49-F238E27FC236}">
                <a16:creationId xmlns:a16="http://schemas.microsoft.com/office/drawing/2014/main" id="{5EB18E17-2507-F487-132A-B0CACE8DD23A}"/>
              </a:ext>
            </a:extLst>
          </p:cNvPr>
          <p:cNvPicPr>
            <a:picLocks noGrp="1" noChangeAspect="1"/>
          </p:cNvPicPr>
          <p:nvPr>
            <p:ph idx="1"/>
          </p:nvPr>
        </p:nvPicPr>
        <p:blipFill>
          <a:blip r:embed="rId2"/>
          <a:stretch>
            <a:fillRect/>
          </a:stretch>
        </p:blipFill>
        <p:spPr>
          <a:xfrm>
            <a:off x="3605719" y="1944414"/>
            <a:ext cx="5874434" cy="4648199"/>
          </a:xfrm>
        </p:spPr>
      </p:pic>
    </p:spTree>
    <p:extLst>
      <p:ext uri="{BB962C8B-B14F-4D97-AF65-F5344CB8AC3E}">
        <p14:creationId xmlns:p14="http://schemas.microsoft.com/office/powerpoint/2010/main" val="4177563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0EEB-39A7-829A-B72B-3226A7C0931B}"/>
              </a:ext>
            </a:extLst>
          </p:cNvPr>
          <p:cNvSpPr>
            <a:spLocks noGrp="1"/>
          </p:cNvSpPr>
          <p:nvPr>
            <p:ph type="title"/>
          </p:nvPr>
        </p:nvSpPr>
        <p:spPr/>
        <p:txBody>
          <a:bodyPr/>
          <a:lstStyle/>
          <a:p>
            <a:r>
              <a:rPr lang="en-US" dirty="0">
                <a:ea typeface="+mj-lt"/>
                <a:cs typeface="+mj-lt"/>
              </a:rPr>
              <a:t>Analytical Distribution Cont.</a:t>
            </a:r>
          </a:p>
        </p:txBody>
      </p:sp>
      <p:sp>
        <p:nvSpPr>
          <p:cNvPr id="3" name="Content Placeholder 2">
            <a:extLst>
              <a:ext uri="{FF2B5EF4-FFF2-40B4-BE49-F238E27FC236}">
                <a16:creationId xmlns:a16="http://schemas.microsoft.com/office/drawing/2014/main" id="{6BB08FE9-2137-D835-5FA5-CBBB09580E03}"/>
              </a:ext>
            </a:extLst>
          </p:cNvPr>
          <p:cNvSpPr>
            <a:spLocks noGrp="1"/>
          </p:cNvSpPr>
          <p:nvPr>
            <p:ph idx="1"/>
          </p:nvPr>
        </p:nvSpPr>
        <p:spPr/>
        <p:txBody>
          <a:bodyPr vert="horz" lIns="91440" tIns="45720" rIns="91440" bIns="45720" rtlCol="0" anchor="t">
            <a:normAutofit fontScale="92500"/>
          </a:bodyPr>
          <a:lstStyle/>
          <a:p>
            <a:r>
              <a:rPr lang="en-US">
                <a:cs typeface="Calibri"/>
              </a:rPr>
              <a:t>To verify if age will assist in comparing the 4 different causes </a:t>
            </a:r>
            <a:r>
              <a:rPr lang="en-US" dirty="0">
                <a:cs typeface="Calibri"/>
              </a:rPr>
              <a:t>in cancer, I'm made a log function model of the data.</a:t>
            </a:r>
          </a:p>
          <a:p>
            <a:r>
              <a:rPr lang="en-US" dirty="0">
                <a:cs typeface="Calibri"/>
              </a:rPr>
              <a:t>The data fits well to this function as there is very little variance from the model.</a:t>
            </a:r>
          </a:p>
          <a:p>
            <a:r>
              <a:rPr lang="en-US" dirty="0">
                <a:cs typeface="Calibri"/>
              </a:rPr>
              <a:t>This is significant to the data as one could provide an age and this model would indicate the likelihood that they may have cancer.</a:t>
            </a:r>
          </a:p>
          <a:p>
            <a:r>
              <a:rPr lang="en-US" dirty="0">
                <a:cs typeface="Calibri"/>
              </a:rPr>
              <a:t>This should also make a great baseline to compare the remaining 4 variables.</a:t>
            </a:r>
          </a:p>
        </p:txBody>
      </p:sp>
    </p:spTree>
    <p:extLst>
      <p:ext uri="{BB962C8B-B14F-4D97-AF65-F5344CB8AC3E}">
        <p14:creationId xmlns:p14="http://schemas.microsoft.com/office/powerpoint/2010/main" val="4066068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6C9B-C797-2770-DD0C-6B935FC16572}"/>
              </a:ext>
            </a:extLst>
          </p:cNvPr>
          <p:cNvSpPr>
            <a:spLocks noGrp="1"/>
          </p:cNvSpPr>
          <p:nvPr>
            <p:ph type="title"/>
          </p:nvPr>
        </p:nvSpPr>
        <p:spPr/>
        <p:txBody>
          <a:bodyPr/>
          <a:lstStyle/>
          <a:p>
            <a:r>
              <a:rPr lang="en-US" dirty="0">
                <a:cs typeface="Calibri Light"/>
              </a:rPr>
              <a:t>Smoker vs Age Scatter Plot</a:t>
            </a:r>
            <a:endParaRPr lang="en-US" dirty="0"/>
          </a:p>
        </p:txBody>
      </p:sp>
      <p:pic>
        <p:nvPicPr>
          <p:cNvPr id="4" name="Content Placeholder 3" descr="A chart of blue dots&#10;&#10;Description automatically generated">
            <a:extLst>
              <a:ext uri="{FF2B5EF4-FFF2-40B4-BE49-F238E27FC236}">
                <a16:creationId xmlns:a16="http://schemas.microsoft.com/office/drawing/2014/main" id="{853BF091-148D-D5ED-BC54-F84855F4B334}"/>
              </a:ext>
            </a:extLst>
          </p:cNvPr>
          <p:cNvPicPr>
            <a:picLocks noGrp="1" noChangeAspect="1"/>
          </p:cNvPicPr>
          <p:nvPr>
            <p:ph idx="1"/>
          </p:nvPr>
        </p:nvPicPr>
        <p:blipFill>
          <a:blip r:embed="rId2"/>
          <a:stretch>
            <a:fillRect/>
          </a:stretch>
        </p:blipFill>
        <p:spPr>
          <a:xfrm>
            <a:off x="3294868" y="1918138"/>
            <a:ext cx="6371325" cy="4602217"/>
          </a:xfrm>
        </p:spPr>
      </p:pic>
    </p:spTree>
    <p:extLst>
      <p:ext uri="{BB962C8B-B14F-4D97-AF65-F5344CB8AC3E}">
        <p14:creationId xmlns:p14="http://schemas.microsoft.com/office/powerpoint/2010/main" val="356861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2306-38C8-5035-55AF-7350960AAF2E}"/>
              </a:ext>
            </a:extLst>
          </p:cNvPr>
          <p:cNvSpPr>
            <a:spLocks noGrp="1"/>
          </p:cNvSpPr>
          <p:nvPr>
            <p:ph type="title"/>
          </p:nvPr>
        </p:nvSpPr>
        <p:spPr/>
        <p:txBody>
          <a:bodyPr/>
          <a:lstStyle/>
          <a:p>
            <a:r>
              <a:rPr lang="en-US" dirty="0">
                <a:cs typeface="Calibri Light"/>
              </a:rPr>
              <a:t>Air Pollution vs Age Scatter Plot</a:t>
            </a:r>
            <a:endParaRPr lang="en-US" dirty="0"/>
          </a:p>
        </p:txBody>
      </p:sp>
      <p:pic>
        <p:nvPicPr>
          <p:cNvPr id="4" name="Content Placeholder 3">
            <a:extLst>
              <a:ext uri="{FF2B5EF4-FFF2-40B4-BE49-F238E27FC236}">
                <a16:creationId xmlns:a16="http://schemas.microsoft.com/office/drawing/2014/main" id="{CFCFAEC4-B73F-BA6B-FDBB-810930A06506}"/>
              </a:ext>
            </a:extLst>
          </p:cNvPr>
          <p:cNvPicPr>
            <a:picLocks noGrp="1" noChangeAspect="1"/>
          </p:cNvPicPr>
          <p:nvPr>
            <p:ph idx="1"/>
          </p:nvPr>
        </p:nvPicPr>
        <p:blipFill>
          <a:blip r:embed="rId2"/>
          <a:stretch>
            <a:fillRect/>
          </a:stretch>
        </p:blipFill>
        <p:spPr>
          <a:xfrm>
            <a:off x="3387847" y="1911569"/>
            <a:ext cx="6343024" cy="4733596"/>
          </a:xfrm>
        </p:spPr>
      </p:pic>
    </p:spTree>
    <p:extLst>
      <p:ext uri="{BB962C8B-B14F-4D97-AF65-F5344CB8AC3E}">
        <p14:creationId xmlns:p14="http://schemas.microsoft.com/office/powerpoint/2010/main" val="2954815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73DA-34CC-0C3B-5ACB-9F29B2EDCCEB}"/>
              </a:ext>
            </a:extLst>
          </p:cNvPr>
          <p:cNvSpPr>
            <a:spLocks noGrp="1"/>
          </p:cNvSpPr>
          <p:nvPr>
            <p:ph type="title"/>
          </p:nvPr>
        </p:nvSpPr>
        <p:spPr/>
        <p:txBody>
          <a:bodyPr/>
          <a:lstStyle/>
          <a:p>
            <a:r>
              <a:rPr lang="en-US" dirty="0">
                <a:cs typeface="Calibri Light"/>
              </a:rPr>
              <a:t>Analysis of scatter plots</a:t>
            </a:r>
            <a:endParaRPr lang="en-US" dirty="0"/>
          </a:p>
        </p:txBody>
      </p:sp>
      <p:sp>
        <p:nvSpPr>
          <p:cNvPr id="3" name="Content Placeholder 2">
            <a:extLst>
              <a:ext uri="{FF2B5EF4-FFF2-40B4-BE49-F238E27FC236}">
                <a16:creationId xmlns:a16="http://schemas.microsoft.com/office/drawing/2014/main" id="{14E4313F-1858-672C-01B7-7448F9AF4224}"/>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Using the jitter method on the scatter plot, as age increases there seems to be an increased risk of cancer in smokers. Air pollution seems to increase the risk as well. This could mean that it affects all ages the same. However, neither appear to be linear relationships.</a:t>
            </a:r>
          </a:p>
          <a:p>
            <a:r>
              <a:rPr lang="en-US" dirty="0">
                <a:cs typeface="Calibri"/>
              </a:rPr>
              <a:t>For both variables the covariance is relatively weak but it's slightly stronger in air pollution. The smoker covariance is at 2.25 while air pollution is 2.42</a:t>
            </a:r>
          </a:p>
          <a:p>
            <a:r>
              <a:rPr lang="en-US" dirty="0">
                <a:cs typeface="Calibri"/>
              </a:rPr>
              <a:t>Not one variable chosen has a strong correlation to cancer. If spearman correlation is used, smokers are 0.04 while pollution is 0.06 which is the highest of the 4. However, the values are </a:t>
            </a:r>
            <a:r>
              <a:rPr lang="en-US" dirty="0" err="1">
                <a:cs typeface="Calibri"/>
              </a:rPr>
              <a:t>indicicitive</a:t>
            </a:r>
            <a:r>
              <a:rPr lang="en-US" dirty="0">
                <a:cs typeface="Calibri"/>
              </a:rPr>
              <a:t> of a </a:t>
            </a:r>
            <a:r>
              <a:rPr lang="en-US" dirty="0" err="1">
                <a:cs typeface="Calibri"/>
              </a:rPr>
              <a:t>postive</a:t>
            </a:r>
            <a:r>
              <a:rPr lang="en-US" dirty="0">
                <a:cs typeface="Calibri"/>
              </a:rPr>
              <a:t> relationship.</a:t>
            </a:r>
          </a:p>
        </p:txBody>
      </p:sp>
    </p:spTree>
    <p:extLst>
      <p:ext uri="{BB962C8B-B14F-4D97-AF65-F5344CB8AC3E}">
        <p14:creationId xmlns:p14="http://schemas.microsoft.com/office/powerpoint/2010/main" val="1687409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5EEA-3EF8-B7DC-1597-109264BAA058}"/>
              </a:ext>
            </a:extLst>
          </p:cNvPr>
          <p:cNvSpPr>
            <a:spLocks noGrp="1"/>
          </p:cNvSpPr>
          <p:nvPr>
            <p:ph type="title"/>
          </p:nvPr>
        </p:nvSpPr>
        <p:spPr/>
        <p:txBody>
          <a:bodyPr/>
          <a:lstStyle/>
          <a:p>
            <a:r>
              <a:rPr lang="en-US" dirty="0">
                <a:cs typeface="Calibri Light"/>
              </a:rPr>
              <a:t>Hypothesis Test</a:t>
            </a:r>
            <a:endParaRPr lang="en-US" dirty="0"/>
          </a:p>
        </p:txBody>
      </p:sp>
      <p:sp>
        <p:nvSpPr>
          <p:cNvPr id="3" name="Content Placeholder 2">
            <a:extLst>
              <a:ext uri="{FF2B5EF4-FFF2-40B4-BE49-F238E27FC236}">
                <a16:creationId xmlns:a16="http://schemas.microsoft.com/office/drawing/2014/main" id="{8C963940-5FE0-A7AA-A3E9-115ADAF014A3}"/>
              </a:ext>
            </a:extLst>
          </p:cNvPr>
          <p:cNvSpPr>
            <a:spLocks noGrp="1"/>
          </p:cNvSpPr>
          <p:nvPr>
            <p:ph idx="1"/>
          </p:nvPr>
        </p:nvSpPr>
        <p:spPr/>
        <p:txBody>
          <a:bodyPr vert="horz" lIns="91440" tIns="45720" rIns="91440" bIns="45720" rtlCol="0" anchor="t">
            <a:normAutofit/>
          </a:bodyPr>
          <a:lstStyle/>
          <a:p>
            <a:r>
              <a:rPr lang="en-US" dirty="0">
                <a:cs typeface="Calibri"/>
              </a:rPr>
              <a:t>Chi Squared was used as the test method.</a:t>
            </a:r>
          </a:p>
          <a:p>
            <a:r>
              <a:rPr lang="en-US" dirty="0">
                <a:cs typeface="Calibri"/>
              </a:rPr>
              <a:t>While using this method on smokers the value returned is </a:t>
            </a:r>
            <a:r>
              <a:rPr lang="en-US" dirty="0">
                <a:ea typeface="+mn-lt"/>
                <a:cs typeface="+mn-lt"/>
              </a:rPr>
              <a:t>1576.3. This is a large value so there is significant difference between the observed and the expected values.</a:t>
            </a:r>
          </a:p>
          <a:p>
            <a:r>
              <a:rPr lang="en-US" dirty="0">
                <a:cs typeface="Calibri"/>
              </a:rPr>
              <a:t>All variables that were used returned a large Chi Square test. The lowest two were pollution and obesity. Pollution was </a:t>
            </a:r>
            <a:r>
              <a:rPr lang="en-US" dirty="0">
                <a:ea typeface="+mn-lt"/>
                <a:cs typeface="+mn-lt"/>
              </a:rPr>
              <a:t>1072.5 while obesity was 1010.2. This would mean that they may not be good representative variables for the population and that smoking may not always be the leading cause of cancer</a:t>
            </a:r>
          </a:p>
        </p:txBody>
      </p:sp>
    </p:spTree>
    <p:extLst>
      <p:ext uri="{BB962C8B-B14F-4D97-AF65-F5344CB8AC3E}">
        <p14:creationId xmlns:p14="http://schemas.microsoft.com/office/powerpoint/2010/main" val="2026413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DF2B-6277-852E-1995-068C3939CB3E}"/>
              </a:ext>
            </a:extLst>
          </p:cNvPr>
          <p:cNvSpPr>
            <a:spLocks noGrp="1"/>
          </p:cNvSpPr>
          <p:nvPr>
            <p:ph type="title"/>
          </p:nvPr>
        </p:nvSpPr>
        <p:spPr/>
        <p:txBody>
          <a:bodyPr/>
          <a:lstStyle/>
          <a:p>
            <a:r>
              <a:rPr lang="en-US" dirty="0">
                <a:ea typeface="+mj-lt"/>
                <a:cs typeface="+mj-lt"/>
              </a:rPr>
              <a:t>Regression Analysis of Smoking</a:t>
            </a:r>
          </a:p>
        </p:txBody>
      </p:sp>
      <p:pic>
        <p:nvPicPr>
          <p:cNvPr id="4" name="Content Placeholder 3" descr="A screenshot of a data sheet&#10;&#10;Description automatically generated">
            <a:extLst>
              <a:ext uri="{FF2B5EF4-FFF2-40B4-BE49-F238E27FC236}">
                <a16:creationId xmlns:a16="http://schemas.microsoft.com/office/drawing/2014/main" id="{49FA1AE5-7251-ED7F-8C2D-F0497A095771}"/>
              </a:ext>
            </a:extLst>
          </p:cNvPr>
          <p:cNvPicPr>
            <a:picLocks noGrp="1" noChangeAspect="1"/>
          </p:cNvPicPr>
          <p:nvPr>
            <p:ph idx="1"/>
          </p:nvPr>
        </p:nvPicPr>
        <p:blipFill>
          <a:blip r:embed="rId2"/>
          <a:stretch>
            <a:fillRect/>
          </a:stretch>
        </p:blipFill>
        <p:spPr>
          <a:xfrm>
            <a:off x="3943214" y="1825625"/>
            <a:ext cx="4127374" cy="4916269"/>
          </a:xfrm>
        </p:spPr>
      </p:pic>
    </p:spTree>
    <p:extLst>
      <p:ext uri="{BB962C8B-B14F-4D97-AF65-F5344CB8AC3E}">
        <p14:creationId xmlns:p14="http://schemas.microsoft.com/office/powerpoint/2010/main" val="3209191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64DD-3FD7-EF06-3591-1E0A6955BAA3}"/>
              </a:ext>
            </a:extLst>
          </p:cNvPr>
          <p:cNvSpPr>
            <a:spLocks noGrp="1"/>
          </p:cNvSpPr>
          <p:nvPr>
            <p:ph type="title"/>
          </p:nvPr>
        </p:nvSpPr>
        <p:spPr/>
        <p:txBody>
          <a:bodyPr/>
          <a:lstStyle/>
          <a:p>
            <a:r>
              <a:rPr lang="en-US" dirty="0">
                <a:cs typeface="Calibri Light"/>
              </a:rPr>
              <a:t>Regression Analysis of Air Pollution</a:t>
            </a:r>
            <a:endParaRPr lang="en-US" dirty="0"/>
          </a:p>
        </p:txBody>
      </p:sp>
      <p:pic>
        <p:nvPicPr>
          <p:cNvPr id="4" name="Content Placeholder 3" descr="A screenshot of a data sheet&#10;&#10;Description automatically generated">
            <a:extLst>
              <a:ext uri="{FF2B5EF4-FFF2-40B4-BE49-F238E27FC236}">
                <a16:creationId xmlns:a16="http://schemas.microsoft.com/office/drawing/2014/main" id="{0CADB20E-7693-0053-1B03-BF833B4F7409}"/>
              </a:ext>
            </a:extLst>
          </p:cNvPr>
          <p:cNvPicPr>
            <a:picLocks noGrp="1" noChangeAspect="1"/>
          </p:cNvPicPr>
          <p:nvPr>
            <p:ph idx="1"/>
          </p:nvPr>
        </p:nvPicPr>
        <p:blipFill>
          <a:blip r:embed="rId2"/>
          <a:stretch>
            <a:fillRect/>
          </a:stretch>
        </p:blipFill>
        <p:spPr>
          <a:xfrm>
            <a:off x="4479695" y="1865587"/>
            <a:ext cx="4054223" cy="4759871"/>
          </a:xfrm>
        </p:spPr>
      </p:pic>
    </p:spTree>
    <p:extLst>
      <p:ext uri="{BB962C8B-B14F-4D97-AF65-F5344CB8AC3E}">
        <p14:creationId xmlns:p14="http://schemas.microsoft.com/office/powerpoint/2010/main" val="589330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953D-E94A-DD99-A4E9-F62E62BDEFC4}"/>
              </a:ext>
            </a:extLst>
          </p:cNvPr>
          <p:cNvSpPr>
            <a:spLocks noGrp="1"/>
          </p:cNvSpPr>
          <p:nvPr>
            <p:ph type="title"/>
          </p:nvPr>
        </p:nvSpPr>
        <p:spPr/>
        <p:txBody>
          <a:bodyPr/>
          <a:lstStyle/>
          <a:p>
            <a:r>
              <a:rPr lang="en-US" dirty="0">
                <a:cs typeface="Calibri Light"/>
              </a:rPr>
              <a:t>Summary of Regression Analysis</a:t>
            </a:r>
            <a:endParaRPr lang="en-US" dirty="0"/>
          </a:p>
        </p:txBody>
      </p:sp>
      <p:sp>
        <p:nvSpPr>
          <p:cNvPr id="3" name="Content Placeholder 2">
            <a:extLst>
              <a:ext uri="{FF2B5EF4-FFF2-40B4-BE49-F238E27FC236}">
                <a16:creationId xmlns:a16="http://schemas.microsoft.com/office/drawing/2014/main" id="{9DF8FEFF-98FE-7E9C-7505-F32B774ACF98}"/>
              </a:ext>
            </a:extLst>
          </p:cNvPr>
          <p:cNvSpPr>
            <a:spLocks noGrp="1"/>
          </p:cNvSpPr>
          <p:nvPr>
            <p:ph idx="1"/>
          </p:nvPr>
        </p:nvSpPr>
        <p:spPr/>
        <p:txBody>
          <a:bodyPr vert="horz" lIns="91440" tIns="45720" rIns="91440" bIns="45720" rtlCol="0" anchor="t">
            <a:normAutofit/>
          </a:bodyPr>
          <a:lstStyle/>
          <a:p>
            <a:r>
              <a:rPr lang="en-US" dirty="0">
                <a:cs typeface="Calibri"/>
              </a:rPr>
              <a:t>A regression analysis was complete on each variable. Passive smoking and obesity had an r square of 0 and .001 respectively. This would mean that they nearly represent 0% of the population of cancer patients.</a:t>
            </a:r>
          </a:p>
          <a:p>
            <a:r>
              <a:rPr lang="en-US" dirty="0">
                <a:cs typeface="Calibri"/>
              </a:rPr>
              <a:t>Air Pollution as an r value of 0.1 and would make up 10% of the population.</a:t>
            </a:r>
          </a:p>
          <a:p>
            <a:r>
              <a:rPr lang="en-US" dirty="0">
                <a:cs typeface="Calibri"/>
              </a:rPr>
              <a:t>Smoking has an r value of 7.7 or smoking affected 7.7% of the population.</a:t>
            </a:r>
          </a:p>
          <a:p>
            <a:r>
              <a:rPr lang="en-US">
                <a:cs typeface="Calibri"/>
              </a:rPr>
              <a:t>Thus,</a:t>
            </a:r>
            <a:r>
              <a:rPr lang="en-US" dirty="0">
                <a:cs typeface="Calibri"/>
              </a:rPr>
              <a:t> the null hypothesis is </a:t>
            </a:r>
            <a:r>
              <a:rPr lang="en-US">
                <a:cs typeface="Calibri"/>
              </a:rPr>
              <a:t>true,</a:t>
            </a:r>
            <a:r>
              <a:rPr lang="en-US" dirty="0">
                <a:cs typeface="Calibri"/>
              </a:rPr>
              <a:t> and smoking is not the leading cause of cancer based on this data set.</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6558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6C26-31CE-A294-46F8-7203C3E7DD52}"/>
              </a:ext>
            </a:extLst>
          </p:cNvPr>
          <p:cNvSpPr>
            <a:spLocks noGrp="1"/>
          </p:cNvSpPr>
          <p:nvPr>
            <p:ph type="title"/>
          </p:nvPr>
        </p:nvSpPr>
        <p:spPr/>
        <p:txBody>
          <a:bodyPr/>
          <a:lstStyle/>
          <a:p>
            <a:r>
              <a:rPr lang="en-US" dirty="0">
                <a:cs typeface="Calibri Light"/>
              </a:rPr>
              <a:t>Histogram of Age</a:t>
            </a:r>
            <a:endParaRPr lang="en-US" dirty="0"/>
          </a:p>
        </p:txBody>
      </p:sp>
      <p:pic>
        <p:nvPicPr>
          <p:cNvPr id="4" name="Content Placeholder 3" descr="A graph of age and age&#10;&#10;Description automatically generated">
            <a:extLst>
              <a:ext uri="{FF2B5EF4-FFF2-40B4-BE49-F238E27FC236}">
                <a16:creationId xmlns:a16="http://schemas.microsoft.com/office/drawing/2014/main" id="{B3E6B92E-8452-6494-82D0-AA60D417B5C1}"/>
              </a:ext>
            </a:extLst>
          </p:cNvPr>
          <p:cNvPicPr>
            <a:picLocks noGrp="1" noChangeAspect="1"/>
          </p:cNvPicPr>
          <p:nvPr>
            <p:ph idx="1"/>
          </p:nvPr>
        </p:nvPicPr>
        <p:blipFill>
          <a:blip r:embed="rId2"/>
          <a:stretch>
            <a:fillRect/>
          </a:stretch>
        </p:blipFill>
        <p:spPr>
          <a:xfrm>
            <a:off x="3453274" y="1859018"/>
            <a:ext cx="6080789" cy="4635061"/>
          </a:xfrm>
        </p:spPr>
      </p:pic>
    </p:spTree>
    <p:extLst>
      <p:ext uri="{BB962C8B-B14F-4D97-AF65-F5344CB8AC3E}">
        <p14:creationId xmlns:p14="http://schemas.microsoft.com/office/powerpoint/2010/main" val="529043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8859-B616-1AB6-D3D3-CA37CE210659}"/>
              </a:ext>
            </a:extLst>
          </p:cNvPr>
          <p:cNvSpPr>
            <a:spLocks noGrp="1"/>
          </p:cNvSpPr>
          <p:nvPr>
            <p:ph type="title"/>
          </p:nvPr>
        </p:nvSpPr>
        <p:spPr/>
        <p:txBody>
          <a:bodyPr/>
          <a:lstStyle/>
          <a:p>
            <a:r>
              <a:rPr lang="en-US" dirty="0">
                <a:ea typeface="Calibri Light"/>
                <a:cs typeface="Calibri Light"/>
              </a:rPr>
              <a:t>Work Cited</a:t>
            </a:r>
          </a:p>
        </p:txBody>
      </p:sp>
      <p:sp>
        <p:nvSpPr>
          <p:cNvPr id="3" name="Content Placeholder 2">
            <a:extLst>
              <a:ext uri="{FF2B5EF4-FFF2-40B4-BE49-F238E27FC236}">
                <a16:creationId xmlns:a16="http://schemas.microsoft.com/office/drawing/2014/main" id="{A421A545-CA98-32C6-09CA-905F9A476A96}"/>
              </a:ext>
            </a:extLst>
          </p:cNvPr>
          <p:cNvSpPr>
            <a:spLocks noGrp="1"/>
          </p:cNvSpPr>
          <p:nvPr>
            <p:ph idx="1"/>
          </p:nvPr>
        </p:nvSpPr>
        <p:spPr/>
        <p:txBody>
          <a:bodyPr vert="horz" lIns="91440" tIns="45720" rIns="91440" bIns="45720" rtlCol="0" anchor="t">
            <a:normAutofit/>
          </a:bodyPr>
          <a:lstStyle/>
          <a:p>
            <a:r>
              <a:rPr lang="en-US" dirty="0" err="1">
                <a:ea typeface="+mn-lt"/>
                <a:cs typeface="+mn-lt"/>
              </a:rPr>
              <a:t>Damarla</a:t>
            </a:r>
            <a:r>
              <a:rPr lang="en-US" dirty="0">
                <a:ea typeface="+mn-lt"/>
                <a:cs typeface="+mn-lt"/>
              </a:rPr>
              <a:t>, Rishi. “Cancer Patients Data.” </a:t>
            </a:r>
            <a:r>
              <a:rPr lang="en-US" i="1" dirty="0">
                <a:ea typeface="+mn-lt"/>
                <a:cs typeface="+mn-lt"/>
              </a:rPr>
              <a:t>Kaggle</a:t>
            </a:r>
            <a:r>
              <a:rPr lang="en-US" dirty="0">
                <a:ea typeface="+mn-lt"/>
                <a:cs typeface="+mn-lt"/>
              </a:rPr>
              <a:t>, 4 Sept. 2020, </a:t>
            </a:r>
            <a:r>
              <a:rPr lang="en-US" dirty="0">
                <a:ea typeface="+mn-lt"/>
                <a:cs typeface="+mn-lt"/>
                <a:hlinkClick r:id="rId2"/>
              </a:rPr>
              <a:t>www.kaggle.com/datasets/rishidamarla/cancer-patients-data</a:t>
            </a:r>
            <a:r>
              <a:rPr lang="en-US" dirty="0">
                <a:ea typeface="+mn-lt"/>
                <a:cs typeface="+mn-lt"/>
              </a:rPr>
              <a:t>. </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41273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2846-1A15-1A99-FEE9-213D115FC30F}"/>
              </a:ext>
            </a:extLst>
          </p:cNvPr>
          <p:cNvSpPr>
            <a:spLocks noGrp="1"/>
          </p:cNvSpPr>
          <p:nvPr>
            <p:ph type="title"/>
          </p:nvPr>
        </p:nvSpPr>
        <p:spPr/>
        <p:txBody>
          <a:bodyPr/>
          <a:lstStyle/>
          <a:p>
            <a:r>
              <a:rPr lang="en-US" dirty="0">
                <a:cs typeface="Calibri Light"/>
              </a:rPr>
              <a:t>Analysis of The Age Histogram</a:t>
            </a:r>
            <a:endParaRPr lang="en-US" dirty="0"/>
          </a:p>
        </p:txBody>
      </p:sp>
      <p:sp>
        <p:nvSpPr>
          <p:cNvPr id="3" name="Content Placeholder 2">
            <a:extLst>
              <a:ext uri="{FF2B5EF4-FFF2-40B4-BE49-F238E27FC236}">
                <a16:creationId xmlns:a16="http://schemas.microsoft.com/office/drawing/2014/main" id="{A29ED65D-F902-451F-2F0C-EBC59C607E23}"/>
              </a:ext>
            </a:extLst>
          </p:cNvPr>
          <p:cNvSpPr>
            <a:spLocks noGrp="1"/>
          </p:cNvSpPr>
          <p:nvPr>
            <p:ph idx="1"/>
          </p:nvPr>
        </p:nvSpPr>
        <p:spPr/>
        <p:txBody>
          <a:bodyPr vert="horz" lIns="91440" tIns="45720" rIns="91440" bIns="45720" rtlCol="0" anchor="t">
            <a:normAutofit fontScale="85000" lnSpcReduction="10000"/>
          </a:bodyPr>
          <a:lstStyle/>
          <a:p>
            <a:r>
              <a:rPr lang="en-US" dirty="0">
                <a:cs typeface="Calibri"/>
              </a:rPr>
              <a:t>The mode of this histogram is in the early 30's. Most of the cancer patients in this data set are younger than 35. However, this spikes again in the early 50s making this nearly bi-modal.</a:t>
            </a:r>
          </a:p>
          <a:p>
            <a:r>
              <a:rPr lang="en-US" dirty="0">
                <a:cs typeface="Calibri"/>
              </a:rPr>
              <a:t>With the current data there appear to be no outliers.</a:t>
            </a:r>
          </a:p>
          <a:p>
            <a:r>
              <a:rPr lang="en-US" dirty="0">
                <a:cs typeface="Calibri"/>
              </a:rPr>
              <a:t>The mean of this histogram should be slightly higher than the age of 35 but less than 50.</a:t>
            </a:r>
          </a:p>
          <a:p>
            <a:r>
              <a:rPr lang="en-US" dirty="0">
                <a:cs typeface="Calibri"/>
              </a:rPr>
              <a:t>There is a good amount of spread in the data as Cancer doesn't have restrictions on age.</a:t>
            </a:r>
          </a:p>
          <a:p>
            <a:r>
              <a:rPr lang="en-US" dirty="0">
                <a:cs typeface="Calibri"/>
              </a:rPr>
              <a:t>The tail towards the higher age bracket tends to drop off more quickly than the tail coming from the lower age brackets.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65457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716A-F6D9-F3D3-B661-27572753460F}"/>
              </a:ext>
            </a:extLst>
          </p:cNvPr>
          <p:cNvSpPr>
            <a:spLocks noGrp="1"/>
          </p:cNvSpPr>
          <p:nvPr>
            <p:ph type="title"/>
          </p:nvPr>
        </p:nvSpPr>
        <p:spPr/>
        <p:txBody>
          <a:bodyPr/>
          <a:lstStyle/>
          <a:p>
            <a:r>
              <a:rPr lang="en-US" dirty="0">
                <a:cs typeface="Calibri Light"/>
              </a:rPr>
              <a:t>Histogram of Air Pollution</a:t>
            </a:r>
            <a:endParaRPr lang="en-US" dirty="0"/>
          </a:p>
        </p:txBody>
      </p:sp>
      <p:pic>
        <p:nvPicPr>
          <p:cNvPr id="4" name="Content Placeholder 3" descr="A graph of air pollution&#10;&#10;Description automatically generated">
            <a:extLst>
              <a:ext uri="{FF2B5EF4-FFF2-40B4-BE49-F238E27FC236}">
                <a16:creationId xmlns:a16="http://schemas.microsoft.com/office/drawing/2014/main" id="{BCA70DE1-1434-1FA5-3525-4796A1E5523C}"/>
              </a:ext>
            </a:extLst>
          </p:cNvPr>
          <p:cNvPicPr>
            <a:picLocks noGrp="1" noChangeAspect="1"/>
          </p:cNvPicPr>
          <p:nvPr>
            <p:ph idx="1"/>
          </p:nvPr>
        </p:nvPicPr>
        <p:blipFill>
          <a:blip r:embed="rId2"/>
          <a:stretch>
            <a:fillRect/>
          </a:stretch>
        </p:blipFill>
        <p:spPr>
          <a:xfrm>
            <a:off x="3262826" y="1898432"/>
            <a:ext cx="6238341" cy="4497112"/>
          </a:xfrm>
        </p:spPr>
      </p:pic>
    </p:spTree>
    <p:extLst>
      <p:ext uri="{BB962C8B-B14F-4D97-AF65-F5344CB8AC3E}">
        <p14:creationId xmlns:p14="http://schemas.microsoft.com/office/powerpoint/2010/main" val="239671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6BDA-2E9D-2A9C-5A01-F1295EE4DB6D}"/>
              </a:ext>
            </a:extLst>
          </p:cNvPr>
          <p:cNvSpPr>
            <a:spLocks noGrp="1"/>
          </p:cNvSpPr>
          <p:nvPr>
            <p:ph type="title"/>
          </p:nvPr>
        </p:nvSpPr>
        <p:spPr/>
        <p:txBody>
          <a:bodyPr/>
          <a:lstStyle/>
          <a:p>
            <a:r>
              <a:rPr lang="en-US" dirty="0">
                <a:ea typeface="+mj-lt"/>
                <a:cs typeface="+mj-lt"/>
              </a:rPr>
              <a:t>Analysis of The Air Pollution Histogram</a:t>
            </a:r>
            <a:endParaRPr lang="en-US" dirty="0"/>
          </a:p>
        </p:txBody>
      </p:sp>
      <p:sp>
        <p:nvSpPr>
          <p:cNvPr id="3" name="Content Placeholder 2">
            <a:extLst>
              <a:ext uri="{FF2B5EF4-FFF2-40B4-BE49-F238E27FC236}">
                <a16:creationId xmlns:a16="http://schemas.microsoft.com/office/drawing/2014/main" id="{94A9F47C-3E3D-1AA8-3195-CCB2498F8389}"/>
              </a:ext>
            </a:extLst>
          </p:cNvPr>
          <p:cNvSpPr>
            <a:spLocks noGrp="1"/>
          </p:cNvSpPr>
          <p:nvPr>
            <p:ph idx="1"/>
          </p:nvPr>
        </p:nvSpPr>
        <p:spPr/>
        <p:txBody>
          <a:bodyPr vert="horz" lIns="91440" tIns="45720" rIns="91440" bIns="45720" rtlCol="0" anchor="t">
            <a:normAutofit/>
          </a:bodyPr>
          <a:lstStyle/>
          <a:p>
            <a:r>
              <a:rPr lang="en-US" dirty="0">
                <a:cs typeface="Calibri"/>
              </a:rPr>
              <a:t>The data value provided doesn’t have outliers as it's on a fixed scale of values.</a:t>
            </a:r>
          </a:p>
          <a:p>
            <a:r>
              <a:rPr lang="en-US" dirty="0">
                <a:cs typeface="Calibri"/>
              </a:rPr>
              <a:t>The mode of this data set occurs at the level 6 exposure to air pollution.</a:t>
            </a:r>
          </a:p>
          <a:p>
            <a:r>
              <a:rPr lang="en-US" dirty="0">
                <a:cs typeface="Calibri"/>
              </a:rPr>
              <a:t>The mean of this data sets occurs at the level 4 exposure.</a:t>
            </a:r>
          </a:p>
          <a:p>
            <a:r>
              <a:rPr lang="en-US" dirty="0">
                <a:cs typeface="Calibri"/>
              </a:rPr>
              <a:t>There is less spread within this data set, it appears that either the respondent had a low exposure or a level 6 exposure.</a:t>
            </a:r>
          </a:p>
          <a:p>
            <a:r>
              <a:rPr lang="en-US" dirty="0">
                <a:cs typeface="Calibri"/>
              </a:rPr>
              <a:t>The left tail has a smaller slope towards the mode while the tail to the right of the mode drops dramatically. </a:t>
            </a:r>
          </a:p>
        </p:txBody>
      </p:sp>
    </p:spTree>
    <p:extLst>
      <p:ext uri="{BB962C8B-B14F-4D97-AF65-F5344CB8AC3E}">
        <p14:creationId xmlns:p14="http://schemas.microsoft.com/office/powerpoint/2010/main" val="416072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2F87-FA73-D205-E611-63B56496EA5F}"/>
              </a:ext>
            </a:extLst>
          </p:cNvPr>
          <p:cNvSpPr>
            <a:spLocks noGrp="1"/>
          </p:cNvSpPr>
          <p:nvPr>
            <p:ph type="title"/>
          </p:nvPr>
        </p:nvSpPr>
        <p:spPr/>
        <p:txBody>
          <a:bodyPr/>
          <a:lstStyle/>
          <a:p>
            <a:r>
              <a:rPr lang="en-US" dirty="0">
                <a:cs typeface="Calibri Light"/>
              </a:rPr>
              <a:t>Histogram of Obesity</a:t>
            </a:r>
            <a:endParaRPr lang="en-US" dirty="0"/>
          </a:p>
        </p:txBody>
      </p:sp>
      <p:pic>
        <p:nvPicPr>
          <p:cNvPr id="4" name="Content Placeholder 3" descr="A graph with blue bars&#10;&#10;Description automatically generated">
            <a:extLst>
              <a:ext uri="{FF2B5EF4-FFF2-40B4-BE49-F238E27FC236}">
                <a16:creationId xmlns:a16="http://schemas.microsoft.com/office/drawing/2014/main" id="{4E71F598-51E0-E27A-4796-737014D5062E}"/>
              </a:ext>
            </a:extLst>
          </p:cNvPr>
          <p:cNvPicPr>
            <a:picLocks noGrp="1" noChangeAspect="1"/>
          </p:cNvPicPr>
          <p:nvPr>
            <p:ph idx="1"/>
          </p:nvPr>
        </p:nvPicPr>
        <p:blipFill>
          <a:blip r:embed="rId2"/>
          <a:stretch>
            <a:fillRect/>
          </a:stretch>
        </p:blipFill>
        <p:spPr>
          <a:xfrm>
            <a:off x="3459285" y="1885294"/>
            <a:ext cx="5976802" cy="4615354"/>
          </a:xfrm>
        </p:spPr>
      </p:pic>
    </p:spTree>
    <p:extLst>
      <p:ext uri="{BB962C8B-B14F-4D97-AF65-F5344CB8AC3E}">
        <p14:creationId xmlns:p14="http://schemas.microsoft.com/office/powerpoint/2010/main" val="339934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EEA7-C5C3-CA81-088F-B3AB1C19B77D}"/>
              </a:ext>
            </a:extLst>
          </p:cNvPr>
          <p:cNvSpPr>
            <a:spLocks noGrp="1"/>
          </p:cNvSpPr>
          <p:nvPr>
            <p:ph type="title"/>
          </p:nvPr>
        </p:nvSpPr>
        <p:spPr/>
        <p:txBody>
          <a:bodyPr/>
          <a:lstStyle/>
          <a:p>
            <a:r>
              <a:rPr lang="en-US" dirty="0">
                <a:ea typeface="+mj-lt"/>
                <a:cs typeface="+mj-lt"/>
              </a:rPr>
              <a:t>Analysis of The Obesity Histogram</a:t>
            </a:r>
            <a:endParaRPr lang="en-US" dirty="0"/>
          </a:p>
        </p:txBody>
      </p:sp>
      <p:sp>
        <p:nvSpPr>
          <p:cNvPr id="3" name="Content Placeholder 2">
            <a:extLst>
              <a:ext uri="{FF2B5EF4-FFF2-40B4-BE49-F238E27FC236}">
                <a16:creationId xmlns:a16="http://schemas.microsoft.com/office/drawing/2014/main" id="{5346DB42-7189-3E21-DFA2-A390004BB5AF}"/>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This data set again should have no outliers due to the data being restricted to a fixed scale.</a:t>
            </a:r>
          </a:p>
          <a:p>
            <a:r>
              <a:rPr lang="en-US" dirty="0">
                <a:cs typeface="Calibri"/>
              </a:rPr>
              <a:t>The mode occurs around the level 7 on the obesity scale. This would indicate most of the respondents are obese.</a:t>
            </a:r>
          </a:p>
          <a:p>
            <a:r>
              <a:rPr lang="en-US" dirty="0">
                <a:cs typeface="Calibri"/>
              </a:rPr>
              <a:t>The Mean of the obesity scale occurs around 4.</a:t>
            </a:r>
          </a:p>
          <a:p>
            <a:r>
              <a:rPr lang="en-US" dirty="0">
                <a:cs typeface="Calibri"/>
              </a:rPr>
              <a:t>For spread there is a relatively good amount of variance in this data. This seems to have the most diverse distribution thus far.</a:t>
            </a:r>
          </a:p>
          <a:p>
            <a:r>
              <a:rPr lang="en-US" dirty="0">
                <a:cs typeface="Calibri"/>
              </a:rPr>
              <a:t>The left tail drops slowly from the mode. There is no right tail on this scale.</a:t>
            </a:r>
          </a:p>
        </p:txBody>
      </p:sp>
    </p:spTree>
    <p:extLst>
      <p:ext uri="{BB962C8B-B14F-4D97-AF65-F5344CB8AC3E}">
        <p14:creationId xmlns:p14="http://schemas.microsoft.com/office/powerpoint/2010/main" val="366476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D47-3449-2A7B-6EE0-EB3885905F0B}"/>
              </a:ext>
            </a:extLst>
          </p:cNvPr>
          <p:cNvSpPr>
            <a:spLocks noGrp="1"/>
          </p:cNvSpPr>
          <p:nvPr>
            <p:ph type="title"/>
          </p:nvPr>
        </p:nvSpPr>
        <p:spPr/>
        <p:txBody>
          <a:bodyPr/>
          <a:lstStyle/>
          <a:p>
            <a:r>
              <a:rPr lang="en-US" dirty="0">
                <a:cs typeface="Calibri Light"/>
              </a:rPr>
              <a:t>Histogram of Smoking</a:t>
            </a:r>
            <a:endParaRPr lang="en-US" dirty="0"/>
          </a:p>
        </p:txBody>
      </p:sp>
      <p:pic>
        <p:nvPicPr>
          <p:cNvPr id="4" name="Content Placeholder 3" descr="A graph of smokes&#10;&#10;Description automatically generated">
            <a:extLst>
              <a:ext uri="{FF2B5EF4-FFF2-40B4-BE49-F238E27FC236}">
                <a16:creationId xmlns:a16="http://schemas.microsoft.com/office/drawing/2014/main" id="{D69423BE-9790-B85A-CA70-381DE964F71A}"/>
              </a:ext>
            </a:extLst>
          </p:cNvPr>
          <p:cNvPicPr>
            <a:picLocks noGrp="1" noChangeAspect="1"/>
          </p:cNvPicPr>
          <p:nvPr>
            <p:ph idx="1"/>
          </p:nvPr>
        </p:nvPicPr>
        <p:blipFill>
          <a:blip r:embed="rId2"/>
          <a:stretch>
            <a:fillRect/>
          </a:stretch>
        </p:blipFill>
        <p:spPr>
          <a:xfrm>
            <a:off x="3339308" y="1891862"/>
            <a:ext cx="5908014" cy="4378872"/>
          </a:xfrm>
        </p:spPr>
      </p:pic>
    </p:spTree>
    <p:extLst>
      <p:ext uri="{BB962C8B-B14F-4D97-AF65-F5344CB8AC3E}">
        <p14:creationId xmlns:p14="http://schemas.microsoft.com/office/powerpoint/2010/main" val="3100366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1391</Words>
  <Application>Microsoft Macintosh PowerPoint</Application>
  <PresentationFormat>Widescreen</PresentationFormat>
  <Paragraphs>87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Corbel</vt:lpstr>
      <vt:lpstr>Parallax</vt:lpstr>
      <vt:lpstr>Leading cause of Cancer</vt:lpstr>
      <vt:lpstr>Causes of Cancer</vt:lpstr>
      <vt:lpstr>Histogram of Age</vt:lpstr>
      <vt:lpstr>Analysis of The Age Histogram</vt:lpstr>
      <vt:lpstr>Histogram of Air Pollution</vt:lpstr>
      <vt:lpstr>Analysis of The Air Pollution Histogram</vt:lpstr>
      <vt:lpstr>Histogram of Obesity</vt:lpstr>
      <vt:lpstr>Analysis of The Obesity Histogram</vt:lpstr>
      <vt:lpstr>Histogram of Smoking</vt:lpstr>
      <vt:lpstr>Analysis of The Smoking Histogram</vt:lpstr>
      <vt:lpstr>Histogram of Passive Smoking</vt:lpstr>
      <vt:lpstr>Analysis of The Passive Smoking Histogram</vt:lpstr>
      <vt:lpstr>Comparing Histograms</vt:lpstr>
      <vt:lpstr>Smoking Vs Age</vt:lpstr>
      <vt:lpstr>Passive Smoking vs Age</vt:lpstr>
      <vt:lpstr>Air Pollution vs Age</vt:lpstr>
      <vt:lpstr>Obesity Vs Age</vt:lpstr>
      <vt:lpstr>Summary of The PMF Comparisons</vt:lpstr>
      <vt:lpstr>CDF of Age</vt:lpstr>
      <vt:lpstr>Analysis of CDF</vt:lpstr>
      <vt:lpstr>Analytical Distribution</vt:lpstr>
      <vt:lpstr>Analytical Distribution Cont.</vt:lpstr>
      <vt:lpstr>Smoker vs Age Scatter Plot</vt:lpstr>
      <vt:lpstr>Air Pollution vs Age Scatter Plot</vt:lpstr>
      <vt:lpstr>Analysis of scatter plots</vt:lpstr>
      <vt:lpstr>Hypothesis Test</vt:lpstr>
      <vt:lpstr>Regression Analysis of Smoking</vt:lpstr>
      <vt:lpstr>Regression Analysis of Air Pollution</vt:lpstr>
      <vt:lpstr>Summary of Regression Analysis</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Andrew Pfeifer</cp:lastModifiedBy>
  <cp:revision>683</cp:revision>
  <dcterms:created xsi:type="dcterms:W3CDTF">2024-03-02T02:34:40Z</dcterms:created>
  <dcterms:modified xsi:type="dcterms:W3CDTF">2025-06-22T23:23:10Z</dcterms:modified>
</cp:coreProperties>
</file>