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2" r:id="rId5"/>
    <p:sldId id="260" r:id="rId6"/>
    <p:sldId id="261" r:id="rId7"/>
    <p:sldId id="259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23"/>
  </p:normalViewPr>
  <p:slideViewPr>
    <p:cSldViewPr snapToGrid="0">
      <p:cViewPr varScale="1">
        <p:scale>
          <a:sx n="104" d="100"/>
          <a:sy n="104" d="100"/>
        </p:scale>
        <p:origin x="10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51C1-EF2B-6829-CB5E-C777181D6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4E74A-408E-634F-E2A1-6C75BEDF1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BFFE-FA0C-0716-2416-B058868B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1A0-822F-BB45-BED4-417DEEB1C2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2FAE-0C19-F28F-7E9F-86944BF6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B192-D110-2823-E70E-A238B148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8744-E23D-2E4B-9C2F-1299845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1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413C-4EC3-01A4-529E-9AA5540E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984DF-5DFE-5A7F-C3DB-5A213EF0B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521CD-BA7A-9010-3936-6E8107A8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1A0-822F-BB45-BED4-417DEEB1C2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CD7F6-B049-5E97-933A-0FB53006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A274-528C-3B38-235F-45B5417C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8744-E23D-2E4B-9C2F-1299845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5E10F-A039-2504-55EA-E63AA9E8F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78243-B00A-C9C3-E69D-55EEC0CD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EA197-A87F-67DA-0293-99A784CF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1A0-822F-BB45-BED4-417DEEB1C2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273E-4742-341B-F06D-39BE350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8950-DF36-AC6C-54EE-DD40E9AE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8744-E23D-2E4B-9C2F-1299845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2FC1-53A9-B51B-625E-362F48B3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0C46-0CB3-C209-4D63-2EA99F57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5401-541F-CF28-50EF-EAD49DE3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1A0-822F-BB45-BED4-417DEEB1C2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76FA-B3A4-FF91-427B-AC6268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5B6E-4539-85E0-76EE-4640BE78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8744-E23D-2E4B-9C2F-1299845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2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C984-5D73-ABA8-8064-24C4BBE3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588F-7371-A9BC-81F3-A2B8D04D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7CA6-E947-B3C7-BFCE-B0BC490F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1A0-822F-BB45-BED4-417DEEB1C2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9CF8-6183-83BF-C955-BC270779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D11A2-3ECC-2058-D236-17CE577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8744-E23D-2E4B-9C2F-1299845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1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499F-1230-F6D2-A73C-06A76E06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8DBD-7A76-C5E7-7888-A29E6CF78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76DA7-5568-60EE-6076-83B5908CB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79AE-6C24-8D4B-5440-9A9CEB1B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1A0-822F-BB45-BED4-417DEEB1C2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024B2-690B-F104-FFF8-9152E6DE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243A-7E91-C658-8B26-6F0E806D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8744-E23D-2E4B-9C2F-1299845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E295-6976-6999-16E3-35307399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59F2E-4C8D-269A-322F-CA616A40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47099-89D2-F9C7-CFE3-7926451E7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83873-509A-3338-6849-6A13604F2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65D62-E8B1-5D69-4CEE-FF6B2F210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A68D1-8769-1701-A179-19927C86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1A0-822F-BB45-BED4-417DEEB1C2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E7831-2D98-8259-C0F4-EF2ABA5C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E1040-3961-A5A2-B963-CEF43FC1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8744-E23D-2E4B-9C2F-1299845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5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E4EA-C7F2-FACD-CFCA-60A7F065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ED3F9-D0FA-4223-BC8A-1B2B80A4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1A0-822F-BB45-BED4-417DEEB1C2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01138-47C6-8D90-A155-07711120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F62B7-68A9-7BC4-724D-B398B066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8744-E23D-2E4B-9C2F-1299845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49040-2A71-5729-C6F9-42E189C0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1A0-822F-BB45-BED4-417DEEB1C2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672F8-644D-611E-B0AC-92CB672F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97C55-150D-8427-13B7-BD93902E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8744-E23D-2E4B-9C2F-1299845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AC29-FE7D-6C39-BC6F-6FC80A47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C1F5-E6A3-8A58-3C2D-E6CE5AF1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98651-60EA-6A9B-9C02-74B720DF0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FFB4-EEAC-7EDC-6743-10F00B84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1A0-822F-BB45-BED4-417DEEB1C2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BD645-CCB1-C6B9-66E0-D789025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11D3B-F283-EBAA-D069-814B6BF0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8744-E23D-2E4B-9C2F-1299845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2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F3B9-75C8-62ED-1AD2-7CD8FF84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B1752-B308-802B-F691-5F9BD13F0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5FEA-C89E-3225-7862-F24C8935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39B67-74A4-5F3A-37D2-BB17E77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31A0-822F-BB45-BED4-417DEEB1C2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42EB-D08C-DA54-3F38-60EDC434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39C5-3D70-FC86-321C-6AA6CF9E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8744-E23D-2E4B-9C2F-1299845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C154E-394E-21C3-731E-516F66A8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CD4E5-F5BC-CDAE-5D73-52FDE633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14F48-6633-E5AB-B9F5-290FA69D2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731A0-822F-BB45-BED4-417DEEB1C2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48B9-4CCB-4C3A-B684-8E606B8CE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5DFD-57C7-9B32-D3D4-BFF5D367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B8744-E23D-2E4B-9C2F-1299845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9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7D2B-F33A-D512-F75C-84E823DA0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Sales Team Child Care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B0112-8BDF-1E0C-08CB-1B0B4BEF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Andrew Pfeifer </a:t>
            </a:r>
          </a:p>
          <a:p>
            <a:pPr algn="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92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FAB3D-828F-2DE5-E6AC-3E16EC1A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E34B-9A37-8F55-89C8-AF3BB1B5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High Unemployment rates can case higher debt.</a:t>
            </a:r>
          </a:p>
          <a:p>
            <a:r>
              <a:rPr lang="en-US" sz="2200"/>
              <a:t>With these higher debts working families can be struggling.</a:t>
            </a:r>
          </a:p>
          <a:p>
            <a:r>
              <a:rPr lang="en-US" sz="2200" kern="1200">
                <a:latin typeface="+mn-lt"/>
                <a:ea typeface="+mn-ea"/>
                <a:cs typeface="+mn-cs"/>
              </a:rPr>
              <a:t>It’s time to start providing Chi</a:t>
            </a:r>
            <a:r>
              <a:rPr lang="en-US" sz="2200"/>
              <a:t>ldcare services to employees. </a:t>
            </a:r>
            <a:endParaRPr lang="en-US" sz="22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29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53E15-D56C-A710-F491-A72BBE5A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Income And Childcare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A64523-EC1C-D733-841F-9E1C0080F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As income increases, so does childcare costs.</a:t>
            </a:r>
          </a:p>
          <a:p>
            <a:r>
              <a:rPr lang="en-US" sz="2200" dirty="0"/>
              <a:t>The trend continues upward with no sign of turning around.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 descr="A graph showing the cost of childcare cost&#10;&#10;AI-generated content may be incorrect.">
            <a:extLst>
              <a:ext uri="{FF2B5EF4-FFF2-40B4-BE49-F238E27FC236}">
                <a16:creationId xmlns:a16="http://schemas.microsoft.com/office/drawing/2014/main" id="{F8C39332-5A56-8E13-4597-0A006F37A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A2899-E229-18E7-0200-81F3F837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Texas Unemployment rates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705D0B-F74A-39B1-7B51-06263F5A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Texas rates have dropped off since 2013.</a:t>
            </a:r>
          </a:p>
          <a:p>
            <a:r>
              <a:rPr lang="en-US" sz="2200" dirty="0"/>
              <a:t>From this time frame people may still carry debt.</a:t>
            </a:r>
          </a:p>
          <a:p>
            <a:r>
              <a:rPr lang="en-US" sz="2200" dirty="0"/>
              <a:t>Women have the lowest employment rates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 descr="A graph of unemployment rates&#10;&#10;AI-generated content may be incorrect.">
            <a:extLst>
              <a:ext uri="{FF2B5EF4-FFF2-40B4-BE49-F238E27FC236}">
                <a16:creationId xmlns:a16="http://schemas.microsoft.com/office/drawing/2014/main" id="{33464697-2B87-ACE5-338F-63AF924F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14A03-10A1-5326-C770-1F190363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Sales Employees by Gender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466351-C876-BA64-DEA2-552E00C4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Male employee rates fluctuate Frequently.</a:t>
            </a:r>
          </a:p>
          <a:p>
            <a:r>
              <a:rPr lang="en-US" sz="2200" dirty="0"/>
              <a:t>Female Employee rates are stable. </a:t>
            </a:r>
          </a:p>
          <a:p>
            <a:r>
              <a:rPr lang="en-US" sz="2200" dirty="0"/>
              <a:t>Both drop off in 2017 (around the start of covid)</a:t>
            </a:r>
          </a:p>
        </p:txBody>
      </p:sp>
      <p:pic>
        <p:nvPicPr>
          <p:cNvPr id="5" name="Content Placeholder 4" descr="A graph of a graph showing gender breakdown&#10;&#10;AI-generated content may be incorrect.">
            <a:extLst>
              <a:ext uri="{FF2B5EF4-FFF2-40B4-BE49-F238E27FC236}">
                <a16:creationId xmlns:a16="http://schemas.microsoft.com/office/drawing/2014/main" id="{269C03A0-7354-64FC-9871-76BE00D6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5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BDA06-0B7F-0685-40B1-2310EB4F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Employees by Gender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E38FD4-C76B-979B-4361-6E39D4EB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Most of the sales team is female. </a:t>
            </a:r>
          </a:p>
          <a:p>
            <a:r>
              <a:rPr lang="en-US" sz="2200" dirty="0"/>
              <a:t>Many of which can have children to apply for.</a:t>
            </a:r>
          </a:p>
          <a:p>
            <a:endParaRPr lang="en-US" sz="2200" dirty="0"/>
          </a:p>
        </p:txBody>
      </p:sp>
      <p:pic>
        <p:nvPicPr>
          <p:cNvPr id="5" name="Content Placeholder 4" descr="A graph of sales in different colors&#10;&#10;AI-generated content may be incorrect.">
            <a:extLst>
              <a:ext uri="{FF2B5EF4-FFF2-40B4-BE49-F238E27FC236}">
                <a16:creationId xmlns:a16="http://schemas.microsoft.com/office/drawing/2014/main" id="{A2A9A0F6-FF48-B7C6-2C07-2149E3E4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32672-C817-80F2-6CA5-3334E669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Employees with Kids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091B85-C22C-2837-40E4-4526C004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Less than 25% of Texas employees have children. </a:t>
            </a:r>
          </a:p>
          <a:p>
            <a:r>
              <a:rPr lang="en-US" sz="2200" dirty="0"/>
              <a:t>This includes single mothers.</a:t>
            </a:r>
          </a:p>
          <a:p>
            <a:r>
              <a:rPr lang="en-US" sz="2200" dirty="0"/>
              <a:t>Less than 20% of the staff should have children under 17.</a:t>
            </a:r>
          </a:p>
          <a:p>
            <a:endParaRPr lang="en-US" sz="2200" dirty="0"/>
          </a:p>
        </p:txBody>
      </p:sp>
      <p:pic>
        <p:nvPicPr>
          <p:cNvPr id="4" name="Picture 3" descr="A pie chart of a number of people&#10;&#10;AI-generated content may be incorrect.">
            <a:extLst>
              <a:ext uri="{FF2B5EF4-FFF2-40B4-BE49-F238E27FC236}">
                <a16:creationId xmlns:a16="http://schemas.microsoft.com/office/drawing/2014/main" id="{A9A8A781-794D-7642-C0C3-90E4E93A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13" y="798642"/>
            <a:ext cx="6322595" cy="51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2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CE72D-4E9C-5EF7-CEB9-63B28A5E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Working Families in Texas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E11482-C4A8-49F1-B0E8-305684FD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Working families are on the rise.</a:t>
            </a:r>
          </a:p>
          <a:p>
            <a:r>
              <a:rPr lang="en-US" sz="2200" dirty="0"/>
              <a:t>Single females with children under 6 (pink) remain steady.</a:t>
            </a:r>
          </a:p>
          <a:p>
            <a:r>
              <a:rPr lang="en-US" sz="2200" dirty="0"/>
              <a:t>Single working mothers with children over 6 (grey) are on the rise.</a:t>
            </a:r>
          </a:p>
        </p:txBody>
      </p:sp>
      <p:pic>
        <p:nvPicPr>
          <p:cNvPr id="5" name="Content Placeholder 4" descr="A graph of a number of people in different colors&#10;&#10;AI-generated content may be incorrect.">
            <a:extLst>
              <a:ext uri="{FF2B5EF4-FFF2-40B4-BE49-F238E27FC236}">
                <a16:creationId xmlns:a16="http://schemas.microsoft.com/office/drawing/2014/main" id="{93F90E25-1B5F-8178-5072-11228F58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7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ED12D-2BB2-2314-BBEE-28DCB154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6418-AAB7-16CA-EAB9-36AE20201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Cost of Childcare remains constant with the annual income. </a:t>
            </a:r>
          </a:p>
          <a:p>
            <a:r>
              <a:rPr lang="en-US" sz="2200" dirty="0"/>
              <a:t>With a spike in unemployment, many may still be carrying debt.</a:t>
            </a:r>
          </a:p>
          <a:p>
            <a:r>
              <a:rPr lang="en-US" sz="2200" dirty="0"/>
              <a:t>The Sales team is primarily composed of females, and they have the lowest rate of attrition.</a:t>
            </a:r>
          </a:p>
          <a:p>
            <a:r>
              <a:rPr lang="en-US" sz="2200" dirty="0"/>
              <a:t>Single mothers with children over 6 are currently on the rise but the overall population of working families with children remain low. </a:t>
            </a:r>
          </a:p>
          <a:p>
            <a:r>
              <a:rPr lang="en-US" sz="2200" dirty="0"/>
              <a:t>It’s time to start helping our employees with childcare assistance.</a:t>
            </a:r>
          </a:p>
          <a:p>
            <a:r>
              <a:rPr lang="en-US" sz="2200" dirty="0"/>
              <a:t>This will help build our female employee rates and provide some relief to our employees.</a:t>
            </a:r>
          </a:p>
        </p:txBody>
      </p:sp>
    </p:spTree>
    <p:extLst>
      <p:ext uri="{BB962C8B-B14F-4D97-AF65-F5344CB8AC3E}">
        <p14:creationId xmlns:p14="http://schemas.microsoft.com/office/powerpoint/2010/main" val="202145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295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Sales Team Child Care </vt:lpstr>
      <vt:lpstr>Introduction</vt:lpstr>
      <vt:lpstr>Income And Childcare</vt:lpstr>
      <vt:lpstr>Texas Unemployment rates</vt:lpstr>
      <vt:lpstr>Sales Employees by Gender</vt:lpstr>
      <vt:lpstr>Employees by Gender</vt:lpstr>
      <vt:lpstr>Employees with Kids</vt:lpstr>
      <vt:lpstr>Working Families in Texas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Pfeifer</dc:creator>
  <cp:lastModifiedBy>Andrew Pfeifer</cp:lastModifiedBy>
  <cp:revision>4</cp:revision>
  <dcterms:created xsi:type="dcterms:W3CDTF">2025-01-20T22:50:19Z</dcterms:created>
  <dcterms:modified xsi:type="dcterms:W3CDTF">2025-06-28T20:23:51Z</dcterms:modified>
</cp:coreProperties>
</file>