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63" r:id="rId3"/>
    <p:sldId id="257" r:id="rId4"/>
    <p:sldId id="258" r:id="rId5"/>
    <p:sldId id="259" r:id="rId6"/>
    <p:sldId id="262" r:id="rId7"/>
    <p:sldId id="260" r:id="rId8"/>
    <p:sldId id="261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3"/>
    <p:restoredTop sz="94638"/>
  </p:normalViewPr>
  <p:slideViewPr>
    <p:cSldViewPr snapToGrid="0">
      <p:cViewPr varScale="1">
        <p:scale>
          <a:sx n="99" d="100"/>
          <a:sy n="99" d="100"/>
        </p:scale>
        <p:origin x="1240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8546A-E077-0C4E-B23A-06F3D3682B3E}" type="datetimeFigureOut">
              <a:rPr lang="en-US" smtClean="0"/>
              <a:t>6/22/25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A8EED-FAFE-1841-B338-C04038232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7494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8546A-E077-0C4E-B23A-06F3D3682B3E}" type="datetimeFigureOut">
              <a:rPr lang="en-US" smtClean="0"/>
              <a:t>6/22/25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A8EED-FAFE-1841-B338-C04038232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961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8546A-E077-0C4E-B23A-06F3D3682B3E}" type="datetimeFigureOut">
              <a:rPr lang="en-US" smtClean="0"/>
              <a:t>6/22/25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A8EED-FAFE-1841-B338-C04038232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755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8546A-E077-0C4E-B23A-06F3D3682B3E}" type="datetimeFigureOut">
              <a:rPr lang="en-US" smtClean="0"/>
              <a:t>6/22/25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A8EED-FAFE-1841-B338-C04038232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780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8546A-E077-0C4E-B23A-06F3D3682B3E}" type="datetimeFigureOut">
              <a:rPr lang="en-US" smtClean="0"/>
              <a:t>6/22/25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A8EED-FAFE-1841-B338-C04038232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7264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8546A-E077-0C4E-B23A-06F3D3682B3E}" type="datetimeFigureOut">
              <a:rPr lang="en-US" smtClean="0"/>
              <a:t>6/22/25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A8EED-FAFE-1841-B338-C04038232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232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8546A-E077-0C4E-B23A-06F3D3682B3E}" type="datetimeFigureOut">
              <a:rPr lang="en-US" smtClean="0"/>
              <a:t>6/22/25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A8EED-FAFE-1841-B338-C040382324D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672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8546A-E077-0C4E-B23A-06F3D3682B3E}" type="datetimeFigureOut">
              <a:rPr lang="en-US" smtClean="0"/>
              <a:t>6/22/25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A8EED-FAFE-1841-B338-C04038232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601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8546A-E077-0C4E-B23A-06F3D3682B3E}" type="datetimeFigureOut">
              <a:rPr lang="en-US" smtClean="0"/>
              <a:t>6/22/25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A8EED-FAFE-1841-B338-C04038232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233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8546A-E077-0C4E-B23A-06F3D3682B3E}" type="datetimeFigureOut">
              <a:rPr lang="en-US" smtClean="0"/>
              <a:t>6/22/25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A8EED-FAFE-1841-B338-C04038232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024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9D28546A-E077-0C4E-B23A-06F3D3682B3E}" type="datetimeFigureOut">
              <a:rPr lang="en-US" smtClean="0"/>
              <a:t>6/22/25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A8EED-FAFE-1841-B338-C04038232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327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9D28546A-E077-0C4E-B23A-06F3D3682B3E}" type="datetimeFigureOut">
              <a:rPr lang="en-US" smtClean="0"/>
              <a:t>6/22/25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FCAA8EED-FAFE-1841-B338-C04038232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380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F47E20B-1205-4238-A82B-90EF577F32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13567AC-EB9A-47A9-B6EC-B5BDB73B11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BD8FAD-F015-50AC-A7E0-5FCC599E31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8" y="820010"/>
            <a:ext cx="3415288" cy="3212654"/>
          </a:xfrm>
          <a:noFill/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Time For A Change!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A8301-388D-58BD-A665-3042602EDA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777" y="4352544"/>
            <a:ext cx="3415288" cy="123989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Andrew Pfeifer</a:t>
            </a:r>
          </a:p>
        </p:txBody>
      </p:sp>
      <p:pic>
        <p:nvPicPr>
          <p:cNvPr id="5" name="Picture 4" descr="Vintage yellow TV on top of a wood plank with blue background">
            <a:extLst>
              <a:ext uri="{FF2B5EF4-FFF2-40B4-BE49-F238E27FC236}">
                <a16:creationId xmlns:a16="http://schemas.microsoft.com/office/drawing/2014/main" id="{78F3889F-E7C6-02D7-3F5C-FCC4A98CD26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5420" r="11213" b="-1"/>
          <a:stretch/>
        </p:blipFill>
        <p:spPr>
          <a:xfrm>
            <a:off x="4654297" y="10"/>
            <a:ext cx="7537702" cy="6857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3041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Illuminated server room panel">
            <a:extLst>
              <a:ext uri="{FF2B5EF4-FFF2-40B4-BE49-F238E27FC236}">
                <a16:creationId xmlns:a16="http://schemas.microsoft.com/office/drawing/2014/main" id="{7D044ADF-6003-8C1F-6FE8-381F01C8520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935" r="16666" b="-1"/>
          <a:stretch/>
        </p:blipFill>
        <p:spPr>
          <a:xfrm>
            <a:off x="4650909" y="10"/>
            <a:ext cx="7541090" cy="685798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180262-0686-5EA4-54E3-A2856EBD3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72804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Proposal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3533B-7E29-8B9B-98E5-90CFF5A6C4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Less people are paying high cable bills for entertainment purposes. </a:t>
            </a:r>
          </a:p>
          <a:p>
            <a:r>
              <a:rPr lang="en-US" dirty="0">
                <a:solidFill>
                  <a:schemeClr val="bg1"/>
                </a:solidFill>
              </a:rPr>
              <a:t>Streaming platforms are on the rise.</a:t>
            </a:r>
          </a:p>
          <a:p>
            <a:r>
              <a:rPr lang="en-US" dirty="0">
                <a:solidFill>
                  <a:srgbClr val="FF0000"/>
                </a:solidFill>
              </a:rPr>
              <a:t>Increase profits </a:t>
            </a:r>
            <a:r>
              <a:rPr lang="en-US" dirty="0">
                <a:solidFill>
                  <a:schemeClr val="bg1"/>
                </a:solidFill>
              </a:rPr>
              <a:t>by freeing server space for </a:t>
            </a:r>
            <a:r>
              <a:rPr lang="en-US" dirty="0">
                <a:solidFill>
                  <a:srgbClr val="FF0000"/>
                </a:solidFill>
              </a:rPr>
              <a:t>more TV series.</a:t>
            </a:r>
          </a:p>
        </p:txBody>
      </p:sp>
    </p:spTree>
    <p:extLst>
      <p:ext uri="{BB962C8B-B14F-4D97-AF65-F5344CB8AC3E}">
        <p14:creationId xmlns:p14="http://schemas.microsoft.com/office/powerpoint/2010/main" val="3683132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4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6C098F-1BA7-3742-8EE3-1D8A1AC30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4559" y="643467"/>
            <a:ext cx="3363974" cy="172804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Why tv series</a:t>
            </a:r>
          </a:p>
        </p:txBody>
      </p:sp>
      <p:pic>
        <p:nvPicPr>
          <p:cNvPr id="4" name="slide2" descr="Sheet 2">
            <a:extLst>
              <a:ext uri="{FF2B5EF4-FFF2-40B4-BE49-F238E27FC236}">
                <a16:creationId xmlns:a16="http://schemas.microsoft.com/office/drawing/2014/main" id="{1BA0BA21-0104-7B4A-8D25-9421C3FA6C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487" y="643467"/>
            <a:ext cx="5534731" cy="541019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1A03B3-9A72-376E-D0F6-995A14EA1B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455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Between all countries, TV series are in the top 10 rankings more than </a:t>
            </a:r>
            <a:r>
              <a:rPr lang="en-US" sz="2800" b="1" dirty="0">
                <a:solidFill>
                  <a:srgbClr val="FF0000"/>
                </a:solidFill>
              </a:rPr>
              <a:t>60% </a:t>
            </a:r>
            <a:r>
              <a:rPr lang="en-US" dirty="0">
                <a:solidFill>
                  <a:schemeClr val="bg1"/>
                </a:solidFill>
              </a:rPr>
              <a:t>of the time compared to movies.</a:t>
            </a:r>
          </a:p>
          <a:p>
            <a:r>
              <a:rPr lang="en-US" dirty="0">
                <a:solidFill>
                  <a:schemeClr val="bg1"/>
                </a:solidFill>
              </a:rPr>
              <a:t>This information is from the recent rankings of all countries,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7554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4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46DC6A-1ADB-E537-50AA-BA48862D9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4559" y="643467"/>
            <a:ext cx="3363974" cy="172804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Why TV Series cont.</a:t>
            </a:r>
          </a:p>
        </p:txBody>
      </p:sp>
      <p:pic>
        <p:nvPicPr>
          <p:cNvPr id="5" name="Content Placeholder 4" descr="A graph with orange dots and numbers&#10;&#10;Description automatically generated">
            <a:extLst>
              <a:ext uri="{FF2B5EF4-FFF2-40B4-BE49-F238E27FC236}">
                <a16:creationId xmlns:a16="http://schemas.microsoft.com/office/drawing/2014/main" id="{F39A0F68-88C2-A98B-B4E0-7A58460043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16" y="6230"/>
            <a:ext cx="7431687" cy="6781413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38681EA-9F4F-2429-40AC-D6AB9F40CF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455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Ignoring the outliers, it’s seen that tv series have a positive correlation with top ten rankings.</a:t>
            </a:r>
          </a:p>
          <a:p>
            <a:r>
              <a:rPr lang="en-US" dirty="0">
                <a:solidFill>
                  <a:schemeClr val="bg1"/>
                </a:solidFill>
              </a:rPr>
              <a:t>The tv series that have the most amount of time in the top 10 are true crime series and sci-fi series.</a:t>
            </a:r>
          </a:p>
          <a:p>
            <a:r>
              <a:rPr lang="en-US" dirty="0">
                <a:solidFill>
                  <a:schemeClr val="bg1"/>
                </a:solidFill>
              </a:rPr>
              <a:t>Spanish language TV series rank high as well.</a:t>
            </a:r>
          </a:p>
        </p:txBody>
      </p:sp>
    </p:spTree>
    <p:extLst>
      <p:ext uri="{BB962C8B-B14F-4D97-AF65-F5344CB8AC3E}">
        <p14:creationId xmlns:p14="http://schemas.microsoft.com/office/powerpoint/2010/main" val="3141130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4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D83DBA-9B3D-0415-1B94-2A04B7568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4559" y="643467"/>
            <a:ext cx="3363974" cy="172804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Top 10 worldwide</a:t>
            </a:r>
          </a:p>
        </p:txBody>
      </p:sp>
      <p:pic>
        <p:nvPicPr>
          <p:cNvPr id="5" name="Content Placeholder 4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3ACB149A-DD8E-BBD1-6C72-347B6C57A9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7252" y="643467"/>
            <a:ext cx="3829878" cy="5410199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3883079-07AF-62A6-4D1C-CA65443515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455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There are not as many movies in the top 10 when compared to English and non-English TV series.</a:t>
            </a:r>
          </a:p>
          <a:p>
            <a:r>
              <a:rPr lang="en-US" dirty="0">
                <a:solidFill>
                  <a:schemeClr val="bg1"/>
                </a:solidFill>
              </a:rPr>
              <a:t>Non-English TV series are in the top 10 more often than English TV series.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2370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4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0A840E-263D-6E7B-C78F-709C6983F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4559" y="643467"/>
            <a:ext cx="3363974" cy="172804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Top 10 Worldwide cont.</a:t>
            </a:r>
          </a:p>
        </p:txBody>
      </p:sp>
      <p:pic>
        <p:nvPicPr>
          <p:cNvPr id="5" name="Content Placeholder 4" descr="A graph of a person with a blue bar&#10;&#10;Description automatically generated with medium confidence">
            <a:extLst>
              <a:ext uri="{FF2B5EF4-FFF2-40B4-BE49-F238E27FC236}">
                <a16:creationId xmlns:a16="http://schemas.microsoft.com/office/drawing/2014/main" id="{FC4A5A31-169F-FF04-4C17-325AF2CB6A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761" y="643467"/>
            <a:ext cx="5052184" cy="5410199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247BC14-D914-03A8-A1CE-074E0DBDAE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455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Per week, people spend more time watching English TV series on our platform.</a:t>
            </a:r>
          </a:p>
          <a:p>
            <a:r>
              <a:rPr lang="en-US" dirty="0">
                <a:solidFill>
                  <a:schemeClr val="bg1"/>
                </a:solidFill>
              </a:rPr>
              <a:t>Non-English Films take the place for the least watched on a weekly basis. </a:t>
            </a:r>
          </a:p>
          <a:p>
            <a:r>
              <a:rPr lang="en-US" dirty="0">
                <a:solidFill>
                  <a:schemeClr val="bg1"/>
                </a:solidFill>
              </a:rPr>
              <a:t>The best performing categories in the platform belong to TV series.</a:t>
            </a:r>
          </a:p>
        </p:txBody>
      </p:sp>
    </p:spTree>
    <p:extLst>
      <p:ext uri="{BB962C8B-B14F-4D97-AF65-F5344CB8AC3E}">
        <p14:creationId xmlns:p14="http://schemas.microsoft.com/office/powerpoint/2010/main" val="393779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4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367AAC-E3F7-624E-E5CC-EB5D737D9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4559" y="643467"/>
            <a:ext cx="3363974" cy="172804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Weekly views by title.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C657063-611F-E21D-9A7A-CC4EF3850F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455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Most people tend to watch more Sci-Fi and True Crime TV series. </a:t>
            </a:r>
          </a:p>
          <a:p>
            <a:r>
              <a:rPr lang="en-US" dirty="0">
                <a:solidFill>
                  <a:schemeClr val="bg1"/>
                </a:solidFill>
              </a:rPr>
              <a:t>Mixed among these are </a:t>
            </a:r>
            <a:r>
              <a:rPr lang="en-US" dirty="0" err="1">
                <a:solidFill>
                  <a:schemeClr val="bg1"/>
                </a:solidFill>
              </a:rPr>
              <a:t>familiy</a:t>
            </a:r>
            <a:r>
              <a:rPr lang="en-US" dirty="0">
                <a:solidFill>
                  <a:schemeClr val="bg1"/>
                </a:solidFill>
              </a:rPr>
              <a:t> And Korean TV shows (with English Dubs) like All Of Us Are Dead.</a:t>
            </a:r>
          </a:p>
          <a:p>
            <a:r>
              <a:rPr lang="en-US" dirty="0">
                <a:solidFill>
                  <a:schemeClr val="bg1"/>
                </a:solidFill>
              </a:rPr>
              <a:t>The least hours viewed are movies.</a:t>
            </a:r>
          </a:p>
        </p:txBody>
      </p:sp>
      <p:pic>
        <p:nvPicPr>
          <p:cNvPr id="7" name="Picture 6" descr="A graph of a number of people&#10;&#10;Description automatically generated">
            <a:extLst>
              <a:ext uri="{FF2B5EF4-FFF2-40B4-BE49-F238E27FC236}">
                <a16:creationId xmlns:a16="http://schemas.microsoft.com/office/drawing/2014/main" id="{CBC020B7-A8E5-7E84-46AE-1048CFF912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7111"/>
            <a:ext cx="7535760" cy="6403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0338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4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F9A62A-FE50-63B8-D820-C4812A32E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4559" y="643467"/>
            <a:ext cx="3363974" cy="172804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Hours viewed and run time.</a:t>
            </a:r>
          </a:p>
        </p:txBody>
      </p:sp>
      <p:pic>
        <p:nvPicPr>
          <p:cNvPr id="5" name="Content Placeholder 4" descr="A graph showing a line&#10;&#10;Description automatically generated">
            <a:extLst>
              <a:ext uri="{FF2B5EF4-FFF2-40B4-BE49-F238E27FC236}">
                <a16:creationId xmlns:a16="http://schemas.microsoft.com/office/drawing/2014/main" id="{0CD3C2B9-E90D-D078-4C1D-854E6AB638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8" y="1434269"/>
            <a:ext cx="6250769" cy="3828595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2032FF0-3CF6-79D6-A595-55BEB8B8C8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455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There is a positive correlation with run time and the hours viewed.</a:t>
            </a:r>
          </a:p>
          <a:p>
            <a:r>
              <a:rPr lang="en-US" dirty="0">
                <a:solidFill>
                  <a:schemeClr val="bg1"/>
                </a:solidFill>
              </a:rPr>
              <a:t>Runtime provides more opportunity for ad placement. </a:t>
            </a:r>
          </a:p>
          <a:p>
            <a:r>
              <a:rPr lang="en-US" dirty="0">
                <a:solidFill>
                  <a:schemeClr val="bg1"/>
                </a:solidFill>
              </a:rPr>
              <a:t>Increased ad placement will lead to more profit or increases in upgraded memberships to remove ads.</a:t>
            </a:r>
          </a:p>
        </p:txBody>
      </p:sp>
    </p:spTree>
    <p:extLst>
      <p:ext uri="{BB962C8B-B14F-4D97-AF65-F5344CB8AC3E}">
        <p14:creationId xmlns:p14="http://schemas.microsoft.com/office/powerpoint/2010/main" val="2549591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2D2ED89-5AE9-4E9E-B74C-07803A862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29948" y="0"/>
            <a:ext cx="673210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7B2F47-D44C-FA12-8BB6-238D27B36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1066" y="964692"/>
            <a:ext cx="8669868" cy="118872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>
            <a:normAutofit/>
          </a:bodyPr>
          <a:lstStyle/>
          <a:p>
            <a:r>
              <a:rPr lang="en-US" dirty="0">
                <a:solidFill>
                  <a:srgbClr val="404040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DD066-6E4F-497B-FACD-56F0D952C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831" y="2638044"/>
            <a:ext cx="5714338" cy="310198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More TV Series are watched on our platform as opposed to Movies. </a:t>
            </a:r>
          </a:p>
          <a:p>
            <a:r>
              <a:rPr lang="en-US" dirty="0"/>
              <a:t>Non-English series rank in the top ten more often. </a:t>
            </a:r>
          </a:p>
          <a:p>
            <a:r>
              <a:rPr lang="en-US" dirty="0"/>
              <a:t>We receive more views if a series has a longer runtime.</a:t>
            </a:r>
          </a:p>
          <a:p>
            <a:r>
              <a:rPr lang="en-US" dirty="0"/>
              <a:t>TV series with longer run times offer more opportunity for ad placement for the accounts that pay less and watch ads.</a:t>
            </a:r>
          </a:p>
          <a:p>
            <a:r>
              <a:rPr lang="en-US" dirty="0"/>
              <a:t>An increase in TV series (Multi-language Dubbed) will lead to an increase in upgraded memberships or additional profit from ads.</a:t>
            </a:r>
          </a:p>
        </p:txBody>
      </p:sp>
    </p:spTree>
    <p:extLst>
      <p:ext uri="{BB962C8B-B14F-4D97-AF65-F5344CB8AC3E}">
        <p14:creationId xmlns:p14="http://schemas.microsoft.com/office/powerpoint/2010/main" val="35521260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1431</TotalTime>
  <Words>382</Words>
  <Application>Microsoft Macintosh PowerPoint</Application>
  <PresentationFormat>Widescreen</PresentationFormat>
  <Paragraphs>34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Gill Sans MT</vt:lpstr>
      <vt:lpstr>Parcel</vt:lpstr>
      <vt:lpstr>Time For A Change!</vt:lpstr>
      <vt:lpstr>Proposal</vt:lpstr>
      <vt:lpstr>Why tv series</vt:lpstr>
      <vt:lpstr>Why TV Series cont.</vt:lpstr>
      <vt:lpstr>Top 10 worldwide</vt:lpstr>
      <vt:lpstr>Top 10 Worldwide cont.</vt:lpstr>
      <vt:lpstr>Weekly views by title.</vt:lpstr>
      <vt:lpstr>Hours viewed and run time.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Pfeifer</dc:creator>
  <cp:lastModifiedBy>Andrew Pfeifer</cp:lastModifiedBy>
  <cp:revision>2</cp:revision>
  <dcterms:created xsi:type="dcterms:W3CDTF">2024-12-07T23:02:48Z</dcterms:created>
  <dcterms:modified xsi:type="dcterms:W3CDTF">2025-06-22T20:53:56Z</dcterms:modified>
</cp:coreProperties>
</file>