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1" r:id="rId4"/>
  </p:sldMasterIdLst>
  <p:notesMasterIdLst>
    <p:notesMasterId r:id="rId31"/>
  </p:notesMasterIdLst>
  <p:handoutMasterIdLst>
    <p:handoutMasterId r:id="rId32"/>
  </p:handoutMasterIdLst>
  <p:sldIdLst>
    <p:sldId id="1703" r:id="rId5"/>
    <p:sldId id="1706" r:id="rId6"/>
    <p:sldId id="1719" r:id="rId7"/>
    <p:sldId id="1705" r:id="rId8"/>
    <p:sldId id="1707" r:id="rId9"/>
    <p:sldId id="1708" r:id="rId10"/>
    <p:sldId id="1709" r:id="rId11"/>
    <p:sldId id="1714" r:id="rId12"/>
    <p:sldId id="1715" r:id="rId13"/>
    <p:sldId id="1716" r:id="rId14"/>
    <p:sldId id="1711" r:id="rId15"/>
    <p:sldId id="1712" r:id="rId16"/>
    <p:sldId id="1720" r:id="rId17"/>
    <p:sldId id="1729" r:id="rId18"/>
    <p:sldId id="1731" r:id="rId19"/>
    <p:sldId id="1721" r:id="rId20"/>
    <p:sldId id="1722" r:id="rId21"/>
    <p:sldId id="1723" r:id="rId22"/>
    <p:sldId id="1724" r:id="rId23"/>
    <p:sldId id="1725" r:id="rId24"/>
    <p:sldId id="1726" r:id="rId25"/>
    <p:sldId id="1727" r:id="rId26"/>
    <p:sldId id="1734" r:id="rId27"/>
    <p:sldId id="1713" r:id="rId28"/>
    <p:sldId id="1732" r:id="rId29"/>
    <p:sldId id="1733" r:id="rId30"/>
  </p:sldIdLst>
  <p:sldSz cx="12192000" cy="6858000"/>
  <p:notesSz cx="7010400" cy="9296400"/>
  <p:custDataLst>
    <p:tags r:id="rId33"/>
  </p:custDataLst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orient="horz" pos="4198" userDrawn="1">
          <p15:clr>
            <a:srgbClr val="A4A3A4"/>
          </p15:clr>
        </p15:guide>
        <p15:guide id="3" orient="horz" pos="1783" userDrawn="1">
          <p15:clr>
            <a:srgbClr val="A4A3A4"/>
          </p15:clr>
        </p15:guide>
        <p15:guide id="4" orient="horz" pos="331" userDrawn="1">
          <p15:clr>
            <a:srgbClr val="A4A3A4"/>
          </p15:clr>
        </p15:guide>
        <p15:guide id="5" pos="399" userDrawn="1">
          <p15:clr>
            <a:srgbClr val="A4A3A4"/>
          </p15:clr>
        </p15:guide>
        <p15:guide id="6" pos="71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media5" initials="" lastIdx="2" clrIdx="0"/>
  <p:cmAuthor id="1" name="scottk" initials="" lastIdx="0" clrIdx="1"/>
  <p:cmAuthor id="2" name="slobodsc" initials="" lastIdx="1" clrIdx="2"/>
  <p:cmAuthor id="3" name="daleyjo" initials="" lastIdx="8" clrIdx="3"/>
  <p:cmAuthor id="4" name="dowlingm" initials="" lastIdx="11" clrIdx="4"/>
  <p:cmAuthor id="5" name="BMS" initials="B" lastIdx="10" clrIdx="5"/>
  <p:cmAuthor id="6" name="Chasalow, Scott" initials="CS" lastIdx="26" clrIdx="6">
    <p:extLst>
      <p:ext uri="{19B8F6BF-5375-455C-9EA6-DF929625EA0E}">
        <p15:presenceInfo xmlns:p15="http://schemas.microsoft.com/office/powerpoint/2012/main" userId="S-1-5-21-1085031214-73586283-839522115-725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2A4"/>
    <a:srgbClr val="79C6FF"/>
    <a:srgbClr val="17375E"/>
    <a:srgbClr val="E7E7E7"/>
    <a:srgbClr val="CBCBCB"/>
    <a:srgbClr val="C5E6FF"/>
    <a:srgbClr val="0070C0"/>
    <a:srgbClr val="4AD828"/>
    <a:srgbClr val="60DD43"/>
    <a:srgbClr val="84E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3" autoAdjust="0"/>
    <p:restoredTop sz="87044" autoAdjust="0"/>
  </p:normalViewPr>
  <p:slideViewPr>
    <p:cSldViewPr snapToGrid="0">
      <p:cViewPr varScale="1">
        <p:scale>
          <a:sx n="143" d="100"/>
          <a:sy n="143" d="100"/>
        </p:scale>
        <p:origin x="1012" y="68"/>
      </p:cViewPr>
      <p:guideLst>
        <p:guide orient="horz" pos="618"/>
        <p:guide orient="horz" pos="4198"/>
        <p:guide orient="horz" pos="1783"/>
        <p:guide orient="horz" pos="331"/>
        <p:guide pos="399"/>
        <p:guide pos="71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60" d="100"/>
          <a:sy n="60" d="100"/>
        </p:scale>
        <p:origin x="2736" y="66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fel, Abraham" userId="f8a8fccc-d4a0-4973-b3cc-6fb78a8e2972" providerId="ADAL" clId="{8625A07C-FC92-4BCF-9BEE-063B445F4F93}"/>
    <pc:docChg chg="modSld">
      <pc:chgData name="Apfel, Abraham" userId="f8a8fccc-d4a0-4973-b3cc-6fb78a8e2972" providerId="ADAL" clId="{8625A07C-FC92-4BCF-9BEE-063B445F4F93}" dt="2023-04-21T15:49:14.629" v="0" actId="1076"/>
      <pc:docMkLst>
        <pc:docMk/>
      </pc:docMkLst>
      <pc:sldChg chg="modSp mod">
        <pc:chgData name="Apfel, Abraham" userId="f8a8fccc-d4a0-4973-b3cc-6fb78a8e2972" providerId="ADAL" clId="{8625A07C-FC92-4BCF-9BEE-063B445F4F93}" dt="2023-04-21T15:49:14.629" v="0" actId="1076"/>
        <pc:sldMkLst>
          <pc:docMk/>
          <pc:sldMk cId="2362065529" sldId="1724"/>
        </pc:sldMkLst>
        <pc:spChg chg="mod">
          <ac:chgData name="Apfel, Abraham" userId="f8a8fccc-d4a0-4973-b3cc-6fb78a8e2972" providerId="ADAL" clId="{8625A07C-FC92-4BCF-9BEE-063B445F4F93}" dt="2023-04-21T15:49:14.629" v="0" actId="1076"/>
          <ac:spMkLst>
            <pc:docMk/>
            <pc:sldMk cId="2362065529" sldId="1724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6358391" y="8822407"/>
            <a:ext cx="186039" cy="1834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90423" eaLnBrk="0" hangingPunct="0">
              <a:lnSpc>
                <a:spcPct val="100000"/>
              </a:lnSpc>
            </a:pPr>
            <a:fld id="{B80BE035-0B8E-451D-BED4-5647DAE08BE0}" type="slidenum">
              <a:rPr lang="en-US" sz="1200" b="0">
                <a:effectLst/>
              </a:rPr>
              <a:pPr algn="r" defTabSz="890423" eaLnBrk="0" hangingPunct="0">
                <a:lnSpc>
                  <a:spcPct val="100000"/>
                </a:lnSpc>
              </a:pPr>
              <a:t>‹#›</a:t>
            </a:fld>
            <a:endParaRPr lang="en-US" sz="12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8055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33563" y="319088"/>
            <a:ext cx="3319462" cy="1868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30" name="Rectangle 3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432" y="2424545"/>
            <a:ext cx="5605538" cy="637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1536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ts val="6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ts val="6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ts val="6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ts val="6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ts val="6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 sz="14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833563" y="319088"/>
            <a:ext cx="3319462" cy="1868487"/>
          </a:xfrm>
        </p:spPr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438378" y="8981162"/>
            <a:ext cx="570501" cy="27612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103" tIns="44053" rIns="88103" bIns="44053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63925A-76D5-40D4-A247-F463DAF640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621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33" y="1576643"/>
            <a:ext cx="11178029" cy="220368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9"/>
          <p:cNvSpPr>
            <a:spLocks noGrp="1"/>
          </p:cNvSpPr>
          <p:nvPr>
            <p:ph type="title"/>
          </p:nvPr>
        </p:nvSpPr>
        <p:spPr>
          <a:xfrm>
            <a:off x="504634" y="422714"/>
            <a:ext cx="11666345" cy="590931"/>
          </a:xfrm>
          <a:prstGeom prst="rect">
            <a:avLst/>
          </a:prstGeom>
        </p:spPr>
        <p:txBody>
          <a:bodyPr vert="horz" wrap="square" lIns="45720" tIns="45720" rIns="45720" bIns="45720" rtlCol="0" anchor="t" anchorCtr="0">
            <a:spAutoFit/>
          </a:bodyPr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entury Gothic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111" y="423164"/>
            <a:ext cx="11676235" cy="590931"/>
          </a:xfrm>
          <a:prstGeom prst="rect">
            <a:avLst/>
          </a:prstGeom>
          <a:noFill/>
        </p:spPr>
        <p:txBody>
          <a:bodyPr vert="horz" wrap="square" lIns="45720" tIns="45720" rIns="45720" bIns="45720" rtlCol="0" anchor="t" anchorCtr="0">
            <a:spAutoFit/>
          </a:bodyPr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entury Gothic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13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34" y="1228773"/>
            <a:ext cx="11178029" cy="206518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9"/>
          <p:cNvSpPr>
            <a:spLocks noGrp="1"/>
          </p:cNvSpPr>
          <p:nvPr>
            <p:ph type="title"/>
          </p:nvPr>
        </p:nvSpPr>
        <p:spPr>
          <a:xfrm>
            <a:off x="504634" y="422714"/>
            <a:ext cx="11666345" cy="590931"/>
          </a:xfrm>
          <a:prstGeom prst="rect">
            <a:avLst/>
          </a:prstGeom>
        </p:spPr>
        <p:txBody>
          <a:bodyPr vert="horz" wrap="square" lIns="45720" tIns="45720" rIns="45720" bIns="45720" rtlCol="0" anchor="t" anchorCtr="0">
            <a:spAutoFit/>
          </a:bodyPr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entury Gothic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04634" y="3779053"/>
            <a:ext cx="11178029" cy="206518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3566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0" spc="60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20" name="Title Placeholder 19"/>
          <p:cNvSpPr>
            <a:spLocks noGrp="1"/>
          </p:cNvSpPr>
          <p:nvPr>
            <p:ph type="title"/>
          </p:nvPr>
        </p:nvSpPr>
        <p:spPr>
          <a:xfrm>
            <a:off x="509699" y="422997"/>
            <a:ext cx="11668124" cy="590931"/>
          </a:xfrm>
          <a:prstGeom prst="rect">
            <a:avLst/>
          </a:prstGeom>
          <a:noFill/>
        </p:spPr>
        <p:txBody>
          <a:bodyPr vert="horz" wrap="square" lIns="45720" tIns="45720" rIns="4572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741025" y="6550224"/>
            <a:ext cx="415498" cy="276999"/>
          </a:xfrm>
          <a:prstGeom prst="rect">
            <a:avLst/>
          </a:prstGeom>
          <a:noFill/>
        </p:spPr>
        <p:txBody>
          <a:bodyPr wrap="none" lIns="91440" rIns="91440" rtlCol="0" anchor="t" anchorCtr="0">
            <a:spAutoFit/>
          </a:bodyPr>
          <a:lstStyle/>
          <a:p>
            <a:pPr algn="r" fontAlgn="auto">
              <a:lnSpc>
                <a:spcPct val="100000"/>
              </a:lnSpc>
              <a:spcAft>
                <a:spcPts val="0"/>
              </a:spcAft>
            </a:pPr>
            <a:fld id="{45878521-39E7-405A-A0B1-939B6A5795D8}" type="slidenum">
              <a:rPr lang="en-US" sz="1200" b="0" kern="0" smtClean="0">
                <a:solidFill>
                  <a:srgbClr val="0064A8">
                    <a:lumMod val="75000"/>
                  </a:srgbClr>
                </a:solidFill>
                <a:effectLst/>
                <a:latin typeface="Tahoma"/>
                <a:ea typeface="Tahoma" pitchFamily="34" charset="0"/>
                <a:cs typeface="Tahoma" pitchFamily="34" charset="0"/>
              </a:rPr>
              <a:pPr algn="r" fontAlgn="auto">
                <a:lnSpc>
                  <a:spcPct val="100000"/>
                </a:lnSpc>
                <a:spcAft>
                  <a:spcPts val="0"/>
                </a:spcAft>
              </a:pPr>
              <a:t>‹#›</a:t>
            </a:fld>
            <a:endParaRPr lang="en-US" sz="1200" b="0" kern="0" dirty="0">
              <a:solidFill>
                <a:srgbClr val="0064A8">
                  <a:lumMod val="75000"/>
                </a:srgbClr>
              </a:solidFill>
              <a:effectLst/>
              <a:latin typeface="Tahoma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292986" y="6447504"/>
            <a:ext cx="11606028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7" name="Picture 2" descr="C:\Users\scottk\Desktop\BMS Homework\bms301.pn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9406682" y="6525371"/>
            <a:ext cx="2203773" cy="284260"/>
          </a:xfrm>
          <a:prstGeom prst="rect">
            <a:avLst/>
          </a:prstGeom>
          <a:noFill/>
        </p:spPr>
      </p:pic>
      <p:pic>
        <p:nvPicPr>
          <p:cNvPr id="18" name="Picture 3" descr="C:\Documents and Settings\slobodsc\Desktop\WhoAreYou_blue_1line.png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26430" y="6416924"/>
            <a:ext cx="3154058" cy="543597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 userDrawn="1"/>
        </p:nvSpPr>
        <p:spPr>
          <a:xfrm>
            <a:off x="10411434" y="74976"/>
            <a:ext cx="1742785" cy="230832"/>
          </a:xfrm>
          <a:prstGeom prst="rect">
            <a:avLst/>
          </a:prstGeom>
          <a:noFill/>
        </p:spPr>
        <p:txBody>
          <a:bodyPr wrap="none" lIns="91440" rIns="9144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Translational Bioinformatics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5" r:id="rId3"/>
    <p:sldLayoutId id="2147483716" r:id="rId4"/>
  </p:sldLayoutIdLst>
  <p:hf hdr="0" ftr="0" dt="0"/>
  <p:txStyles>
    <p:titleStyle>
      <a:lvl1pPr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None/>
        <a:defRPr kumimoji="0" lang="en-US" sz="3600" b="1" i="0" u="none" strike="noStrike" kern="0" cap="none" spc="0" normalizeH="0" baseline="0" noProof="0" dirty="0">
          <a:ln>
            <a:noFill/>
          </a:ln>
          <a:solidFill>
            <a:schemeClr val="tx2">
              <a:lumMod val="75000"/>
            </a:schemeClr>
          </a:solidFill>
          <a:effectLst/>
          <a:uLnTx/>
          <a:uFillTx/>
          <a:latin typeface="Century Gothic" pitchFamily="34" charset="0"/>
          <a:ea typeface="Tahoma" pitchFamily="34" charset="0"/>
          <a:cs typeface="Tahoma" pitchFamily="34" charset="0"/>
        </a:defRPr>
      </a:lvl1pPr>
    </p:titleStyle>
    <p:bodyStyle>
      <a:lvl1pPr marL="233363" indent="-233363" algn="l" defTabSz="914400" rtl="0" eaLnBrk="1" latinLnBrk="0" hangingPunct="1">
        <a:spcBef>
          <a:spcPts val="600"/>
        </a:spcBef>
        <a:spcAft>
          <a:spcPts val="600"/>
        </a:spcAft>
        <a:buClr>
          <a:srgbClr val="F66F00"/>
        </a:buClr>
        <a:buFont typeface="Arial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693738" indent="-300038" algn="l" defTabSz="914400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914400" indent="-220663" algn="l" defTabSz="914400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150938" indent="-236538" algn="l" defTabSz="914400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–"/>
        <a:tabLst/>
        <a:defRPr sz="1800" kern="1200">
          <a:solidFill>
            <a:schemeClr val="tx1">
              <a:lumMod val="65000"/>
              <a:lumOff val="3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435100" indent="-236538" algn="l" defTabSz="914400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 txBox="1">
            <a:spLocks noChangeArrowheads="1"/>
          </p:cNvSpPr>
          <p:nvPr/>
        </p:nvSpPr>
        <p:spPr>
          <a:xfrm>
            <a:off x="2209800" y="2287979"/>
            <a:ext cx="7772400" cy="707886"/>
          </a:xfrm>
          <a:prstGeom prst="rect">
            <a:avLst/>
          </a:prstGeom>
        </p:spPr>
        <p:txBody>
          <a:bodyPr anchor="b"/>
          <a:lstStyle/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4000" kern="0" dirty="0">
                <a:solidFill>
                  <a:schemeClr val="accent6"/>
                </a:solidFill>
                <a:effectLst/>
                <a:latin typeface="Century Gothic" pitchFamily="34" charset="0"/>
                <a:ea typeface="Tahoma" pitchFamily="34" charset="0"/>
                <a:cs typeface="Tahoma" pitchFamily="34" charset="0"/>
              </a:rPr>
              <a:t>Biomarker Analysis Strategies: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4000" kern="0" dirty="0">
                <a:solidFill>
                  <a:schemeClr val="accent6"/>
                </a:solidFill>
                <a:effectLst/>
                <a:latin typeface="Century Gothic" pitchFamily="34" charset="0"/>
                <a:ea typeface="Tahoma" pitchFamily="34" charset="0"/>
                <a:cs typeface="Tahoma" pitchFamily="34" charset="0"/>
              </a:rPr>
              <a:t>Some Case Studies</a:t>
            </a:r>
          </a:p>
        </p:txBody>
      </p:sp>
      <p:sp>
        <p:nvSpPr>
          <p:cNvPr id="5" name="Rectangle 19"/>
          <p:cNvSpPr txBox="1">
            <a:spLocks noChangeArrowheads="1"/>
          </p:cNvSpPr>
          <p:nvPr/>
        </p:nvSpPr>
        <p:spPr>
          <a:xfrm>
            <a:off x="4687794" y="3346425"/>
            <a:ext cx="2816412" cy="1077218"/>
          </a:xfrm>
          <a:prstGeom prst="rect">
            <a:avLst/>
          </a:prstGeom>
        </p:spPr>
        <p:txBody>
          <a:bodyPr anchor="t"/>
          <a:lstStyle/>
          <a:p>
            <a:pPr marL="233363" indent="-233363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66F00"/>
              </a:buClr>
              <a:defRPr/>
            </a:pPr>
            <a:r>
              <a:rPr 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Abraham Apfel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1400" y="3007046"/>
            <a:ext cx="7569200" cy="7963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5301495" y="5074969"/>
            <a:ext cx="1589013" cy="530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95000"/>
              </a:lnSpc>
              <a:spcBef>
                <a:spcPct val="40000"/>
              </a:spcBef>
            </a:pPr>
            <a:r>
              <a:rPr lang="en-US" sz="2400" b="0" dirty="0">
                <a:solidFill>
                  <a:schemeClr val="bg1">
                    <a:lumMod val="50000"/>
                  </a:schemeClr>
                </a:solidFill>
                <a:effectLst/>
              </a:rPr>
              <a:t>May 21, 2019</a:t>
            </a:r>
          </a:p>
        </p:txBody>
      </p:sp>
    </p:spTree>
    <p:extLst>
      <p:ext uri="{BB962C8B-B14F-4D97-AF65-F5344CB8AC3E}">
        <p14:creationId xmlns:p14="http://schemas.microsoft.com/office/powerpoint/2010/main" val="853249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698407"/>
              </p:ext>
            </p:extLst>
          </p:nvPr>
        </p:nvGraphicFramePr>
        <p:xfrm>
          <a:off x="1957754" y="997990"/>
          <a:ext cx="8270631" cy="398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877">
                  <a:extLst>
                    <a:ext uri="{9D8B030D-6E8A-4147-A177-3AD203B41FA5}">
                      <a16:colId xmlns:a16="http://schemas.microsoft.com/office/drawing/2014/main" val="3911813043"/>
                    </a:ext>
                  </a:extLst>
                </a:gridCol>
                <a:gridCol w="2993293">
                  <a:extLst>
                    <a:ext uri="{9D8B030D-6E8A-4147-A177-3AD203B41FA5}">
                      <a16:colId xmlns:a16="http://schemas.microsoft.com/office/drawing/2014/main" val="1386909704"/>
                    </a:ext>
                  </a:extLst>
                </a:gridCol>
                <a:gridCol w="2520461">
                  <a:extLst>
                    <a:ext uri="{9D8B030D-6E8A-4147-A177-3AD203B41FA5}">
                      <a16:colId xmlns:a16="http://schemas.microsoft.com/office/drawing/2014/main" val="697021960"/>
                    </a:ext>
                  </a:extLst>
                </a:gridCol>
              </a:tblGrid>
              <a:tr h="5544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Fixed Effects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40884"/>
                  </a:ext>
                </a:extLst>
              </a:tr>
              <a:tr h="554486"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Reduced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292051"/>
                  </a:ext>
                </a:extLst>
              </a:tr>
              <a:tr h="957058">
                <a:tc>
                  <a:txBody>
                    <a:bodyPr/>
                    <a:lstStyle/>
                    <a:p>
                      <a:r>
                        <a:rPr lang="en-US" dirty="0"/>
                        <a:t>2mg C1D1 &amp; C2D7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</a:t>
                      </a:r>
                      <a:r>
                        <a:rPr lang="el-GR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τ</a:t>
                      </a:r>
                      <a:r>
                        <a:rPr lang="en-US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</a:t>
                      </a:r>
                      <a:r>
                        <a:rPr lang="el-GR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τ</a:t>
                      </a:r>
                      <a:r>
                        <a:rPr lang="en-US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034667"/>
                  </a:ext>
                </a:extLst>
              </a:tr>
              <a:tr h="554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3mg C1D1 &amp; C2D7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</a:t>
                      </a:r>
                      <a:r>
                        <a:rPr lang="el-GR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β</a:t>
                      </a:r>
                      <a:r>
                        <a:rPr lang="en-US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</a:t>
                      </a:r>
                      <a:r>
                        <a:rPr lang="el-GR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τ</a:t>
                      </a:r>
                      <a:r>
                        <a:rPr lang="en-US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</a:t>
                      </a:r>
                      <a:r>
                        <a:rPr lang="el-GR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τ</a:t>
                      </a:r>
                      <a:r>
                        <a:rPr lang="en-US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i</a:t>
                      </a:r>
                      <a:r>
                        <a:rPr lang="en-US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r>
                        <a:rPr lang="en-U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i</a:t>
                      </a:r>
                      <a:r>
                        <a:rPr lang="en-US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</a:t>
                      </a:r>
                      <a:r>
                        <a:rPr lang="el-GR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β</a:t>
                      </a:r>
                      <a:r>
                        <a:rPr lang="en-US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92620"/>
                  </a:ext>
                </a:extLst>
              </a:tr>
              <a:tr h="554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4.5mg C1D1 &amp; C2D7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</a:t>
                      </a:r>
                      <a:r>
                        <a:rPr lang="el-GR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β</a:t>
                      </a:r>
                      <a:r>
                        <a:rPr lang="en-US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</a:t>
                      </a:r>
                      <a:r>
                        <a:rPr lang="el-GR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τ</a:t>
                      </a:r>
                      <a:r>
                        <a:rPr lang="en-US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</a:t>
                      </a:r>
                      <a:r>
                        <a:rPr lang="el-GR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τ</a:t>
                      </a:r>
                      <a:r>
                        <a:rPr lang="en-US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i</a:t>
                      </a:r>
                      <a:r>
                        <a:rPr lang="en-US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  <a:r>
                        <a:rPr lang="en-U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i</a:t>
                      </a:r>
                      <a:r>
                        <a:rPr lang="en-US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</a:t>
                      </a:r>
                      <a:r>
                        <a:rPr lang="el-GR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β</a:t>
                      </a:r>
                      <a:r>
                        <a:rPr lang="en-US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101449"/>
                  </a:ext>
                </a:extLst>
              </a:tr>
              <a:tr h="554486">
                <a:tc>
                  <a:txBody>
                    <a:bodyPr/>
                    <a:lstStyle/>
                    <a:p>
                      <a:r>
                        <a:rPr lang="en-US" dirty="0"/>
                        <a:t>3mg C2D14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</a:t>
                      </a:r>
                      <a:r>
                        <a:rPr lang="el-GR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β</a:t>
                      </a:r>
                      <a:r>
                        <a:rPr lang="en-US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U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</a:t>
                      </a:r>
                      <a:r>
                        <a:rPr lang="el-GR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τ</a:t>
                      </a:r>
                      <a:r>
                        <a:rPr lang="en-US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</a:t>
                      </a:r>
                      <a:r>
                        <a:rPr lang="el-GR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τ</a:t>
                      </a:r>
                      <a:r>
                        <a:rPr lang="en-US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i</a:t>
                      </a:r>
                      <a:r>
                        <a:rPr lang="en-US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r>
                        <a:rPr lang="en-U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i</a:t>
                      </a:r>
                      <a:r>
                        <a:rPr lang="en-US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</a:t>
                      </a:r>
                      <a:r>
                        <a:rPr lang="el-GR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β</a:t>
                      </a:r>
                      <a:r>
                        <a:rPr lang="en-US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U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i</a:t>
                      </a:r>
                      <a:r>
                        <a:rPr lang="en-US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  <a:r>
                        <a:rPr lang="en-U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i</a:t>
                      </a:r>
                      <a:r>
                        <a:rPr lang="en-US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99028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98785" y="5064369"/>
            <a:ext cx="8065477" cy="1200329"/>
          </a:xfrm>
          <a:prstGeom prst="rect">
            <a:avLst/>
          </a:prstGeom>
          <a:noFill/>
        </p:spPr>
        <p:txBody>
          <a:bodyPr wrap="square" lIns="91440" rIns="91440" rtlCol="0" anchor="t" anchorCtr="0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el-GR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Intercept</a:t>
            </a:r>
          </a:p>
          <a:p>
            <a:pPr algn="l" fontAlgn="auto">
              <a:spcAft>
                <a:spcPts val="0"/>
              </a:spcAft>
            </a:pPr>
            <a:r>
              <a:rPr lang="el-GR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2000" b="0" baseline="-25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Main effect factor coefficient</a:t>
            </a:r>
          </a:p>
          <a:p>
            <a:pPr algn="l" fontAlgn="auto">
              <a:spcAft>
                <a:spcPts val="0"/>
              </a:spcAft>
            </a:pPr>
            <a:r>
              <a:rPr lang="el-GR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τ</a:t>
            </a:r>
            <a:r>
              <a:rPr lang="en-US" sz="2000" b="0" baseline="-25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Main effect basis function for cubic spline coefficient</a:t>
            </a:r>
          </a:p>
          <a:p>
            <a:pPr algn="l" fontAlgn="auto">
              <a:spcAft>
                <a:spcPts val="0"/>
              </a:spcAft>
            </a:pPr>
            <a:r>
              <a:rPr lang="en-US" sz="20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="0" baseline="-25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Interaction coefficient between basis function and factor</a:t>
            </a:r>
            <a:endParaRPr lang="en-US" sz="2000" b="0" kern="0" dirty="0" err="1">
              <a:solidFill>
                <a:schemeClr val="tx2">
                  <a:lumMod val="75000"/>
                </a:schemeClr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8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Rankings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1590501" y="933740"/>
            <a:ext cx="8927870" cy="3292067"/>
          </a:xfrm>
          <a:prstGeom prst="rect">
            <a:avLst/>
          </a:prstGeom>
        </p:spPr>
        <p:txBody>
          <a:bodyPr/>
          <a:lstStyle>
            <a:lvl1pPr marL="233363" indent="-233363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F66F00"/>
              </a:buClr>
              <a:buFont typeface="Arial" pitchFamily="34" charset="0"/>
              <a:buChar char="•"/>
              <a:defRPr sz="2800" kern="12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93738" indent="-30003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14400" indent="-220663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150938" indent="-23653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435100" indent="-23653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8456" indent="-300038" fontAlgn="auto">
              <a:lnSpc>
                <a:spcPct val="100000"/>
              </a:lnSpc>
            </a:pPr>
            <a:r>
              <a:rPr lang="en-US" sz="2400" b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</a:rPr>
              <a:t>Calculated maximum change from baseline for each of the four curves described above within each gene</a:t>
            </a:r>
          </a:p>
          <a:p>
            <a:pPr marL="348456" indent="-300038" fontAlgn="auto">
              <a:lnSpc>
                <a:spcPct val="100000"/>
              </a:lnSpc>
            </a:pPr>
            <a:r>
              <a:rPr lang="en-US" sz="2400" b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</a:rPr>
              <a:t>Selected curve with maximum absolute change (excluding the curve representing Cycle Day 14) for each gene</a:t>
            </a:r>
          </a:p>
          <a:p>
            <a:pPr marL="348456" indent="-300038" fontAlgn="auto">
              <a:lnSpc>
                <a:spcPct val="100000"/>
              </a:lnSpc>
            </a:pPr>
            <a:r>
              <a:rPr lang="en-US" sz="2400" b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</a:rPr>
              <a:t>Ranked genes according to their respective selected maximum absolute change</a:t>
            </a:r>
          </a:p>
          <a:p>
            <a:pPr marL="348456" indent="-300038" fontAlgn="auto">
              <a:lnSpc>
                <a:spcPct val="100000"/>
              </a:lnSpc>
            </a:pPr>
            <a:r>
              <a:rPr lang="en-US" sz="2400" b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</a:rPr>
              <a:t>Reported top 11 ranked genes</a:t>
            </a:r>
          </a:p>
          <a:p>
            <a:pPr fontAlgn="auto">
              <a:lnSpc>
                <a:spcPct val="100000"/>
              </a:lnSpc>
            </a:pPr>
            <a:endParaRPr lang="en-US" b="0" dirty="0">
              <a:effectLst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732" y="3365058"/>
            <a:ext cx="5511262" cy="2975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20736" y="3829772"/>
            <a:ext cx="461665" cy="2045677"/>
          </a:xfrm>
          <a:prstGeom prst="rect">
            <a:avLst/>
          </a:prstGeom>
          <a:solidFill>
            <a:schemeClr val="bg1"/>
          </a:solidFill>
        </p:spPr>
        <p:txBody>
          <a:bodyPr vert="vert270" wrap="square" lIns="91440" rIns="91440" rtlCol="0" anchor="t" anchorCtr="0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en-US" sz="2000" b="0" kern="0" dirty="0">
                <a:solidFill>
                  <a:schemeClr val="tx2">
                    <a:lumMod val="75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Adjusted P-value</a:t>
            </a:r>
            <a:endParaRPr lang="en-US" sz="2000" b="0" kern="0" dirty="0" err="1">
              <a:solidFill>
                <a:schemeClr val="tx2">
                  <a:lumMod val="75000"/>
                </a:schemeClr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229" y="3975227"/>
            <a:ext cx="3831196" cy="236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1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476" y="422714"/>
            <a:ext cx="8749759" cy="590931"/>
          </a:xfrm>
        </p:spPr>
        <p:txBody>
          <a:bodyPr/>
          <a:lstStyle/>
          <a:p>
            <a:r>
              <a:rPr lang="en-US" dirty="0"/>
              <a:t>Visual Summary of Example Gene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400" y="910980"/>
            <a:ext cx="9761797" cy="5508870"/>
          </a:xfrm>
        </p:spPr>
      </p:pic>
    </p:spTree>
    <p:extLst>
      <p:ext uri="{BB962C8B-B14F-4D97-AF65-F5344CB8AC3E}">
        <p14:creationId xmlns:p14="http://schemas.microsoft.com/office/powerpoint/2010/main" val="3812096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Biomarker Analysis</a:t>
            </a:r>
          </a:p>
        </p:txBody>
      </p:sp>
    </p:spTree>
    <p:extLst>
      <p:ext uri="{BB962C8B-B14F-4D97-AF65-F5344CB8AC3E}">
        <p14:creationId xmlns:p14="http://schemas.microsoft.com/office/powerpoint/2010/main" val="2318198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766" y="298775"/>
            <a:ext cx="9128234" cy="535531"/>
          </a:xfrm>
        </p:spPr>
        <p:txBody>
          <a:bodyPr/>
          <a:lstStyle/>
          <a:p>
            <a:r>
              <a:rPr lang="en-US" sz="3200" dirty="0"/>
              <a:t>Summary of Analysis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34306"/>
            <a:ext cx="9144000" cy="5416868"/>
          </a:xfrm>
        </p:spPr>
        <p:txBody>
          <a:bodyPr/>
          <a:lstStyle/>
          <a:p>
            <a:r>
              <a:rPr lang="en-US" sz="1600" b="1" dirty="0"/>
              <a:t>Efficacy measures:</a:t>
            </a:r>
            <a:r>
              <a:rPr lang="en-US" sz="1600" dirty="0"/>
              <a:t> BOR (Best Overall Response), PFS, OS</a:t>
            </a:r>
          </a:p>
          <a:p>
            <a:r>
              <a:rPr lang="en-US" sz="1600" b="1" dirty="0"/>
              <a:t>Predictors:</a:t>
            </a:r>
            <a:r>
              <a:rPr lang="en-US" sz="1600" dirty="0"/>
              <a:t> 3 continuous biomarkers (A, B, and C) and treatment arm</a:t>
            </a:r>
          </a:p>
          <a:p>
            <a:r>
              <a:rPr lang="en-US" sz="1600" b="1" dirty="0"/>
              <a:t>Analysis population:</a:t>
            </a:r>
            <a:r>
              <a:rPr lang="en-US" sz="1600" dirty="0"/>
              <a:t> 183 subjects</a:t>
            </a:r>
          </a:p>
          <a:p>
            <a:r>
              <a:rPr lang="en-US" sz="1600" b="1" dirty="0"/>
              <a:t>Model-building approaches:</a:t>
            </a:r>
          </a:p>
          <a:p>
            <a:pPr lvl="1"/>
            <a:r>
              <a:rPr lang="en-US" sz="1600" b="1" dirty="0"/>
              <a:t>2 machine learning (ML) methods:</a:t>
            </a:r>
            <a:r>
              <a:rPr lang="en-US" sz="1600" dirty="0"/>
              <a:t> MARS (earth package) and Grouped Lasso (</a:t>
            </a:r>
            <a:r>
              <a:rPr lang="en-US" sz="1600" dirty="0" err="1"/>
              <a:t>glinternet</a:t>
            </a:r>
            <a:r>
              <a:rPr lang="en-US" sz="1600" dirty="0"/>
              <a:t> package)</a:t>
            </a:r>
          </a:p>
          <a:p>
            <a:pPr lvl="3"/>
            <a:r>
              <a:rPr lang="en-US" sz="1600" dirty="0"/>
              <a:t>Both methods allow for possible interactions among predictor variables</a:t>
            </a:r>
          </a:p>
          <a:p>
            <a:pPr lvl="3"/>
            <a:r>
              <a:rPr lang="en-US" sz="1600" dirty="0"/>
              <a:t>MARS allows also for potential non-linear effects of predictor variables</a:t>
            </a:r>
          </a:p>
          <a:p>
            <a:pPr lvl="1"/>
            <a:r>
              <a:rPr lang="en-US" sz="1600" b="1" dirty="0"/>
              <a:t>Generalized Linear Models (GLM)</a:t>
            </a:r>
            <a:r>
              <a:rPr lang="en-US" sz="1600" dirty="0"/>
              <a:t>, with interaction terms and all effects linear</a:t>
            </a:r>
          </a:p>
          <a:p>
            <a:pPr lvl="3"/>
            <a:r>
              <a:rPr lang="en-US" sz="1600" dirty="0"/>
              <a:t>Logistic Regression for BOR</a:t>
            </a:r>
          </a:p>
          <a:p>
            <a:pPr lvl="3"/>
            <a:r>
              <a:rPr lang="en-US" sz="1600" dirty="0"/>
              <a:t>Cox Proportional-Hazards Models for PFS and OS</a:t>
            </a:r>
            <a:endParaRPr lang="en-US" sz="1600" b="1" dirty="0"/>
          </a:p>
          <a:p>
            <a:pPr marL="355600" indent="-342900"/>
            <a:r>
              <a:rPr lang="en-US" sz="1600" b="1" dirty="0"/>
              <a:t>Model performance assessment:</a:t>
            </a:r>
          </a:p>
          <a:p>
            <a:pPr lvl="3"/>
            <a:r>
              <a:rPr lang="en-US" sz="1600" dirty="0"/>
              <a:t>Performance metrics: ROC, C-index, PPV and NPV</a:t>
            </a:r>
          </a:p>
          <a:p>
            <a:pPr lvl="3"/>
            <a:r>
              <a:rPr lang="en-US" sz="1600" dirty="0"/>
              <a:t>Metrics estimated by repeated, nested (for ML methods) cross-validation</a:t>
            </a:r>
          </a:p>
          <a:p>
            <a:pPr lvl="3"/>
            <a:r>
              <a:rPr lang="en-US" sz="1600" dirty="0"/>
              <a:t>Visualization by effect-estimate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393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766" y="298775"/>
            <a:ext cx="9128234" cy="535531"/>
          </a:xfrm>
        </p:spPr>
        <p:txBody>
          <a:bodyPr/>
          <a:lstStyle/>
          <a:p>
            <a:r>
              <a:rPr lang="en-US" sz="3200" dirty="0"/>
              <a:t>Summary of Analysis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34306"/>
            <a:ext cx="9144000" cy="5416868"/>
          </a:xfrm>
        </p:spPr>
        <p:txBody>
          <a:bodyPr/>
          <a:lstStyle/>
          <a:p>
            <a:r>
              <a:rPr lang="en-US" sz="1600" b="1" dirty="0"/>
              <a:t>Efficacy measures:</a:t>
            </a:r>
            <a:r>
              <a:rPr lang="en-US" sz="1600" dirty="0"/>
              <a:t> BOR (Best Overall Response), PFS, OS</a:t>
            </a:r>
          </a:p>
          <a:p>
            <a:r>
              <a:rPr lang="en-US" sz="1600" b="1" dirty="0"/>
              <a:t>Predictors:</a:t>
            </a:r>
            <a:r>
              <a:rPr lang="en-US" sz="1600" dirty="0"/>
              <a:t> 3 continuous biomarkers (A, B, and C) and treatment arm</a:t>
            </a:r>
          </a:p>
          <a:p>
            <a:r>
              <a:rPr lang="en-US" sz="1600" b="1" dirty="0"/>
              <a:t>Analysis population:</a:t>
            </a:r>
            <a:r>
              <a:rPr lang="en-US" sz="1600" dirty="0"/>
              <a:t> 183 subjects</a:t>
            </a:r>
          </a:p>
          <a:p>
            <a:r>
              <a:rPr lang="en-US" sz="1600" b="1" dirty="0"/>
              <a:t>Model-building approaches:</a:t>
            </a:r>
          </a:p>
          <a:p>
            <a:pPr lvl="1"/>
            <a:r>
              <a:rPr lang="en-US" sz="1600" b="1" dirty="0"/>
              <a:t>2 machine learning (ML) methods:</a:t>
            </a:r>
            <a:r>
              <a:rPr lang="en-US" sz="1600" dirty="0"/>
              <a:t> MARS (earth package) and Grouped Lasso (</a:t>
            </a:r>
            <a:r>
              <a:rPr lang="en-US" sz="1600" dirty="0" err="1"/>
              <a:t>glinternet</a:t>
            </a:r>
            <a:r>
              <a:rPr lang="en-US" sz="1600" dirty="0"/>
              <a:t> package)</a:t>
            </a:r>
          </a:p>
          <a:p>
            <a:pPr lvl="3"/>
            <a:r>
              <a:rPr lang="en-US" sz="1600" dirty="0"/>
              <a:t>Both methods allow for possible interactions among predictor variables</a:t>
            </a:r>
          </a:p>
          <a:p>
            <a:pPr lvl="3"/>
            <a:r>
              <a:rPr lang="en-US" sz="1600" dirty="0"/>
              <a:t>MARS allows also for potential non-linear effects of predictor variables</a:t>
            </a:r>
          </a:p>
          <a:p>
            <a:pPr lvl="1"/>
            <a:r>
              <a:rPr lang="en-US" sz="1600" b="1" dirty="0"/>
              <a:t>Generalized Linear Models (GLM)</a:t>
            </a:r>
            <a:r>
              <a:rPr lang="en-US" sz="1600" dirty="0"/>
              <a:t>, with interaction terms and all effects linear</a:t>
            </a:r>
          </a:p>
          <a:p>
            <a:pPr lvl="3"/>
            <a:r>
              <a:rPr lang="en-US" sz="1600" dirty="0"/>
              <a:t>Logistic Regression for BOR</a:t>
            </a:r>
          </a:p>
          <a:p>
            <a:pPr lvl="3"/>
            <a:r>
              <a:rPr lang="en-US" sz="1600" dirty="0"/>
              <a:t>Cox Proportional-Hazards Models for PFS and OS</a:t>
            </a:r>
            <a:endParaRPr lang="en-US" sz="1600" b="1" dirty="0"/>
          </a:p>
          <a:p>
            <a:pPr marL="355600" indent="-342900"/>
            <a:r>
              <a:rPr lang="en-US" sz="1600" b="1" dirty="0"/>
              <a:t>Model performance assessment:</a:t>
            </a:r>
          </a:p>
          <a:p>
            <a:pPr lvl="3"/>
            <a:r>
              <a:rPr lang="en-US" sz="1600" dirty="0"/>
              <a:t>Performance metrics: ROC, C-index, PPV and NPV</a:t>
            </a:r>
          </a:p>
          <a:p>
            <a:pPr lvl="3"/>
            <a:r>
              <a:rPr lang="en-US" sz="1600" dirty="0"/>
              <a:t>Metrics estimated by repeated, nested (for ML methods) cross-validation</a:t>
            </a:r>
          </a:p>
          <a:p>
            <a:pPr lvl="3"/>
            <a:r>
              <a:rPr lang="en-US" sz="1600" dirty="0"/>
              <a:t>Visualization by effect-estimate plots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97324" y="3636898"/>
            <a:ext cx="8997351" cy="11300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475" y="1130549"/>
            <a:ext cx="8485000" cy="4967514"/>
          </a:xfrm>
        </p:spPr>
        <p:txBody>
          <a:bodyPr/>
          <a:lstStyle/>
          <a:p>
            <a:r>
              <a:rPr lang="en-US" dirty="0"/>
              <a:t>Investigated 7 models</a:t>
            </a:r>
          </a:p>
          <a:p>
            <a:pPr lvl="1"/>
            <a:r>
              <a:rPr lang="en-US" dirty="0"/>
              <a:t>3 Single Biomarker models</a:t>
            </a:r>
          </a:p>
          <a:p>
            <a:pPr lvl="1"/>
            <a:r>
              <a:rPr lang="en-US" dirty="0"/>
              <a:t>3 Pairwise Biomarker models</a:t>
            </a:r>
          </a:p>
          <a:p>
            <a:pPr lvl="1"/>
            <a:r>
              <a:rPr lang="en-US" dirty="0"/>
              <a:t>1 3-way Biomarker model</a:t>
            </a:r>
          </a:p>
          <a:p>
            <a:r>
              <a:rPr lang="en-US" dirty="0"/>
              <a:t>Model Assessments</a:t>
            </a:r>
          </a:p>
          <a:p>
            <a:pPr lvl="1"/>
            <a:r>
              <a:rPr lang="en-US" dirty="0"/>
              <a:t>Effect Size Estimates</a:t>
            </a:r>
          </a:p>
          <a:p>
            <a:pPr lvl="1"/>
            <a:r>
              <a:rPr lang="en-US" dirty="0"/>
              <a:t>Prediction Matrix Plots</a:t>
            </a:r>
          </a:p>
          <a:p>
            <a:pPr lvl="1"/>
            <a:r>
              <a:rPr lang="en-US" dirty="0"/>
              <a:t>Performance Metrics</a:t>
            </a:r>
          </a:p>
          <a:p>
            <a:pPr lvl="1"/>
            <a:r>
              <a:rPr lang="en-US" dirty="0"/>
              <a:t>Hypothesis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78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78742" y="401812"/>
            <a:ext cx="9069619" cy="480131"/>
          </a:xfrm>
        </p:spPr>
        <p:txBody>
          <a:bodyPr/>
          <a:lstStyle/>
          <a:p>
            <a:r>
              <a:rPr lang="en-US" sz="2800" dirty="0"/>
              <a:t>PFS, Individual Biomarkers (BM)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20075" y="968418"/>
            <a:ext cx="4820114" cy="369332"/>
          </a:xfrm>
          <a:prstGeom prst="rect">
            <a:avLst/>
          </a:prstGeom>
          <a:noFill/>
        </p:spPr>
        <p:txBody>
          <a:bodyPr wrap="square" lIns="91440" rIns="91440" rtlCol="0" anchor="t" anchorCtr="0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en-US" sz="2000" b="0" kern="0" dirty="0">
                <a:solidFill>
                  <a:srgbClr val="FF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No noticeable interaction with treatment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3810210"/>
            <a:ext cx="914400" cy="369332"/>
          </a:xfrm>
          <a:prstGeom prst="rect">
            <a:avLst/>
          </a:prstGeom>
          <a:noFill/>
        </p:spPr>
        <p:txBody>
          <a:bodyPr wrap="square" lIns="91440" rIns="9144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err="1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19725" y="2808514"/>
            <a:ext cx="177204" cy="1214195"/>
          </a:xfrm>
          <a:prstGeom prst="rect">
            <a:avLst/>
          </a:prstGeom>
          <a:solidFill>
            <a:schemeClr val="bg1"/>
          </a:solidFill>
        </p:spPr>
        <p:txBody>
          <a:bodyPr wrap="square" lIns="91440" rIns="9144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err="1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3779" y="1359963"/>
            <a:ext cx="631593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rIns="91440" rtlCol="0" anchor="t" anchorCtr="0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en-US" sz="2000" b="0" dirty="0">
                <a:solidFill>
                  <a:schemeClr val="tx2">
                    <a:lumMod val="75000"/>
                  </a:schemeClr>
                </a:solidFill>
                <a:effectLst/>
              </a:rPr>
              <a:t>Effect of BM on Hazard Ratio (HR) of TRT vs Control</a:t>
            </a:r>
            <a:endParaRPr lang="en-US" sz="2000" b="0" kern="0" dirty="0">
              <a:solidFill>
                <a:schemeClr val="tx2">
                  <a:lumMod val="75000"/>
                </a:schemeClr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26386" y="1333039"/>
            <a:ext cx="417244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rIns="91440" rtlCol="0" anchor="t" anchorCtr="0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effectLst/>
              </a:rPr>
              <a:t>Effect of BM on Relative Hazard</a:t>
            </a:r>
            <a:endParaRPr lang="en-US" sz="2000" b="0" kern="0" dirty="0">
              <a:solidFill>
                <a:schemeClr val="accent1">
                  <a:lumMod val="75000"/>
                </a:schemeClr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8" name="Content Placeholder 3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83" y="1622519"/>
            <a:ext cx="5813890" cy="4261522"/>
          </a:xfrm>
        </p:spPr>
      </p:pic>
      <p:sp>
        <p:nvSpPr>
          <p:cNvPr id="40" name="TextBox 39"/>
          <p:cNvSpPr txBox="1"/>
          <p:nvPr/>
        </p:nvSpPr>
        <p:spPr>
          <a:xfrm>
            <a:off x="1922585" y="5699403"/>
            <a:ext cx="2057400" cy="369277"/>
          </a:xfrm>
          <a:prstGeom prst="rect">
            <a:avLst/>
          </a:prstGeom>
          <a:solidFill>
            <a:schemeClr val="bg1"/>
          </a:solidFill>
        </p:spPr>
        <p:txBody>
          <a:bodyPr wrap="square" lIns="91440" rIns="9144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Biomarker Value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0" y="2186354"/>
            <a:ext cx="406265" cy="2314273"/>
          </a:xfrm>
          <a:prstGeom prst="rect">
            <a:avLst/>
          </a:prstGeom>
          <a:solidFill>
            <a:schemeClr val="bg1"/>
          </a:solidFill>
        </p:spPr>
        <p:txBody>
          <a:bodyPr vert="vert270" wrap="square" lIns="91440" rIns="9144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0" kern="0" dirty="0">
                <a:solidFill>
                  <a:schemeClr val="tx2">
                    <a:lumMod val="75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og2(Relative Hazard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669050"/>
            <a:ext cx="6102625" cy="46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03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32411" y="385089"/>
            <a:ext cx="9949543" cy="480131"/>
          </a:xfrm>
        </p:spPr>
        <p:txBody>
          <a:bodyPr/>
          <a:lstStyle/>
          <a:p>
            <a:r>
              <a:rPr lang="en-US" sz="2800" dirty="0"/>
              <a:t>PFS, </a:t>
            </a:r>
            <a:r>
              <a:rPr lang="en-US" sz="2800" dirty="0" err="1"/>
              <a:t>BiomA+BiomB</a:t>
            </a:r>
            <a:r>
              <a:rPr lang="en-US" sz="2800" dirty="0"/>
              <a:t>: Effect of BM on HR of TRT vs Control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2411" y="1043486"/>
            <a:ext cx="4093037" cy="369332"/>
          </a:xfrm>
          <a:prstGeom prst="rect">
            <a:avLst/>
          </a:prstGeom>
          <a:noFill/>
        </p:spPr>
        <p:txBody>
          <a:bodyPr wrap="square" lIns="91440" rIns="91440" rtlCol="0" anchor="t" anchorCtr="0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en-US" sz="2000" b="0" kern="0" dirty="0">
                <a:solidFill>
                  <a:schemeClr val="tx2">
                    <a:lumMod val="75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Effect of </a:t>
            </a:r>
            <a:r>
              <a:rPr lang="en-US" sz="2000" b="0" kern="0" dirty="0" err="1">
                <a:solidFill>
                  <a:schemeClr val="tx2">
                    <a:lumMod val="75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BiomB</a:t>
            </a:r>
            <a:r>
              <a:rPr lang="en-US" sz="2000" b="0" kern="0" dirty="0">
                <a:solidFill>
                  <a:schemeClr val="tx2">
                    <a:lumMod val="75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for fixed </a:t>
            </a:r>
            <a:r>
              <a:rPr lang="en-US" sz="2000" b="0" kern="0" dirty="0" err="1">
                <a:solidFill>
                  <a:schemeClr val="tx2">
                    <a:lumMod val="75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BiomA</a:t>
            </a:r>
            <a:endParaRPr lang="en-US" sz="2000" b="0" kern="0" dirty="0">
              <a:solidFill>
                <a:schemeClr val="tx2">
                  <a:lumMod val="75000"/>
                </a:schemeClr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40880" y="1028048"/>
            <a:ext cx="3873334" cy="369332"/>
          </a:xfrm>
          <a:prstGeom prst="rect">
            <a:avLst/>
          </a:prstGeom>
          <a:noFill/>
        </p:spPr>
        <p:txBody>
          <a:bodyPr wrap="square" lIns="91440" rIns="91440" rtlCol="0" anchor="t" anchorCtr="0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en-US" sz="2000" b="0" kern="0" dirty="0">
                <a:solidFill>
                  <a:schemeClr val="tx2">
                    <a:lumMod val="75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Log2(HR) for TRT vs Control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122023"/>
            <a:ext cx="195944" cy="784840"/>
          </a:xfrm>
          <a:prstGeom prst="rect">
            <a:avLst/>
          </a:prstGeom>
          <a:solidFill>
            <a:schemeClr val="bg1"/>
          </a:solidFill>
        </p:spPr>
        <p:txBody>
          <a:bodyPr wrap="square" lIns="91440" rIns="9144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err="1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30687" y="3122023"/>
            <a:ext cx="195944" cy="784840"/>
          </a:xfrm>
          <a:prstGeom prst="rect">
            <a:avLst/>
          </a:prstGeom>
          <a:solidFill>
            <a:schemeClr val="bg1"/>
          </a:solidFill>
        </p:spPr>
        <p:txBody>
          <a:bodyPr wrap="square" lIns="91440" rIns="9144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err="1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08469" y="3762103"/>
            <a:ext cx="322218" cy="378823"/>
          </a:xfrm>
          <a:prstGeom prst="rect">
            <a:avLst/>
          </a:prstGeom>
          <a:solidFill>
            <a:schemeClr val="bg1"/>
          </a:solidFill>
        </p:spPr>
        <p:txBody>
          <a:bodyPr wrap="square" lIns="91440" rIns="9144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err="1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4413" y="2952206"/>
            <a:ext cx="148203" cy="1097280"/>
          </a:xfrm>
          <a:prstGeom prst="rect">
            <a:avLst/>
          </a:prstGeom>
          <a:solidFill>
            <a:schemeClr val="bg1"/>
          </a:solidFill>
        </p:spPr>
        <p:txBody>
          <a:bodyPr wrap="square" lIns="91440" rIns="9144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err="1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043" y="1397380"/>
            <a:ext cx="6401355" cy="49747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90" y="1412818"/>
            <a:ext cx="6236749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54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661406" y="290544"/>
            <a:ext cx="8749759" cy="424732"/>
          </a:xfrm>
          <a:prstGeom prst="rect">
            <a:avLst/>
          </a:prstGeom>
          <a:noFill/>
        </p:spPr>
        <p:txBody>
          <a:bodyPr vert="horz" wrap="square" lIns="45720" tIns="45720" rIns="45720" bIns="45720" rtlCol="0" anchor="t" anchorCtr="0">
            <a:spAutoFit/>
          </a:bodyPr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entury Gothic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pt-BR" sz="2400" dirty="0"/>
              <a:t>PFS: Predicted Relative Hazard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1406" y="621430"/>
            <a:ext cx="2131009" cy="269148"/>
          </a:xfrm>
          <a:prstGeom prst="rect">
            <a:avLst/>
          </a:prstGeom>
          <a:solidFill>
            <a:schemeClr val="bg1"/>
          </a:solidFill>
        </p:spPr>
        <p:txBody>
          <a:bodyPr wrap="square" lIns="91440" rIns="9144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err="1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8" name="Content Placeholder 3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831" y="621430"/>
            <a:ext cx="9296400" cy="6155297"/>
          </a:xfrm>
        </p:spPr>
      </p:pic>
      <p:sp>
        <p:nvSpPr>
          <p:cNvPr id="2" name="TextBox 1"/>
          <p:cNvSpPr txBox="1"/>
          <p:nvPr/>
        </p:nvSpPr>
        <p:spPr>
          <a:xfrm>
            <a:off x="2020287" y="645961"/>
            <a:ext cx="7595420" cy="313932"/>
          </a:xfrm>
          <a:prstGeom prst="rect">
            <a:avLst/>
          </a:prstGeom>
          <a:solidFill>
            <a:schemeClr val="bg1"/>
          </a:solidFill>
        </p:spPr>
        <p:txBody>
          <a:bodyPr wrap="square" lIns="91440" rIns="9144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A*Arm	   B*Arm	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C*Arm	    A*B*Arm  A*C*Arm    B*C*Arm   A*B*C*Arm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5400000">
            <a:off x="6493197" y="3739044"/>
            <a:ext cx="5519532" cy="258532"/>
          </a:xfrm>
          <a:prstGeom prst="rect">
            <a:avLst/>
          </a:prstGeom>
          <a:solidFill>
            <a:schemeClr val="bg1"/>
          </a:solidFill>
        </p:spPr>
        <p:txBody>
          <a:bodyPr wrap="square" lIns="91440" rIns="9144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A*Arm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B*Arm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C*Arm</a:t>
            </a:r>
            <a:r>
              <a:rPr lang="en-US" sz="1200" b="0" kern="0" dirty="0">
                <a:solidFill>
                  <a:schemeClr val="tx2">
                    <a:lumMod val="75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A*B*Arm   A*C*Arm    B*C*Arm   A*B*C*Arm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15707" y="959893"/>
            <a:ext cx="225650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rIns="9144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0" kern="0" dirty="0">
                <a:solidFill>
                  <a:schemeClr val="tx2">
                    <a:lumMod val="75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Legend:</a:t>
            </a:r>
          </a:p>
          <a:p>
            <a:pPr marL="0" marR="0" indent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kumimoji="0" lang="en-US" sz="2000" b="0" i="0" u="none" strike="noStrike" kern="0" cap="none" spc="0" normalizeH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BiomA</a:t>
            </a:r>
            <a:endParaRPr kumimoji="0" lang="en-US" sz="2000" b="0" i="0" u="none" strike="noStrike" kern="0" cap="none" spc="0" normalizeH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indent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0" kern="0" baseline="0" dirty="0">
                <a:solidFill>
                  <a:schemeClr val="tx2">
                    <a:lumMod val="75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B</a:t>
            </a:r>
            <a:r>
              <a:rPr lang="en-US" sz="2000" b="0" kern="0" dirty="0">
                <a:solidFill>
                  <a:schemeClr val="tx2">
                    <a:lumMod val="75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lang="en-US" sz="2000" b="0" kern="0" dirty="0" err="1">
                <a:solidFill>
                  <a:schemeClr val="tx2">
                    <a:lumMod val="75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BiomB</a:t>
            </a:r>
            <a:endParaRPr lang="en-US" sz="2000" b="0" kern="0" dirty="0">
              <a:solidFill>
                <a:schemeClr val="tx2">
                  <a:lumMod val="75000"/>
                </a:schemeClr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indent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kumimoji="0" lang="en-US" sz="2000" b="0" i="0" u="none" strike="noStrike" kern="0" cap="none" spc="0" normalizeH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BiomC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06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Pharmacodynamic</a:t>
            </a:r>
            <a:r>
              <a:rPr lang="en-US" dirty="0"/>
              <a:t>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2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52310" y="377395"/>
            <a:ext cx="8749759" cy="590931"/>
          </a:xfrm>
        </p:spPr>
        <p:txBody>
          <a:bodyPr/>
          <a:lstStyle/>
          <a:p>
            <a:r>
              <a:rPr lang="en-US" dirty="0"/>
              <a:t>PFS - ROC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61841" y="2354439"/>
            <a:ext cx="248658" cy="2664823"/>
          </a:xfrm>
          <a:prstGeom prst="rect">
            <a:avLst/>
          </a:prstGeom>
          <a:solidFill>
            <a:schemeClr val="bg1"/>
          </a:solidFill>
        </p:spPr>
        <p:txBody>
          <a:bodyPr wrap="square" lIns="91440" rIns="9144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err="1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94789" y="1107384"/>
            <a:ext cx="3405554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rIns="9144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err="1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061" y="515774"/>
            <a:ext cx="9249507" cy="5865384"/>
          </a:xfrm>
        </p:spPr>
      </p:pic>
    </p:spTree>
    <p:extLst>
      <p:ext uri="{BB962C8B-B14F-4D97-AF65-F5344CB8AC3E}">
        <p14:creationId xmlns:p14="http://schemas.microsoft.com/office/powerpoint/2010/main" val="1030470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99065" y="293318"/>
            <a:ext cx="8749759" cy="590931"/>
          </a:xfrm>
        </p:spPr>
        <p:txBody>
          <a:bodyPr/>
          <a:lstStyle/>
          <a:p>
            <a:r>
              <a:rPr lang="en-US" dirty="0"/>
              <a:t>PFS - AUC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65" y="803030"/>
            <a:ext cx="9821923" cy="5400415"/>
          </a:xfrm>
        </p:spPr>
      </p:pic>
    </p:spTree>
    <p:extLst>
      <p:ext uri="{BB962C8B-B14F-4D97-AF65-F5344CB8AC3E}">
        <p14:creationId xmlns:p14="http://schemas.microsoft.com/office/powerpoint/2010/main" val="2732294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796" y="320313"/>
            <a:ext cx="8704728" cy="6484933"/>
          </a:xfr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22917" y="411117"/>
            <a:ext cx="8749759" cy="590931"/>
          </a:xfrm>
          <a:prstGeom prst="rect">
            <a:avLst/>
          </a:prstGeom>
          <a:noFill/>
        </p:spPr>
        <p:txBody>
          <a:bodyPr vert="horz" wrap="square" lIns="45720" tIns="45720" rIns="45720" bIns="45720" rtlCol="0" anchor="t" anchorCtr="0">
            <a:spAutoFit/>
          </a:bodyPr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entury Gothic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BOR - ROC</a:t>
            </a:r>
          </a:p>
        </p:txBody>
      </p:sp>
    </p:spTree>
    <p:extLst>
      <p:ext uri="{BB962C8B-B14F-4D97-AF65-F5344CB8AC3E}">
        <p14:creationId xmlns:p14="http://schemas.microsoft.com/office/powerpoint/2010/main" val="2327427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4633" y="1576643"/>
            <a:ext cx="11178029" cy="1021818"/>
          </a:xfrm>
        </p:spPr>
        <p:txBody>
          <a:bodyPr/>
          <a:lstStyle/>
          <a:p>
            <a:r>
              <a:rPr lang="en-US" dirty="0"/>
              <a:t>Scott Chasalow</a:t>
            </a:r>
          </a:p>
          <a:p>
            <a:r>
              <a:rPr lang="en-US" dirty="0"/>
              <a:t>Donald Jackson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3148640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246006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8242" y="364527"/>
            <a:ext cx="8749759" cy="535531"/>
          </a:xfrm>
        </p:spPr>
        <p:txBody>
          <a:bodyPr/>
          <a:lstStyle/>
          <a:p>
            <a:r>
              <a:rPr lang="en-US" sz="3200" dirty="0"/>
              <a:t>GLM Likelihood Ratio Tests (LRTs)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991498"/>
            <a:ext cx="9144000" cy="5281446"/>
          </a:xfrm>
        </p:spPr>
        <p:txBody>
          <a:bodyPr/>
          <a:lstStyle/>
          <a:p>
            <a:r>
              <a:rPr lang="en-US" sz="1400" dirty="0"/>
              <a:t>A saturated model includes all main effects and interactions for four variables – </a:t>
            </a:r>
            <a:r>
              <a:rPr lang="en-US" sz="1400" dirty="0" err="1"/>
              <a:t>BiomA</a:t>
            </a:r>
            <a:r>
              <a:rPr lang="en-US" sz="1400" dirty="0"/>
              <a:t>, </a:t>
            </a:r>
            <a:r>
              <a:rPr lang="en-US" sz="1400" dirty="0" err="1"/>
              <a:t>BiomB</a:t>
            </a:r>
            <a:r>
              <a:rPr lang="en-US" sz="1400" dirty="0"/>
              <a:t>, </a:t>
            </a:r>
            <a:r>
              <a:rPr lang="en-US" sz="1400" dirty="0" err="1"/>
              <a:t>BiomC</a:t>
            </a:r>
            <a:r>
              <a:rPr lang="en-US" sz="1400" dirty="0"/>
              <a:t>, and Treatment Arm – with biomarker effects assumed linear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Test contribution of all biomarkers as a collective whole</a:t>
            </a:r>
          </a:p>
          <a:p>
            <a:pPr lvl="1"/>
            <a:r>
              <a:rPr lang="en-US" sz="1100" dirty="0"/>
              <a:t>Compare saturated model to reduced model containing only treatment effect</a:t>
            </a:r>
          </a:p>
          <a:p>
            <a:pPr lvl="1"/>
            <a:r>
              <a:rPr lang="en-US" sz="1100" dirty="0"/>
              <a:t>1 Chi-Square Test with 14 Degrees of Freedom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Test contribution of individual biomarkers to saturated model</a:t>
            </a:r>
          </a:p>
          <a:p>
            <a:pPr lvl="1"/>
            <a:r>
              <a:rPr lang="en-US" sz="1100" dirty="0"/>
              <a:t>Compare saturated model to reduced model which excludes one of the biomarkers</a:t>
            </a:r>
          </a:p>
          <a:p>
            <a:pPr lvl="1"/>
            <a:r>
              <a:rPr lang="en-US" sz="1100" dirty="0"/>
              <a:t>3 Chi-Square Tests with 8 Degrees of Freedom each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Test contribution of interactions with treatment arm to saturated model</a:t>
            </a:r>
          </a:p>
          <a:p>
            <a:pPr lvl="1"/>
            <a:r>
              <a:rPr lang="en-US" sz="1100" dirty="0"/>
              <a:t>Compare saturated model to reduced model which excludes all interactions containing treatment arm</a:t>
            </a:r>
          </a:p>
          <a:p>
            <a:pPr lvl="1"/>
            <a:r>
              <a:rPr lang="en-US" sz="1100" dirty="0"/>
              <a:t>1 Chi-Square Test with 7 Degrees of Freedom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Test contribution of each pair of biomarkers to a saturated model that excludes the third biomarker</a:t>
            </a:r>
          </a:p>
          <a:p>
            <a:pPr marL="746125" lvl="1" indent="-285750"/>
            <a:r>
              <a:rPr lang="en-US" sz="1100" dirty="0"/>
              <a:t>Repeat Test 1 after excluding one biomarker at a time from saturated model</a:t>
            </a:r>
          </a:p>
          <a:p>
            <a:pPr marL="746125" lvl="1" indent="-285750"/>
            <a:r>
              <a:rPr lang="en-US" sz="1100" dirty="0"/>
              <a:t>3 Chi-Square Tests with 6 Degrees of Freedom each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Test contribution of each pair of biomarkers to saturated model</a:t>
            </a:r>
          </a:p>
          <a:p>
            <a:pPr marL="746125" lvl="1" indent="-285750"/>
            <a:r>
              <a:rPr lang="en-US" sz="1100" dirty="0"/>
              <a:t>Compare saturated model to reduced model which excludes each pair of the biomarkers</a:t>
            </a:r>
          </a:p>
          <a:p>
            <a:pPr marL="746125" lvl="1" indent="-285750"/>
            <a:r>
              <a:rPr lang="en-US" sz="1100" dirty="0"/>
              <a:t>3 Chi-Square Tests with 12 Degrees of Freedom each</a:t>
            </a:r>
          </a:p>
        </p:txBody>
      </p:sp>
    </p:spTree>
    <p:extLst>
      <p:ext uri="{BB962C8B-B14F-4D97-AF65-F5344CB8AC3E}">
        <p14:creationId xmlns:p14="http://schemas.microsoft.com/office/powerpoint/2010/main" val="3304353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849" y="560176"/>
            <a:ext cx="8540151" cy="480131"/>
          </a:xfrm>
        </p:spPr>
        <p:txBody>
          <a:bodyPr/>
          <a:lstStyle/>
          <a:p>
            <a:r>
              <a:rPr lang="en-US" sz="2800" dirty="0"/>
              <a:t>GLM Summary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949245"/>
              </p:ext>
            </p:extLst>
          </p:nvPr>
        </p:nvGraphicFramePr>
        <p:xfrm>
          <a:off x="1524002" y="1179364"/>
          <a:ext cx="914399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309">
                  <a:extLst>
                    <a:ext uri="{9D8B030D-6E8A-4147-A177-3AD203B41FA5}">
                      <a16:colId xmlns:a16="http://schemas.microsoft.com/office/drawing/2014/main" val="2487169106"/>
                    </a:ext>
                  </a:extLst>
                </a:gridCol>
                <a:gridCol w="1404849">
                  <a:extLst>
                    <a:ext uri="{9D8B030D-6E8A-4147-A177-3AD203B41FA5}">
                      <a16:colId xmlns:a16="http://schemas.microsoft.com/office/drawing/2014/main" val="251876161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4169088996"/>
                    </a:ext>
                  </a:extLst>
                </a:gridCol>
                <a:gridCol w="906087">
                  <a:extLst>
                    <a:ext uri="{9D8B030D-6E8A-4147-A177-3AD203B41FA5}">
                      <a16:colId xmlns:a16="http://schemas.microsoft.com/office/drawing/2014/main" val="522686477"/>
                    </a:ext>
                  </a:extLst>
                </a:gridCol>
                <a:gridCol w="681644">
                  <a:extLst>
                    <a:ext uri="{9D8B030D-6E8A-4147-A177-3AD203B41FA5}">
                      <a16:colId xmlns:a16="http://schemas.microsoft.com/office/drawing/2014/main" val="3127705524"/>
                    </a:ext>
                  </a:extLst>
                </a:gridCol>
                <a:gridCol w="931025">
                  <a:extLst>
                    <a:ext uri="{9D8B030D-6E8A-4147-A177-3AD203B41FA5}">
                      <a16:colId xmlns:a16="http://schemas.microsoft.com/office/drawing/2014/main" val="267776478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203205868"/>
                    </a:ext>
                  </a:extLst>
                </a:gridCol>
                <a:gridCol w="972589">
                  <a:extLst>
                    <a:ext uri="{9D8B030D-6E8A-4147-A177-3AD203B41FA5}">
                      <a16:colId xmlns:a16="http://schemas.microsoft.com/office/drawing/2014/main" val="358990338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93406288"/>
                    </a:ext>
                  </a:extLst>
                </a:gridCol>
              </a:tblGrid>
              <a:tr h="253517"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PFS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OS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209061"/>
                  </a:ext>
                </a:extLst>
              </a:tr>
              <a:tr h="401401">
                <a:tc>
                  <a:txBody>
                    <a:bodyPr/>
                    <a:lstStyle/>
                    <a:p>
                      <a:r>
                        <a:rPr lang="en-US" sz="1600" dirty="0"/>
                        <a:t>Hypothesis Test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Biomarker (BM)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P-value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FDR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P-value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FDR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P-value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FDR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482366"/>
                  </a:ext>
                </a:extLst>
              </a:tr>
              <a:tr h="401401">
                <a:tc>
                  <a:txBody>
                    <a:bodyPr/>
                    <a:lstStyle/>
                    <a:p>
                      <a:r>
                        <a:rPr lang="en-US" sz="1600" dirty="0"/>
                        <a:t>1. Contribution of all BM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0.08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959002"/>
                  </a:ext>
                </a:extLst>
              </a:tr>
              <a:tr h="253517">
                <a:tc rowSpan="3">
                  <a:txBody>
                    <a:bodyPr/>
                    <a:lstStyle/>
                    <a:p>
                      <a:r>
                        <a:rPr lang="en-US" sz="1600" dirty="0"/>
                        <a:t>2.</a:t>
                      </a:r>
                      <a:r>
                        <a:rPr lang="en-US" sz="1600" baseline="0" dirty="0"/>
                        <a:t> Individual BM</a:t>
                      </a:r>
                      <a:r>
                        <a:rPr lang="en-US" sz="1600" dirty="0"/>
                        <a:t> contribution</a:t>
                      </a:r>
                      <a:r>
                        <a:rPr lang="en-US" sz="1600" baseline="0" dirty="0"/>
                        <a:t> to saturated model</a:t>
                      </a:r>
                      <a:r>
                        <a:rPr lang="en-US" sz="1600" dirty="0"/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BiomA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11156878"/>
                  </a:ext>
                </a:extLst>
              </a:tr>
              <a:tr h="2535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BiomB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6212364"/>
                  </a:ext>
                </a:extLst>
              </a:tr>
              <a:tr h="2535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BiomC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0.04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809270"/>
                  </a:ext>
                </a:extLst>
              </a:tr>
              <a:tr h="401401">
                <a:tc>
                  <a:txBody>
                    <a:bodyPr/>
                    <a:lstStyle/>
                    <a:p>
                      <a:r>
                        <a:rPr lang="en-US" sz="1600" dirty="0"/>
                        <a:t>3. Treatment</a:t>
                      </a:r>
                      <a:r>
                        <a:rPr lang="en-US" sz="1600" baseline="0" dirty="0"/>
                        <a:t>-</a:t>
                      </a:r>
                      <a:r>
                        <a:rPr lang="en-US" sz="1600" dirty="0"/>
                        <a:t>arm interactions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067580"/>
                  </a:ext>
                </a:extLst>
              </a:tr>
              <a:tr h="253517">
                <a:tc rowSpan="3">
                  <a:txBody>
                    <a:bodyPr/>
                    <a:lstStyle/>
                    <a:p>
                      <a:r>
                        <a:rPr lang="en-US" sz="1600" dirty="0"/>
                        <a:t>4. Contribution of BM pairs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&amp; 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2977669"/>
                  </a:ext>
                </a:extLst>
              </a:tr>
              <a:tr h="2535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&amp;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517132"/>
                  </a:ext>
                </a:extLst>
              </a:tr>
              <a:tr h="2535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 &amp; 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0.10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625920"/>
                  </a:ext>
                </a:extLst>
              </a:tr>
              <a:tr h="253517">
                <a:tc rowSpan="3">
                  <a:txBody>
                    <a:bodyPr/>
                    <a:lstStyle/>
                    <a:p>
                      <a:r>
                        <a:rPr lang="en-US" sz="1600" dirty="0"/>
                        <a:t>5. Pairwise</a:t>
                      </a:r>
                      <a:r>
                        <a:rPr lang="en-US" sz="1600" baseline="0" dirty="0"/>
                        <a:t> BM contribution to saturated model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&amp; 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70524375"/>
                  </a:ext>
                </a:extLst>
              </a:tr>
              <a:tr h="25351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&amp;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3715510"/>
                  </a:ext>
                </a:extLst>
              </a:tr>
              <a:tr h="25351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 &amp; 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0.14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397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34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Analysis Goals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4633" y="1576643"/>
            <a:ext cx="11178029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6858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>
                <a:solidFill>
                  <a:srgbClr val="0064A8">
                    <a:lumMod val="75000"/>
                  </a:srgb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Analyze blood RNA-</a:t>
            </a:r>
            <a:r>
              <a:rPr lang="en-US" sz="2400" b="0" kern="0" dirty="0" err="1">
                <a:solidFill>
                  <a:srgbClr val="0064A8">
                    <a:lumMod val="75000"/>
                  </a:srgb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Seq</a:t>
            </a:r>
            <a:r>
              <a:rPr lang="en-US" sz="2400" b="0" kern="0" dirty="0">
                <a:solidFill>
                  <a:srgbClr val="0064A8">
                    <a:lumMod val="75000"/>
                  </a:srgb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data (141 samples from 18 patients with selected advanced solid tumors and </a:t>
            </a:r>
            <a:r>
              <a:rPr lang="en-US" sz="2400" b="0" kern="0" dirty="0" err="1">
                <a:solidFill>
                  <a:srgbClr val="0064A8">
                    <a:lumMod val="75000"/>
                  </a:srgb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haematological</a:t>
            </a:r>
            <a:r>
              <a:rPr lang="en-US" sz="2400" b="0" kern="0" dirty="0">
                <a:solidFill>
                  <a:srgbClr val="0064A8">
                    <a:lumMod val="75000"/>
                  </a:srgb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malignancies) </a:t>
            </a:r>
            <a:r>
              <a:rPr lang="en-US" sz="2400" kern="0" dirty="0">
                <a:solidFill>
                  <a:srgbClr val="0064A8">
                    <a:lumMod val="75000"/>
                  </a:srgbClr>
                </a:solidFill>
              </a:rPr>
              <a:t>for 18,591 genes </a:t>
            </a:r>
            <a:r>
              <a:rPr lang="en-US" sz="2400" b="0" kern="0" dirty="0">
                <a:solidFill>
                  <a:srgbClr val="0064A8">
                    <a:lumMod val="75000"/>
                  </a:srgb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to help inform dose and schedule selection.</a:t>
            </a:r>
          </a:p>
          <a:p>
            <a:pPr marL="342900" indent="-342900" algn="l" defTabSz="6858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kern="0" dirty="0">
              <a:solidFill>
                <a:srgbClr val="0064A8">
                  <a:lumMod val="75000"/>
                </a:srgbClr>
              </a:solidFill>
            </a:endParaRPr>
          </a:p>
          <a:p>
            <a:pPr marL="342900" indent="-342900" algn="l" defTabSz="6858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64A8">
                    <a:lumMod val="75000"/>
                  </a:srgbClr>
                </a:solidFill>
              </a:rPr>
              <a:t>Identify top genes with changes in expression over time that are consistent across dosing schedule</a:t>
            </a:r>
          </a:p>
          <a:p>
            <a:pPr marL="342900" indent="-342900" algn="l" defTabSz="685800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kern="0" dirty="0">
              <a:solidFill>
                <a:srgbClr val="0064A8">
                  <a:lumMod val="75000"/>
                </a:srgbClr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96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Collections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5837" y="1138281"/>
            <a:ext cx="10815263" cy="707886"/>
          </a:xfrm>
          <a:prstGeom prst="rect">
            <a:avLst/>
          </a:prstGeom>
          <a:noFill/>
        </p:spPr>
        <p:txBody>
          <a:bodyPr wrap="square" lIns="91440" rIns="9144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Subjects and doses split over multiple  batches – needed to account for subject and batch variation in model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9646982" y="2178483"/>
            <a:ext cx="913448" cy="651061"/>
            <a:chOff x="6915087" y="3679379"/>
            <a:chExt cx="640420" cy="651061"/>
          </a:xfrm>
        </p:grpSpPr>
        <p:sp>
          <p:nvSpPr>
            <p:cNvPr id="12" name="TextBox 11"/>
            <p:cNvSpPr txBox="1"/>
            <p:nvPr/>
          </p:nvSpPr>
          <p:spPr>
            <a:xfrm>
              <a:off x="6915087" y="3679379"/>
              <a:ext cx="640420" cy="523220"/>
            </a:xfrm>
            <a:prstGeom prst="rect">
              <a:avLst/>
            </a:prstGeom>
            <a:noFill/>
          </p:spPr>
          <p:txBody>
            <a:bodyPr wrap="square" lIns="91440" rIns="91440" rtlCol="0" anchor="t" anchorCtr="0">
              <a:spAutoFit/>
            </a:bodyPr>
            <a:lstStyle/>
            <a:p>
              <a:pPr marL="0" marR="0" indent="0" algn="ctr" defTabSz="914400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D14 Dose</a:t>
              </a:r>
              <a:endPara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7242411" y="4202641"/>
              <a:ext cx="0" cy="127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400153" y="2406623"/>
            <a:ext cx="8785958" cy="1324092"/>
            <a:chOff x="1191472" y="3667510"/>
            <a:chExt cx="8785958" cy="1324092"/>
          </a:xfrm>
        </p:grpSpPr>
        <p:sp>
          <p:nvSpPr>
            <p:cNvPr id="5" name="Right Arrow 4"/>
            <p:cNvSpPr/>
            <p:nvPr/>
          </p:nvSpPr>
          <p:spPr>
            <a:xfrm>
              <a:off x="2602599" y="4025433"/>
              <a:ext cx="6609363" cy="364524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3499930" y="4025433"/>
              <a:ext cx="1018593" cy="364524"/>
            </a:xfrm>
            <a:prstGeom prst="rightArrow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Washout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93106" y="4073125"/>
              <a:ext cx="1157379" cy="307777"/>
            </a:xfrm>
            <a:prstGeom prst="rect">
              <a:avLst/>
            </a:prstGeom>
            <a:noFill/>
          </p:spPr>
          <p:txBody>
            <a:bodyPr wrap="none" lIns="91440" rIns="91440" rtlCol="0" anchor="t" anchorCtr="0">
              <a:spAutoFit/>
            </a:bodyPr>
            <a:lstStyle/>
            <a:p>
              <a:pPr marL="0" marR="0" indent="0" algn="ctr" defTabSz="914400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Tahoma" pitchFamily="34" charset="0"/>
                  <a:cs typeface="Arial" panose="020B0604020202020204" pitchFamily="34" charset="0"/>
                </a:rPr>
                <a:t>Cycle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91472" y="4053807"/>
              <a:ext cx="1181734" cy="286232"/>
            </a:xfrm>
            <a:prstGeom prst="rect">
              <a:avLst/>
            </a:prstGeom>
            <a:noFill/>
          </p:spPr>
          <p:txBody>
            <a:bodyPr wrap="square" lIns="91440" rIns="91440" rtlCol="0" anchor="t" anchorCtr="0">
              <a:spAutoFit/>
            </a:bodyPr>
            <a:lstStyle/>
            <a:p>
              <a:pPr marL="0" marR="0" indent="0" algn="r" defTabSz="914400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kern="0" dirty="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Schedule 1</a:t>
              </a:r>
              <a:endPara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225703" y="3667510"/>
              <a:ext cx="1059906" cy="421822"/>
              <a:chOff x="2582576" y="3908618"/>
              <a:chExt cx="743102" cy="421822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>
                <a:off x="2954127" y="4202641"/>
                <a:ext cx="0" cy="1277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2582576" y="3908618"/>
                <a:ext cx="743102" cy="307777"/>
              </a:xfrm>
              <a:prstGeom prst="rect">
                <a:avLst/>
              </a:prstGeom>
              <a:noFill/>
            </p:spPr>
            <p:txBody>
              <a:bodyPr wrap="none" lIns="91440" rIns="91440" rtlCol="0" anchor="t" anchorCtr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kern="0" dirty="0">
                    <a:solidFill>
                      <a:schemeClr val="tx2">
                        <a:lumMod val="7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C1D1 Dose</a:t>
                </a:r>
                <a:endPara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055031" y="4053807"/>
              <a:ext cx="811440" cy="286232"/>
            </a:xfrm>
            <a:prstGeom prst="rect">
              <a:avLst/>
            </a:prstGeom>
            <a:noFill/>
          </p:spPr>
          <p:txBody>
            <a:bodyPr wrap="none" lIns="91440" rIns="91440" rtlCol="0" anchor="t" anchorCtr="0">
              <a:spAutoFit/>
            </a:bodyPr>
            <a:lstStyle/>
            <a:p>
              <a:pPr marL="0" marR="0" indent="0" algn="ctr" defTabSz="914400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Tahoma" pitchFamily="34" charset="0"/>
                  <a:cs typeface="Arial" panose="020B0604020202020204" pitchFamily="34" charset="0"/>
                </a:rPr>
                <a:t>Cycle 2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659931" y="4353486"/>
              <a:ext cx="0" cy="159299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9545" y="4529937"/>
              <a:ext cx="526106" cy="461665"/>
            </a:xfrm>
            <a:prstGeom prst="rect">
              <a:avLst/>
            </a:prstGeom>
            <a:noFill/>
          </p:spPr>
          <p:txBody>
            <a:bodyPr wrap="none" lIns="91440" rIns="91440" rtlCol="0" anchor="t" anchorCtr="0">
              <a:spAutoFit/>
            </a:bodyPr>
            <a:lstStyle/>
            <a:p>
              <a:pPr marL="0" marR="0" indent="0" algn="ctr" defTabSz="914400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kern="0" dirty="0">
                  <a:solidFill>
                    <a:schemeClr val="accent3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0h</a:t>
              </a:r>
            </a:p>
            <a:p>
              <a:pPr marL="0" marR="0" indent="0" algn="ctr" defTabSz="914400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kern="0" dirty="0">
                  <a:solidFill>
                    <a:schemeClr val="accent3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(pre)</a:t>
              </a:r>
              <a:endPara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94792" y="4525283"/>
              <a:ext cx="354583" cy="276999"/>
            </a:xfrm>
            <a:prstGeom prst="rect">
              <a:avLst/>
            </a:prstGeom>
            <a:noFill/>
          </p:spPr>
          <p:txBody>
            <a:bodyPr wrap="none" lIns="91440" rIns="91440" rtlCol="0" anchor="t" anchorCtr="0">
              <a:spAutoFit/>
            </a:bodyPr>
            <a:lstStyle/>
            <a:p>
              <a:pPr marL="0" marR="0" indent="0" algn="ctr" defTabSz="914400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kern="0" dirty="0">
                  <a:solidFill>
                    <a:schemeClr val="accent3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4h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40179" y="4525283"/>
              <a:ext cx="354583" cy="276999"/>
            </a:xfrm>
            <a:prstGeom prst="rect">
              <a:avLst/>
            </a:prstGeom>
            <a:noFill/>
          </p:spPr>
          <p:txBody>
            <a:bodyPr wrap="none" lIns="91440" rIns="91440" rtlCol="0" anchor="t" anchorCtr="0">
              <a:spAutoFit/>
            </a:bodyPr>
            <a:lstStyle/>
            <a:p>
              <a:pPr marL="0" marR="0" indent="0" algn="ctr" defTabSz="914400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kern="0" dirty="0">
                  <a:solidFill>
                    <a:schemeClr val="accent3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8h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79470" y="4529594"/>
              <a:ext cx="437939" cy="276999"/>
            </a:xfrm>
            <a:prstGeom prst="rect">
              <a:avLst/>
            </a:prstGeom>
            <a:noFill/>
          </p:spPr>
          <p:txBody>
            <a:bodyPr wrap="none" lIns="91440" rIns="91440" rtlCol="0" anchor="t" anchorCtr="0">
              <a:spAutoFit/>
            </a:bodyPr>
            <a:lstStyle/>
            <a:p>
              <a:pPr marL="0" marR="0" indent="0" algn="ctr" defTabSz="914400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kern="0" dirty="0">
                  <a:solidFill>
                    <a:schemeClr val="accent3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24h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2872085" y="4348832"/>
              <a:ext cx="0" cy="159299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3117471" y="4348832"/>
              <a:ext cx="0" cy="159299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3398439" y="4353143"/>
              <a:ext cx="0" cy="159299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8701034" y="4353486"/>
              <a:ext cx="1276396" cy="638116"/>
              <a:chOff x="8321001" y="4353486"/>
              <a:chExt cx="1872646" cy="638116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V="1">
                <a:off x="8641387" y="4353486"/>
                <a:ext cx="0" cy="159299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8321001" y="4529937"/>
                <a:ext cx="526106" cy="461665"/>
              </a:xfrm>
              <a:prstGeom prst="rect">
                <a:avLst/>
              </a:prstGeom>
              <a:noFill/>
            </p:spPr>
            <p:txBody>
              <a:bodyPr wrap="none" lIns="91440" rIns="91440" rtlCol="0" anchor="t" anchorCtr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kern="0" dirty="0">
                    <a:solidFill>
                      <a:schemeClr val="accent3">
                        <a:lumMod val="7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0h</a:t>
                </a:r>
              </a:p>
              <a:p>
                <a:pPr marL="0" marR="0" indent="0" algn="ctr" defTabSz="914400" rtl="0" eaLnBrk="1" fontAlgn="auto" latinLnBrk="0" hangingPunct="1"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kern="0" dirty="0">
                    <a:solidFill>
                      <a:schemeClr val="accent3">
                        <a:lumMod val="7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(pre)</a:t>
                </a:r>
                <a:endPara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886618" y="4529937"/>
                <a:ext cx="354583" cy="276999"/>
              </a:xfrm>
              <a:prstGeom prst="rect">
                <a:avLst/>
              </a:prstGeom>
              <a:noFill/>
            </p:spPr>
            <p:txBody>
              <a:bodyPr wrap="none" lIns="91440" rIns="91440" rtlCol="0" anchor="t" anchorCtr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kern="0" dirty="0">
                    <a:solidFill>
                      <a:schemeClr val="accent3">
                        <a:lumMod val="7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4h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9250640" y="4529937"/>
                <a:ext cx="354583" cy="276999"/>
              </a:xfrm>
              <a:prstGeom prst="rect">
                <a:avLst/>
              </a:prstGeom>
              <a:noFill/>
            </p:spPr>
            <p:txBody>
              <a:bodyPr wrap="none" lIns="91440" rIns="91440" rtlCol="0" anchor="t" anchorCtr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kern="0" dirty="0">
                    <a:solidFill>
                      <a:schemeClr val="accent3">
                        <a:lumMod val="7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8h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9755708" y="4529937"/>
                <a:ext cx="437939" cy="276999"/>
              </a:xfrm>
              <a:prstGeom prst="rect">
                <a:avLst/>
              </a:prstGeom>
              <a:noFill/>
            </p:spPr>
            <p:txBody>
              <a:bodyPr wrap="none" lIns="91440" rIns="91440" rtlCol="0" anchor="t" anchorCtr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kern="0" dirty="0">
                    <a:solidFill>
                      <a:schemeClr val="accent3">
                        <a:lumMod val="7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24h</a:t>
                </a: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flipV="1">
                <a:off x="9063911" y="4353486"/>
                <a:ext cx="0" cy="159299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9427932" y="4353486"/>
                <a:ext cx="0" cy="159299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9974677" y="4353486"/>
                <a:ext cx="0" cy="159299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1202693" y="4529937"/>
              <a:ext cx="1170513" cy="276999"/>
            </a:xfrm>
            <a:prstGeom prst="rect">
              <a:avLst/>
            </a:prstGeom>
            <a:noFill/>
          </p:spPr>
          <p:txBody>
            <a:bodyPr wrap="none" lIns="91440" rIns="91440" rtlCol="0" anchor="t" anchorCtr="0">
              <a:spAutoFit/>
            </a:bodyPr>
            <a:lstStyle/>
            <a:p>
              <a:pPr marL="0" marR="0" indent="0" algn="r" defTabSz="914400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ahoma" pitchFamily="34" charset="0"/>
                  <a:ea typeface="Tahoma" pitchFamily="34" charset="0"/>
                  <a:cs typeface="Tahoma" pitchFamily="34" charset="0"/>
                </a:rPr>
                <a:t>GEP samples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496671" y="4176940"/>
            <a:ext cx="6543878" cy="1324092"/>
            <a:chOff x="1202692" y="5058339"/>
            <a:chExt cx="6543878" cy="1324092"/>
          </a:xfrm>
        </p:grpSpPr>
        <p:grpSp>
          <p:nvGrpSpPr>
            <p:cNvPr id="44" name="Group 43"/>
            <p:cNvGrpSpPr/>
            <p:nvPr/>
          </p:nvGrpSpPr>
          <p:grpSpPr>
            <a:xfrm>
              <a:off x="6499654" y="5090492"/>
              <a:ext cx="657824" cy="389669"/>
              <a:chOff x="6905037" y="3940771"/>
              <a:chExt cx="674747" cy="389669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6905037" y="3940771"/>
                <a:ext cx="674747" cy="307777"/>
              </a:xfrm>
              <a:prstGeom prst="rect">
                <a:avLst/>
              </a:prstGeom>
              <a:noFill/>
            </p:spPr>
            <p:txBody>
              <a:bodyPr wrap="square" lIns="91440" rIns="91440" rtlCol="0" anchor="b" anchorCtr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kern="0" dirty="0">
                    <a:solidFill>
                      <a:schemeClr val="tx2">
                        <a:lumMod val="7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D7 Dose</a:t>
                </a:r>
                <a:endPara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7242411" y="4202641"/>
                <a:ext cx="0" cy="1277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2225703" y="5058339"/>
              <a:ext cx="1059906" cy="421822"/>
              <a:chOff x="2582576" y="3908618"/>
              <a:chExt cx="743102" cy="421822"/>
            </a:xfrm>
          </p:grpSpPr>
          <p:cxnSp>
            <p:nvCxnSpPr>
              <p:cNvPr id="65" name="Straight Arrow Connector 64"/>
              <p:cNvCxnSpPr/>
              <p:nvPr/>
            </p:nvCxnSpPr>
            <p:spPr>
              <a:xfrm>
                <a:off x="2954127" y="4202641"/>
                <a:ext cx="0" cy="1277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2582576" y="3908618"/>
                <a:ext cx="743102" cy="307777"/>
              </a:xfrm>
              <a:prstGeom prst="rect">
                <a:avLst/>
              </a:prstGeom>
              <a:noFill/>
            </p:spPr>
            <p:txBody>
              <a:bodyPr wrap="none" lIns="91440" rIns="91440" rtlCol="0" anchor="t" anchorCtr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kern="0" dirty="0">
                    <a:solidFill>
                      <a:schemeClr val="tx2">
                        <a:lumMod val="7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C1D1 Dose</a:t>
                </a:r>
                <a:endPara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9" name="Right Arrow 68"/>
            <p:cNvSpPr/>
            <p:nvPr/>
          </p:nvSpPr>
          <p:spPr>
            <a:xfrm>
              <a:off x="2602599" y="5416262"/>
              <a:ext cx="4427969" cy="364524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54261" y="5444636"/>
              <a:ext cx="1157378" cy="307777"/>
            </a:xfrm>
            <a:prstGeom prst="rect">
              <a:avLst/>
            </a:prstGeom>
            <a:noFill/>
          </p:spPr>
          <p:txBody>
            <a:bodyPr wrap="none" lIns="91440" rIns="91440" rtlCol="0" anchor="t" anchorCtr="0">
              <a:spAutoFit/>
            </a:bodyPr>
            <a:lstStyle/>
            <a:p>
              <a:pPr marL="0" marR="0" indent="0" algn="ctr" defTabSz="914400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Tahoma" pitchFamily="34" charset="0"/>
                  <a:cs typeface="Arial" panose="020B0604020202020204" pitchFamily="34" charset="0"/>
                </a:rPr>
                <a:t>Cycle 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02692" y="5444636"/>
              <a:ext cx="1170513" cy="286232"/>
            </a:xfrm>
            <a:prstGeom prst="rect">
              <a:avLst/>
            </a:prstGeom>
            <a:noFill/>
          </p:spPr>
          <p:txBody>
            <a:bodyPr wrap="square" lIns="91440" rIns="91440" rtlCol="0" anchor="t" anchorCtr="0">
              <a:spAutoFit/>
            </a:bodyPr>
            <a:lstStyle/>
            <a:p>
              <a:pPr marL="0" marR="0" indent="0" algn="r" defTabSz="914400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kern="0" dirty="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Schedule 2</a:t>
              </a:r>
              <a:endPara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99153" y="5444636"/>
              <a:ext cx="811440" cy="286232"/>
            </a:xfrm>
            <a:prstGeom prst="rect">
              <a:avLst/>
            </a:prstGeom>
            <a:noFill/>
          </p:spPr>
          <p:txBody>
            <a:bodyPr wrap="none" lIns="91440" rIns="91440" rtlCol="0" anchor="t" anchorCtr="0">
              <a:spAutoFit/>
            </a:bodyPr>
            <a:lstStyle/>
            <a:p>
              <a:pPr marL="0" marR="0" indent="0" algn="ctr" defTabSz="914400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Tahoma" pitchFamily="34" charset="0"/>
                  <a:cs typeface="Arial" panose="020B0604020202020204" pitchFamily="34" charset="0"/>
                </a:rPr>
                <a:t>Cycle 2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339545" y="5744315"/>
              <a:ext cx="1172008" cy="638116"/>
              <a:chOff x="2503167" y="4594594"/>
              <a:chExt cx="1312915" cy="638116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flipV="1">
                <a:off x="2727790" y="4594594"/>
                <a:ext cx="0" cy="159299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2503167" y="4771045"/>
                <a:ext cx="368854" cy="461665"/>
              </a:xfrm>
              <a:prstGeom prst="rect">
                <a:avLst/>
              </a:prstGeom>
              <a:noFill/>
            </p:spPr>
            <p:txBody>
              <a:bodyPr wrap="none" lIns="91440" rIns="91440" rtlCol="0" anchor="t" anchorCtr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kern="0" dirty="0">
                    <a:solidFill>
                      <a:schemeClr val="accent3">
                        <a:lumMod val="7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0h</a:t>
                </a:r>
              </a:p>
              <a:p>
                <a:pPr marL="0" marR="0" indent="0" algn="ctr" defTabSz="914400" rtl="0" eaLnBrk="1" fontAlgn="auto" latinLnBrk="0" hangingPunct="1"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kern="0" dirty="0">
                    <a:solidFill>
                      <a:schemeClr val="accent3">
                        <a:lumMod val="7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(pre)</a:t>
                </a:r>
                <a:endPara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899722" y="4771045"/>
                <a:ext cx="248599" cy="276999"/>
              </a:xfrm>
              <a:prstGeom prst="rect">
                <a:avLst/>
              </a:prstGeom>
              <a:noFill/>
            </p:spPr>
            <p:txBody>
              <a:bodyPr wrap="none" lIns="91440" rIns="91440" rtlCol="0" anchor="t" anchorCtr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kern="0" dirty="0">
                    <a:solidFill>
                      <a:schemeClr val="accent3">
                        <a:lumMod val="7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4h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154938" y="4771045"/>
                <a:ext cx="248599" cy="276999"/>
              </a:xfrm>
              <a:prstGeom prst="rect">
                <a:avLst/>
              </a:prstGeom>
              <a:noFill/>
            </p:spPr>
            <p:txBody>
              <a:bodyPr wrap="none" lIns="91440" rIns="91440" rtlCol="0" anchor="t" anchorCtr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kern="0" dirty="0">
                    <a:solidFill>
                      <a:schemeClr val="accent3">
                        <a:lumMod val="7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8h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509042" y="4771045"/>
                <a:ext cx="307040" cy="276999"/>
              </a:xfrm>
              <a:prstGeom prst="rect">
                <a:avLst/>
              </a:prstGeom>
              <a:noFill/>
            </p:spPr>
            <p:txBody>
              <a:bodyPr wrap="none" lIns="91440" rIns="91440" rtlCol="0" anchor="t" anchorCtr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kern="0" dirty="0">
                    <a:solidFill>
                      <a:schemeClr val="accent3">
                        <a:lumMod val="7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24h</a:t>
                </a:r>
              </a:p>
            </p:txBody>
          </p:sp>
          <p:cxnSp>
            <p:nvCxnSpPr>
              <p:cNvPr id="62" name="Straight Arrow Connector 61"/>
              <p:cNvCxnSpPr/>
              <p:nvPr/>
            </p:nvCxnSpPr>
            <p:spPr>
              <a:xfrm flipV="1">
                <a:off x="3024022" y="4594594"/>
                <a:ext cx="0" cy="159299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V="1">
                <a:off x="3279238" y="4594594"/>
                <a:ext cx="0" cy="159299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V="1">
                <a:off x="3662562" y="4594594"/>
                <a:ext cx="0" cy="159299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6578347" y="5744315"/>
              <a:ext cx="1168223" cy="638116"/>
              <a:chOff x="2503167" y="4594594"/>
              <a:chExt cx="1312915" cy="638116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 flipV="1">
                <a:off x="2727790" y="4594594"/>
                <a:ext cx="0" cy="159299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2503167" y="4771045"/>
                <a:ext cx="368854" cy="461665"/>
              </a:xfrm>
              <a:prstGeom prst="rect">
                <a:avLst/>
              </a:prstGeom>
              <a:noFill/>
            </p:spPr>
            <p:txBody>
              <a:bodyPr wrap="none" lIns="91440" rIns="91440" rtlCol="0" anchor="t" anchorCtr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kern="0" dirty="0">
                    <a:solidFill>
                      <a:schemeClr val="accent3">
                        <a:lumMod val="7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0h</a:t>
                </a:r>
              </a:p>
              <a:p>
                <a:pPr marL="0" marR="0" indent="0" algn="ctr" defTabSz="914400" rtl="0" eaLnBrk="1" fontAlgn="auto" latinLnBrk="0" hangingPunct="1"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kern="0" dirty="0">
                    <a:solidFill>
                      <a:schemeClr val="accent3">
                        <a:lumMod val="7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(pre)</a:t>
                </a:r>
                <a:endPara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899722" y="4771045"/>
                <a:ext cx="248599" cy="276999"/>
              </a:xfrm>
              <a:prstGeom prst="rect">
                <a:avLst/>
              </a:prstGeom>
              <a:noFill/>
            </p:spPr>
            <p:txBody>
              <a:bodyPr wrap="none" lIns="91440" rIns="91440" rtlCol="0" anchor="t" anchorCtr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kern="0" dirty="0">
                    <a:solidFill>
                      <a:schemeClr val="accent3">
                        <a:lumMod val="7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4h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154938" y="4771045"/>
                <a:ext cx="248599" cy="276999"/>
              </a:xfrm>
              <a:prstGeom prst="rect">
                <a:avLst/>
              </a:prstGeom>
              <a:noFill/>
            </p:spPr>
            <p:txBody>
              <a:bodyPr wrap="none" lIns="91440" rIns="91440" rtlCol="0" anchor="t" anchorCtr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kern="0" dirty="0">
                    <a:solidFill>
                      <a:schemeClr val="accent3">
                        <a:lumMod val="7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8h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509042" y="4771045"/>
                <a:ext cx="307040" cy="276999"/>
              </a:xfrm>
              <a:prstGeom prst="rect">
                <a:avLst/>
              </a:prstGeom>
              <a:noFill/>
            </p:spPr>
            <p:txBody>
              <a:bodyPr wrap="none" lIns="91440" rIns="91440" rtlCol="0" anchor="t" anchorCtr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kern="0" dirty="0">
                    <a:solidFill>
                      <a:schemeClr val="accent3">
                        <a:lumMod val="75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24h</a:t>
                </a: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 flipV="1">
                <a:off x="3024022" y="4594594"/>
                <a:ext cx="0" cy="159299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3279238" y="4594594"/>
                <a:ext cx="0" cy="159299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3662562" y="4594594"/>
                <a:ext cx="0" cy="159299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/>
            <p:cNvSpPr txBox="1"/>
            <p:nvPr/>
          </p:nvSpPr>
          <p:spPr>
            <a:xfrm>
              <a:off x="1202693" y="5916274"/>
              <a:ext cx="1170513" cy="276999"/>
            </a:xfrm>
            <a:prstGeom prst="rect">
              <a:avLst/>
            </a:prstGeom>
            <a:noFill/>
          </p:spPr>
          <p:txBody>
            <a:bodyPr wrap="none" lIns="91440" rIns="91440" rtlCol="0" anchor="t" anchorCtr="0">
              <a:spAutoFit/>
            </a:bodyPr>
            <a:lstStyle/>
            <a:p>
              <a:pPr marL="0" marR="0" indent="0" algn="r" defTabSz="914400" rtl="0" eaLnBrk="1" fontAlgn="auto" latinLnBrk="0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Tahoma" pitchFamily="34" charset="0"/>
                  <a:ea typeface="Tahoma" pitchFamily="34" charset="0"/>
                  <a:cs typeface="Tahoma" pitchFamily="34" charset="0"/>
                </a:rPr>
                <a:t>GEP samples</a:t>
              </a:r>
            </a:p>
          </p:txBody>
        </p:sp>
        <p:sp>
          <p:nvSpPr>
            <p:cNvPr id="122" name="Right Arrow 121"/>
            <p:cNvSpPr/>
            <p:nvPr/>
          </p:nvSpPr>
          <p:spPr>
            <a:xfrm>
              <a:off x="3499930" y="5416262"/>
              <a:ext cx="918883" cy="364524"/>
            </a:xfrm>
            <a:prstGeom prst="rightArrow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Washout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767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2477" y="422716"/>
            <a:ext cx="8749759" cy="590931"/>
          </a:xfrm>
        </p:spPr>
        <p:txBody>
          <a:bodyPr/>
          <a:lstStyle/>
          <a:p>
            <a:r>
              <a:rPr lang="en-US" dirty="0"/>
              <a:t>Sample</a:t>
            </a:r>
            <a:r>
              <a:rPr lang="en-US" sz="3200" dirty="0"/>
              <a:t> Collections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31" y="923926"/>
            <a:ext cx="9454069" cy="5385878"/>
          </a:xfrm>
        </p:spPr>
      </p:pic>
    </p:spTree>
    <p:extLst>
      <p:ext uri="{BB962C8B-B14F-4D97-AF65-F5344CB8AC3E}">
        <p14:creationId xmlns:p14="http://schemas.microsoft.com/office/powerpoint/2010/main" val="371675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476" y="422714"/>
            <a:ext cx="8749759" cy="590931"/>
          </a:xfrm>
        </p:spPr>
        <p:txBody>
          <a:bodyPr/>
          <a:lstStyle/>
          <a:p>
            <a:r>
              <a:rPr lang="en-US" dirty="0"/>
              <a:t>Analysis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475" y="1137619"/>
            <a:ext cx="8485000" cy="5170646"/>
          </a:xfrm>
        </p:spPr>
        <p:txBody>
          <a:bodyPr/>
          <a:lstStyle/>
          <a:p>
            <a:r>
              <a:rPr lang="en-US" dirty="0"/>
              <a:t>Batch Effects</a:t>
            </a:r>
          </a:p>
          <a:p>
            <a:pPr lvl="1"/>
            <a:r>
              <a:rPr lang="en-US" dirty="0"/>
              <a:t>Subject-subject and batch variability</a:t>
            </a:r>
          </a:p>
          <a:p>
            <a:pPr lvl="1"/>
            <a:r>
              <a:rPr lang="en-US" dirty="0"/>
              <a:t>Bridge samples</a:t>
            </a:r>
          </a:p>
          <a:p>
            <a:r>
              <a:rPr lang="en-US" dirty="0"/>
              <a:t>Dose*Day (schedule)*Time (hours post-dose) interaction</a:t>
            </a:r>
          </a:p>
          <a:p>
            <a:r>
              <a:rPr lang="en-US" dirty="0"/>
              <a:t>Anticipated non-linear relationships between gene expression and time</a:t>
            </a:r>
          </a:p>
          <a:p>
            <a:r>
              <a:rPr lang="en-US" dirty="0"/>
              <a:t>Over 4,500 genes were found to have </a:t>
            </a:r>
            <a:r>
              <a:rPr lang="en-US" dirty="0" err="1"/>
              <a:t>Benjamini</a:t>
            </a:r>
            <a:r>
              <a:rPr lang="en-US" dirty="0"/>
              <a:t>-Hochberg adjusted p-values &lt; 0.05</a:t>
            </a:r>
          </a:p>
          <a:p>
            <a:r>
              <a:rPr lang="en-US" dirty="0"/>
              <a:t>Looking for expression patterns that are consistent across dose levels and cycle day</a:t>
            </a:r>
          </a:p>
        </p:txBody>
      </p:sp>
    </p:spTree>
    <p:extLst>
      <p:ext uri="{BB962C8B-B14F-4D97-AF65-F5344CB8AC3E}">
        <p14:creationId xmlns:p14="http://schemas.microsoft.com/office/powerpoint/2010/main" val="427809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8242" y="352778"/>
            <a:ext cx="8749759" cy="590931"/>
          </a:xfrm>
        </p:spPr>
        <p:txBody>
          <a:bodyPr/>
          <a:lstStyle/>
          <a:p>
            <a:r>
              <a:rPr lang="en-US" dirty="0"/>
              <a:t>Gene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967" y="1276221"/>
            <a:ext cx="10202090" cy="3299365"/>
          </a:xfrm>
        </p:spPr>
        <p:txBody>
          <a:bodyPr/>
          <a:lstStyle/>
          <a:p>
            <a:r>
              <a:rPr lang="en-US" sz="2400" dirty="0"/>
              <a:t>Ran Linear Mixed Models to test for and estimate the relationship between gene expression and time</a:t>
            </a:r>
          </a:p>
          <a:p>
            <a:pPr lvl="1"/>
            <a:r>
              <a:rPr lang="en-US" sz="2000" dirty="0"/>
              <a:t>Averaged time effects across C1D1 and C2D7 for each dose level to identify genes with changes consistent across days</a:t>
            </a:r>
          </a:p>
          <a:p>
            <a:pPr lvl="2"/>
            <a:r>
              <a:rPr lang="en-US" sz="1800" dirty="0"/>
              <a:t>Did not test for relationship in C2D14 samples due to small number of samples</a:t>
            </a:r>
          </a:p>
          <a:p>
            <a:r>
              <a:rPr lang="en-US" sz="2400" dirty="0"/>
              <a:t>Removed genes that had a B-H adjusted p-value &gt; 0.05</a:t>
            </a:r>
            <a:endParaRPr lang="en-US" dirty="0"/>
          </a:p>
          <a:p>
            <a:pPr lvl="1"/>
            <a:r>
              <a:rPr lang="en-US" sz="1800" dirty="0"/>
              <a:t>~ 4,500 genes remained, </a:t>
            </a:r>
            <a:r>
              <a:rPr lang="en-US" sz="1800" dirty="0">
                <a:solidFill>
                  <a:schemeClr val="tx1"/>
                </a:solidFill>
              </a:rPr>
              <a:t>out of 18,591 total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340" y="3536379"/>
            <a:ext cx="4444369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2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476" y="422714"/>
            <a:ext cx="8749759" cy="590931"/>
          </a:xfrm>
        </p:spPr>
        <p:txBody>
          <a:bodyPr/>
          <a:lstStyle/>
          <a:p>
            <a:r>
              <a:rPr lang="en-US" dirty="0"/>
              <a:t>Gene Expression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053269"/>
            <a:ext cx="11922369" cy="531641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Linear mixed effects model (using R </a:t>
            </a:r>
            <a:r>
              <a:rPr lang="en-US" dirty="0" err="1"/>
              <a:t>lmer</a:t>
            </a:r>
            <a:r>
              <a:rPr lang="en-US" dirty="0"/>
              <a:t> function)</a:t>
            </a:r>
          </a:p>
          <a:p>
            <a:r>
              <a:rPr lang="en-US" dirty="0">
                <a:solidFill>
                  <a:srgbClr val="002060"/>
                </a:solidFill>
              </a:rPr>
              <a:t>Response variable: Log2(gene expression)</a:t>
            </a:r>
          </a:p>
          <a:p>
            <a:r>
              <a:rPr lang="en-US" dirty="0"/>
              <a:t>Fixed Effects Portion of Model</a:t>
            </a:r>
          </a:p>
          <a:p>
            <a:pPr lvl="1"/>
            <a:r>
              <a:rPr lang="en-US" dirty="0"/>
              <a:t>Expression = Factor +  CS + Factor*CS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Factor Levels (combination of Dose and Day):</a:t>
            </a:r>
          </a:p>
          <a:p>
            <a:pPr lvl="3">
              <a:lnSpc>
                <a:spcPct val="120000"/>
              </a:lnSpc>
            </a:pPr>
            <a:r>
              <a:rPr lang="en-US" dirty="0"/>
              <a:t>2mg C1D1 &amp; C2D7</a:t>
            </a:r>
          </a:p>
          <a:p>
            <a:pPr lvl="3">
              <a:lnSpc>
                <a:spcPct val="120000"/>
              </a:lnSpc>
            </a:pPr>
            <a:r>
              <a:rPr lang="en-US" dirty="0"/>
              <a:t>3mg C1D1 &amp; C2D7</a:t>
            </a:r>
          </a:p>
          <a:p>
            <a:pPr lvl="3">
              <a:lnSpc>
                <a:spcPct val="120000"/>
              </a:lnSpc>
            </a:pPr>
            <a:r>
              <a:rPr lang="en-US" dirty="0"/>
              <a:t>4.5mg C1D1 &amp; C2D7</a:t>
            </a:r>
          </a:p>
          <a:p>
            <a:pPr lvl="3">
              <a:lnSpc>
                <a:spcPct val="120000"/>
              </a:lnSpc>
            </a:pPr>
            <a:r>
              <a:rPr lang="en-US" dirty="0"/>
              <a:t>3mg C2D14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CS represents two cubic spline basis functions for hours post dose, with one knot at 6 hours post dose.</a:t>
            </a:r>
          </a:p>
          <a:p>
            <a:r>
              <a:rPr lang="en-US" dirty="0"/>
              <a:t>Random Effects Portion of Model</a:t>
            </a:r>
          </a:p>
          <a:p>
            <a:pPr lvl="1"/>
            <a:r>
              <a:rPr lang="en-US" dirty="0"/>
              <a:t>Batch: Random intercept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Subject: Random intercept and random slope based on time as a continuous variable across both cycles, which imposed a decreasing correlation over time within each subject </a:t>
            </a:r>
          </a:p>
        </p:txBody>
      </p:sp>
    </p:spTree>
    <p:extLst>
      <p:ext uri="{BB962C8B-B14F-4D97-AF65-F5344CB8AC3E}">
        <p14:creationId xmlns:p14="http://schemas.microsoft.com/office/powerpoint/2010/main" val="368417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476" y="422714"/>
            <a:ext cx="8749759" cy="590931"/>
          </a:xfrm>
        </p:spPr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907" y="1305869"/>
            <a:ext cx="8485000" cy="4296561"/>
          </a:xfrm>
        </p:spPr>
        <p:txBody>
          <a:bodyPr/>
          <a:lstStyle/>
          <a:p>
            <a:r>
              <a:rPr lang="en-US" dirty="0">
                <a:solidFill>
                  <a:srgbClr val="0062A4"/>
                </a:solidFill>
              </a:rPr>
              <a:t>H</a:t>
            </a:r>
            <a:r>
              <a:rPr lang="en-US" baseline="-25000" dirty="0">
                <a:solidFill>
                  <a:srgbClr val="0062A4"/>
                </a:solidFill>
              </a:rPr>
              <a:t>0</a:t>
            </a:r>
            <a:r>
              <a:rPr lang="en-US" dirty="0">
                <a:solidFill>
                  <a:srgbClr val="0062A4"/>
                </a:solidFill>
              </a:rPr>
              <a:t>: Coefficient for each CS function (main effect or any interaction, excluding the interaction with curve representing C2D14) = 0</a:t>
            </a:r>
          </a:p>
          <a:p>
            <a:pPr lvl="1"/>
            <a:r>
              <a:rPr lang="en-US" dirty="0">
                <a:solidFill>
                  <a:srgbClr val="0062A4"/>
                </a:solidFill>
              </a:rPr>
              <a:t>Interpretation: No time effect at any dose</a:t>
            </a:r>
          </a:p>
          <a:p>
            <a:endParaRPr lang="en-US" dirty="0">
              <a:solidFill>
                <a:srgbClr val="0062A4"/>
              </a:solidFill>
            </a:endParaRPr>
          </a:p>
          <a:p>
            <a:r>
              <a:rPr lang="en-US" dirty="0">
                <a:solidFill>
                  <a:srgbClr val="0062A4"/>
                </a:solidFill>
              </a:rPr>
              <a:t>H</a:t>
            </a:r>
            <a:r>
              <a:rPr lang="en-US" baseline="-25000" dirty="0">
                <a:solidFill>
                  <a:srgbClr val="0062A4"/>
                </a:solidFill>
              </a:rPr>
              <a:t>1</a:t>
            </a:r>
            <a:r>
              <a:rPr lang="en-US" dirty="0">
                <a:solidFill>
                  <a:srgbClr val="0062A4"/>
                </a:solidFill>
              </a:rPr>
              <a:t>: Time effect at one or more doses</a:t>
            </a:r>
          </a:p>
          <a:p>
            <a:endParaRPr lang="en-US" dirty="0">
              <a:solidFill>
                <a:srgbClr val="0062A4"/>
              </a:solidFill>
            </a:endParaRPr>
          </a:p>
          <a:p>
            <a:r>
              <a:rPr lang="en-US" dirty="0">
                <a:solidFill>
                  <a:srgbClr val="0062A4"/>
                </a:solidFill>
              </a:rPr>
              <a:t>Likelihood Ratio Test, using bootstrap to get empirical p-values (via “</a:t>
            </a:r>
            <a:r>
              <a:rPr lang="en-US" dirty="0" err="1">
                <a:solidFill>
                  <a:srgbClr val="0062A4"/>
                </a:solidFill>
              </a:rPr>
              <a:t>pbkrtest</a:t>
            </a:r>
            <a:r>
              <a:rPr lang="en-US" dirty="0">
                <a:solidFill>
                  <a:srgbClr val="0062A4"/>
                </a:solidFill>
              </a:rPr>
              <a:t>” package in R)</a:t>
            </a:r>
          </a:p>
        </p:txBody>
      </p:sp>
    </p:spTree>
    <p:extLst>
      <p:ext uri="{BB962C8B-B14F-4D97-AF65-F5344CB8AC3E}">
        <p14:creationId xmlns:p14="http://schemas.microsoft.com/office/powerpoint/2010/main" val="40213936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THEME_BG_IMAGE" val=""/>
  <p:tag name="MMPROD_10013PHOTO" val="/9j/4AAQSkZJRgABAQAAAQABAAD/2wBDAAMCAgMCAgMDAwMEAwMEBQgFBQQEBQoHBwYIDAoMDAsKCwsNDhIQDQ4RDgsLEBYQERMUFRUVDA8XGBYUGBIUFRT/2wBDAQMEBAUEBQkFBQkUDQsNFBQUFBQUFBQUFBQUFBQUFBQUFBQUFBQUFBQUFBQUFBQUFBQUFBQUFBQUFBQUFBQUFBT/wAARCAB2AF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43sNN8y24GApyMjirlvFsjWJ0yScYzjitXS7VYoC7HKtgbT/StT+zba5fbECQB1biuQq3YqadA0aszDgdD3+lacNpDMn70FZM4GO9VNXuLbwtplxe6vOsNtABtZMkvk8KAOpP/wBeuYiu9S+IOpyQnxLBo+iGHMamCPdJwCFUgkgnuzHjnjtTukOMG9TrVsIJBOqshOPlBcH8RVBLRII0EssMSDlWkkAz69TXCeJNTk0O4+zRyR3y2REI8kFmLD8M59uPpWVqFle6nauw0OKeV8tJHcW7oSc846c4wcjHQ8d6nTc2UGz2/S7KCRFn+WZRxuXkfmKuyWBlJREwCfvV816Dqfif4c6350cE2lCUgm3u1d7e4B6KT/I5z05r6A8I/E7RvGc0MVrL9nubgMYrS5TY7KOpQ9G7+9VbqjKUWmSzWqRLIsjLK2OFxnFc3f2bpbYZDgjqOtd7qmgtHNuTAAG4n+lczdxMhKyNnB9c1LV1ZDVlqcLdW0criQEgp8pBNFaetWyxINgGSSTxiilzcuhVr6nSWlj5kY8oAEkbgela1hZky4B+TPIPc07S7PEQkjG4F+gHSuh06yMgV1AxnkZrS6Rhr0PKPjeqzaLDYfZ2uJGmTEMbYZpSQqL0PYk4x/EM16Z4F/4Jx+P/ABfrNm+r+KNO0nSrZUUtG8k1wp4JVU2hRg8ZLds1J8KPBVt4z+PTyXFubyHT9XhlkdjlIjFESqDPGS3zH8Pev0s8BWqw4dvm3MWwf515mIxDpyVOD3PpcBhoTpyqVFe1rHknw/8A2JPBHw/0yEtaS6xeR4xeXpyR64UcAE1reO/hXot/ZGNtMg+RSufLXIGPXHavoG9vFitAm3GTt2j3rjvFsiW1tI6jcR2xXDWTSvzHr4Zxb1gj4S+LXwr0260q60/yAEmiZUb+4xHUeh718Hazp1z4U0yBFL2uqaZfyQrcRnaUkjPDD6jB5r9TPiLZxXodyqqVydnvX5/ftJaINDvdRCqI2urhJ2Yr8pYqF59+P1+ldWX1XdwbPPzWjHSpFHunhu1m8V+A9F1qbENxe2MU8qJjbvKAsR7E5PtmsC/8Os+4FgccbhXR/swuPEvwU0OPcJHsWuLGQnnaUkYqo/4Ay/nXQ6zpIt1l/dARnI5HQ167Vtj5NPWx4tqHhtySGYYI64ort7jRmb95gkNxyelFY/I6kR6JOrqVWFkI+8VGDXUeHNPhllaWRmIQ7lz0OetZmlRRxRxZlCSSruBz0Cnmuq0eYvbybEiaMfdZupbuK6OVX1OS/VHk/wCzJJqWiftB69ojzSOv9qzNvYcyPu5bnsVYcV9eeL/21fCnwc1m70iTQNb8U6hZIDJ/ZNuZIEYjIjMoyA3r6V5j4l+CmoxXfg34maK0VvPOrwX1uqOxuogrkBsNw+A6grjjAINbNp8H/GWqeGrnSNJ8c6t4O8MMd32HwsUgl1CR8mWW5n4YlicBBhVAHU9PIquk63NLp+h9bh4Vo4fkhu7P5NI+nPhH8eLD42eFotbstIvtKcqWOn3i7pk9iB/OvL/j5+1WngzVYNJ0XwfqvjPUbjC/ZdJQO8bdBuUZP6VzXwq+Dq+GvEWpQXcc39gpoaCe1/tCUtPdGUqrStGRvKxKW5ZuX7cCvI/AuhLa+Pte03WM31neXdxLZXF9fSK3kkABfMbh3HIBZsgBfrWHNFy97Y7/AGVSNNOKs9riT/tAanq3ipLDxr4M1T4fXEoBtl1WNo1uc/wgsAMjivnr9qWW4uNalt5SHjliFxFkcqM4I+mcY+le269+z+umi8stK8RXOoaFLCUfS7q5e/SCTOVlWXkRMP8Ae59K82+IHww0G98SaDHrWp339kx5We4vr6WTdzwuSTt3EgdvrXRTdKM+aOhx1qdapTdOau9PzO1/YU0qZPg7rV20flifW5RHIzff2wxA8fXj3xXr3ifSHf5icKRu2ccVZ+Cvh2fS9B1axR0TTYr5jYwxRqqwx7FJQAADGe/X1JrZ1eOacmNYVKgfO3evWhJTgp9z5KvSdGrKne9jya/0sQEr0DHPXiitTUrCW7MnmKUjjB+boDjtRSJ1PObSC4IWPO5N+VOeo7r+Nel+H7KASFSqqsYBKA9PYiuAg3F4sIXEfzEZwFP9a6vw5Nc7pA6jJ6OrZGKE7vQUlZHvfhe5TVPhnA8u4f2DqybYtv8ABOdik/Rmb8677WvEXhbwv4ahvNVsUu7+5nW3tbdEBkuJmwEjQd2J/qTwK+fbDXL+HSru0t5Cvmp8yKcrIyncgYYx94DntSeObS/8a6L4f8Q6HrEUFzDcfYgtypK2sk2EMhHYjlc+jH1rx8RB0qjl0kfZZbiY1aXJLeNj3HVvibpvgue7TU7BJvMsftDS6fNG6RuDgx7VJclQOW27fQ18v+Ev2gLIfEiSexWOxiuJ2EkNzMk0YTB4KqMhsgd+Oa9SsP2eNc8Z6gY/Feo2ljqllvWLVNJMkkMiAKqtjywQGCAkYIBY8ng1wXxV/Zhi8FOy6Be2gvbj97JJcQyhBK3XAyGPU+mcCsvZqx6qqNysl59bf5HsXj7xvoninwe15CsSXAXY+xshW9vbvXyX4jsk8R+K20uSYQWk9uIpJUUOUVgSVwehOBg9s5rv/CrW3w+8I+MtI8TapHqV1arbS2SxQ7WleTeXOMkDoF25PIJryea+t7fUrPUtR1NtNsvtVr9rvlBCwxNKqu2RyF5wW7KTVUouT5F1OfE4hRSn/L+h9eeCLT+xPCNihGDNF5pz/CG6ZP0ArL1RjtkdsID/ABL3rodWuxFftbOojjY7RsI249B7Vy/iF4yZEhUuPurk9DXtpcseVdD4Oc3VqOpLdu5yWuz+TCyn7jDhT/Oiqd7KjRyPMuQRtQ59OtFaLYzujxbTNXOoTQFZZIXdCsiscqOOOK7/AMO6lLZK6TOpQrgkYwK8L8M6jMsn72JgFHO7jPvXq+kXCSaV5kbKSfvKDy59qyhHQ0qPU9K07UEikRHZQgUHGcZ75zXJ6/4xl+HHirTtXuY3Twtc3cV2Ase/95G+54GB4CtgsD1+9jpWfdeJdN0PS/tWr3K2UQGMO+WY+gHU1c+D3xGtPj98SIfh4uih9Dv9O1DY1xlpZbiK0klhwBwvzJ7nn3rSdL2sbNbbBRrOhO6ej0Z9baX4Lk+Lnw/07Wf7euNKsL9Rd282lXJhdY2JPlkoR0yOvt6Vzafs9WmjXEs0/i/UtWlWJh52oy5kQjBLc8H8uxx6V5hoviTxt8N/B7+H9Bu4b3QQjeRbXICTwdlQSgfMo5wrDI9TXnHjL42fEDVNOls2RNPnIKfaZZPN2x4GFC9yCCdxOTxnNeWqab916H06xMoxs1dnmvx2+I5v/ibBoaXSS2Xh6ARyTQn/AFp3lgqjo2S+7OM8kcYxR8RgfBH7NetanqSfZ9Z8SyQ6dZQvy0cJcSyH2JWM8+hHrXS/B/4AjVdafxBqsEt9NJJ5rXN3y8zY+8RwAPQAV5X+2v4uOt/Eiz8K2su618PwbJlB4+0ygM49PlTy19juFe7Rw3s4+2mraWS9dLnz+IxDl7id9bv/ACL/AMAf2vv+Ea0CDwt47kur3TLZQmn6vCvmzWyAYEUg6vGMfKRll6YIxt+ndN8a6f4s0iHUtIv49UsJ1+Se2fcGPoQeQw7ggEV+cdvoKpCWKqdq84PNdj4T8Va38M9SN94fvTalsedAfmhmA7Oh4P16jsaylSvqjkuup9p6o82w+bIY484Kkd6K8b0j9ovTPGFtFa6ih0a/IwQzboXb/ZbqP+BfnRWfLPsWrGFJrdlZK5nKklR8g5YHtj0rIv8Ax5PBCRa/6PGBhcHLfhXEWd9JPGbi4JLEb3Yjq55OP5D2FVbq4eYs5OfRRXTGmo7mLm2Tatqs+qXLNcMz98M2TXv37C089l+1X8L0tgRLPqF0sgz/AMsvsFzvP4DJ/Cvm4sGZVOck/lX1F/wTr05tU/a/8FsE8z7LpurSj/YP2Uxg/wDkTH/Aq1Qmrqx9vftReGvDfwzt4/E83iDR9Di1eZol0zVLtLYzz43MYC3B65YHABI5GQKk8GfsTxS3UGs+NLtLibassejWZ/cRHGR5kn/LRvYYUf7XWvhf9rf4rXvxk/aQ8UahMJZPCGlw/wBk+HmbIimtYpZIpp48cOJZ45jvA5CqM/KK+5v+CfH7Q8/xp+C1zoupGaXXPBc0ekS3kinbeW20/ZpN3QyBFKOOT8qsfv1lThBVOZR1PSrU6sMJCo5aN28/vLX7QOo6L8E/htr2vw2cQi0u23RQAACWZiEhiH+87KPpn0r8cr+G51TVbrUdQk+1ahdzvc3M7cmSVyWZvxJNff8A/wAFP/iks3iLw78ObKcmO2iGt6sqnhpHDJaxn12oJJMf9NENfCLREujYyOo46iu2tU55W6I8qmrK5BcQmGyuAAOFzj8c1JLGGDA/KOlLebFtJyxCqEPVgB04pwG5dxByefoK5hmHc2JR+OM88Citp4A/bICjgUUD5hXkZkWNThEGMDoT3P8ASoFJ808D5Og9TSI21Ae5GAabCf3zAtnCjBx3zViFSIxiQk7icHnoDX2J/wAEx/DT6t8RviRrJ1BdL/s3wVNbpqUpwlk9zMP3xPGNqwE/QGvjy4bbayEcHH9K+qP2a9WPgD9jz9obXfOaGbxBPpnhK1cDs0cjTAf9srqQ/gKiUnHVG1Kk601BdXY8n+OHxM0fx1rGp674bjurHwrbwWfhzw9asAZfsVnAsMTkH7nmN5khXqu/GWOSf0i/4J56Lo/h39kzwpqqmPTFuJtQv9WnAA3PEzRyO574WMfgK/L6TT4rjQrFPJVIkw6RAY2A/dH4Aj9a+ub74sw/Dr/gmXpGk2Fw8OteJbzUdCjIbBW3m1G6a6b/AL8W5jz2Mw9azpzak5eR7+aYb2WHhTvoml+F2z5N+LXxIuPjH8T/ABN41usqdbv3uooyf9Vb8JAn/AYljGPUVzBBC7j94HK+gqKBt5yAPTHb8KkimVpHUNl0/h9PT+ta76s+aM1LdppFa7bzbkN/qzxHER02r9P4jyc1dcHYfr3+lMmIe/AVRviQmRvr91f6+3406bCxgjjkmkJg7ZkbvgYI/SioXI8xhnoOwooJIM4hU+wH6UsPyu/AyIw340UVZY29ctAwPTIHFe/WF7Np/wCyT4Q0QNug1zx1reqTH0Nra2lsox64lYiiisamx6mW/wC8Q+f5HFz4CSIB9wsuT3HGP51geJPG954g8LeHvDzgJY+HpL+OBf70k908sjn8Cij/AHT60UVFPf5H0We/BD1/Qx7aIxwqqkfNgHNN1FUto2vGBLW0bEBeNwAzg0UVsfElfTo2hs1aQiSaX95K+OrHGce3IA9hTZXLAZ7Mf50UUCYrIokckZwN1FFFBJ//2Q=="/>
  <p:tag name="MMPROD_10013LOGO" val="/9j/4AAQSkZJRgABAQAAAQABAAD/2wBDAAMCAgMCAgMDAwMEAwMEBQgFBQQEBQoHBwYIDAoMDAsKCwsNDhIQDQ4RDgsLEBYQERMUFRUVDA8XGBYUGBIUFRT/2wBDAQMEBAUEBQkFBQkUDQsNFBQUFBQUFBQUFBQUFBQUFBQUFBQUFBQUFBQUFBQUFBQUFBQUFBQUFBQUFBQUFBQUFBT/wAARCAA0AJ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80SrkfeY/jTdjHufzrb0fwrqviCMvp1k96A20iJl3Z+hIP6Vp/wDCsPFKuqnQrvcxwoO0E/T5ua/alh3UXNFNrvqzz+ZI5ARZo8nJroNY8G694ehMuoaLe20C/eleP5V+pGQPxrCM4HYfnXNUowpvlno/NP8AyGnfYiNuD2FMNqK1Bp+oSKrDTroqwypFu5BHqOOalj0LWpv9VpF++P7to/8AhXM8PRl0/Ad2YZtT2NJ9mcfwk1pXtpfaf/x92lzaDp+/hZP5iqhmJxya45YeinbUu7K5t3HVSPrSpGy9cY9M1KZMdzTfMB7Vj7GnF3iwuxwgDjKuAfQmmFCnVhRlQeOKeJcjnkVXLB+TFqNBHr+Qp4Kk8k/lSEA9KQYHUU03HQY8bO2TTtvcA/nTV259KlXbjg11x17EiDOOlPDHPSgDJ61Msan+KuqMWtmQIJ3UYyaKeIRRW3NLuOx1/wAAbD+1Pjl4Cs2Xd9r1q1tjkdd8gX+tfUH/AAUg+E5+G+l/D9xD5Zu7m/UYH9xYP/iq+fv2eYlt/wBoD4ZSBclfE2mnH/bzHX6f/wDBR/QPhf4m8Q/BbSfiXe69pWnX+rXlrHqGiyQJHbb1gDvP5iMdu7yxlegLk5wBXm43EV8vqQwm8Z6uyvt5E8vNK99j51/YG+Gt/wDGj4O6nLqcLalHp+qvpsD3I3+ZEYkcxkn7wBY9egbHQV8w698MvBHh7RPHXitnm1rRLHxZN4e0u2sLgKCP3jxsz9lZI2Ksc528A84+5P259O8Z/so/Bjwz4F+E9tbeGfhJqCtYapq9mrNqgu5GYus8xPypKmPnUbiUZMqu0Hi/2hvE+k/s7a/4R/Z3+Ffw58H60mqWdi2rX3iXS1vJNXupnZIQW3LjGXbfnKmTCbNpJ5KeY4jEKLtzR1UU9bJbt/og5VGT1PGP2KvAf/Cy/iJ4kstHl1G88OWmlRS+TqEmWtZnkAWPaCQwyHAcADGM4zivPf2vDrXgb48a74attSvbO202O1VYIJ2jVS9ukhOARyS/Wvvj/gnv4A+Engb4q+JNF8F3reM/G2l2T2/iHxIJHh0+3V5ObewjbJmiEkexpXOTtQqWDHb8Zf8ABSCAD9tX4kBFwoOn4x/2D7et6GY1cTV+pwuopXXT8O2oclpcx5x8I/jdPoeuWWneNCdd8LXEghuTdoJZrZWOPMVjywXqUbIIzjB5r3H9sD9iM/DnwXN8QvC1rs0q2eP+07O3G6ERSEBLmI9lyyAgcYcEYGa+PJom8tvkyMV+2tpFFrf/AATEuJtcAeZvhpMXkkPOUsW8o5PfKJj3AqcyxNbDU4wm+ZN2V9WvR9h8vvJx0Pxt+GPwg8QfFe513+yBbWmm6Bpsuravqt/IY7WwtY+ruQCzMTgLGis7Hopwcdt4Z/ZG8Y+NNb8A2uh6jol9pfjo3MWh66ZpktJp7fd51vIDF5sMq7Tw6AN1UsOaufs3fFGTwfoHxL8GX2h6prPhzxzoY0+/l0S28+706ZGJtroJwJEV3IaMsm7cMMCMH1L4VftbeD/hFefBnwubHXr7w34A1bUdZ1K+WyiS+1G+uFljSKK2aYCGOMSEEtIWY87Vxg+RX+sQnJU1e35W3+86Fa2p5p4f/Yl8deK9W8I2emav4ang8VNqcWl6ibuZbeSawL/aoXzDvjdRG7AsoVlGQxrE+Hf7LmufFPxJpWh+HfFPhm7vtRsLrUI1mmuoPLjgRJHEivbh1LRyLIh27XXOGyMV6d8IP2lLnwb+0hB428aXXjLWPB3hdtYt9M0m30yNWszcxypIn2fzUhtnHmb5CCSSgznqJPg9+0l8PfAHxj0fx/rGoeM/Emvf2PdaTqF5Fo9pE0q/YoLKySKE3bA7Ejkd5GbLMUUIMEnjc8Ur6dO3XX/gF+6eIeIv2f8AxXoEvw/8lLTWrXx4inw9eaXKzx3rGUQtHtdVdHWRlUhlHXjNbml/steLLv4k614Cv9T0LQPFOma7aeHRY6pcSo17dXLSCIwBImLRFYi5kYKoV4zn5wK9c+Ivxh0HxtHpHi7UfBvi608e+G/Cs2gzaYdJaLQFlw0UN3GsdxG9mGg89mjjVVWUKy52OWu+Jvjt4W8b/tF/Bv4oS+GPGMPifw7aafc+LLez0NW/tBrbYYLi3VrguRIu2MtIwG1YyMnIMKtiLbE2R5Rp/wCyP4k1W78YW1r4q8JXM3hLTdR1XWEju7ktbRWUxhuVI+z5LhgCo/jDAqTzipoX7LHivWL3wZpE+oaLo/ijxnYDU/D+g6jcSR3N9buHMLFwhii87y2EYkdSxHOMjPd/DL49+CNG+Iv7Qd60Pie9j+Julano+jwWOlwy3ET30pk3TJ9oHKEhdqFt3J46VNF+054N1z4l/CT4j+K7LXLbxT8PNKstMuNDsbeIwarNYlzbSi4aRTBuZl8xTE20Kdu7OBoq2Li7Jfh5BaJ5jJ+zR43j+Ed58RVt7ebQ9M1R9I1q2j837bosyNtY3cJjBRAcDcu4AnBwcgaMf7MPiCK21S/v/EPh/StD0/xIPCb67dSXP2E6htVmDSLCfJiUOuZZQi88ZAJHR+Hv2vbnwj46tfHWnxf2jrOsanq9z4u8N3lmi6VqVnfziSW0DGRy6YBxvQbSQfmAIPW/DP8Aa88L/Dj4h+JfEek33iLStG17xPqWoax4Ul0y3v8ATtZ0eWRGtrR0knAgnVTOhkVWGGXlgCrdf1nGJX5f67ByxPljVLObSdUvbCS6t2ltJ5Ld5Ipt0chRipZG/iU44PcUU/xBqdtrHiLVtQsdPt9Hsry8muINORspaxu5ZYlPy5CghQcDpRXqqrVMbI9c+A8Kw/G/wDNjIg1yznb2Cyq2f0r6v/4KaeLk8d+H/h9Ju81ba9v1b23xRf8AxNfHOkeI9Y8PLIuk6ve6WJDlxZztFuPuRVmfx54suI2jl8UazNEwIZJL6RlI9wTX61ish9tioYmy9zbX/gHkS9o6kWnoj7m/Zg/ag0r4y/Bqf4S/EYpql9b2R094r5yTqtgBhGDHnz4uASPm+RHHO7Hz1+0hBqvg3XtCi8T2974ittIRbbw942029+y372yHdHBdEo6tLH2bCk9RnJr57VHgkjkjZ4pImDxyRsVZGHRlYcgj1FdTqPxZ8aatpM2mX3iS7vbCZdkkNzHFJvHuShOffOfevNXD0MNVlUpLR629dxSjN1OaL07O/wCDX5H0t/wTm8eQeG/iR4mGnWg0bSIdIO6Mz+dNcTNNGFeWTAztUOFUKANzdTzXjn7dmpLrX7UvjLVC2UvY7GRX7Ni0iTj1+6a4TRPif4s8L2a2mj6w2lW4ABWytoIy+P7zbNzH3JNXZfjn8QZdol8T3M237vnW9vJj6bozXL/ZEaeIeI5dWrfIpKtGo5K3L6v/ACMz4SfBPxB8YvE1npunWk0GmNKv2zVZUKwW0WRuO4j5mx0UZJNfbX7bv7V2h6D8Gz8F/Bd0stxcW1vpt59nYMmn6fEFAhZhx5sgRAVHRS5OMivijXPjN4+16zazvvFmpvaMNrQwyCBSPTEYXj2rhBCsa7VUAe1cOKyqOInGVVaR2RtFTlNSk7JdF+rOq+F/jTT/AAHJ4k+3WFxex6vp0dgogEDrGVvLe53NHOjpIP8ARwu0j+IntXcJ8bvBP9nR2lz8OftpitJrWOWaW0EhMkEUZeRhb5dt8by7sghn4PXPjTR4HFM78iuWrl1FzcpJ39TrU2j3LW/2jdE8Ta3f6hqngx7j7ZftqE0Zkt2812kkc+ZmHDlRKYw5G4oo3E9KxvHPjbwL4r+GTR2ti+leK5tRtpJre306AF444Io3fzlRVQuyySYT+JgpXA3HyQnim1x/2bRTTV1bz/zL52fQ0v7Xclzqvi6a/wBDurzT9Y1Xz7CBLiGGTSLNv7SMiwOsWBc79UmcTlTk7tysHIHGx/HyPSvFOo6/o+n3lnqB8KaT4f06a4lhnNrcWIsQlyVZCrDNirBcZUuDk7RnyumSQq/1rn/szDx2Qc7PcNP/AGjtC0nxMmtWPhOW0uWeOWZ4/sYlVvs92kypKLcNtMt0jgsSxEQDE8EZ9l8dvDFjdQyp4CtI0E8cskQhtHUxATk243wnEatLEUJy2IsOW4I8XdCnBpnbisnl9NapfiNTZ9AxftD+AHu2nvPhdFdsUiT/AJco1+S4M2di22M8hM91JBB4xVsv2hfBMDRNc/DlJLgIVlnjFj+9k8mMLceW9qyCQOjjGNhjlYFd3zHwYp6U3GOornlgqfn97K52E9yklxNIttsWR2dY06ICc7fu9ulFGwUVtyCPQ8mkoor+hjyRuTTX60UVzTArtUb9aKK8ye5oiB+lV5O9FFeRVNCq7FWwOlRuxoorxaxoiFmOajMjZ60UV5VQ0Q9ZW9alHWiiudgIfm61WlQKTiiioYEJ6Cl/hoornkWNAxRRRWIH/9k="/>
  <p:tag name="MMPROD_10014PHOTO" val="/9j/4AAQSkZJRgABAQAAAQABAAD/2wBDAAMCAgMCAgMDAwMEAwMEBQgFBQQEBQoHBwYIDAoMDAsKCwsNDhIQDQ4RDgsLEBYQERMUFRUVDA8XGBYUGBIUFRT/2wBDAQMEBAUEBQkFBQkUDQsNFBQUFBQUFBQUFBQUFBQUFBQUFBQUFBQUFBQUFBQUFBQUFBQUFBQUFBQUFBQUFBQUFBT/wAARCAB2AF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xiCMkH5c4HWrFjbkyKWPyk8moIMoxyNpJAAPetS1g86MAZUL1I7VvzGdi3b2++38vdlmboOpGa2bSzjjkR2Ko6sFJ45FVLKN9qsyHAHVetaGs3lt4c8MrrF0yOk24QxOfmkKnDYH1BHWs5O2ppGLlojRcRRQvM7BYl43scLj1J9KiTxJpdrE1xcajbrEpwWaTj6ZFfPXif4kal4r1eWGKYCMMVS33lIvTjA46d/T3rldU1FY7Z4JFNuudjHfvZsdyf1x+lWrvVg4pdT7M0K40/XrJ57K8guokblrdw2w+nFS21okU7EEEL09TXwnbajeeHr+O702/uLJ+0sBKHPvj7wPvX2D8F/Htv8QfDK3ZZf7ZtAsV3CORu7SD2YDP1yKmRKVtj0TTJYNrb/mbnj39Kv2unl5luEJQH2xkVFBarc7mRMt9Mc/Stm1ido/LLFQD+XtXO2WjQ04ssgXAHHQYxRViysDb4OBJx0NFRc05T5V+yw7NvltyOvpViwjfyQkaspLYy3GRUcckqw879pOCAtbeglftRbY3lY6Pyd3eutx7GCZdsdLubljFaqXuSp2qzBVzjuTgAVR+Mfgi91zTraw0QPPZWsQ+3TNEY1lmY8qAP4R27E5r1T4eSW4i1sz28EouLQW6mZA2DuDMFz34X35Fetaaq3ckcQG5Y8ABj0FePjMVKg0kj6PLcDHEJyk9D4Tg/ZQ8U21sl3Bb+faSr0QENGSP4hyfx6Vkal+zT4oj0ia9SNg0H+sglUqzjuV9fpX6X2+nWSpwQrY/hbj8q4/xZaxpuUDDEd/6Vwf2jV8j31k9B30Z+XGseDNa06cQXFk+CoJKrwy+tdD8N/EUvwu8XadqrLKNOkPkX4X5t0Ldc/Thhn0r7J8TaFbTEk20bsowhKA7favmbx5osGFYWphSUuHwOUYMc4H+etezhMT7dO6PmcwwCwjVne59fWdpbGGL7PMsqSKHWRTwVIyD+Vb1tp5Pl+WSGzgkdzXDfs/SnX/hd4bv5h5hiiNqXzkExkpn8gOtenwaZLEzbW25bIB5z/hW73seLsTW9iVC4+YgdfQ0VqW1jJDEpL/vc4bnj8KKmyHc+NIt4bZkspUE7uea3dHmtQPs0gLvnIOMGubt9Q2WcYKkSHHzDt7V0GjeWf3snyS9FNdTdmQkdLoha51zTbe1eQbro+ZgZACpvbA7khf0ru9X+MehfDnVJbPWGnvL8Krz22nKJ3gzyFfBwrYxx2rnvhxbvfeIPLt4yLx4JfKI67/LbpWFrnw/8S3c13b6X4nuNHiZQS1oAkhkJ+cscfMCM9xzz7V4GNjCVZKptY+vyl1VRbpK7v8AP8WfRHgXx5ofjTRpNS01LhbaMbpBcJtePvyOa8k8f/He5k11dN0LwhqWogNj7VuXYfU+g+hNS+DrO78L2F5YveTvM0DRyTykfvgAME+p5PNc74f8AWfj7wje2OoMWcl4/N3uGj3EkSJgjDdOuf1rzYKlGTcvhPqKkMQ4Jw+Jg3i19S3LdWc1lcycFJFwM/UHFef+OdJtVBdkKi73fNnhJNpIP44/Su6074S2XgSQRxXk88UYUBZ3LAEdDknvWT4w0l9RtGt4WQTRyqyb+VJ9/wA/0rsw1SEaq5Njysbh6k6L9qtf1Oz/AGYFdPhk1gQP9Ev7hgikZVWIbJGc4yWAr2axdplKbTzkBj2rxf8AZ40WKw1bWLiyMj2psIF81sjzHZ3JyD3+X8K960yKNZ5Bu3A44x0r2oz5/eR8TiKHsp8rd2rfih8lsZRbptOFYbiDziitC3tpIw5yA4b9KKq5yWPgLRFBvQZFYxyDCKR0Oa7nTIFacIU2u3AGOMVyeiOrys7oWRWwCOxHcV1mi3pFwWLs0ec7SP0zXTPyBHd+FdQPh7WtPuocLKpMSMe25Sv9a9Aig02eOW+up8yM/GSAWz0H515dYyo15E2FkZBvQSDIBqz/AGfdarZQXdneRpPahg0dwSVViQA3HORz+deBmFPmlFs+1ySvGnCUd2XPEHiu28P61f219Z3UkzQhoXjjLwjJxgsARu9q5L4cfEO6sfETmCymTTLpn+0JeKFXr8pQ9Rz/APXqbRNQ1aeS9ttZ8PXUV1C3D28jXEc2DkMjIp4PH3gD7cVneLb3W0kaHStEwi7l+1XwNvEAOjFmO85z2TPHSuKNOFuR/mfTTxM9JWenSz/M9T8V61p9/aC4g+V8cAc/ga801FmM7uCd5UNz2Nauk2s1j4Qln1e6hkvgyw7LdSFL4zxuOe4HPpWDqtyElmVT85U9+QadCHI3Y48bW9pBJ6M9l+A1jaWfhC4itlZFku2Y7mLHJRT1PXrXqUNvHEAqgLg8nua4/wAAWcNv4V0WK1hjtoPscMgCAAZKDJ46knvXWwSsZgrYx6+te9D3IqJ+c4mftasprS7NAxzPPHGuFypy2eo9KKmhaUNGRjKg4z1oqznsfn/ZebJGI1QRN2OOvtW5oD3ME6q6gZzwK5eHXIzDE7y+Qg6segFOf4v6D4eIaQS3RAIwoC/qf8K6Un2Ez1G3SQsMPl+MBqS8v7nRbkXa5NtKwLFOMMDkofr1H4ivn3X/ANqO9V2TR9MggGch52MhH8hXnGr/ABq8Y6xeW015rNw9vFMsxsID5MDhTnaVXGRx3z61FWh7WNmdeGxMsPPmiz770S2h8RCNrWR4/NTezbyAR7e/41m+IreLRrgmRd2w/K5bIU+uDXk2jeINTtLO3bTr6axiuoY7mOG8jyDFIu5COh5B4I461Dq82t6uw+16lHJGoxst0Izxz1rxlhrSs2fdf2lendLU0k8TfadZup55CbeFQY1U/KZOmfeo9LN1r2swW8AaS4uJQoI/hBPJ/AZP4Vh2mluzwwRq8juwVY0UszEngKBySegHvX0Z8O/hgfCFit3foBqsygOCeIAf4M9M/wB4+vHbnqoYdznaK06niYjFckOabu3t6/5HjHgj4uWv7Onx58TfDvXLuU+BNQuEvdIu5GLf2TLcAOUbJ4hZ2cH+6cN0LV9jadaSuyeZIrAjcGUgqw9QRwR7ivyg+N3i1PHvxW8S63EwltJrow2xGcGGMCNPzC5/Gtj4YftG/EH4S7LbRtcefSjwdJ1RftVqMdlVjmP/AIAVr1alK790+V5u5+rMdx/pgRScg9MHpRXyj4K/4KJ+GNQayXxP4Zv9CuhhZbrTZBdwD/a2NtcD2G4/Wiub2c+wuZHxJrPjq7v5nKE7SSQD06+mawJJZbtt8khcse5qNITuxg4HJ561Mny4Gep5zXeYiFQoyflIGMn+lW9JtFm1CJJ8CIHfIuP4Rj5R7k8fjVNpOcr87g4VG7VYsXNvOGJJbOWYd/YUAfqL8MPhNafG79ln4XzGOJfEdroSta3C4Uy7ZJA0Ejf3TtG0k4U89Ca5HRPgFqWr3Ij021nvN6q4mIxa7T0f7QPkZD1BQtkA4zXiPif4ya5D+x98Mfhn4dmuLYalp2pXWv3dqxWb7FBezhLUMPuJIFcuR1VQvRmFZn7Lv7SKfs/fEyyj1S6upPBOsrDpWpWgy0dshbEF1EmTjyi2CF6ozDBIArmq4eNSSbbXp1PXw2LnSptJJ+vQ+8/APwE0bwBCt2+NQ1kJ89/ImFQkciFP4V7bidxHXGcV5N+1H48l8GfDjXLzTgyynFjbyIPuSSnbu/AZI98V9P8Aih2hs540cPkHayHII7EGvgL/AIKCeKRplz4P8DwEAw2z63fgNz5khMcKsPZFkYZ/vjHqe6MY042iedUnKcuabuz4xaNQwUZ2gY9aZcqNsfoGxz9KtTkS5kDEkcMB396iulZrdyBgqN2CeMisjEpyfeHr70U9jk5APP5H0oq9BXGhTEu5upPTGRTVYnIUbmx0B/nU7gPErAcgY69PxpseBIcDJK/jnNShjGgMKht5Zye3aiAl7gd/x706WMup6+vNJafNKTk8D/PaqDc+sfCtzp+l/sRyeKorONdfmub/AMLRXNxJwYnlOdg4xgXMxzzyBnsKvf8ABOTwlpHiL4veJZ9V06LUrnT9OMsDzqGFs5cKrhcYJJyBkYH4143rfjeJv2dvhd4Ntm8yS3vtY12/iBJUGafyrYMB3CRSt9GHrXd/sHePH8B/tO6JZM4aw8W21xotyn92Qr50DD38yEDHo5pc7ujqUbUz9LrCLbefY7thFDG26NmGAq4ztI5xgfh6c1+Rfx/+I3/C1/jL4t8Uq7SWV5fvHYhhgraxfuoAPT5EDfVj3NfoT+1v8Tj4E+EPia5s7swapdwHTLbnLCWc+XlcccKZHyOPk7Gvy12BI1RMBFAUYHQD8a0kczFCMAW7AYPX5qpmaa8DKg8mDoxz87ev+739/pVuRsFVcA5z9T/OoL9Rbq0sXLA4Yf3vQfXmsRCRIq7VVcYUCip1G1B2z056UVYEKBhaq7MWBwcdP1/GoGwtxHjPzZXmiioWwdRl05QqBz25p9v8quG52A4xRRQBc8KvLPp7yGVsoAik8lQpJwPQc17X+xpp8WsftbfDlLgZRL25vYwD914rOeVf1AooqOp3/ZfovyPVP+CjvieQ/EvQPDybo7OHTV1eVFwFeaQmIEfRY2/Fq+QsbpQg6tyc9OlFFbs4WMmXMHmHBHYen41XVTPqDIzEiDy85P3nfjP0AoopCLzhVLLjJUcZ6dqKKKAP/9k="/>
  <p:tag name="MMPROD_10014LOGO" val="/9j/4AAQSkZJRgABAQAAAQABAAD/2wBDAAMCAgMCAgMDAwMEAwMEBQgFBQQEBQoHBwYIDAoMDAsKCwsNDhIQDQ4RDgsLEBYQERMUFRUVDA8XGBYUGBIUFRT/2wBDAQMEBAUEBQkFBQkUDQsNFBQUFBQUFBQUFBQUFBQUFBQUFBQUFBQUFBQUFBQUFBQUFBQUFBQUFBQUFBQUFBQUFBT/wAARCAA0AG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KyeaZLOkABkbaCQoz6mnnrWbdgXbbmAMSuqL75IDH+n50ATpfl5GQx7WViMM3Wny3bQrlkAPpu5NVAAkhWUblBEcu7uP4W/pTT5YiCsDzlpXPJCAnA/HpQBdt75ZyisDHIy79hPOKsVwPij4keHvCOpLbajqQ/tgxiVbC0he4uACeB5aAkDHGTirvhr4teF/FN+mn2uoNbam4JWw1CF7adsf3UkALf8AAc1PMtrnK8XQUuVyV723W52NFRT3cNqAZpo4Qc4LsFzgZPX0AJ/CodM1ax1m3Nxp97b38AYr5ttKsi5HUZUkZqjf2kOblvqW6KoXOvaZZX8VjcajaW97NzHbSzqsj/RScmr9A4zjNtRd7BQTxRSHpQUNoooqwGXZkEL+Uu5zwOcY96qJbkKFkhZ1UYVQQFH69ferd3bi5hZD16g+9Ukby4UZoVkBOwg4DK2cYPrz3qAFaGZpEyjSRnKMHIztP88VynxO8R3Hw68A6rrEMQvJ7dAYhJ0aZnCRKR6bmBP0rqJExMGZVPlfMUQYG48KvvXKfEzwnN498A6tpBkEd/JFvt3zhQ6uHQn2DqAfaplfldtzkxfP9Xn7Lezt9xL8Pfh7a+CdGUtFJea7c/vr/VpSGnuJm5Ylic4zwB0wKv8AinwPZ+N9PnstStlVwPNtL9ABPaT4+WWNhyrA4PB/nXJXHxstLX4e3niVNDuNRk0qMnWLC3KJcWTIP3gZHIzg5PB5HIzWHbftK6Wnw2i+Ia6BfjQrstFAZbi3SZyrshAj35PKn7uTgZxW8cPKVP2kVpte637HCp4RYWztaxT1Zv8AhYlt8MbDxEqXs8WtXVhqaEfJNNbwzI+R6OY8kdMNiuv06wtfCPxludO0OxhsLK58Pm7ksrSMRRyTJPtVyoAG7aSufTHpWH8HYNP8afDDwz4xtfN1rUUvrvWBDZyLH/pMzSLLGd+B8u8jBI6Dmq3wp+Ovgr4v/F2/jsLXVtL8Uadp8lo1vqKoiSRLMPMChWbLK2O/Q0QwtZxk+X4d+66annUMLUcVN7yad3vZJK1zE8E+G9X13wpb6hd/DbR/FNzqafaZ9Xv9YRp5y3OcmIlMdAoPy4xXsfwmGsp4D06PXp47nUIzInnR3IuN8YdhHmQcMwXAJ7kGuc8Z/DbRdC03WNZbxBrnhvQo45Ly+0/S7wRW7AAs5VcEoW5yEK5J96qfAH4w+HvidoPk+DPDmpab4f0x/spmuo4oY4227tqqHLMeRk4/i60qVCq4uaXurRs3wGDqYereq9UrbrXVa2Sueu0h6V59p/xaPirXte03wno0muroU5tL68kuFt4RcAZMMZIJdgDycBRwM1d+HXxTsPiRc+IbS0sL7TrvQrsWN9BfIqsk20MVG1iGAz94cHqMitJUZxTk1ta/lfa6PoFOLdkdlRRRWRY89azdQBtmEiqWWR1yo/vAjH59K0j1pCM1AGbGQJgGBd0OSqD70h6/gOlK4eCNN8e2VCSp6qwJ5Gfp/KrCadDGWKhlLHJ+c8n86cbKJgQd+D23mgDxT9ozwVot38P/ABNr0lmBq9jpMzw30LNG7JtICuVxvHOMNmvEvg/4Mltf2VD4g0LwdJ4j8S3dne26XE90hS3QySIzxxs2chedqjJIr6E/aauPsHwQ8SaXYWN5qGoajata2tpY28k8jsxAJwoOABkkmuI/Zj8aRfDv9nvT9P1rSdattY0w3O/TP7LuDPMTK7oIxs+bcGA64z1xXv4a0cHorvmTt6I86eGpOprFd72W+xtfsWt4XtvglY6f4a1dtWltpnbUvNjMTxXL8suw8quMAeoGfUD5u8ayz/BL4gfDj4tafbE2GoG4h1LbyJGE0iSj2LQsCPdPavYP2QvCOufDTRfHvjLxbpd1oFrrd0lzb6dJCzXARTKxPlKC2T5gUDGTt6dKkTwgfjh+yXdeGk0+90/xFYiS5hs9StJIJEnSZ5EADAZDqSoIz972NdcakaWInd3jJpN+TTv9zZq05Qj0a2O/+M2qWfjs2/hOB3uLFdMk8R6iYzhGt41P2eNj6SS7Wx3WJvWuA/4J3nf8FtXJ6nWpcn/tjDVz4T6Pqvw2/Zj1DUfFUF9ceJtW0xoY7RLZ5LtYVhMdpbFAM5VTnpxvOe9cp+xtear4R+DHjbQLrS9W0jxHG1zf2a3FjLH52bZQpjLLhmDIfl68jjmoathp04O6Ukr9+7GvjTfY5tbn4k/sV+LteuRov/CUfD/Vr9rp50LErkn5iwz5UmCAdwKttHNfR3wD+JHgf4sJ4i8TeE457XUr2aA6vaXQ2yJKsW1CQCVwVXG5Tzt9RVX4O/Fo698KrVfH9vd6T4js7QQ6ta6rYvE1x8v+sRCv7wOvOFB5JGK8z/Yp+F2peHvEvjzxdLpV74f0DVZvs+kWF9GYpHgEjuHKHkABlUEjn5qitKFejN1FyzjZXW0vl19RwXLJJar8j6uooor546bjz1oooqBhRRRQAUUUVpdgFFFFIAooop3YBRRRSAXaKKKKgD//2Q=="/>
  <p:tag name="MMPROD_NEXTUNIQUEID" val="10008"/>
  <p:tag name="MMPROD_TAG_VCONFIG" val="PD94bWwgdmVyc2lvbj0iMS4wIj8+DQo8Y29uZmlndXJhdGlvbj4NCgk8Y29sb3JzPg0KCQk8dWljb2xvciBuYW1lPSJwcmltYXJ5IiB2YWx1ZT0iMHg4OEFBOTkiLz4NCgkJPHVpY29sb3IgbmFtZT0iZ2xvdyIgdmFsdWU9IjB4MzVEMzM0Ii8+DQoJCTx1aWNvbG9yIG5hbWU9InRleHQiIHZhbHVlPSIweEZGRkZGRiIvPg0KCQk8dWljb2xvciBuYW1lPSJsaWdodCIgdmFsdWU9IjB4NjA3ODZCIi8+DQoJCTx1aWNvbG9yIG5hbWU9InNoYWRvdyIgdmFsdWU9IjB4MDAwMDAwIi8+DQoJCTx1aWNvbG9yIG5hbWU9ImJhY2tncm91bmQiIHZhbHVlPSIweDc3OTM4NSIvPg0KCTwvY29sb3JzPg0KCTxsYXlvdXQ+DQoJCTx1aXNob3cgbmFtZT0icHJlc2VudGF0aW9udGl0bGUiIHZhbHVlPSJ0cnVlIi8+DQoJCTx1aXNob3cgbmFtZT0icHJlc2VudGVycGhvdG8iIHZhbHVlPSJ0cnVlIi8+DQoJCTx1aXNob3cgbmFtZT0icHJlc2VudGVybmFtZSIgdmFsdWU9InRydWUiLz4NCgkJPHVpc2hvdyBuYW1lPSJwcmVzZW50ZXJ0aXRsZSIgdmFsdWU9InRydWUiLz4NCgkJPHVpc2hvdyBuYW1lPSJwcmVzZW50ZXJlbWFpbCIgdmFsdWU9ImZhbHNlIi8+DQoJCTx1aXNob3cgbmFtZT0icHJlc2VudGVyYmlvIiB2YWx1ZT0iZmFsc2UiLz4NCgkJPHVpc2hvdyBuYW1lPSJjb21wYW55bG9nbyIgdmFsdWU9ImZhbHNlIi8+DQoJCTx1aXNob3cgbmFtZT0ic2lkZWJhciIgdmFsdWU9InRydWUiLz4NCgkJPHVpc2hvdyBuYW1lPSJvdXRsaW5lIiB2YWx1ZT0idHJ1ZSIvPg0KCQk8dWlzaG93IG5hbWU9InRodW1ibmFpbCIgdmFsdWU9ImZhbHNlIi8+DQoJCTx1aXNob3cgbmFtZT0ibm90ZXMiIHZhbHVlPSJmYWxzZSIvPg0KCQk8dWlzaG93IG5hbWU9InNlYXJjaCIgdmFsdWU9ImZhbHNlIi8+DQoJCTx1aXNob3cgbmFtZT0iYXR0YWNobWVudHMiIHZhbHVlPSJ0cnVlIi8+DQoJCTx1aXNob3cgbmFtZT0idXRpbHMiIHZhbHVlPSJ0cnVlIi8+DQoJCTx1aXNob3cgbmFtZT0idm9sdW1lIiB2YWx1ZT0idHJ1ZSIvPg0KCQk8dWlzaG93IG5hbWU9InBsYXliYXIiIHZhbHVlPSJ0cnVlIi8+DQoJCTx1aXNob3cgbmFtZT0idGFsa2luZ2hlYWQiIHZhbHVlPSJ0cnVlIi8+DQoJCTx1aXNob3cgbmFtZT0ic2lkZWJhcm9ucmlnaHQiIHZhbHVlPSJ0cnVlIi8+DQoJCTx1aXNob3cgbmFtZT0idmlld2NoYW5nZSIgdmFsdWU9InRydWUiLz4NCgkJPHVpc2hvdyBuYW1lPSJpbml0aWFsZGlzcGxheW1vZGVpc25vcm1hbCIgdmFsdWU9InRydWUiLz4NCgkJPHVpcmVwbGFjZSBuYW1lPSJsb2dvIiB2YWx1ZT0iIi8+DQoJCTx1aXJlcGxhY2UgbmFtZT0iYmdpbWFnZSIgdmFsdWU9IiIvPg0KCQk8dWlyZXBsYWNlIG5hbWU9ImluaXRpYWx0YWIiIHZhbHVlPSJvdXRsaW5lIi8+DQoJCTx1aXNob3cgbmFtZT0icXVpeiIgdmFsdWU9InRydWUiLz4NCgkJPHVpc2hvdyBuYW1lPSJhbHdheXNTY3J1bmNoIiB2YWx1ZT0iZmFsc2UiLz4NCgk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Qk8dWl0ZXh0IG5hbWU9IkRPQ1dSQVBfVElUTEUiIHZhbHVlPSJCcmVlemU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EZW4gVGVpbG5laG1lcm4gZGllIFNlaXRlbmxlaXN0ZSBhbnplaWdlbiIvPg0KCQk8dWl0ZXh0IG5hbWU9IkRPQ1dSQVBfVElUTEUiIHZhbHVlPSJCcmVlemU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U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T1VUTElORSIgdmFsdWU9IlBsYW4iLz4NCgkJPHVpdGV4dCBuYW1lPSJUQUJfVEhVTUIiIHZhbHVlPSIgTWluaWF0dXJlIi8+DQoJCTx1aXRleHQgbmFtZT0iVEFCX05PVEVTIiB2YWx1ZT0iTm90ZXMiLz4NCgkJPHVpdGV4dCBuYW1lPSJUQUJfU0VBUkNIIiB2YWx1ZT0iIENoZXJjaGVy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5vdGVzIGRlcyBkaWFwb3NpdGl2ZXM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k1vbnRyZXIgbCdlbmNhZHLDqSBhdXggcGFydGljaXBhbnRzIi8+DQoJCTx1aXRleHQgbmFtZT0iRE9DV1JBUF9USVRMRSIgdmFsdWU9IlBpw6hjZSBqb2ludGUgQnJlZXpl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IHVpdGV4dCAtLT4NCgkJPCEtLSBzdWJzdGl0dXRpb246ICVuID09IHNsaWRlIG51bWJlciAtLT4NCgkJPHVpdGV4dCBuYW1lPSJVTk5BTUVEU0xJREVUSVRMRSIgdmFsdWU9IuOCueODqeOCpOODiSA6ICVuIi8+DQoJCTwhLS0gc3Vic3RpdHV0aW9uOiAlbiA9PSBzbGlkZSBudW1iZXIgLS0+DQoJCTwhLS0gc3Vic3RpdHV0aW9uOiAldCA9PSB0b3RhbCBzbGlkZSBjb3VudCAtLT4NCgkJPHVpdGV4dCBuYW1lPSJTQ1JVQkJBUlNUQVRVU19TTElERUlORk8iIHZhbHVlPSLjgrnjg6njgqTjg4kgOiAlbiAvICV0IHwgIi8+DQoJCTx1aXRleHQgbmFtZT0iU0NSVUJCQVJTVEFUVVNfU1RPUFBFRCIgdmFsdWU9IuWBnOatoiIvPg0KCQk8dWl0ZXh0IG5hbWU9IlNDUlVCQkFSU1RBVFVTX1BMQVlJTkciIHZhbHVlPSLlho3nlJ/kuK0iLz4NCgkJPHVpdGV4dCBuYW1lPSJTQ1JVQkJBUlNUQVRVU19OT0FVRElPIiB2YWx1ZT0i6Z+z5aOw44Gq44GXIi8+DQoJCTx1aXRleHQgbmFtZT0iU0NSVUJCQVJTVEFUVVNfTE9BRElORyIgdmFsdWU9IuODreODvOODieS4rSIvPg0KCQk8dWl0ZXh0IG5hbWU9IlNDUlVCQkFSU1RBVFVTX0JVRkZFUklORyIgdmFsdWU9IuODkOODg+ODleOCoeS4rSIvPg0KCQk8dWl0ZXh0IG5hbWU9IlNDUlVCQkFSU1RBVFVTX1FVRVNUSU9OIiB2YWx1ZT0i6LOq5ZWP44Gr562U44GI44Gm5LiL44GV44GEIi8+DQoJCTx1aXRleHQgbmFtZT0iU0NSVUJCQVJTVEFUVVNfUkVWSUVXUVVJWiIgdmFsdWU9IuOCr+OCpOOCuuOCkuODrOODk+ODpeODvOOBl+OBpuOBhOOBvuOBmSIvPg0KCQk8IS0tIHN1YnN0aXR1dGlvbjogJW0gPT0gbWludXRlcyByZW1haW5pbmcgLS0+DQoJCTwhLS0gc3Vic3RpdHV0aW9uOiAlcyA9PSBzZWNvbmRzIHJlbWFpbmluZyAtLT4NCgkJPHVpdGV4dCBuYW1lPSJFTEFQU0VEIiB2YWx1ZT0i5q6L44KKIDogJW0g5YiGICVzIOenkiIvPg0KCQk8dWl0ZXh0IG5hbWU9Ik5PVEZPVU5EIiB2YWx1ZT0i5L2V44KC6KaL44Gk44GL44KK44G+44Gb44KTIi8+DQoJCTx1aXRleHQgbmFtZT0iQVRUQUNITUVOVFMiIHZhbHVlPSLmt7vku5giLz4NCgkJPCEtLSBzdWJzdGl0dXRpb246ICVwID09IGN1cnJlbnQgc3BlYWtlcidzIHRpdGxlIC0tPg0KCQk8dWl0ZXh0IG5hbWU9IkJJT1dJTl9USVRMRSIgdmFsdWU9Iue1jOattCA6ICVwIi8+DQoJCTx1aXRleHQgbmFtZT0iQklPQlROX1RJVExFIiB2YWx1ZT0i57WM5q20Ii8+DQoJCTx1aXRleHQgbmFtZT0iRElWSURFUkJUTl9USVRMRSIgdmFsdWU9InwiLz4NCgkJPHVpdGV4dCBuYW1lPSJDT05UQUNUQlROX1RJVExFIiB2YWx1ZT0i44GK5ZWP44GE5ZCI44KP44GbIi8+DQoJCTx1aXRleHQgbmFtZT0iVEFCX09VVExJTkUiIHZhbHVlPSLjgqLjgqbjg4jjg6njgqTjg7MiLz4NCgkJPHVpdGV4dCBuYW1lPSJUQUJfVEhVTUIiIHZhbHVlPSLjgrXjg6Djg43jg7zjg6siLz4NCgkJPHVpdGV4dCBuYW1lPSJUQUJfTk9URVMiIHZhbHVlPSLjg47jg7zjg4giLz4NCgkJPHVpdGV4dCBuYW1lPSJUQUJfU0VBUkNIIiB2YWx1ZT0i5qSc57SiIi8+DQoJCTx1aXRleHQgbmFtZT0iU0xJREVfSEVBRElORyIgdmFsdWU9IuOCueODqeOCpOODieOCv+OCpOODiOODqyIvPg0KCQk8dWl0ZXh0IG5hbWU9IkRVUkFUSU9OX0hFQURJTkciIHZhbHVlPSLplbfjgZUiLz4NCgkJPHVpdGV4dCBuYW1lPSJTRUFSQ0hfSEVBRElORyIgdmFsdWU9IuaknOe0ouOBmeOCi+ODhuOCreOCueODiCA6ICIvPg0KCQk8dWl0ZXh0IG5hbWU9IlRIVU1CX0hFQURJTkciIHZhbHVlPSLjgrnjg6njgqTjg4kiLz4NCgkJPHVpdGV4dCBuYW1lPSJUSFVNQl9JTkZPIiB2YWx1ZT0i44K544Op44Kk44OJ44K/44Kk44OI44OrIC8g6ZW344GVIi8+DQoJCTx1aXRleHQgbmFtZT0iQVRUQUNITkFNRV9IRUFESU5HIiB2YWx1ZT0i44OV44Kh44Kk44Or5ZCNIi8+DQoJCTx1aXRleHQgbmFtZT0iQVRUQUNIU0laRV9IRUFESU5HIiB2YWx1ZT0i44K144Kk44K6Ii8+DQoJCTx1aXRleHQgbmFtZT0iU0xJREVfTk9URVMiIHZhbHVlPSLjgrnjg6njgqTjg4njg47jg7zjg4g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OCteOCpOODieODkOODvOOCkuWPguWKoOiAheOBq+imi+OBm+OCiyIvPg0KCQk8dWl0ZXh0IG5hbWU9IkRPQ1dSQVBfVElUTEUiIHZhbHVlPSJCcmVlemU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SB1aXRleHQgLS0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ssLjsl6zsnpDsl5Dqsowg7IS466GcIOunieuMgCDrs7TsnbTquLAiLz4NCgkJPHVpdGV4dCBuYW1lPSJET0NXUkFQX1RJVExFIiB2YWx1ZT0iQnJlZXplIO2MjOydvCDssqjrtoAiLz4NCgkJPHVpdGV4dCBuYW1lPSJET0NXUkFQX01TRyIgdmFsdWU9IuuCtCDsu7Ttk6jthLDsl5Ag7KCA7J6lIi8+DQoJCTx1aXRleHQgbmFtZT0iRE9DV1JBUF9QUk9NUFQiIHZhbHVlPSLtgbTrpq3tlZjsl6wg64uk7Jq066Gc65OcIi8+DQoJPC9sYW5ndWFnZT4NCjwvY29uZmlndXJhdGlvbj4NCiA="/>
  <p:tag name="ARTICULATE_PROJECT_OPEN" val="0"/>
  <p:tag name="MMPROD_UIDATA" val="&lt;database version=&quot;8.0&quot;&gt;&lt;object type=&quot;1&quot; unique_id=&quot;10001&quot;&gt;&lt;property id=&quot;20141&quot; value=&quot;RD_ format&quot;/&gt;&lt;property id=&quot;20180&quot; value=&quot;1&quot;/&gt;&lt;property id=&quot;20181&quot; value=&quot;1&quot;/&gt;&lt;property id=&quot;20193&quot; value=&quot;-1&quot;/&gt;&lt;property id=&quot;20224&quot; value=&quot;C:\Documents and Settings\slobos\My Documents\My Breeze Presentations\RD_ format&quot;/&gt;&lt;property id=&quot;20250&quot; value=&quot;0&quot;/&gt;&lt;property id=&quot;20251&quot; value=&quot;0&quot;/&gt;&lt;property id=&quot;20259&quot; value=&quot;0&quot;/&gt;&lt;object type=&quot;8&quot; unique_id=&quot;10002&quot;&gt;&lt;/object&gt;&lt;object type=&quot;4&quot; unique_id=&quot;10004&quot;&gt;&lt;object type=&quot;5&quot; unique_id=&quot;10013&quot;&gt;&lt;property id=&quot;20149&quot; value=&quot;Paul Biondi&quot;/&gt;&lt;property id=&quot;20150&quot; value=&quot;Vice President&quot;/&gt;&lt;property id=&quot;20151&quot; value=&quot;Biondi.jpg&quot;/&gt;&lt;property id=&quot;20159&quot; value=&quot;rdoplogo.jpg&quot;/&gt;&lt;/object&gt;&lt;object type=&quot;5&quot; unique_id=&quot;10014&quot;&gt;&lt;property id=&quot;20149&quot; value=&quot;David Boyko&quot;/&gt;&lt;property id=&quot;20150&quot; value=&quot;Senior Vice President, Global Medical Affairs&quot;/&gt;&lt;property id=&quot;20151&quot; value=&quot;BoykoSm.jpg&quot;/&gt;&lt;property id=&quot;20159&quot; value=&quot;onebmssm.jpg&quot;/&gt;&lt;/object&gt;&lt;/object&gt;&lt;object type=&quot;2&quot; unique_id=&quot;10005&quot;&gt;&lt;object type=&quot;3&quot; unique_id=&quot;12636&quot;&gt;&lt;property id=&quot;20148&quot; value=&quot;5&quot;/&gt;&lt;property id=&quot;20300&quot; value=&quot;Slide 1 - &amp;quot;Exciting NEXT   CHAPTER&amp;quot;&quot;/&gt;&lt;property id=&quot;20307&quot; value=&quot;1573&quot;/&gt;&lt;/object&gt;&lt;object type=&quot;3&quot; unique_id=&quot;12639&quot;&gt;&lt;property id=&quot;20148&quot; value=&quot;5&quot;/&gt;&lt;property id=&quot;20300&quot; value=&quot;Slide 7 - &amp;quot;Our Vision for the Future&amp;quot;&quot;/&gt;&lt;property id=&quot;20307&quot; value=&quot;1576&quot;/&gt;&lt;/object&gt;&lt;object type=&quot;3&quot; unique_id=&quot;12647&quot;&gt;&lt;property id=&quot;20148&quot; value=&quot;5&quot;/&gt;&lt;property id=&quot;20300&quot; value=&quot;Slide 6&quot;/&gt;&lt;property id=&quot;20307&quot; value=&quot;1648&quot;/&gt;&lt;/object&gt;&lt;object type=&quot;3&quot; unique_id=&quot;12661&quot;&gt;&lt;property id=&quot;20148&quot; value=&quot;5&quot;/&gt;&lt;property id=&quot;20300&quot; value=&quot;Slide 8 - &amp;quot;Our Next Chapter&amp;quot;&quot;/&gt;&lt;property id=&quot;20307&quot; value=&quot;1587&quot;/&gt;&lt;/object&gt;&lt;object type=&quot;3&quot; unique_id=&quot;12662&quot;&gt;&lt;property id=&quot;20148&quot; value=&quot;5&quot;/&gt;&lt;property id=&quot;20300&quot; value=&quot;Slide 15 - &amp;quot;Exciting NEXT   CHAPTER&amp;quot;&quot;/&gt;&lt;property id=&quot;20307&quot; value=&quot;1633&quot;/&gt;&lt;/object&gt;&lt;object type=&quot;3&quot; unique_id=&quot;12845&quot;&gt;&lt;property id=&quot;20148&quot; value=&quot;5&quot;/&gt;&lt;property id=&quot;20300&quot; value=&quot;Slide 5 - &amp;quot;Position of Strength&amp;quot;&quot;/&gt;&lt;property id=&quot;20307&quot; value=&quot;1666&quot;/&gt;&lt;/object&gt;&lt;object type=&quot;3&quot; unique_id=&quot;12846&quot;&gt;&lt;property id=&quot;20148&quot; value=&quot;5&quot;/&gt;&lt;property id=&quot;20300&quot; value=&quot;Slide 11 - &amp;quot;Our Priorities&amp;quot;&quot;/&gt;&lt;property id=&quot;20307&quot; value=&quot;1669&quot;/&gt;&lt;/object&gt;&lt;object type=&quot;3&quot; unique_id=&quot;12847&quot;&gt;&lt;property id=&quot;20148&quot; value=&quot;5&quot;/&gt;&lt;property id=&quot;20300&quot; value=&quot;Slide 12 - &amp;quot;Our Drivers&amp;quot;&quot;/&gt;&lt;property id=&quot;20307&quot; value=&quot;1657&quot;/&gt;&lt;/object&gt;&lt;object type=&quot;3&quot; unique_id=&quot;12850&quot;&gt;&lt;property id=&quot;20148&quot; value=&quot;5&quot;/&gt;&lt;property id=&quot;20300&quot; value=&quot;Slide 16&quot;/&gt;&lt;property id=&quot;20307&quot; value=&quot;1673&quot;/&gt;&lt;/object&gt;&lt;object type=&quot;3&quot; unique_id=&quot;12917&quot;&gt;&lt;property id=&quot;20148&quot; value=&quot;5&quot;/&gt;&lt;property id=&quot;20300&quot; value=&quot;Slide 9 - &amp;quot;Achieve 2020 Ambition&amp;quot;&quot;/&gt;&lt;property id=&quot;20307&quot; value=&quot;1675&quot;/&gt;&lt;/object&gt;&lt;object type=&quot;3&quot; unique_id=&quot;13027&quot;&gt;&lt;property id=&quot;20148&quot; value=&quot;5&quot;/&gt;&lt;property id=&quot;20300&quot; value=&quot;Slide 2&quot;/&gt;&lt;property id=&quot;20307&quot; value=&quot;1678&quot;/&gt;&lt;/object&gt;&lt;object type=&quot;3&quot; unique_id=&quot;13028&quot;&gt;&lt;property id=&quot;20148&quot; value=&quot;5&quot;/&gt;&lt;property id=&quot;20300&quot; value=&quot;Slide 3&quot;/&gt;&lt;property id=&quot;20307&quot; value=&quot;1682&quot;/&gt;&lt;/object&gt;&lt;object type=&quot;3&quot; unique_id=&quot;13029&quot;&gt;&lt;property id=&quot;20148&quot; value=&quot;5&quot;/&gt;&lt;property id=&quot;20300&quot; value=&quot;Slide 4 - &amp;quot;Exciting NEXT   CHAPTER&amp;quot;&quot;/&gt;&lt;property id=&quot;20307&quot; value=&quot;1680&quot;/&gt;&lt;/object&gt;&lt;object type=&quot;3&quot; unique_id=&quot;13030&quot;&gt;&lt;property id=&quot;20148&quot; value=&quot;5&quot;/&gt;&lt;property id=&quot;20300&quot; value=&quot;Slide 14&quot;/&gt;&lt;property id=&quot;20307&quot; value=&quot;1677&quot;/&gt;&lt;/object&gt;&lt;object type=&quot;3&quot; unique_id=&quot;13031&quot;&gt;&lt;property id=&quot;20148&quot; value=&quot;5&quot;/&gt;&lt;property id=&quot;20300&quot; value=&quot;Slide 10 - &amp;quot;Long-term Growth Beyond 2020&amp;quot;&quot;/&gt;&lt;property id=&quot;20307&quot; value=&quot;1684&quot;/&gt;&lt;/object&gt;&lt;object type=&quot;3&quot; unique_id=&quot;13032&quot;&gt;&lt;property id=&quot;20148&quot; value=&quot;5&quot;/&gt;&lt;property id=&quot;20300&quot; value=&quot;Slide 13&quot;/&gt;&lt;property id=&quot;20307&quot; value=&quot;168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MS 2015">
  <a:themeElements>
    <a:clrScheme name="Custom 2">
      <a:dk1>
        <a:sysClr val="windowText" lastClr="000000"/>
      </a:dk1>
      <a:lt1>
        <a:sysClr val="window" lastClr="FFFFFF"/>
      </a:lt1>
      <a:dk2>
        <a:srgbClr val="0064A8"/>
      </a:dk2>
      <a:lt2>
        <a:srgbClr val="FFEBB3"/>
      </a:lt2>
      <a:accent1>
        <a:srgbClr val="4F81BD"/>
      </a:accent1>
      <a:accent2>
        <a:srgbClr val="C53174"/>
      </a:accent2>
      <a:accent3>
        <a:srgbClr val="5CC53F"/>
      </a:accent3>
      <a:accent4>
        <a:srgbClr val="7E60A6"/>
      </a:accent4>
      <a:accent5>
        <a:srgbClr val="4BACC6"/>
      </a:accent5>
      <a:accent6>
        <a:srgbClr val="F66F00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rIns="91440" rtlCol="0" anchor="t" anchorCtr="0">
        <a:spAutoFit/>
      </a:bodyPr>
      <a:lstStyle>
        <a:defPPr marL="0" marR="0" indent="0" algn="l" defTabSz="914400" rtl="0" eaLnBrk="1" fontAlgn="auto" latinLnBrk="0" hangingPunct="1"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err="1" smtClean="0">
            <a:ln>
              <a:noFill/>
            </a:ln>
            <a:solidFill>
              <a:schemeClr val="tx2">
                <a:lumMod val="75000"/>
              </a:schemeClr>
            </a:solidFill>
            <a:effectLst/>
            <a:uLnTx/>
            <a:uFillTx/>
            <a:latin typeface="Tahoma" pitchFamily="34" charset="0"/>
            <a:ea typeface="Tahoma" pitchFamily="34" charset="0"/>
            <a:cs typeface="Tahom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59651A4-A59A-4D27-BC25-95F428DCC834}" vid="{69FF567F-688D-43ED-B725-45172972A23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D717AD26BB54428463ED26CB0D7E9E" ma:contentTypeVersion="3" ma:contentTypeDescription="Create a new document." ma:contentTypeScope="" ma:versionID="bf8986cc7c868353b5915001fefac325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0C5F6F-0223-42E1-9221-EFA9243C85BF}">
  <ds:schemaRefs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0D846C6-6156-4BD7-B9D1-7B0BBFB932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8B0BE2E-E829-4228-8D74-1C3EC6135F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2016-bms-tbio-16-9-template-v02 (1)</Template>
  <TotalTime>1973</TotalTime>
  <Words>1423</Words>
  <Application>Microsoft Office PowerPoint</Application>
  <PresentationFormat>Widescreen</PresentationFormat>
  <Paragraphs>297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Tahoma</vt:lpstr>
      <vt:lpstr>BMS 2015</vt:lpstr>
      <vt:lpstr>PowerPoint Presentation</vt:lpstr>
      <vt:lpstr>Pharmacodynamic Analysis</vt:lpstr>
      <vt:lpstr> Analysis Goals</vt:lpstr>
      <vt:lpstr>Sample Collections</vt:lpstr>
      <vt:lpstr>Sample Collections</vt:lpstr>
      <vt:lpstr>Analysis Challenges</vt:lpstr>
      <vt:lpstr>Gene Selection</vt:lpstr>
      <vt:lpstr>Gene Expression Model</vt:lpstr>
      <vt:lpstr>Hypothesis Testing</vt:lpstr>
      <vt:lpstr>Models</vt:lpstr>
      <vt:lpstr>Gene Rankings</vt:lpstr>
      <vt:lpstr>Visual Summary of Example Gene</vt:lpstr>
      <vt:lpstr>Composite Biomarker Analysis</vt:lpstr>
      <vt:lpstr>Summary of Analysis Methods</vt:lpstr>
      <vt:lpstr>Summary of Analysis Methods</vt:lpstr>
      <vt:lpstr>Outline</vt:lpstr>
      <vt:lpstr>PFS, Individual Biomarkers (BM)</vt:lpstr>
      <vt:lpstr>PFS, BiomA+BiomB: Effect of BM on HR of TRT vs Control</vt:lpstr>
      <vt:lpstr>PowerPoint Presentation</vt:lpstr>
      <vt:lpstr>PFS - ROC</vt:lpstr>
      <vt:lpstr>PFS - AUC</vt:lpstr>
      <vt:lpstr>PowerPoint Presentation</vt:lpstr>
      <vt:lpstr>Acknowledgements</vt:lpstr>
      <vt:lpstr>Backup</vt:lpstr>
      <vt:lpstr>GLM Likelihood Ratio Tests (LRTs)</vt:lpstr>
      <vt:lpstr>GLM Summary</vt:lpstr>
    </vt:vector>
  </TitlesOfParts>
  <Company>Bristol-Myers Squibb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Apfel, Abraham</dc:creator>
  <cp:lastModifiedBy>Apfel, Abraham</cp:lastModifiedBy>
  <cp:revision>48</cp:revision>
  <cp:lastPrinted>2003-06-17T16:44:48Z</cp:lastPrinted>
  <dcterms:created xsi:type="dcterms:W3CDTF">2019-04-22T21:17:54Z</dcterms:created>
  <dcterms:modified xsi:type="dcterms:W3CDTF">2023-04-21T15:49:24Z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0x010100B7D717AD26BB54428463ED26CB0D7E9E</vt:lpwstr>
  </property>
</Properties>
</file>