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customXml/itemProps1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customXml/itemProps12.xml" ContentType="application/vnd.openxmlformats-officedocument.customXmlProperti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"/>
    <p:sldMasterId id="2147483660" r:id="rId14"/>
    <p:sldMasterId id="2147483689" r:id="rId15"/>
  </p:sldMasterIdLst>
  <p:sldIdLst>
    <p:sldId id="256" r:id="rId16"/>
    <p:sldId id="264" r:id="rId17"/>
    <p:sldId id="259" r:id="rId18"/>
    <p:sldId id="261" r:id="rId19"/>
    <p:sldId id="260" r:id="rId20"/>
    <p:sldId id="262" r:id="rId21"/>
    <p:sldId id="263" r:id="rId22"/>
    <p:sldId id="266" r:id="rId23"/>
    <p:sldId id="265" r:id="rId24"/>
    <p:sldId id="25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3.xml"/><Relationship Id="rId23" Type="http://schemas.openxmlformats.org/officeDocument/2006/relationships/slide" Target="slides/slide8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2.xml"/><Relationship Id="rId22" Type="http://schemas.openxmlformats.org/officeDocument/2006/relationships/slide" Target="slides/slide7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71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630332-0009-429B-BCBF-5C9F66587C56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3D0274-6F5B-49D5-B502-59AF52BB92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9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894414"/>
          </a:xfrm>
        </p:spPr>
        <p:txBody>
          <a:bodyPr/>
          <a:lstStyle/>
          <a:p>
            <a:r>
              <a:rPr lang="en-US" dirty="0" smtClean="0"/>
              <a:t>Data Science Using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Subject Code : 19PCA4CT14</a:t>
            </a:r>
          </a:p>
          <a:p>
            <a:r>
              <a:rPr lang="en-US" dirty="0" smtClean="0"/>
              <a:t>Year :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00115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Overview of R-Local Environment Setup- </a:t>
            </a: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Basic Syntax- Data Types- Variables-Operators- </a:t>
            </a: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Decision making- Loops-Functions</a:t>
            </a: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-Strings-Vectors-Lists-Matrices- Arrays-Factors</a:t>
            </a: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-Data Frames-Packages- Data Reshaping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4744" y="2928934"/>
            <a:ext cx="2286016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800" dirty="0" smtClean="0"/>
              <a:t>30</a:t>
            </a:r>
            <a:endParaRPr lang="en-US" sz="13800" dirty="0"/>
          </a:p>
        </p:txBody>
      </p:sp>
      <p:sp>
        <p:nvSpPr>
          <p:cNvPr id="4" name="Rectangle 3"/>
          <p:cNvSpPr/>
          <p:nvPr/>
        </p:nvSpPr>
        <p:spPr>
          <a:xfrm>
            <a:off x="3714744" y="2928934"/>
            <a:ext cx="2286016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800" dirty="0" smtClean="0"/>
              <a:t>29</a:t>
            </a:r>
            <a:endParaRPr lang="en-US" sz="13800" dirty="0"/>
          </a:p>
        </p:txBody>
      </p:sp>
      <p:sp>
        <p:nvSpPr>
          <p:cNvPr id="5" name="Rectangle 4"/>
          <p:cNvSpPr/>
          <p:nvPr/>
        </p:nvSpPr>
        <p:spPr>
          <a:xfrm>
            <a:off x="3714744" y="2928934"/>
            <a:ext cx="2286016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800" dirty="0" smtClean="0"/>
              <a:t>28</a:t>
            </a:r>
            <a:endParaRPr lang="en-US" sz="13800" dirty="0"/>
          </a:p>
        </p:txBody>
      </p:sp>
      <p:sp>
        <p:nvSpPr>
          <p:cNvPr id="6" name="Rectangle 5"/>
          <p:cNvSpPr/>
          <p:nvPr/>
        </p:nvSpPr>
        <p:spPr>
          <a:xfrm>
            <a:off x="3714744" y="2928934"/>
            <a:ext cx="2286016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800" dirty="0" smtClean="0"/>
              <a:t>27</a:t>
            </a:r>
            <a:endParaRPr lang="en-US" sz="13800" dirty="0"/>
          </a:p>
        </p:txBody>
      </p:sp>
      <p:sp>
        <p:nvSpPr>
          <p:cNvPr id="7" name="Rectangle 6"/>
          <p:cNvSpPr/>
          <p:nvPr/>
        </p:nvSpPr>
        <p:spPr>
          <a:xfrm>
            <a:off x="3714744" y="2928934"/>
            <a:ext cx="2286016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800" dirty="0" smtClean="0"/>
              <a:t>26</a:t>
            </a:r>
            <a:endParaRPr lang="en-US" sz="13800" dirty="0"/>
          </a:p>
        </p:txBody>
      </p:sp>
      <p:sp>
        <p:nvSpPr>
          <p:cNvPr id="8" name="Rounded Rectangle 7"/>
          <p:cNvSpPr/>
          <p:nvPr/>
        </p:nvSpPr>
        <p:spPr>
          <a:xfrm>
            <a:off x="3714744" y="2928934"/>
            <a:ext cx="2286016" cy="20002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800" dirty="0" smtClean="0"/>
              <a:t>25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.jf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2571744"/>
            <a:ext cx="1859280" cy="15697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Content"/>
          <p:cNvSpPr/>
          <p:nvPr>
            <p:custDataLst>
              <p:custData r:id="rId1"/>
            </p:custDataLst>
          </p:nvPr>
        </p:nvSpPr>
        <p:spPr>
          <a:xfrm>
            <a:off x="0" y="785794"/>
            <a:ext cx="3286116" cy="1547745"/>
          </a:xfrm>
          <a:prstGeom prst="wedgeRoundRectCallout">
            <a:avLst>
              <a:gd name="adj1" fmla="val -8905"/>
              <a:gd name="adj2" fmla="val 66037"/>
              <a:gd name="adj3" fmla="val 16667"/>
            </a:avLst>
          </a:prstGeom>
          <a:solidFill>
            <a:schemeClr val="accent3">
              <a:lumMod val="60000"/>
              <a:lumOff val="40000"/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egoe UI"/>
              </a:rPr>
              <a:t>Hi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egoe UI"/>
              </a:rPr>
              <a:t> Students, </a:t>
            </a:r>
            <a:r>
              <a:rPr lang="en-US" sz="2000" kern="0" dirty="0" smtClean="0">
                <a:solidFill>
                  <a:schemeClr val="tx2">
                    <a:lumMod val="75000"/>
                  </a:schemeClr>
                </a:solidFill>
                <a:latin typeface="Segoe UI"/>
              </a:rPr>
              <a:t> we have Data Science using R as a Course work for this semester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" name="Content"/>
          <p:cNvSpPr/>
          <p:nvPr>
            <p:custDataLst>
              <p:custData r:id="rId2"/>
            </p:custDataLst>
          </p:nvPr>
        </p:nvSpPr>
        <p:spPr>
          <a:xfrm>
            <a:off x="3500430" y="2643182"/>
            <a:ext cx="5286412" cy="2357430"/>
          </a:xfrm>
          <a:prstGeom prst="wedgeRoundRectCallout">
            <a:avLst>
              <a:gd name="adj1" fmla="val -67170"/>
              <a:gd name="adj2" fmla="val -26559"/>
              <a:gd name="adj3" fmla="val 16667"/>
            </a:avLst>
          </a:prstGeom>
          <a:solidFill>
            <a:schemeClr val="accent3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</a:rPr>
              <a:t>What is Data Science?</a:t>
            </a: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</a:rPr>
              <a:t>Introduction to R</a:t>
            </a: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IN" sz="2000" kern="0" dirty="0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Graphs and Charts using R</a:t>
            </a: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</a:rPr>
              <a:t>Basic</a:t>
            </a:r>
            <a:r>
              <a:rPr kumimoji="0" lang="en-IN" sz="2000" b="0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</a:rPr>
              <a:t> Statistics using R</a:t>
            </a: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IN" sz="2000" kern="0" baseline="0" dirty="0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Algorithms</a:t>
            </a:r>
            <a:r>
              <a:rPr lang="en-IN" sz="2000" kern="0" dirty="0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 of Data Science using 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4313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571612"/>
            <a:ext cx="8786813" cy="385765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Data science is </a:t>
            </a:r>
            <a:r>
              <a:rPr lang="en-US" dirty="0" smtClean="0"/>
              <a:t>an                            field where</a:t>
            </a:r>
          </a:p>
          <a:p>
            <a:pPr algn="l">
              <a:buNone/>
            </a:pPr>
            <a:r>
              <a:rPr lang="en-US" dirty="0" smtClean="0"/>
              <a:t>                                                                              used to extract</a:t>
            </a:r>
          </a:p>
          <a:p>
            <a:pPr algn="l">
              <a:buNone/>
            </a:pPr>
            <a:r>
              <a:rPr lang="en-US" dirty="0" smtClean="0"/>
              <a:t>   knowledge </a:t>
            </a:r>
            <a:r>
              <a:rPr lang="en-US" dirty="0"/>
              <a:t>and insights from many structural and </a:t>
            </a:r>
            <a:r>
              <a:rPr lang="en-US" dirty="0" smtClean="0"/>
              <a:t>unstructured data. Let us look into an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0364" y="1643050"/>
            <a:ext cx="200026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interdisciplinary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282" y="2214554"/>
            <a:ext cx="61436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scientific methods, processes, algorithms and systems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.jf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2571744"/>
            <a:ext cx="1859280" cy="15697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ma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7950" y="2071678"/>
            <a:ext cx="2143140" cy="22145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Content"/>
          <p:cNvSpPr/>
          <p:nvPr>
            <p:custDataLst>
              <p:custData r:id="rId1"/>
            </p:custDataLst>
          </p:nvPr>
        </p:nvSpPr>
        <p:spPr>
          <a:xfrm>
            <a:off x="0" y="1142984"/>
            <a:ext cx="2649945" cy="1190555"/>
          </a:xfrm>
          <a:prstGeom prst="wedgeRoundRectCallout">
            <a:avLst>
              <a:gd name="adj1" fmla="val -4175"/>
              <a:gd name="adj2" fmla="val 79034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Hi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Gopal</a:t>
            </a: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, we meet  after a long time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" name="Content"/>
          <p:cNvSpPr/>
          <p:nvPr>
            <p:custDataLst>
              <p:custData r:id="rId2"/>
            </p:custDataLst>
          </p:nvPr>
        </p:nvSpPr>
        <p:spPr>
          <a:xfrm>
            <a:off x="5143504" y="714356"/>
            <a:ext cx="2792821" cy="1404869"/>
          </a:xfrm>
          <a:prstGeom prst="wedgeRoundRectCallout">
            <a:avLst>
              <a:gd name="adj1" fmla="val -4175"/>
              <a:gd name="adj2" fmla="val 79034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Hi,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Govind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 Why not we plan for a trip with full of fun for 2 to 3 days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214282" y="214290"/>
            <a:ext cx="3786214" cy="2214578"/>
          </a:xfrm>
          <a:prstGeom prst="wedgeRoundRectCallout">
            <a:avLst>
              <a:gd name="adj1" fmla="val 1621"/>
              <a:gd name="adj2" fmla="val 84815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I am thinking of arranging trip to Malaysia or Singapore</a:t>
            </a:r>
            <a:r>
              <a:rPr lang="en-US" sz="2000" kern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or Italy or European Countries with our friends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3" name="Picture 2" descr="man.jf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14621"/>
            <a:ext cx="2284629" cy="19288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Content"/>
          <p:cNvSpPr/>
          <p:nvPr>
            <p:custDataLst>
              <p:custData r:id="rId2"/>
            </p:custDataLst>
          </p:nvPr>
        </p:nvSpPr>
        <p:spPr>
          <a:xfrm>
            <a:off x="4786314" y="0"/>
            <a:ext cx="4214810" cy="3500438"/>
          </a:xfrm>
          <a:prstGeom prst="wedgeRoundRectCallout">
            <a:avLst>
              <a:gd name="adj1" fmla="val -61156"/>
              <a:gd name="adj2" fmla="val 41325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sz="2000" kern="0" dirty="0" smtClean="0">
              <a:solidFill>
                <a:srgbClr val="FFFFFF"/>
              </a:solidFill>
              <a:latin typeface="Segoe UI"/>
            </a:endParaRP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sz="2000" kern="0" dirty="0" smtClean="0">
              <a:solidFill>
                <a:srgbClr val="FFFFFF"/>
              </a:solidFill>
              <a:latin typeface="Segoe UI"/>
            </a:endParaRP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Which is the best place of visit with cost effectiveness </a:t>
            </a: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Travel Cost</a:t>
            </a: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Cost of Accommodation</a:t>
            </a: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Cost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 of Food</a:t>
            </a: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And so on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" name="Content"/>
          <p:cNvSpPr/>
          <p:nvPr>
            <p:custDataLst>
              <p:custData r:id="rId3"/>
            </p:custDataLst>
          </p:nvPr>
        </p:nvSpPr>
        <p:spPr>
          <a:xfrm>
            <a:off x="5572132" y="3857628"/>
            <a:ext cx="3357586" cy="2786082"/>
          </a:xfrm>
          <a:prstGeom prst="wedgeRoundRectCallout">
            <a:avLst>
              <a:gd name="adj1" fmla="val -74532"/>
              <a:gd name="adj2" fmla="val 2726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Does any Software could help us to take better decision, optimize our enjoyment and minimize our expenditure. As a Data Scientist is it possible to find a solution?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" name="Picture 5" descr="ma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14678" y="3214686"/>
            <a:ext cx="2143140" cy="22145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214554"/>
            <a:ext cx="2284629" cy="19288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Content"/>
          <p:cNvSpPr/>
          <p:nvPr>
            <p:custDataLst>
              <p:custData r:id="rId1"/>
            </p:custDataLst>
          </p:nvPr>
        </p:nvSpPr>
        <p:spPr>
          <a:xfrm>
            <a:off x="2928926" y="214290"/>
            <a:ext cx="6000792" cy="4643470"/>
          </a:xfrm>
          <a:prstGeom prst="wedgeRoundRectCallout">
            <a:avLst>
              <a:gd name="adj1" fmla="val -71833"/>
              <a:gd name="adj2" fmla="val -7777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 a Data Scientist, we need to have following data for analysis</a:t>
            </a: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Data from different Travel websites such as </a:t>
            </a:r>
            <a:r>
              <a:rPr lang="en-US" sz="2000" kern="0" dirty="0" err="1" smtClean="0">
                <a:solidFill>
                  <a:srgbClr val="FFFFFF"/>
                </a:solidFill>
                <a:latin typeface="Segoe UI"/>
              </a:rPr>
              <a:t>Redbus</a:t>
            </a: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, </a:t>
            </a:r>
            <a:r>
              <a:rPr lang="en-US" sz="2000" kern="0" dirty="0" err="1" smtClean="0">
                <a:solidFill>
                  <a:srgbClr val="FFFFFF"/>
                </a:solidFill>
                <a:latin typeface="Segoe UI"/>
              </a:rPr>
              <a:t>makemytrip</a:t>
            </a: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, </a:t>
            </a:r>
            <a:r>
              <a:rPr lang="en-US" sz="2000" kern="0" dirty="0" err="1" smtClean="0">
                <a:solidFill>
                  <a:srgbClr val="FFFFFF"/>
                </a:solidFill>
                <a:latin typeface="Segoe UI"/>
              </a:rPr>
              <a:t>Expedia,Orbitz</a:t>
            </a: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 and so on to know about cost of travel </a:t>
            </a: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Data about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 Hotels for food and accommodation</a:t>
            </a: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 from different websites</a:t>
            </a: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Data about sight seeing places and their cost</a:t>
            </a: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57224" y="214290"/>
            <a:ext cx="2428892" cy="15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from Travel Website 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643306" y="214290"/>
            <a:ext cx="2428892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from Hotel about </a:t>
            </a:r>
            <a:r>
              <a:rPr lang="en-US" dirty="0" err="1" smtClean="0"/>
              <a:t>accomadation</a:t>
            </a:r>
            <a:r>
              <a:rPr lang="en-US" dirty="0" smtClean="0"/>
              <a:t> and Food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429388" y="214290"/>
            <a:ext cx="2428892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from websites of Sight seeing places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0100" y="2071678"/>
            <a:ext cx="192882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of Travel in XML Format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57620" y="2000240"/>
            <a:ext cx="22145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of Food and </a:t>
            </a:r>
            <a:r>
              <a:rPr lang="en-US" dirty="0" err="1" smtClean="0"/>
              <a:t>Accomadation</a:t>
            </a:r>
            <a:r>
              <a:rPr lang="en-US" dirty="0" smtClean="0"/>
              <a:t> in Text  Format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12" y="1928802"/>
            <a:ext cx="264320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of Fee for different Categories in Database format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286248" y="1785926"/>
            <a:ext cx="428628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7447379" y="1660910"/>
            <a:ext cx="500067" cy="3571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14546" y="4143380"/>
            <a:ext cx="53578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Warehouse/Data Engine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14546" y="4929198"/>
            <a:ext cx="53578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 - Algorithms and Scientific methods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14546" y="5643578"/>
            <a:ext cx="53578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– Detailed Analysis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 rot="5400000">
            <a:off x="4786314" y="4822041"/>
            <a:ext cx="214314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>
          <a:xfrm rot="5400000">
            <a:off x="4822033" y="5572140"/>
            <a:ext cx="142876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85918" y="2928934"/>
            <a:ext cx="242889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UnStructure</a:t>
            </a:r>
            <a:r>
              <a:rPr lang="en-IN" dirty="0" smtClean="0"/>
              <a:t> Data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rot="16200000" flipH="1">
            <a:off x="1714481" y="2786058"/>
            <a:ext cx="28575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3786182" y="335756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3893339" y="2821777"/>
            <a:ext cx="2143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357950" y="3000372"/>
            <a:ext cx="242889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Structure Data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7" idx="2"/>
            <a:endCxn id="68" idx="0"/>
          </p:cNvCxnSpPr>
          <p:nvPr/>
        </p:nvCxnSpPr>
        <p:spPr>
          <a:xfrm rot="5400000">
            <a:off x="7518818" y="2911075"/>
            <a:ext cx="14287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3178959" y="3821909"/>
            <a:ext cx="642942" cy="158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6500826" y="385762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215340" y="1856570"/>
            <a:ext cx="428628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1" animBg="1"/>
      <p:bldP spid="6" grpId="1" animBg="1"/>
      <p:bldP spid="7" grpId="0" animBg="1"/>
      <p:bldP spid="14" grpId="0" animBg="1"/>
      <p:bldP spid="15" grpId="0" animBg="1"/>
      <p:bldP spid="16" grpId="0" animBg="1"/>
      <p:bldP spid="21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214282" y="214290"/>
            <a:ext cx="3786214" cy="2214578"/>
          </a:xfrm>
          <a:prstGeom prst="wedgeRoundRectCallout">
            <a:avLst>
              <a:gd name="adj1" fmla="val 1621"/>
              <a:gd name="adj2" fmla="val 84815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Yes, I gave a glimpse about Definition of Data Science with Example. We will go into Details in coming up classes.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3" name="Picture 2" descr="man.jf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14621"/>
            <a:ext cx="2284629" cy="19288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Content"/>
          <p:cNvSpPr/>
          <p:nvPr>
            <p:custDataLst>
              <p:custData r:id="rId2"/>
            </p:custDataLst>
          </p:nvPr>
        </p:nvSpPr>
        <p:spPr>
          <a:xfrm>
            <a:off x="4786314" y="0"/>
            <a:ext cx="4214810" cy="3500438"/>
          </a:xfrm>
          <a:prstGeom prst="wedgeRoundRectCallout">
            <a:avLst>
              <a:gd name="adj1" fmla="val -61156"/>
              <a:gd name="adj2" fmla="val 41325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sz="2000" kern="0" dirty="0" smtClean="0">
              <a:solidFill>
                <a:srgbClr val="FFFFFF"/>
              </a:solidFill>
              <a:latin typeface="Segoe UI"/>
            </a:endParaRP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sz="2000" kern="0" dirty="0" smtClean="0">
              <a:solidFill>
                <a:srgbClr val="FFFFFF"/>
              </a:solidFill>
              <a:latin typeface="Segoe UI"/>
            </a:endParaRP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I think, you have to do so much work to extract information from </a:t>
            </a:r>
            <a:r>
              <a:rPr kumimoji="0" lang="en-IN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Unstructure</a:t>
            </a:r>
            <a:r>
              <a:rPr kumimoji="0" lang="en-IN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 and Structure Data to make decision.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  <a:p>
            <a:pPr marL="457200" marR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" name="Picture 5" descr="ma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14678" y="3214686"/>
            <a:ext cx="2143140" cy="22145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428604"/>
            <a:ext cx="842968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Which are all structured Data?</a:t>
            </a:r>
            <a:endParaRPr lang="en-US" dirty="0"/>
          </a:p>
        </p:txBody>
      </p:sp>
      <p:grpSp>
        <p:nvGrpSpPr>
          <p:cNvPr id="14" name="RadioButtonUnselected"/>
          <p:cNvGrpSpPr/>
          <p:nvPr>
            <p:custDataLst>
              <p:custData r:id="rId1"/>
            </p:custDataLst>
          </p:nvPr>
        </p:nvGrpSpPr>
        <p:grpSpPr>
          <a:xfrm>
            <a:off x="1500166" y="2285992"/>
            <a:ext cx="6000792" cy="415498"/>
            <a:chOff x="4356895" y="3334651"/>
            <a:chExt cx="4665636" cy="415498"/>
          </a:xfrm>
        </p:grpSpPr>
        <p:sp>
          <p:nvSpPr>
            <p:cNvPr id="15" name="Content"/>
            <p:cNvSpPr txBox="1"/>
            <p:nvPr/>
          </p:nvSpPr>
          <p:spPr>
            <a:xfrm>
              <a:off x="4356895" y="3334651"/>
              <a:ext cx="4665636" cy="415498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XML,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TEXT,webpages,videos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, images, word document,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powerpoint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ircle"/>
            <p:cNvSpPr>
              <a:spLocks/>
            </p:cNvSpPr>
            <p:nvPr/>
          </p:nvSpPr>
          <p:spPr>
            <a:xfrm>
              <a:off x="4356895" y="3482439"/>
              <a:ext cx="93269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RadioButtonUnselected"/>
          <p:cNvGrpSpPr/>
          <p:nvPr>
            <p:custDataLst>
              <p:custData r:id="rId2"/>
            </p:custDataLst>
          </p:nvPr>
        </p:nvGrpSpPr>
        <p:grpSpPr>
          <a:xfrm>
            <a:off x="1500166" y="2786058"/>
            <a:ext cx="5929354" cy="230831"/>
            <a:chOff x="4356892" y="3334651"/>
            <a:chExt cx="2630247" cy="230831"/>
          </a:xfrm>
        </p:grpSpPr>
        <p:sp>
          <p:nvSpPr>
            <p:cNvPr id="18" name="Content"/>
            <p:cNvSpPr txBox="1">
              <a:spLocks/>
            </p:cNvSpPr>
            <p:nvPr/>
          </p:nvSpPr>
          <p:spPr>
            <a:xfrm>
              <a:off x="4356892" y="3334651"/>
              <a:ext cx="2630247" cy="23083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Excel , Access, My-SQL, Oracle, Mongo DB,SQL Server, Informix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ircle"/>
            <p:cNvSpPr>
              <a:spLocks/>
            </p:cNvSpPr>
            <p:nvPr/>
          </p:nvSpPr>
          <p:spPr>
            <a:xfrm>
              <a:off x="4356892" y="3390105"/>
              <a:ext cx="53214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4D7CC5BA-E955-4151-B9A8-AFEF7992854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C70B5B6-9E83-4B1B-9E8A-77B64F13656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2FD80CB-34C7-4708-A193-ECDB99DBEDB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44CB70F-FFA7-4647-940E-7CA374EF69E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665ED30-4593-44F9-9123-24287FC488F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A57D1F2-5E7D-4736-B952-6AA6CE172F1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A4520C8-55D8-4FA6-8F12-E45FFA54D5B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180B6E5-A35B-4F76-85BE-107F560824A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6A3DE64-A0D5-4BBE-95E0-DB1025E4563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F52FC6F-945B-49F7-9B2A-B64308F625A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B0989D5-9713-4CE8-B0D4-17CC0D89C71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9C67BCA-611D-4796-AF51-D0882DCBF0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402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Storyboard Layouts</vt:lpstr>
      <vt:lpstr>Flow</vt:lpstr>
      <vt:lpstr>Data Science Using R</vt:lpstr>
      <vt:lpstr>Slide 2</vt:lpstr>
      <vt:lpstr>What is Data Science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Using R</dc:title>
  <dc:creator>ambra</dc:creator>
  <cp:lastModifiedBy>ambra</cp:lastModifiedBy>
  <cp:revision>9</cp:revision>
  <dcterms:created xsi:type="dcterms:W3CDTF">2020-07-06T04:01:08Z</dcterms:created>
  <dcterms:modified xsi:type="dcterms:W3CDTF">2020-07-10T10:52:24Z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