
<file path=[Content_Types].xml><?xml version="1.0" encoding="utf-8"?>
<Types xmlns="http://schemas.openxmlformats.org/package/2006/content-types">
  <Override PartName="/customXml/itemProps2.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8" r:id="rId4"/>
    <p:sldId id="272" r:id="rId5"/>
    <p:sldId id="259" r:id="rId6"/>
    <p:sldId id="256" r:id="rId7"/>
    <p:sldId id="257" r:id="rId8"/>
    <p:sldId id="260" r:id="rId9"/>
    <p:sldId id="261" r:id="rId10"/>
    <p:sldId id="262" r:id="rId11"/>
    <p:sldId id="263" r:id="rId12"/>
    <p:sldId id="266" r:id="rId13"/>
    <p:sldId id="264" r:id="rId14"/>
    <p:sldId id="269" r:id="rId15"/>
    <p:sldId id="268" r:id="rId16"/>
    <p:sldId id="267"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642E02-D685-40E3-9B8A-DAF5CC4DD81C}"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42E02-D685-40E3-9B8A-DAF5CC4DD81C}"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42E02-D685-40E3-9B8A-DAF5CC4DD81C}"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42E02-D685-40E3-9B8A-DAF5CC4DD81C}"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642E02-D685-40E3-9B8A-DAF5CC4DD81C}" type="datetimeFigureOut">
              <a:rPr lang="en-US" smtClean="0"/>
              <a:pPr/>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642E02-D685-40E3-9B8A-DAF5CC4DD81C}"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642E02-D685-40E3-9B8A-DAF5CC4DD81C}" type="datetimeFigureOut">
              <a:rPr lang="en-US" smtClean="0"/>
              <a:pPr/>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642E02-D685-40E3-9B8A-DAF5CC4DD81C}" type="datetimeFigureOut">
              <a:rPr lang="en-US" smtClean="0"/>
              <a:pPr/>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42E02-D685-40E3-9B8A-DAF5CC4DD81C}" type="datetimeFigureOut">
              <a:rPr lang="en-US" smtClean="0"/>
              <a:pPr/>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42E02-D685-40E3-9B8A-DAF5CC4DD81C}" type="datetimeFigureOut">
              <a:rPr lang="en-US" smtClean="0"/>
              <a:pPr/>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FD367-DFBD-45BB-852E-EA6924EEDF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42E02-D685-40E3-9B8A-DAF5CC4DD81C}" type="datetimeFigureOut">
              <a:rPr lang="en-US" smtClean="0"/>
              <a:pPr/>
              <a:t>7/12/2020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FD367-DFBD-45BB-852E-EA6924EEDF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1.xml"/><Relationship Id="rId1" Type="http://schemas.openxmlformats.org/officeDocument/2006/relationships/customXml" Target="../../customXml/item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cran.r-project.org/bin/window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rstudio.com/products/rstudio/download/"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file:///C:\Program%20Files\RStudio\bin\rstudio.exe" TargetMode="External"/><Relationship Id="rId2" Type="http://schemas.openxmlformats.org/officeDocument/2006/relationships/hyperlink" Target="file:///C:\Program%20Files\Microsoft\R%20Client\R_SERVER\bin\x64\rgui.ex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2">
                    <a:lumMod val="75000"/>
                  </a:schemeClr>
                </a:solidFill>
              </a:rPr>
              <a:t>About R Language</a:t>
            </a:r>
            <a:endParaRPr lang="en-US" dirty="0">
              <a:solidFill>
                <a:schemeClr val="accent2">
                  <a:lumMod val="75000"/>
                </a:schemeClr>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42853"/>
            <a:ext cx="7772400" cy="1071570"/>
          </a:xfrm>
        </p:spPr>
        <p:txBody>
          <a:bodyPr/>
          <a:lstStyle/>
          <a:p>
            <a:r>
              <a:rPr lang="en-IN" dirty="0" smtClean="0">
                <a:solidFill>
                  <a:srgbClr val="FF0000"/>
                </a:solidFill>
              </a:rPr>
              <a:t>Object Data Types</a:t>
            </a:r>
            <a:endParaRPr lang="en-US" dirty="0">
              <a:solidFill>
                <a:srgbClr val="FF0000"/>
              </a:solidFill>
            </a:endParaRPr>
          </a:p>
        </p:txBody>
      </p:sp>
      <p:sp>
        <p:nvSpPr>
          <p:cNvPr id="3" name="Subtitle 2"/>
          <p:cNvSpPr>
            <a:spLocks noGrp="1"/>
          </p:cNvSpPr>
          <p:nvPr>
            <p:ph type="subTitle" idx="1"/>
          </p:nvPr>
        </p:nvSpPr>
        <p:spPr>
          <a:xfrm>
            <a:off x="285720" y="1000108"/>
            <a:ext cx="8643998" cy="5143536"/>
          </a:xfrm>
        </p:spPr>
        <p:txBody>
          <a:bodyPr>
            <a:normAutofit fontScale="92500" lnSpcReduction="20000"/>
          </a:bodyPr>
          <a:lstStyle/>
          <a:p>
            <a:pPr algn="l"/>
            <a:r>
              <a:rPr lang="en-US" dirty="0" smtClean="0">
                <a:solidFill>
                  <a:schemeClr val="bg2">
                    <a:lumMod val="50000"/>
                  </a:schemeClr>
                </a:solidFill>
              </a:rPr>
              <a:t>In contrast to other programming languages like C and java in R, the variables are not declared as some data type. The variables are assigned with R-Objects and the data type of the R-object becomes the data type of the variable. There are many types of R-objects. The frequently used ones are −</a:t>
            </a:r>
          </a:p>
          <a:p>
            <a:pPr algn="l">
              <a:buFont typeface="Wingdings" pitchFamily="2" charset="2"/>
              <a:buChar char="§"/>
            </a:pPr>
            <a:r>
              <a:rPr lang="en-US" dirty="0" smtClean="0">
                <a:solidFill>
                  <a:srgbClr val="FFC000"/>
                </a:solidFill>
              </a:rPr>
              <a:t>Vectors</a:t>
            </a:r>
          </a:p>
          <a:p>
            <a:pPr algn="l">
              <a:buFont typeface="Wingdings" pitchFamily="2" charset="2"/>
              <a:buChar char="§"/>
            </a:pPr>
            <a:r>
              <a:rPr lang="en-IN" dirty="0" smtClean="0">
                <a:solidFill>
                  <a:srgbClr val="00B0F0"/>
                </a:solidFill>
              </a:rPr>
              <a:t>Lists</a:t>
            </a:r>
            <a:endParaRPr lang="en-US" dirty="0" smtClean="0">
              <a:solidFill>
                <a:srgbClr val="00B0F0"/>
              </a:solidFill>
            </a:endParaRPr>
          </a:p>
          <a:p>
            <a:pPr algn="l">
              <a:buFont typeface="Wingdings" pitchFamily="2" charset="2"/>
              <a:buChar char="§"/>
            </a:pPr>
            <a:r>
              <a:rPr lang="en-IN" dirty="0" smtClean="0">
                <a:solidFill>
                  <a:schemeClr val="accent6">
                    <a:lumMod val="50000"/>
                  </a:schemeClr>
                </a:solidFill>
              </a:rPr>
              <a:t>Matrices</a:t>
            </a:r>
            <a:endParaRPr lang="en-US" dirty="0" smtClean="0">
              <a:solidFill>
                <a:schemeClr val="accent6">
                  <a:lumMod val="50000"/>
                </a:schemeClr>
              </a:solidFill>
            </a:endParaRPr>
          </a:p>
          <a:p>
            <a:pPr algn="l">
              <a:buFont typeface="Wingdings" pitchFamily="2" charset="2"/>
              <a:buChar char="§"/>
            </a:pPr>
            <a:r>
              <a:rPr lang="en-IN" dirty="0" smtClean="0">
                <a:solidFill>
                  <a:schemeClr val="accent6">
                    <a:lumMod val="75000"/>
                  </a:schemeClr>
                </a:solidFill>
              </a:rPr>
              <a:t>Arrays</a:t>
            </a:r>
            <a:endParaRPr lang="en-US" dirty="0" smtClean="0">
              <a:solidFill>
                <a:schemeClr val="accent6">
                  <a:lumMod val="75000"/>
                </a:schemeClr>
              </a:solidFill>
            </a:endParaRPr>
          </a:p>
          <a:p>
            <a:pPr algn="l">
              <a:buFont typeface="Wingdings" pitchFamily="2" charset="2"/>
              <a:buChar char="§"/>
            </a:pPr>
            <a:r>
              <a:rPr lang="en-IN" b="1" dirty="0" smtClean="0">
                <a:solidFill>
                  <a:schemeClr val="accent6">
                    <a:lumMod val="50000"/>
                  </a:schemeClr>
                </a:solidFill>
              </a:rPr>
              <a:t>Factors</a:t>
            </a:r>
          </a:p>
          <a:p>
            <a:pPr algn="l">
              <a:buFont typeface="Wingdings" pitchFamily="2" charset="2"/>
              <a:buChar char="§"/>
            </a:pPr>
            <a:r>
              <a:rPr lang="en-IN" dirty="0" smtClean="0">
                <a:solidFill>
                  <a:schemeClr val="accent2"/>
                </a:solidFill>
              </a:rPr>
              <a:t>Data Frames</a:t>
            </a:r>
            <a:endParaRPr lang="en-US" dirty="0" smtClean="0">
              <a:solidFill>
                <a:schemeClr val="accent2"/>
              </a:solidFill>
            </a:endParaRPr>
          </a:p>
          <a:p>
            <a:pPr algn="l"/>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42852"/>
            <a:ext cx="7772400" cy="1470025"/>
          </a:xfrm>
        </p:spPr>
        <p:txBody>
          <a:bodyPr/>
          <a:lstStyle/>
          <a:p>
            <a:r>
              <a:rPr lang="en-IN" dirty="0" smtClean="0">
                <a:solidFill>
                  <a:srgbClr val="FF0000"/>
                </a:solidFill>
              </a:rPr>
              <a:t>Vectors</a:t>
            </a:r>
            <a:endParaRPr lang="en-US" dirty="0">
              <a:solidFill>
                <a:srgbClr val="FF0000"/>
              </a:solidFill>
            </a:endParaRPr>
          </a:p>
        </p:txBody>
      </p:sp>
      <p:sp>
        <p:nvSpPr>
          <p:cNvPr id="3" name="Subtitle 2"/>
          <p:cNvSpPr>
            <a:spLocks noGrp="1"/>
          </p:cNvSpPr>
          <p:nvPr>
            <p:ph type="subTitle" idx="1"/>
          </p:nvPr>
        </p:nvSpPr>
        <p:spPr>
          <a:xfrm>
            <a:off x="785786" y="1285860"/>
            <a:ext cx="8072494" cy="4214842"/>
          </a:xfrm>
        </p:spPr>
        <p:txBody>
          <a:bodyPr>
            <a:normAutofit fontScale="92500" lnSpcReduction="20000"/>
          </a:bodyPr>
          <a:lstStyle/>
          <a:p>
            <a:pPr algn="l"/>
            <a:r>
              <a:rPr lang="en-US" dirty="0" smtClean="0">
                <a:solidFill>
                  <a:schemeClr val="accent2"/>
                </a:solidFill>
              </a:rPr>
              <a:t>When you want to create vector with more than one element, you should use </a:t>
            </a:r>
            <a:r>
              <a:rPr lang="en-US" b="1" dirty="0" smtClean="0">
                <a:solidFill>
                  <a:schemeClr val="accent2"/>
                </a:solidFill>
              </a:rPr>
              <a:t>c()</a:t>
            </a:r>
            <a:r>
              <a:rPr lang="en-US" dirty="0" smtClean="0">
                <a:solidFill>
                  <a:schemeClr val="accent2"/>
                </a:solidFill>
              </a:rPr>
              <a:t> function which means to combine the elements into a vector.</a:t>
            </a:r>
          </a:p>
          <a:p>
            <a:pPr algn="l"/>
            <a:r>
              <a:rPr lang="en-US" dirty="0" smtClean="0">
                <a:solidFill>
                  <a:schemeClr val="accent1">
                    <a:lumMod val="50000"/>
                  </a:schemeClr>
                </a:solidFill>
              </a:rPr>
              <a:t># Create a vector. </a:t>
            </a:r>
          </a:p>
          <a:p>
            <a:pPr algn="l"/>
            <a:r>
              <a:rPr lang="en-US" dirty="0" smtClean="0">
                <a:solidFill>
                  <a:schemeClr val="accent1">
                    <a:lumMod val="50000"/>
                  </a:schemeClr>
                </a:solidFill>
              </a:rPr>
              <a:t>apple &lt;- c('</a:t>
            </a:r>
            <a:r>
              <a:rPr lang="en-US" dirty="0" err="1" smtClean="0">
                <a:solidFill>
                  <a:schemeClr val="accent1">
                    <a:lumMod val="50000"/>
                  </a:schemeClr>
                </a:solidFill>
              </a:rPr>
              <a:t>red','green',"yellow</a:t>
            </a:r>
            <a:r>
              <a:rPr lang="en-US" dirty="0" smtClean="0">
                <a:solidFill>
                  <a:schemeClr val="accent1">
                    <a:lumMod val="50000"/>
                  </a:schemeClr>
                </a:solidFill>
              </a:rPr>
              <a:t>") </a:t>
            </a:r>
          </a:p>
          <a:p>
            <a:pPr algn="l"/>
            <a:r>
              <a:rPr lang="en-US" dirty="0" smtClean="0">
                <a:solidFill>
                  <a:schemeClr val="accent1">
                    <a:lumMod val="50000"/>
                  </a:schemeClr>
                </a:solidFill>
              </a:rPr>
              <a:t>print(apple)</a:t>
            </a:r>
          </a:p>
          <a:p>
            <a:pPr algn="l"/>
            <a:r>
              <a:rPr lang="en-US" dirty="0" smtClean="0">
                <a:solidFill>
                  <a:schemeClr val="accent1">
                    <a:lumMod val="50000"/>
                  </a:schemeClr>
                </a:solidFill>
              </a:rPr>
              <a:t> # Get the class of the vector. </a:t>
            </a:r>
          </a:p>
          <a:p>
            <a:pPr algn="l"/>
            <a:r>
              <a:rPr lang="en-US" dirty="0" smtClean="0">
                <a:solidFill>
                  <a:schemeClr val="accent1">
                    <a:lumMod val="50000"/>
                  </a:schemeClr>
                </a:solidFill>
              </a:rPr>
              <a:t>print(class(apple))</a:t>
            </a:r>
            <a:r>
              <a:rPr lang="en-US" dirty="0" smtClean="0"/>
              <a:t/>
            </a:r>
            <a:br>
              <a:rPr lang="en-US" dirty="0" smtClean="0"/>
            </a:br>
            <a:endParaRPr lang="en-US" dirty="0"/>
          </a:p>
        </p:txBody>
      </p:sp>
      <p:sp>
        <p:nvSpPr>
          <p:cNvPr id="4" name="Rectangle 3"/>
          <p:cNvSpPr/>
          <p:nvPr/>
        </p:nvSpPr>
        <p:spPr>
          <a:xfrm>
            <a:off x="1000100" y="4929198"/>
            <a:ext cx="4429156" cy="646331"/>
          </a:xfrm>
          <a:prstGeom prst="rect">
            <a:avLst/>
          </a:prstGeom>
        </p:spPr>
        <p:txBody>
          <a:bodyPr wrap="square">
            <a:spAutoFit/>
          </a:bodyPr>
          <a:lstStyle/>
          <a:p>
            <a:pPr algn="ctr" fontAlgn="t"/>
            <a:r>
              <a:rPr lang="en-US" dirty="0" smtClean="0">
                <a:hlinkClick r:id="rId2" action="ppaction://hlinkfile"/>
              </a:rPr>
              <a:t> </a:t>
            </a:r>
            <a:r>
              <a:rPr lang="en-US" sz="3600" dirty="0" smtClean="0">
                <a:hlinkClick r:id="rId2" action="ppaction://hlinkfile"/>
              </a:rPr>
              <a:t>Live Demo R GUI</a:t>
            </a:r>
            <a:r>
              <a:rPr lang="en-US" sz="3600"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42852"/>
            <a:ext cx="7772400" cy="1470025"/>
          </a:xfrm>
        </p:spPr>
        <p:txBody>
          <a:bodyPr/>
          <a:lstStyle/>
          <a:p>
            <a:r>
              <a:rPr lang="en-IN" dirty="0" smtClean="0">
                <a:solidFill>
                  <a:srgbClr val="FF0000"/>
                </a:solidFill>
              </a:rPr>
              <a:t>Arrays</a:t>
            </a:r>
            <a:endParaRPr lang="en-US" dirty="0">
              <a:solidFill>
                <a:srgbClr val="FF0000"/>
              </a:solidFill>
            </a:endParaRPr>
          </a:p>
        </p:txBody>
      </p:sp>
      <p:sp>
        <p:nvSpPr>
          <p:cNvPr id="3" name="Subtitle 2"/>
          <p:cNvSpPr>
            <a:spLocks noGrp="1"/>
          </p:cNvSpPr>
          <p:nvPr>
            <p:ph type="subTitle" idx="1"/>
          </p:nvPr>
        </p:nvSpPr>
        <p:spPr>
          <a:xfrm>
            <a:off x="214282" y="1428736"/>
            <a:ext cx="8786874" cy="5143536"/>
          </a:xfrm>
        </p:spPr>
        <p:txBody>
          <a:bodyPr>
            <a:normAutofit/>
          </a:bodyPr>
          <a:lstStyle/>
          <a:p>
            <a:pPr algn="l"/>
            <a:r>
              <a:rPr lang="en-US" dirty="0" smtClean="0">
                <a:solidFill>
                  <a:schemeClr val="accent2">
                    <a:lumMod val="75000"/>
                  </a:schemeClr>
                </a:solidFill>
              </a:rPr>
              <a:t>While matrices are confined to two dimensions, arrays can be of any number of dimensions. The array function takes a dim attribute which creates the required number of dimension. In the below example we create an array with two elements which are 3x3 matrices each.</a:t>
            </a:r>
          </a:p>
          <a:p>
            <a:pPr algn="l"/>
            <a:r>
              <a:rPr lang="en-US" dirty="0" smtClean="0"/>
              <a:t># Create an array. </a:t>
            </a:r>
          </a:p>
          <a:p>
            <a:pPr algn="l"/>
            <a:r>
              <a:rPr lang="en-US" dirty="0" smtClean="0"/>
              <a:t>a &lt;- array(c('</a:t>
            </a:r>
            <a:r>
              <a:rPr lang="en-US" dirty="0" err="1" smtClean="0"/>
              <a:t>green','yellow</a:t>
            </a:r>
            <a:r>
              <a:rPr lang="en-US" dirty="0" smtClean="0"/>
              <a:t>'),dim = c(3,3,2)) </a:t>
            </a:r>
          </a:p>
          <a:p>
            <a:pPr algn="l"/>
            <a:r>
              <a:rPr lang="en-US" dirty="0" smtClean="0"/>
              <a:t>print(a)</a:t>
            </a:r>
            <a:endParaRPr lang="en-US" dirty="0"/>
          </a:p>
        </p:txBody>
      </p:sp>
      <p:sp>
        <p:nvSpPr>
          <p:cNvPr id="4" name="Rectangle 3"/>
          <p:cNvSpPr/>
          <p:nvPr/>
        </p:nvSpPr>
        <p:spPr>
          <a:xfrm>
            <a:off x="2071670" y="6000768"/>
            <a:ext cx="4429156" cy="646331"/>
          </a:xfrm>
          <a:prstGeom prst="rect">
            <a:avLst/>
          </a:prstGeom>
        </p:spPr>
        <p:txBody>
          <a:bodyPr wrap="square">
            <a:spAutoFit/>
          </a:bodyPr>
          <a:lstStyle/>
          <a:p>
            <a:pPr algn="ctr" fontAlgn="t"/>
            <a:r>
              <a:rPr lang="en-US" dirty="0" smtClean="0">
                <a:hlinkClick r:id="rId2" action="ppaction://hlinkfile"/>
              </a:rPr>
              <a:t> </a:t>
            </a:r>
            <a:r>
              <a:rPr lang="en-US" sz="3600" dirty="0" smtClean="0">
                <a:hlinkClick r:id="rId2" action="ppaction://hlinkfile"/>
              </a:rPr>
              <a:t>Live Demo R GUI</a:t>
            </a:r>
            <a:r>
              <a:rPr lang="en-US" sz="360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42852"/>
            <a:ext cx="7772400" cy="1470025"/>
          </a:xfrm>
        </p:spPr>
        <p:txBody>
          <a:bodyPr/>
          <a:lstStyle/>
          <a:p>
            <a:r>
              <a:rPr lang="en-IN" dirty="0" smtClean="0">
                <a:solidFill>
                  <a:srgbClr val="FF0000"/>
                </a:solidFill>
              </a:rPr>
              <a:t>Matrices</a:t>
            </a:r>
            <a:endParaRPr lang="en-US" dirty="0">
              <a:solidFill>
                <a:srgbClr val="FF0000"/>
              </a:solidFill>
            </a:endParaRPr>
          </a:p>
        </p:txBody>
      </p:sp>
      <p:sp>
        <p:nvSpPr>
          <p:cNvPr id="3" name="Subtitle 2"/>
          <p:cNvSpPr>
            <a:spLocks noGrp="1"/>
          </p:cNvSpPr>
          <p:nvPr>
            <p:ph type="subTitle" idx="1"/>
          </p:nvPr>
        </p:nvSpPr>
        <p:spPr>
          <a:xfrm>
            <a:off x="214282" y="1428736"/>
            <a:ext cx="8786874" cy="5143536"/>
          </a:xfrm>
        </p:spPr>
        <p:txBody>
          <a:bodyPr>
            <a:normAutofit/>
          </a:bodyPr>
          <a:lstStyle/>
          <a:p>
            <a:pPr algn="l"/>
            <a:r>
              <a:rPr lang="en-US" b="1" dirty="0" smtClean="0">
                <a:solidFill>
                  <a:schemeClr val="bg2">
                    <a:lumMod val="50000"/>
                  </a:schemeClr>
                </a:solidFill>
              </a:rPr>
              <a:t>A matrix is a two-dimensional rectangular data set. It can be created using a vector input to the matrix function</a:t>
            </a:r>
            <a:r>
              <a:rPr lang="en-US" dirty="0" smtClean="0">
                <a:solidFill>
                  <a:schemeClr val="bg2">
                    <a:lumMod val="50000"/>
                  </a:schemeClr>
                </a:solidFill>
              </a:rPr>
              <a:t>.</a:t>
            </a:r>
          </a:p>
          <a:p>
            <a:pPr algn="l"/>
            <a:r>
              <a:rPr lang="en-US" dirty="0" smtClean="0">
                <a:solidFill>
                  <a:schemeClr val="accent2">
                    <a:lumMod val="75000"/>
                  </a:schemeClr>
                </a:solidFill>
              </a:rPr>
              <a:t># Create a matrix. </a:t>
            </a:r>
          </a:p>
          <a:p>
            <a:pPr algn="l"/>
            <a:r>
              <a:rPr lang="en-US" dirty="0" smtClean="0">
                <a:solidFill>
                  <a:schemeClr val="accent2">
                    <a:lumMod val="75000"/>
                  </a:schemeClr>
                </a:solidFill>
              </a:rPr>
              <a:t>M = matrix( c('</a:t>
            </a:r>
            <a:r>
              <a:rPr lang="en-US" dirty="0" err="1" smtClean="0">
                <a:solidFill>
                  <a:schemeClr val="accent2">
                    <a:lumMod val="75000"/>
                  </a:schemeClr>
                </a:solidFill>
              </a:rPr>
              <a:t>a','a','b','c','b','a</a:t>
            </a:r>
            <a:r>
              <a:rPr lang="en-US" dirty="0" smtClean="0">
                <a:solidFill>
                  <a:schemeClr val="accent2">
                    <a:lumMod val="75000"/>
                  </a:schemeClr>
                </a:solidFill>
              </a:rPr>
              <a:t>'), </a:t>
            </a:r>
            <a:r>
              <a:rPr lang="en-US" dirty="0" err="1" smtClean="0">
                <a:solidFill>
                  <a:schemeClr val="accent2">
                    <a:lumMod val="75000"/>
                  </a:schemeClr>
                </a:solidFill>
              </a:rPr>
              <a:t>nrow</a:t>
            </a:r>
            <a:r>
              <a:rPr lang="en-US" dirty="0" smtClean="0">
                <a:solidFill>
                  <a:schemeClr val="accent2">
                    <a:lumMod val="75000"/>
                  </a:schemeClr>
                </a:solidFill>
              </a:rPr>
              <a:t> = 2, </a:t>
            </a:r>
            <a:r>
              <a:rPr lang="en-US" dirty="0" err="1" smtClean="0">
                <a:solidFill>
                  <a:schemeClr val="accent2">
                    <a:lumMod val="75000"/>
                  </a:schemeClr>
                </a:solidFill>
              </a:rPr>
              <a:t>ncol</a:t>
            </a:r>
            <a:r>
              <a:rPr lang="en-US" dirty="0" smtClean="0">
                <a:solidFill>
                  <a:schemeClr val="accent2">
                    <a:lumMod val="75000"/>
                  </a:schemeClr>
                </a:solidFill>
              </a:rPr>
              <a:t> = 3, </a:t>
            </a:r>
            <a:r>
              <a:rPr lang="en-US" dirty="0" err="1" smtClean="0">
                <a:solidFill>
                  <a:schemeClr val="accent2">
                    <a:lumMod val="75000"/>
                  </a:schemeClr>
                </a:solidFill>
              </a:rPr>
              <a:t>byrow</a:t>
            </a:r>
            <a:r>
              <a:rPr lang="en-US" dirty="0" smtClean="0">
                <a:solidFill>
                  <a:schemeClr val="accent2">
                    <a:lumMod val="75000"/>
                  </a:schemeClr>
                </a:solidFill>
              </a:rPr>
              <a:t> = TRUE)</a:t>
            </a:r>
          </a:p>
          <a:p>
            <a:pPr algn="l"/>
            <a:r>
              <a:rPr lang="en-US" dirty="0" smtClean="0">
                <a:solidFill>
                  <a:schemeClr val="accent2">
                    <a:lumMod val="75000"/>
                  </a:schemeClr>
                </a:solidFill>
              </a:rPr>
              <a:t> print(M)</a:t>
            </a:r>
            <a:endParaRPr lang="en-US" dirty="0">
              <a:solidFill>
                <a:schemeClr val="accent2">
                  <a:lumMod val="75000"/>
                </a:schemeClr>
              </a:solidFill>
            </a:endParaRPr>
          </a:p>
        </p:txBody>
      </p:sp>
      <p:sp>
        <p:nvSpPr>
          <p:cNvPr id="4" name="Rectangle 3"/>
          <p:cNvSpPr/>
          <p:nvPr/>
        </p:nvSpPr>
        <p:spPr>
          <a:xfrm>
            <a:off x="1785918" y="5500702"/>
            <a:ext cx="4429156" cy="646331"/>
          </a:xfrm>
          <a:prstGeom prst="rect">
            <a:avLst/>
          </a:prstGeom>
        </p:spPr>
        <p:txBody>
          <a:bodyPr wrap="square">
            <a:spAutoFit/>
          </a:bodyPr>
          <a:lstStyle/>
          <a:p>
            <a:pPr algn="ctr" fontAlgn="t"/>
            <a:r>
              <a:rPr lang="en-US" dirty="0" smtClean="0">
                <a:hlinkClick r:id="rId2" action="ppaction://hlinkfile"/>
              </a:rPr>
              <a:t> </a:t>
            </a:r>
            <a:r>
              <a:rPr lang="en-US" sz="3600" dirty="0" smtClean="0">
                <a:hlinkClick r:id="rId2" action="ppaction://hlinkfile"/>
              </a:rPr>
              <a:t>Live Demo R GUI</a:t>
            </a:r>
            <a:r>
              <a:rPr lang="en-US" sz="3600"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42852"/>
            <a:ext cx="7772400" cy="1470025"/>
          </a:xfrm>
        </p:spPr>
        <p:txBody>
          <a:bodyPr/>
          <a:lstStyle/>
          <a:p>
            <a:r>
              <a:rPr lang="en-IN" dirty="0" smtClean="0">
                <a:solidFill>
                  <a:srgbClr val="FF0000"/>
                </a:solidFill>
              </a:rPr>
              <a:t>Lists</a:t>
            </a:r>
            <a:endParaRPr lang="en-US" dirty="0">
              <a:solidFill>
                <a:srgbClr val="FF0000"/>
              </a:solidFill>
            </a:endParaRPr>
          </a:p>
        </p:txBody>
      </p:sp>
      <p:sp>
        <p:nvSpPr>
          <p:cNvPr id="3" name="Subtitle 2"/>
          <p:cNvSpPr>
            <a:spLocks noGrp="1"/>
          </p:cNvSpPr>
          <p:nvPr>
            <p:ph type="subTitle" idx="1"/>
          </p:nvPr>
        </p:nvSpPr>
        <p:spPr>
          <a:xfrm>
            <a:off x="571472" y="1142984"/>
            <a:ext cx="8215370" cy="5143536"/>
          </a:xfrm>
        </p:spPr>
        <p:txBody>
          <a:bodyPr>
            <a:normAutofit/>
          </a:bodyPr>
          <a:lstStyle/>
          <a:p>
            <a:pPr algn="l"/>
            <a:r>
              <a:rPr lang="en-US" dirty="0" smtClean="0">
                <a:solidFill>
                  <a:schemeClr val="accent1">
                    <a:lumMod val="50000"/>
                  </a:schemeClr>
                </a:solidFill>
              </a:rPr>
              <a:t>A list is an R-object which can contain many different types of elements inside it like vectors, functions and even another list inside </a:t>
            </a:r>
            <a:r>
              <a:rPr lang="en-US" dirty="0" smtClean="0">
                <a:solidFill>
                  <a:schemeClr val="bg2">
                    <a:lumMod val="50000"/>
                  </a:schemeClr>
                </a:solidFill>
              </a:rPr>
              <a:t>it.</a:t>
            </a:r>
          </a:p>
          <a:p>
            <a:pPr algn="l"/>
            <a:r>
              <a:rPr lang="en-US" dirty="0" smtClean="0">
                <a:solidFill>
                  <a:schemeClr val="accent2">
                    <a:lumMod val="75000"/>
                  </a:schemeClr>
                </a:solidFill>
              </a:rPr>
              <a:t># Create a list. </a:t>
            </a:r>
          </a:p>
          <a:p>
            <a:pPr algn="l"/>
            <a:r>
              <a:rPr lang="en-US" dirty="0" smtClean="0">
                <a:solidFill>
                  <a:schemeClr val="accent2">
                    <a:lumMod val="75000"/>
                  </a:schemeClr>
                </a:solidFill>
              </a:rPr>
              <a:t>list1 &lt;- list(c(2,5,3),21.3,sin) </a:t>
            </a:r>
          </a:p>
          <a:p>
            <a:pPr algn="l"/>
            <a:r>
              <a:rPr lang="en-US" dirty="0" smtClean="0">
                <a:solidFill>
                  <a:schemeClr val="accent2">
                    <a:lumMod val="75000"/>
                  </a:schemeClr>
                </a:solidFill>
              </a:rPr>
              <a:t># Print the list. </a:t>
            </a:r>
          </a:p>
          <a:p>
            <a:pPr algn="l"/>
            <a:r>
              <a:rPr lang="en-US" dirty="0" smtClean="0">
                <a:solidFill>
                  <a:schemeClr val="accent2">
                    <a:lumMod val="75000"/>
                  </a:schemeClr>
                </a:solidFill>
              </a:rPr>
              <a:t>print(list1)</a:t>
            </a:r>
            <a:endParaRPr lang="en-US" dirty="0">
              <a:solidFill>
                <a:schemeClr val="accent2">
                  <a:lumMod val="75000"/>
                </a:schemeClr>
              </a:solidFill>
            </a:endParaRPr>
          </a:p>
        </p:txBody>
      </p:sp>
      <p:sp>
        <p:nvSpPr>
          <p:cNvPr id="4" name="Rectangle 3"/>
          <p:cNvSpPr/>
          <p:nvPr/>
        </p:nvSpPr>
        <p:spPr>
          <a:xfrm>
            <a:off x="714348" y="5357826"/>
            <a:ext cx="4429156" cy="646331"/>
          </a:xfrm>
          <a:prstGeom prst="rect">
            <a:avLst/>
          </a:prstGeom>
        </p:spPr>
        <p:txBody>
          <a:bodyPr wrap="square">
            <a:spAutoFit/>
          </a:bodyPr>
          <a:lstStyle/>
          <a:p>
            <a:pPr algn="ctr" fontAlgn="t"/>
            <a:r>
              <a:rPr lang="en-US" dirty="0" smtClean="0">
                <a:hlinkClick r:id="rId2" action="ppaction://hlinkfile"/>
              </a:rPr>
              <a:t> </a:t>
            </a:r>
            <a:r>
              <a:rPr lang="en-US" sz="3600" dirty="0" smtClean="0">
                <a:hlinkClick r:id="rId2" action="ppaction://hlinkfile"/>
              </a:rPr>
              <a:t>Live Demo R GUI</a:t>
            </a:r>
            <a:r>
              <a:rPr lang="en-US" sz="36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42853"/>
            <a:ext cx="7772400" cy="857255"/>
          </a:xfrm>
        </p:spPr>
        <p:txBody>
          <a:bodyPr/>
          <a:lstStyle/>
          <a:p>
            <a:r>
              <a:rPr lang="en-IN" dirty="0" smtClean="0">
                <a:solidFill>
                  <a:srgbClr val="FF0000"/>
                </a:solidFill>
              </a:rPr>
              <a:t>Factors</a:t>
            </a:r>
            <a:endParaRPr lang="en-US" dirty="0">
              <a:solidFill>
                <a:srgbClr val="FF0000"/>
              </a:solidFill>
            </a:endParaRPr>
          </a:p>
        </p:txBody>
      </p:sp>
      <p:sp>
        <p:nvSpPr>
          <p:cNvPr id="3" name="Subtitle 2"/>
          <p:cNvSpPr>
            <a:spLocks noGrp="1"/>
          </p:cNvSpPr>
          <p:nvPr>
            <p:ph type="subTitle" idx="1"/>
          </p:nvPr>
        </p:nvSpPr>
        <p:spPr>
          <a:xfrm>
            <a:off x="214282" y="928670"/>
            <a:ext cx="8786874" cy="5643602"/>
          </a:xfrm>
        </p:spPr>
        <p:txBody>
          <a:bodyPr>
            <a:normAutofit fontScale="77500" lnSpcReduction="20000"/>
          </a:bodyPr>
          <a:lstStyle/>
          <a:p>
            <a:pPr algn="l"/>
            <a:r>
              <a:rPr lang="en-US" dirty="0" smtClean="0">
                <a:solidFill>
                  <a:schemeClr val="accent2">
                    <a:lumMod val="75000"/>
                  </a:schemeClr>
                </a:solidFill>
              </a:rPr>
              <a:t>Factors are the r-objects which are created using a vector. It stores the vector along with the distinct values of the elements in the vector as labels. The labels are always character irrespective of whether it is numeric or character or Boolean etc. in the input vector. They are useful in statistical modeling.</a:t>
            </a:r>
          </a:p>
          <a:p>
            <a:pPr algn="l"/>
            <a:r>
              <a:rPr lang="en-US" dirty="0" smtClean="0">
                <a:solidFill>
                  <a:schemeClr val="accent2">
                    <a:lumMod val="75000"/>
                  </a:schemeClr>
                </a:solidFill>
              </a:rPr>
              <a:t>Factors are created using the </a:t>
            </a:r>
            <a:r>
              <a:rPr lang="en-US" b="1" dirty="0" smtClean="0">
                <a:solidFill>
                  <a:schemeClr val="accent2">
                    <a:lumMod val="75000"/>
                  </a:schemeClr>
                </a:solidFill>
              </a:rPr>
              <a:t>factor()</a:t>
            </a:r>
            <a:r>
              <a:rPr lang="en-US" dirty="0" smtClean="0">
                <a:solidFill>
                  <a:schemeClr val="accent2">
                    <a:lumMod val="75000"/>
                  </a:schemeClr>
                </a:solidFill>
              </a:rPr>
              <a:t> function. </a:t>
            </a:r>
            <a:r>
              <a:rPr lang="en-US" dirty="0" smtClean="0">
                <a:solidFill>
                  <a:schemeClr val="tx2">
                    <a:lumMod val="75000"/>
                  </a:schemeClr>
                </a:solidFill>
              </a:rPr>
              <a:t>The </a:t>
            </a:r>
            <a:r>
              <a:rPr lang="en-US" b="1" dirty="0" err="1" smtClean="0">
                <a:solidFill>
                  <a:schemeClr val="tx2">
                    <a:lumMod val="75000"/>
                  </a:schemeClr>
                </a:solidFill>
              </a:rPr>
              <a:t>nlevels</a:t>
            </a:r>
            <a:r>
              <a:rPr lang="en-US" dirty="0" smtClean="0">
                <a:solidFill>
                  <a:schemeClr val="tx2">
                    <a:lumMod val="75000"/>
                  </a:schemeClr>
                </a:solidFill>
              </a:rPr>
              <a:t> functions gives the count of levels.</a:t>
            </a:r>
          </a:p>
          <a:p>
            <a:pPr algn="l"/>
            <a:r>
              <a:rPr lang="en-US" dirty="0" smtClean="0">
                <a:solidFill>
                  <a:schemeClr val="tx2">
                    <a:lumMod val="75000"/>
                  </a:schemeClr>
                </a:solidFill>
              </a:rPr>
              <a:t># Create a vector.</a:t>
            </a:r>
          </a:p>
          <a:p>
            <a:pPr algn="l"/>
            <a:r>
              <a:rPr lang="en-US" dirty="0" smtClean="0">
                <a:solidFill>
                  <a:schemeClr val="tx2">
                    <a:lumMod val="75000"/>
                  </a:schemeClr>
                </a:solidFill>
              </a:rPr>
              <a:t> </a:t>
            </a:r>
            <a:r>
              <a:rPr lang="en-US" dirty="0" err="1" smtClean="0">
                <a:solidFill>
                  <a:schemeClr val="tx2">
                    <a:lumMod val="75000"/>
                  </a:schemeClr>
                </a:solidFill>
              </a:rPr>
              <a:t>apple_colors</a:t>
            </a:r>
            <a:r>
              <a:rPr lang="en-US" dirty="0" smtClean="0">
                <a:solidFill>
                  <a:schemeClr val="tx2">
                    <a:lumMod val="75000"/>
                  </a:schemeClr>
                </a:solidFill>
              </a:rPr>
              <a:t> &lt;- c('</a:t>
            </a:r>
            <a:r>
              <a:rPr lang="en-US" dirty="0" err="1" smtClean="0">
                <a:solidFill>
                  <a:schemeClr val="tx2">
                    <a:lumMod val="75000"/>
                  </a:schemeClr>
                </a:solidFill>
              </a:rPr>
              <a:t>green','green','yellow','red','red','red','green</a:t>
            </a:r>
            <a:r>
              <a:rPr lang="en-US" dirty="0" smtClean="0">
                <a:solidFill>
                  <a:schemeClr val="tx2">
                    <a:lumMod val="75000"/>
                  </a:schemeClr>
                </a:solidFill>
              </a:rPr>
              <a:t>')</a:t>
            </a:r>
          </a:p>
          <a:p>
            <a:pPr algn="l"/>
            <a:r>
              <a:rPr lang="en-US" dirty="0" smtClean="0">
                <a:solidFill>
                  <a:schemeClr val="tx2">
                    <a:lumMod val="75000"/>
                  </a:schemeClr>
                </a:solidFill>
              </a:rPr>
              <a:t> # Create a factor object.</a:t>
            </a:r>
          </a:p>
          <a:p>
            <a:pPr algn="l"/>
            <a:r>
              <a:rPr lang="en-US" dirty="0" smtClean="0">
                <a:solidFill>
                  <a:schemeClr val="tx2">
                    <a:lumMod val="75000"/>
                  </a:schemeClr>
                </a:solidFill>
              </a:rPr>
              <a:t> </a:t>
            </a:r>
            <a:r>
              <a:rPr lang="en-US" dirty="0" err="1" smtClean="0">
                <a:solidFill>
                  <a:schemeClr val="tx2">
                    <a:lumMod val="75000"/>
                  </a:schemeClr>
                </a:solidFill>
              </a:rPr>
              <a:t>factor_apple</a:t>
            </a:r>
            <a:r>
              <a:rPr lang="en-US" dirty="0" smtClean="0">
                <a:solidFill>
                  <a:schemeClr val="tx2">
                    <a:lumMod val="75000"/>
                  </a:schemeClr>
                </a:solidFill>
              </a:rPr>
              <a:t> &lt;- factor(</a:t>
            </a:r>
            <a:r>
              <a:rPr lang="en-US" dirty="0" err="1" smtClean="0">
                <a:solidFill>
                  <a:schemeClr val="tx2">
                    <a:lumMod val="75000"/>
                  </a:schemeClr>
                </a:solidFill>
              </a:rPr>
              <a:t>apple_colors</a:t>
            </a:r>
            <a:r>
              <a:rPr lang="en-US" dirty="0" smtClean="0">
                <a:solidFill>
                  <a:schemeClr val="tx2">
                    <a:lumMod val="75000"/>
                  </a:schemeClr>
                </a:solidFill>
              </a:rPr>
              <a:t>) </a:t>
            </a:r>
          </a:p>
          <a:p>
            <a:pPr algn="l"/>
            <a:r>
              <a:rPr lang="en-US" dirty="0" smtClean="0">
                <a:solidFill>
                  <a:schemeClr val="tx2">
                    <a:lumMod val="75000"/>
                  </a:schemeClr>
                </a:solidFill>
              </a:rPr>
              <a:t># Print the factor. </a:t>
            </a:r>
          </a:p>
          <a:p>
            <a:pPr algn="l"/>
            <a:r>
              <a:rPr lang="en-US" dirty="0" smtClean="0">
                <a:solidFill>
                  <a:schemeClr val="tx2">
                    <a:lumMod val="75000"/>
                  </a:schemeClr>
                </a:solidFill>
              </a:rPr>
              <a:t>print(</a:t>
            </a:r>
            <a:r>
              <a:rPr lang="en-US" dirty="0" err="1" smtClean="0">
                <a:solidFill>
                  <a:schemeClr val="tx2">
                    <a:lumMod val="75000"/>
                  </a:schemeClr>
                </a:solidFill>
              </a:rPr>
              <a:t>factor_apple</a:t>
            </a:r>
            <a:r>
              <a:rPr lang="en-US" dirty="0" smtClean="0">
                <a:solidFill>
                  <a:schemeClr val="tx2">
                    <a:lumMod val="75000"/>
                  </a:schemeClr>
                </a:solidFill>
              </a:rPr>
              <a:t>) </a:t>
            </a:r>
          </a:p>
          <a:p>
            <a:pPr algn="l"/>
            <a:r>
              <a:rPr lang="en-US" dirty="0" smtClean="0">
                <a:solidFill>
                  <a:schemeClr val="tx2">
                    <a:lumMod val="75000"/>
                  </a:schemeClr>
                </a:solidFill>
              </a:rPr>
              <a:t>print(</a:t>
            </a:r>
            <a:r>
              <a:rPr lang="en-US" dirty="0" err="1" smtClean="0">
                <a:solidFill>
                  <a:schemeClr val="tx2">
                    <a:lumMod val="75000"/>
                  </a:schemeClr>
                </a:solidFill>
              </a:rPr>
              <a:t>nlevels</a:t>
            </a:r>
            <a:r>
              <a:rPr lang="en-US" dirty="0" smtClean="0">
                <a:solidFill>
                  <a:schemeClr val="tx2">
                    <a:lumMod val="75000"/>
                  </a:schemeClr>
                </a:solidFill>
              </a:rPr>
              <a:t>(</a:t>
            </a:r>
            <a:r>
              <a:rPr lang="en-US" dirty="0" err="1" smtClean="0">
                <a:solidFill>
                  <a:schemeClr val="tx2">
                    <a:lumMod val="75000"/>
                  </a:schemeClr>
                </a:solidFill>
              </a:rPr>
              <a:t>factor_apple</a:t>
            </a:r>
            <a:r>
              <a:rPr lang="en-US" dirty="0" smtClean="0"/>
              <a:t>))</a:t>
            </a:r>
            <a:br>
              <a:rPr lang="en-US" dirty="0" smtClean="0"/>
            </a:br>
            <a:endParaRPr lang="en-US" dirty="0"/>
          </a:p>
        </p:txBody>
      </p:sp>
      <p:sp>
        <p:nvSpPr>
          <p:cNvPr id="4" name="Rectangle 3"/>
          <p:cNvSpPr/>
          <p:nvPr/>
        </p:nvSpPr>
        <p:spPr>
          <a:xfrm>
            <a:off x="1857356" y="6000768"/>
            <a:ext cx="4429156" cy="646331"/>
          </a:xfrm>
          <a:prstGeom prst="rect">
            <a:avLst/>
          </a:prstGeom>
        </p:spPr>
        <p:txBody>
          <a:bodyPr wrap="square">
            <a:spAutoFit/>
          </a:bodyPr>
          <a:lstStyle/>
          <a:p>
            <a:pPr algn="ctr" fontAlgn="t"/>
            <a:r>
              <a:rPr lang="en-US" dirty="0" smtClean="0">
                <a:hlinkClick r:id="rId2" action="ppaction://hlinkfile"/>
              </a:rPr>
              <a:t> </a:t>
            </a:r>
            <a:r>
              <a:rPr lang="en-US" sz="3600" dirty="0" smtClean="0">
                <a:hlinkClick r:id="rId2" action="ppaction://hlinkfile"/>
              </a:rPr>
              <a:t>Live Demo R GUI</a:t>
            </a:r>
            <a:r>
              <a:rPr lang="en-US" sz="3600"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42853"/>
            <a:ext cx="7772400" cy="1071570"/>
          </a:xfrm>
        </p:spPr>
        <p:txBody>
          <a:bodyPr/>
          <a:lstStyle/>
          <a:p>
            <a:r>
              <a:rPr lang="en-IN" dirty="0" smtClean="0">
                <a:solidFill>
                  <a:srgbClr val="FF0000"/>
                </a:solidFill>
              </a:rPr>
              <a:t>Data Frames</a:t>
            </a:r>
            <a:endParaRPr lang="en-US" dirty="0">
              <a:solidFill>
                <a:srgbClr val="FF0000"/>
              </a:solidFill>
            </a:endParaRPr>
          </a:p>
        </p:txBody>
      </p:sp>
      <p:sp>
        <p:nvSpPr>
          <p:cNvPr id="3" name="Subtitle 2"/>
          <p:cNvSpPr>
            <a:spLocks noGrp="1"/>
          </p:cNvSpPr>
          <p:nvPr>
            <p:ph type="subTitle" idx="1"/>
          </p:nvPr>
        </p:nvSpPr>
        <p:spPr>
          <a:xfrm>
            <a:off x="214282" y="1428736"/>
            <a:ext cx="8786874" cy="5143536"/>
          </a:xfrm>
        </p:spPr>
        <p:txBody>
          <a:bodyPr>
            <a:normAutofit fontScale="92500" lnSpcReduction="20000"/>
          </a:bodyPr>
          <a:lstStyle/>
          <a:p>
            <a:pPr algn="l"/>
            <a:r>
              <a:rPr lang="en-US" b="1" dirty="0" smtClean="0">
                <a:solidFill>
                  <a:schemeClr val="bg2">
                    <a:lumMod val="50000"/>
                  </a:schemeClr>
                </a:solidFill>
              </a:rPr>
              <a:t>Data frames are tabular data objects. Unlike a matrix in data frame each column can contain different modes of data. The first column can be numeric while the second column can be character and third column can be logical. It is a list of vectors of equal length.</a:t>
            </a:r>
          </a:p>
          <a:p>
            <a:pPr algn="l"/>
            <a:r>
              <a:rPr lang="en-US" b="1" dirty="0" smtClean="0">
                <a:solidFill>
                  <a:schemeClr val="bg2">
                    <a:lumMod val="50000"/>
                  </a:schemeClr>
                </a:solidFill>
              </a:rPr>
              <a:t>Data Frames are created using the </a:t>
            </a:r>
            <a:r>
              <a:rPr lang="en-US" b="1" dirty="0" err="1" smtClean="0">
                <a:solidFill>
                  <a:schemeClr val="bg2">
                    <a:lumMod val="50000"/>
                  </a:schemeClr>
                </a:solidFill>
              </a:rPr>
              <a:t>data.frame</a:t>
            </a:r>
            <a:r>
              <a:rPr lang="en-US" b="1" dirty="0" smtClean="0">
                <a:solidFill>
                  <a:schemeClr val="bg2">
                    <a:lumMod val="50000"/>
                  </a:schemeClr>
                </a:solidFill>
              </a:rPr>
              <a:t>() function.</a:t>
            </a:r>
          </a:p>
          <a:p>
            <a:pPr algn="l"/>
            <a:r>
              <a:rPr lang="en-US" dirty="0" smtClean="0"/>
              <a:t># Create the data frame.</a:t>
            </a:r>
          </a:p>
          <a:p>
            <a:pPr algn="l"/>
            <a:r>
              <a:rPr lang="en-US" dirty="0" smtClean="0"/>
              <a:t> BMI &lt;- </a:t>
            </a:r>
            <a:r>
              <a:rPr lang="en-US" dirty="0" err="1" smtClean="0"/>
              <a:t>data.frame</a:t>
            </a:r>
            <a:r>
              <a:rPr lang="en-US" dirty="0" smtClean="0"/>
              <a:t>( gender = c("</a:t>
            </a:r>
            <a:r>
              <a:rPr lang="en-US" dirty="0" err="1" smtClean="0"/>
              <a:t>Male","Female</a:t>
            </a:r>
            <a:r>
              <a:rPr lang="en-US" dirty="0" smtClean="0"/>
              <a:t>"), height = c(152, 171.5, 165), weight = c(81,93, 78), Age = c(42,38,26) ) print(BMI) </a:t>
            </a:r>
            <a:br>
              <a:rPr lang="en-US" dirty="0" smtClean="0"/>
            </a:br>
            <a:endParaRPr lang="en-US" dirty="0"/>
          </a:p>
        </p:txBody>
      </p:sp>
      <p:sp>
        <p:nvSpPr>
          <p:cNvPr id="4" name="Rectangle 3"/>
          <p:cNvSpPr/>
          <p:nvPr/>
        </p:nvSpPr>
        <p:spPr>
          <a:xfrm>
            <a:off x="2000232" y="6000768"/>
            <a:ext cx="4429156" cy="646331"/>
          </a:xfrm>
          <a:prstGeom prst="rect">
            <a:avLst/>
          </a:prstGeom>
        </p:spPr>
        <p:txBody>
          <a:bodyPr wrap="square">
            <a:spAutoFit/>
          </a:bodyPr>
          <a:lstStyle/>
          <a:p>
            <a:pPr algn="ctr" fontAlgn="t"/>
            <a:r>
              <a:rPr lang="en-US" dirty="0" smtClean="0">
                <a:hlinkClick r:id="rId2" action="ppaction://hlinkfile"/>
              </a:rPr>
              <a:t> </a:t>
            </a:r>
            <a:r>
              <a:rPr lang="en-US" sz="3600" dirty="0" smtClean="0">
                <a:hlinkClick r:id="rId2" action="ppaction://hlinkfile"/>
              </a:rPr>
              <a:t>Live Demo R GUI</a:t>
            </a:r>
            <a:r>
              <a:rPr lang="en-US" sz="3600" dirty="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jfif"/>
          <p:cNvPicPr>
            <a:picLocks noChangeAspect="1"/>
          </p:cNvPicPr>
          <p:nvPr/>
        </p:nvPicPr>
        <p:blipFill>
          <a:blip r:embed="rId4"/>
          <a:stretch>
            <a:fillRect/>
          </a:stretch>
        </p:blipFill>
        <p:spPr>
          <a:xfrm>
            <a:off x="714348" y="2571744"/>
            <a:ext cx="1859280" cy="15697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Content"/>
          <p:cNvSpPr/>
          <p:nvPr>
            <p:custDataLst>
              <p:custData r:id="rId1"/>
            </p:custDataLst>
          </p:nvPr>
        </p:nvSpPr>
        <p:spPr>
          <a:xfrm>
            <a:off x="0" y="785794"/>
            <a:ext cx="3286116" cy="1547745"/>
          </a:xfrm>
          <a:prstGeom prst="wedgeRoundRectCallout">
            <a:avLst>
              <a:gd name="adj1" fmla="val -8905"/>
              <a:gd name="adj2" fmla="val 66037"/>
              <a:gd name="adj3" fmla="val 16667"/>
            </a:avLst>
          </a:prstGeom>
          <a:solidFill>
            <a:schemeClr val="accent3">
              <a:lumMod val="60000"/>
              <a:lumOff val="40000"/>
              <a:alpha val="80000"/>
            </a:scheme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2000" b="0" i="0" u="none" strike="noStrike" kern="0" cap="none" spc="0" normalizeH="0" baseline="0" noProof="0" dirty="0" smtClean="0">
                <a:ln>
                  <a:noFill/>
                </a:ln>
                <a:solidFill>
                  <a:schemeClr val="tx2">
                    <a:lumMod val="75000"/>
                  </a:schemeClr>
                </a:solidFill>
                <a:effectLst/>
                <a:uLnTx/>
                <a:uFillTx/>
                <a:latin typeface="Segoe UI"/>
              </a:rPr>
              <a:t>Hi</a:t>
            </a:r>
            <a:r>
              <a:rPr kumimoji="0" lang="en-US" sz="2000" b="0" i="0" u="none" strike="noStrike" kern="0" cap="none" spc="0" normalizeH="0" noProof="0" dirty="0" smtClean="0">
                <a:ln>
                  <a:noFill/>
                </a:ln>
                <a:solidFill>
                  <a:schemeClr val="tx2">
                    <a:lumMod val="75000"/>
                  </a:schemeClr>
                </a:solidFill>
                <a:effectLst/>
                <a:uLnTx/>
                <a:uFillTx/>
                <a:latin typeface="Segoe UI"/>
              </a:rPr>
              <a:t> Students, </a:t>
            </a:r>
            <a:r>
              <a:rPr lang="en-US" sz="2000" kern="0" dirty="0" smtClean="0">
                <a:solidFill>
                  <a:schemeClr val="tx2">
                    <a:lumMod val="75000"/>
                  </a:schemeClr>
                </a:solidFill>
                <a:latin typeface="Segoe UI"/>
              </a:rPr>
              <a:t> Today we will learn about Introduction to R</a:t>
            </a:r>
            <a:endParaRPr kumimoji="0" lang="en-US" sz="2000" b="0" i="0" u="none" strike="noStrike" kern="0" cap="none" spc="0" normalizeH="0" baseline="0" noProof="0" dirty="0" smtClean="0">
              <a:ln>
                <a:noFill/>
              </a:ln>
              <a:solidFill>
                <a:schemeClr val="tx2">
                  <a:lumMod val="75000"/>
                </a:schemeClr>
              </a:solidFill>
              <a:effectLst/>
              <a:uLnTx/>
              <a:uFillTx/>
              <a:latin typeface="Segoe UI"/>
            </a:endParaRPr>
          </a:p>
        </p:txBody>
      </p:sp>
      <p:sp>
        <p:nvSpPr>
          <p:cNvPr id="5" name="Content"/>
          <p:cNvSpPr/>
          <p:nvPr>
            <p:custDataLst>
              <p:custData r:id="rId2"/>
            </p:custDataLst>
          </p:nvPr>
        </p:nvSpPr>
        <p:spPr>
          <a:xfrm>
            <a:off x="3500430" y="2643182"/>
            <a:ext cx="5286412" cy="1714512"/>
          </a:xfrm>
          <a:prstGeom prst="wedgeRoundRectCallout">
            <a:avLst>
              <a:gd name="adj1" fmla="val -67170"/>
              <a:gd name="adj2" fmla="val -26559"/>
              <a:gd name="adj3" fmla="val 16667"/>
            </a:avLst>
          </a:prstGeom>
          <a:solidFill>
            <a:schemeClr val="accent3">
              <a:alpha val="80000"/>
            </a:scheme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t" anchorCtr="0" forceAA="0" compatLnSpc="1">
            <a:prstTxWarp prst="textNoShape">
              <a:avLst/>
            </a:prstTxWarp>
            <a:noAutofit/>
          </a:bodyPr>
          <a:lstStyle/>
          <a:p>
            <a:pPr marL="457200" marR="0" indent="-457200" defTabSz="914400" eaLnBrk="1" fontAlgn="auto" latinLnBrk="0" hangingPunct="1">
              <a:lnSpc>
                <a:spcPct val="100000"/>
              </a:lnSpc>
              <a:spcBef>
                <a:spcPts val="0"/>
              </a:spcBef>
              <a:spcAft>
                <a:spcPts val="0"/>
              </a:spcAft>
              <a:buClrTx/>
              <a:buSzTx/>
              <a:buFontTx/>
              <a:buAutoNum type="arabicPeriod"/>
              <a:tabLst/>
            </a:pPr>
            <a:r>
              <a:rPr kumimoji="0" lang="en-IN" sz="2000" b="0" i="0" u="none" strike="noStrike" kern="0" cap="none" spc="0" normalizeH="0" baseline="0" noProof="0" dirty="0" smtClean="0">
                <a:ln>
                  <a:noFill/>
                </a:ln>
                <a:solidFill>
                  <a:schemeClr val="accent2">
                    <a:lumMod val="75000"/>
                  </a:schemeClr>
                </a:solidFill>
                <a:effectLst/>
                <a:uLnTx/>
                <a:uFillTx/>
                <a:latin typeface="Segoe UI"/>
              </a:rPr>
              <a:t>Evolution of R</a:t>
            </a:r>
          </a:p>
          <a:p>
            <a:pPr marL="457200" marR="0" indent="-457200" defTabSz="914400" eaLnBrk="1" fontAlgn="auto" latinLnBrk="0" hangingPunct="1">
              <a:lnSpc>
                <a:spcPct val="100000"/>
              </a:lnSpc>
              <a:spcBef>
                <a:spcPts val="0"/>
              </a:spcBef>
              <a:spcAft>
                <a:spcPts val="0"/>
              </a:spcAft>
              <a:buClrTx/>
              <a:buSzTx/>
              <a:buFontTx/>
              <a:buAutoNum type="arabicPeriod"/>
              <a:tabLst/>
            </a:pPr>
            <a:r>
              <a:rPr kumimoji="0" lang="en-IN" sz="2000" b="0" i="0" u="none" strike="noStrike" kern="0" cap="none" spc="0" normalizeH="0" baseline="0" noProof="0" dirty="0" smtClean="0">
                <a:ln>
                  <a:noFill/>
                </a:ln>
                <a:solidFill>
                  <a:schemeClr val="accent2">
                    <a:lumMod val="75000"/>
                  </a:schemeClr>
                </a:solidFill>
                <a:effectLst/>
                <a:uLnTx/>
                <a:uFillTx/>
                <a:latin typeface="Segoe UI"/>
              </a:rPr>
              <a:t>Features of R </a:t>
            </a:r>
          </a:p>
          <a:p>
            <a:pPr marL="457200" marR="0" indent="-457200" defTabSz="914400" eaLnBrk="1" fontAlgn="auto" latinLnBrk="0" hangingPunct="1">
              <a:lnSpc>
                <a:spcPct val="100000"/>
              </a:lnSpc>
              <a:spcBef>
                <a:spcPts val="0"/>
              </a:spcBef>
              <a:spcAft>
                <a:spcPts val="0"/>
              </a:spcAft>
              <a:buClrTx/>
              <a:buSzTx/>
              <a:buFontTx/>
              <a:buAutoNum type="arabicPeriod"/>
              <a:tabLst/>
            </a:pPr>
            <a:r>
              <a:rPr lang="en-IN" sz="2000" kern="0" dirty="0" smtClean="0">
                <a:solidFill>
                  <a:schemeClr val="accent2">
                    <a:lumMod val="75000"/>
                  </a:schemeClr>
                </a:solidFill>
                <a:latin typeface="Segoe UI"/>
              </a:rPr>
              <a:t>Installation of R</a:t>
            </a:r>
            <a:endParaRPr kumimoji="0" lang="en-IN" sz="2000" b="0" i="0" u="none" strike="noStrike" kern="0" cap="none" spc="0" normalizeH="0" baseline="0" noProof="0" dirty="0" smtClean="0">
              <a:ln>
                <a:noFill/>
              </a:ln>
              <a:solidFill>
                <a:schemeClr val="accent2">
                  <a:lumMod val="75000"/>
                </a:schemeClr>
              </a:solidFill>
              <a:effectLst/>
              <a:uLnTx/>
              <a:uFillTx/>
              <a:latin typeface="Segoe UI"/>
            </a:endParaRPr>
          </a:p>
          <a:p>
            <a:pPr marL="457200" marR="0" indent="-457200" defTabSz="914400" eaLnBrk="1" fontAlgn="auto" latinLnBrk="0" hangingPunct="1">
              <a:lnSpc>
                <a:spcPct val="100000"/>
              </a:lnSpc>
              <a:spcBef>
                <a:spcPts val="0"/>
              </a:spcBef>
              <a:spcAft>
                <a:spcPts val="0"/>
              </a:spcAft>
              <a:buClrTx/>
              <a:buSzTx/>
              <a:buFontTx/>
              <a:buAutoNum type="arabicPeriod"/>
              <a:tabLst/>
            </a:pPr>
            <a:r>
              <a:rPr lang="en-IN" sz="2000" kern="0" dirty="0" smtClean="0">
                <a:solidFill>
                  <a:schemeClr val="accent2">
                    <a:lumMod val="75000"/>
                  </a:schemeClr>
                </a:solidFill>
                <a:latin typeface="Segoe UI"/>
              </a:rPr>
              <a:t>Basic Data Types</a:t>
            </a:r>
          </a:p>
          <a:p>
            <a:pPr marL="457200" marR="0" indent="-457200" defTabSz="914400" eaLnBrk="1" fontAlgn="auto" latinLnBrk="0" hangingPunct="1">
              <a:lnSpc>
                <a:spcPct val="100000"/>
              </a:lnSpc>
              <a:spcBef>
                <a:spcPts val="0"/>
              </a:spcBef>
              <a:spcAft>
                <a:spcPts val="0"/>
              </a:spcAft>
              <a:buClrTx/>
              <a:buSzTx/>
              <a:buFontTx/>
              <a:buAutoNum type="arabicPeriod"/>
              <a:tabLst/>
            </a:pPr>
            <a:r>
              <a:rPr kumimoji="0" lang="en-IN" sz="2000" b="0" i="0" u="none" strike="noStrike" kern="0" cap="none" spc="0" normalizeH="0" baseline="0" noProof="0" dirty="0" smtClean="0">
                <a:ln>
                  <a:noFill/>
                </a:ln>
                <a:solidFill>
                  <a:schemeClr val="accent2">
                    <a:lumMod val="75000"/>
                  </a:schemeClr>
                </a:solidFill>
                <a:effectLst/>
                <a:uLnTx/>
                <a:uFillTx/>
                <a:latin typeface="Segoe UI"/>
              </a:rPr>
              <a:t>Object Data Types</a:t>
            </a:r>
            <a:endParaRPr kumimoji="0" lang="en-US" sz="2000" b="0" i="0" u="none" strike="noStrike" kern="0" cap="none" spc="0" normalizeH="0" baseline="0" noProof="0" dirty="0" smtClean="0">
              <a:ln>
                <a:noFill/>
              </a:ln>
              <a:solidFill>
                <a:schemeClr val="accent2">
                  <a:lumMod val="75000"/>
                </a:schemeClr>
              </a:solidFill>
              <a:effectLst/>
              <a:uLnTx/>
              <a:uFillTx/>
              <a:latin typeface="Segoe U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14290"/>
            <a:ext cx="7772400" cy="1470025"/>
          </a:xfrm>
        </p:spPr>
        <p:txBody>
          <a:bodyPr/>
          <a:lstStyle/>
          <a:p>
            <a:r>
              <a:rPr lang="en-IN" dirty="0" smtClean="0">
                <a:solidFill>
                  <a:srgbClr val="FF0000"/>
                </a:solidFill>
              </a:rPr>
              <a:t>Evolution of R</a:t>
            </a:r>
            <a:endParaRPr lang="en-US" dirty="0">
              <a:solidFill>
                <a:srgbClr val="FF0000"/>
              </a:solidFill>
            </a:endParaRPr>
          </a:p>
        </p:txBody>
      </p:sp>
      <p:sp>
        <p:nvSpPr>
          <p:cNvPr id="3" name="Subtitle 2"/>
          <p:cNvSpPr>
            <a:spLocks noGrp="1"/>
          </p:cNvSpPr>
          <p:nvPr>
            <p:ph type="subTitle" idx="1"/>
          </p:nvPr>
        </p:nvSpPr>
        <p:spPr>
          <a:xfrm>
            <a:off x="357158" y="1428736"/>
            <a:ext cx="8501122" cy="3929090"/>
          </a:xfrm>
        </p:spPr>
        <p:txBody>
          <a:bodyPr>
            <a:normAutofit fontScale="25000" lnSpcReduction="20000"/>
          </a:bodyPr>
          <a:lstStyle/>
          <a:p>
            <a:pPr algn="l"/>
            <a:r>
              <a:rPr lang="en-US" sz="12800" dirty="0" smtClean="0">
                <a:solidFill>
                  <a:schemeClr val="tx2">
                    <a:lumMod val="60000"/>
                    <a:lumOff val="40000"/>
                  </a:schemeClr>
                </a:solidFill>
              </a:rPr>
              <a:t>R </a:t>
            </a:r>
            <a:r>
              <a:rPr lang="en-US" sz="12800" dirty="0">
                <a:solidFill>
                  <a:schemeClr val="tx2">
                    <a:lumMod val="60000"/>
                    <a:lumOff val="40000"/>
                  </a:schemeClr>
                </a:solidFill>
              </a:rPr>
              <a:t>was initially written by </a:t>
            </a:r>
            <a:r>
              <a:rPr lang="en-US" sz="12800" b="1" dirty="0">
                <a:solidFill>
                  <a:schemeClr val="tx2">
                    <a:lumMod val="60000"/>
                    <a:lumOff val="40000"/>
                  </a:schemeClr>
                </a:solidFill>
              </a:rPr>
              <a:t>Ross </a:t>
            </a:r>
            <a:r>
              <a:rPr lang="en-US" sz="12800" b="1" dirty="0" err="1">
                <a:solidFill>
                  <a:schemeClr val="tx2">
                    <a:lumMod val="60000"/>
                    <a:lumOff val="40000"/>
                  </a:schemeClr>
                </a:solidFill>
              </a:rPr>
              <a:t>Ihaka</a:t>
            </a:r>
            <a:r>
              <a:rPr lang="en-US" sz="12800" dirty="0">
                <a:solidFill>
                  <a:schemeClr val="tx2">
                    <a:lumMod val="60000"/>
                    <a:lumOff val="40000"/>
                  </a:schemeClr>
                </a:solidFill>
              </a:rPr>
              <a:t> and </a:t>
            </a:r>
            <a:r>
              <a:rPr lang="en-US" sz="12800" b="1" dirty="0">
                <a:solidFill>
                  <a:schemeClr val="tx2">
                    <a:lumMod val="60000"/>
                    <a:lumOff val="40000"/>
                  </a:schemeClr>
                </a:solidFill>
              </a:rPr>
              <a:t>Robert Gentleman</a:t>
            </a:r>
            <a:r>
              <a:rPr lang="en-US" sz="12800" dirty="0">
                <a:solidFill>
                  <a:schemeClr val="tx2">
                    <a:lumMod val="60000"/>
                    <a:lumOff val="40000"/>
                  </a:schemeClr>
                </a:solidFill>
              </a:rPr>
              <a:t> at the Department of Statistics of the University of Auckland in Auckland, New Zealand. R made its first appearance in 1993.</a:t>
            </a:r>
          </a:p>
          <a:p>
            <a:pPr algn="l"/>
            <a:r>
              <a:rPr lang="en-US" sz="12800" b="1" dirty="0">
                <a:solidFill>
                  <a:schemeClr val="accent2">
                    <a:lumMod val="60000"/>
                    <a:lumOff val="40000"/>
                  </a:schemeClr>
                </a:solidFill>
              </a:rPr>
              <a:t>A large group of individuals has contributed to R by sending code and bug reports.</a:t>
            </a:r>
          </a:p>
          <a:p>
            <a:pPr algn="l"/>
            <a:r>
              <a:rPr lang="en-US" sz="12800" dirty="0">
                <a:solidFill>
                  <a:schemeClr val="accent3">
                    <a:lumMod val="75000"/>
                  </a:schemeClr>
                </a:solidFill>
              </a:rPr>
              <a:t>Since mid-1997 there has been a core group (the "R Core Team") who can modify the R source code archive.</a:t>
            </a:r>
          </a:p>
          <a:p>
            <a:pPr algn="l"/>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Features of R </a:t>
            </a:r>
            <a:endParaRPr lang="en-US" dirty="0">
              <a:solidFill>
                <a:srgbClr val="FF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643998" cy="6124754"/>
          </a:xfrm>
          <a:prstGeom prst="rect">
            <a:avLst/>
          </a:prstGeom>
        </p:spPr>
        <p:txBody>
          <a:bodyPr wrap="square">
            <a:spAutoFit/>
          </a:bodyPr>
          <a:lstStyle/>
          <a:p>
            <a:r>
              <a:rPr lang="en-US" sz="2800" dirty="0">
                <a:solidFill>
                  <a:schemeClr val="accent6">
                    <a:lumMod val="75000"/>
                  </a:schemeClr>
                </a:solidFill>
              </a:rPr>
              <a:t>R is a programming language and software environment for statistical analysis, graphics representation and reporting. The following are the important features of R −</a:t>
            </a:r>
          </a:p>
          <a:p>
            <a:pPr>
              <a:buFont typeface="Wingdings" pitchFamily="2" charset="2"/>
              <a:buChar char="Ø"/>
            </a:pPr>
            <a:r>
              <a:rPr lang="en-US" sz="2800" dirty="0">
                <a:solidFill>
                  <a:schemeClr val="tx2">
                    <a:lumMod val="60000"/>
                    <a:lumOff val="40000"/>
                  </a:schemeClr>
                </a:solidFill>
              </a:rPr>
              <a:t>R is a well-developed, simple and effective programming language which includes conditionals, loops, user defined recursive functions and input and output facilities.</a:t>
            </a:r>
          </a:p>
          <a:p>
            <a:pPr>
              <a:buFont typeface="Wingdings" pitchFamily="2" charset="2"/>
              <a:buChar char="Ø"/>
            </a:pPr>
            <a:r>
              <a:rPr lang="en-US" sz="2800" dirty="0">
                <a:solidFill>
                  <a:schemeClr val="bg2">
                    <a:lumMod val="50000"/>
                  </a:schemeClr>
                </a:solidFill>
              </a:rPr>
              <a:t>R has an effective data handling and storage facility,</a:t>
            </a:r>
          </a:p>
          <a:p>
            <a:pPr>
              <a:buFont typeface="Wingdings" pitchFamily="2" charset="2"/>
              <a:buChar char="Ø"/>
            </a:pPr>
            <a:r>
              <a:rPr lang="en-US" sz="2800" dirty="0">
                <a:solidFill>
                  <a:schemeClr val="accent1">
                    <a:lumMod val="75000"/>
                  </a:schemeClr>
                </a:solidFill>
              </a:rPr>
              <a:t>R provides a suite of operators for calculations on arrays, lists, vectors and matrices.</a:t>
            </a:r>
          </a:p>
          <a:p>
            <a:pPr>
              <a:buFont typeface="Wingdings" pitchFamily="2" charset="2"/>
              <a:buChar char="Ø"/>
            </a:pPr>
            <a:r>
              <a:rPr lang="en-US" sz="2800" dirty="0">
                <a:solidFill>
                  <a:srgbClr val="92D050"/>
                </a:solidFill>
              </a:rPr>
              <a:t>R provides a large, coherent and integrated collection of tools for data analysis.</a:t>
            </a:r>
          </a:p>
          <a:p>
            <a:pPr>
              <a:buFont typeface="Wingdings" pitchFamily="2" charset="2"/>
              <a:buChar char="Ø"/>
            </a:pPr>
            <a:r>
              <a:rPr lang="en-US" sz="2800" dirty="0">
                <a:solidFill>
                  <a:schemeClr val="accent6">
                    <a:lumMod val="50000"/>
                  </a:schemeClr>
                </a:solidFill>
              </a:rPr>
              <a:t>R provides graphical facilities for data analysis and display either directly at the computer or printing at the papers.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Installation of R</a:t>
            </a:r>
            <a:endParaRPr lang="en-US" dirty="0">
              <a:solidFill>
                <a:srgbClr val="FF0000"/>
              </a:solidFill>
            </a:endParaRPr>
          </a:p>
        </p:txBody>
      </p:sp>
      <p:sp>
        <p:nvSpPr>
          <p:cNvPr id="3" name="Subtitle 2"/>
          <p:cNvSpPr>
            <a:spLocks noGrp="1"/>
          </p:cNvSpPr>
          <p:nvPr>
            <p:ph type="subTitle" idx="1"/>
          </p:nvPr>
        </p:nvSpPr>
        <p:spPr>
          <a:xfrm>
            <a:off x="785786" y="3886200"/>
            <a:ext cx="7858180" cy="1752600"/>
          </a:xfrm>
        </p:spPr>
        <p:txBody>
          <a:bodyPr/>
          <a:lstStyle/>
          <a:p>
            <a:r>
              <a:rPr lang="en-US" dirty="0" smtClean="0">
                <a:hlinkClick r:id="rId2"/>
              </a:rPr>
              <a:t>https://cran.r-project.org/bin/windows/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FF0000"/>
                </a:solidFill>
              </a:rPr>
              <a:t>Installation of R</a:t>
            </a:r>
            <a:endParaRPr lang="en-US" dirty="0">
              <a:solidFill>
                <a:srgbClr val="FF0000"/>
              </a:solidFill>
            </a:endParaRPr>
          </a:p>
        </p:txBody>
      </p:sp>
      <p:sp>
        <p:nvSpPr>
          <p:cNvPr id="3" name="Subtitle 2"/>
          <p:cNvSpPr>
            <a:spLocks noGrp="1"/>
          </p:cNvSpPr>
          <p:nvPr>
            <p:ph type="subTitle" idx="1"/>
          </p:nvPr>
        </p:nvSpPr>
        <p:spPr>
          <a:xfrm>
            <a:off x="357158" y="3886200"/>
            <a:ext cx="8572560" cy="1752600"/>
          </a:xfrm>
        </p:spPr>
        <p:txBody>
          <a:bodyPr/>
          <a:lstStyle/>
          <a:p>
            <a:r>
              <a:rPr lang="en-US" dirty="0" smtClean="0">
                <a:hlinkClick r:id="rId2"/>
              </a:rPr>
              <a:t>https://rstudio.com/products/rstudio/download/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42853"/>
            <a:ext cx="7772400" cy="1071570"/>
          </a:xfrm>
        </p:spPr>
        <p:txBody>
          <a:bodyPr/>
          <a:lstStyle/>
          <a:p>
            <a:r>
              <a:rPr lang="en-IN" dirty="0" smtClean="0">
                <a:solidFill>
                  <a:srgbClr val="FF0000"/>
                </a:solidFill>
              </a:rPr>
              <a:t>Basic Data Types</a:t>
            </a:r>
            <a:endParaRPr lang="en-US" dirty="0">
              <a:solidFill>
                <a:srgbClr val="FF0000"/>
              </a:solidFill>
            </a:endParaRPr>
          </a:p>
        </p:txBody>
      </p:sp>
      <p:sp>
        <p:nvSpPr>
          <p:cNvPr id="3" name="Subtitle 2"/>
          <p:cNvSpPr>
            <a:spLocks noGrp="1"/>
          </p:cNvSpPr>
          <p:nvPr>
            <p:ph type="subTitle" idx="1"/>
          </p:nvPr>
        </p:nvSpPr>
        <p:spPr>
          <a:xfrm>
            <a:off x="928662" y="1357298"/>
            <a:ext cx="7643866" cy="5143536"/>
          </a:xfrm>
        </p:spPr>
        <p:txBody>
          <a:bodyPr>
            <a:normAutofit/>
          </a:bodyPr>
          <a:lstStyle/>
          <a:p>
            <a:pPr algn="l">
              <a:buFont typeface="Wingdings" pitchFamily="2" charset="2"/>
              <a:buChar char="§"/>
            </a:pPr>
            <a:r>
              <a:rPr lang="en-US" dirty="0" smtClean="0"/>
              <a:t>Numeric</a:t>
            </a:r>
          </a:p>
          <a:p>
            <a:pPr algn="l">
              <a:buFont typeface="Wingdings" pitchFamily="2" charset="2"/>
              <a:buChar char="§"/>
            </a:pPr>
            <a:r>
              <a:rPr lang="en-US" dirty="0" smtClean="0"/>
              <a:t>Integer</a:t>
            </a:r>
          </a:p>
          <a:p>
            <a:pPr algn="l">
              <a:buFont typeface="Wingdings" pitchFamily="2" charset="2"/>
              <a:buChar char="§"/>
            </a:pPr>
            <a:r>
              <a:rPr lang="en-US" dirty="0" smtClean="0"/>
              <a:t>Complex +,-,/,*</a:t>
            </a:r>
          </a:p>
          <a:p>
            <a:pPr algn="l">
              <a:buFont typeface="Wingdings" pitchFamily="2" charset="2"/>
              <a:buChar char="§"/>
            </a:pPr>
            <a:r>
              <a:rPr lang="en-US" dirty="0" smtClean="0"/>
              <a:t>Logical True/False</a:t>
            </a:r>
          </a:p>
          <a:p>
            <a:pPr algn="l">
              <a:buFont typeface="Wingdings" pitchFamily="2" charset="2"/>
              <a:buChar char="§"/>
            </a:pPr>
            <a:r>
              <a:rPr lang="en-IN" dirty="0" smtClean="0"/>
              <a:t>Boolean And or Not</a:t>
            </a:r>
            <a:endParaRPr lang="en-US" dirty="0" smtClean="0"/>
          </a:p>
          <a:p>
            <a:pPr algn="l">
              <a:buFont typeface="Wingdings" pitchFamily="2" charset="2"/>
              <a:buChar char="§"/>
            </a:pPr>
            <a:r>
              <a:rPr lang="en-US" dirty="0" smtClean="0"/>
              <a:t>Character</a:t>
            </a:r>
          </a:p>
          <a:p>
            <a:pPr algn="l">
              <a:buFont typeface="Wingdings" pitchFamily="2" charset="2"/>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2852"/>
          <a:ext cx="9144000" cy="6614160"/>
        </p:xfrm>
        <a:graphic>
          <a:graphicData uri="http://schemas.openxmlformats.org/drawingml/2006/table">
            <a:tbl>
              <a:tblPr firstRow="1" bandRow="1">
                <a:tableStyleId>{5C22544A-7EE6-4342-B048-85BDC9FD1C3A}</a:tableStyleId>
              </a:tblPr>
              <a:tblGrid>
                <a:gridCol w="1357291"/>
                <a:gridCol w="1214446"/>
                <a:gridCol w="4429156"/>
                <a:gridCol w="2143107"/>
              </a:tblGrid>
              <a:tr h="373100">
                <a:tc>
                  <a:txBody>
                    <a:bodyPr/>
                    <a:lstStyle/>
                    <a:p>
                      <a:pPr algn="ctr" fontAlgn="t"/>
                      <a:r>
                        <a:rPr lang="en-US" dirty="0"/>
                        <a:t>Data Type</a:t>
                      </a:r>
                    </a:p>
                  </a:txBody>
                  <a:tcPr marL="60960" marR="60960" marT="60960" marB="60960"/>
                </a:tc>
                <a:tc>
                  <a:txBody>
                    <a:bodyPr/>
                    <a:lstStyle/>
                    <a:p>
                      <a:pPr algn="ctr" fontAlgn="t"/>
                      <a:r>
                        <a:rPr lang="en-US"/>
                        <a:t>Example</a:t>
                      </a:r>
                    </a:p>
                  </a:txBody>
                  <a:tcPr marL="60960" marR="60960" marT="60960" marB="60960"/>
                </a:tc>
                <a:tc>
                  <a:txBody>
                    <a:bodyPr/>
                    <a:lstStyle/>
                    <a:p>
                      <a:pPr algn="ctr" fontAlgn="t"/>
                      <a:r>
                        <a:rPr lang="en-US" dirty="0"/>
                        <a:t>Verify</a:t>
                      </a:r>
                    </a:p>
                  </a:txBody>
                  <a:tcPr marL="60960" marR="60960" marT="60960" marB="60960"/>
                </a:tc>
                <a:tc>
                  <a:txBody>
                    <a:bodyPr/>
                    <a:lstStyle/>
                    <a:p>
                      <a:pPr algn="ctr" fontAlgn="t"/>
                      <a:r>
                        <a:rPr lang="en-IN" dirty="0" smtClean="0"/>
                        <a:t>Live Demo</a:t>
                      </a:r>
                      <a:endParaRPr lang="en-US" dirty="0"/>
                    </a:p>
                  </a:txBody>
                  <a:tcPr marL="60960" marR="60960" marT="60960" marB="60960"/>
                </a:tc>
              </a:tr>
              <a:tr h="889699">
                <a:tc>
                  <a:txBody>
                    <a:bodyPr/>
                    <a:lstStyle/>
                    <a:p>
                      <a:pPr fontAlgn="t"/>
                      <a:r>
                        <a:rPr lang="en-US" dirty="0">
                          <a:solidFill>
                            <a:schemeClr val="accent6">
                              <a:lumMod val="50000"/>
                            </a:schemeClr>
                          </a:solidFill>
                        </a:rPr>
                        <a:t>Logical</a:t>
                      </a:r>
                    </a:p>
                  </a:txBody>
                  <a:tcPr marL="60960" marR="60960" marT="60960" marB="60960"/>
                </a:tc>
                <a:tc>
                  <a:txBody>
                    <a:bodyPr/>
                    <a:lstStyle/>
                    <a:p>
                      <a:pPr fontAlgn="t"/>
                      <a:r>
                        <a:rPr lang="en-US" dirty="0">
                          <a:solidFill>
                            <a:schemeClr val="accent6">
                              <a:lumMod val="50000"/>
                            </a:schemeClr>
                          </a:solidFill>
                        </a:rPr>
                        <a:t>TRUE, FALSE</a:t>
                      </a:r>
                    </a:p>
                  </a:txBody>
                  <a:tcPr marL="60960" marR="60960" marT="60960" marB="60960"/>
                </a:tc>
                <a:tc>
                  <a:txBody>
                    <a:bodyPr/>
                    <a:lstStyle/>
                    <a:p>
                      <a:pPr algn="just" fontAlgn="t"/>
                      <a:r>
                        <a:rPr lang="en-US" dirty="0" smtClean="0">
                          <a:solidFill>
                            <a:schemeClr val="accent6">
                              <a:lumMod val="50000"/>
                            </a:schemeClr>
                          </a:solidFill>
                        </a:rPr>
                        <a:t>v </a:t>
                      </a:r>
                      <a:r>
                        <a:rPr lang="en-US" dirty="0">
                          <a:solidFill>
                            <a:schemeClr val="accent6">
                              <a:lumMod val="50000"/>
                            </a:schemeClr>
                          </a:solidFill>
                        </a:rPr>
                        <a:t>&lt;- TRUE print(class(v))it produces the following result −</a:t>
                      </a:r>
                    </a:p>
                    <a:p>
                      <a:pPr fontAlgn="t"/>
                      <a:r>
                        <a:rPr lang="en-US" dirty="0">
                          <a:solidFill>
                            <a:schemeClr val="accent6">
                              <a:lumMod val="50000"/>
                            </a:schemeClr>
                          </a:solidFill>
                        </a:rPr>
                        <a:t>[1] "</a:t>
                      </a:r>
                      <a:r>
                        <a:rPr lang="en-US" dirty="0" smtClean="0">
                          <a:solidFill>
                            <a:schemeClr val="accent6">
                              <a:lumMod val="50000"/>
                            </a:schemeClr>
                          </a:solidFill>
                        </a:rPr>
                        <a:t>logical</a:t>
                      </a:r>
                      <a:endParaRPr lang="en-US" dirty="0">
                        <a:solidFill>
                          <a:schemeClr val="accent6">
                            <a:lumMod val="50000"/>
                          </a:schemeClr>
                        </a:solidFill>
                      </a:endParaRPr>
                    </a:p>
                  </a:txBody>
                  <a:tcPr marL="60960" marR="60960" marT="60960" marB="60960"/>
                </a:tc>
                <a:tc rowSpan="6">
                  <a:txBody>
                    <a:bodyPr/>
                    <a:lstStyle/>
                    <a:p>
                      <a:pPr algn="ctr" fontAlgn="t"/>
                      <a:r>
                        <a:rPr lang="en-US" dirty="0" smtClean="0">
                          <a:hlinkClick r:id="rId2" action="ppaction://hlinkfile"/>
                        </a:rPr>
                        <a:t>R GUI</a:t>
                      </a:r>
                      <a:r>
                        <a:rPr lang="en-US" dirty="0" smtClean="0"/>
                        <a:t> </a:t>
                      </a:r>
                    </a:p>
                    <a:p>
                      <a:pPr algn="ctr" fontAlgn="t"/>
                      <a:endParaRPr lang="en-IN" dirty="0" smtClean="0"/>
                    </a:p>
                    <a:p>
                      <a:pPr algn="ctr" fontAlgn="t"/>
                      <a:endParaRPr lang="en-IN" dirty="0" smtClean="0"/>
                    </a:p>
                    <a:p>
                      <a:pPr algn="ctr" fontAlgn="t"/>
                      <a:endParaRPr lang="en-US" dirty="0" smtClean="0"/>
                    </a:p>
                    <a:p>
                      <a:pPr algn="ctr" fontAlgn="t"/>
                      <a:r>
                        <a:rPr lang="en-US" dirty="0" err="1" smtClean="0">
                          <a:hlinkClick r:id="rId3" action="ppaction://hlinkfile"/>
                        </a:rPr>
                        <a:t>RStudio</a:t>
                      </a:r>
                      <a:endParaRPr lang="en-US" dirty="0"/>
                    </a:p>
                  </a:txBody>
                  <a:tcPr marL="60960" marR="60960" marT="60960" marB="60960" anchor="ctr"/>
                </a:tc>
              </a:tr>
              <a:tr h="889699">
                <a:tc>
                  <a:txBody>
                    <a:bodyPr/>
                    <a:lstStyle/>
                    <a:p>
                      <a:pPr fontAlgn="t"/>
                      <a:r>
                        <a:rPr lang="en-US" dirty="0">
                          <a:solidFill>
                            <a:schemeClr val="accent6">
                              <a:lumMod val="50000"/>
                            </a:schemeClr>
                          </a:solidFill>
                        </a:rPr>
                        <a:t>Numeric</a:t>
                      </a:r>
                    </a:p>
                  </a:txBody>
                  <a:tcPr marL="60960" marR="60960" marT="60960" marB="60960"/>
                </a:tc>
                <a:tc>
                  <a:txBody>
                    <a:bodyPr/>
                    <a:lstStyle/>
                    <a:p>
                      <a:pPr fontAlgn="t"/>
                      <a:r>
                        <a:rPr lang="en-US" dirty="0">
                          <a:solidFill>
                            <a:schemeClr val="accent6">
                              <a:lumMod val="50000"/>
                            </a:schemeClr>
                          </a:solidFill>
                        </a:rPr>
                        <a:t>12.3, 5, 999</a:t>
                      </a:r>
                    </a:p>
                  </a:txBody>
                  <a:tcPr marL="60960" marR="60960" marT="60960" marB="60960"/>
                </a:tc>
                <a:tc>
                  <a:txBody>
                    <a:bodyPr/>
                    <a:lstStyle/>
                    <a:p>
                      <a:pPr algn="just" fontAlgn="t"/>
                      <a:r>
                        <a:rPr lang="en-US" dirty="0" smtClean="0">
                          <a:solidFill>
                            <a:schemeClr val="accent6">
                              <a:lumMod val="50000"/>
                            </a:schemeClr>
                          </a:solidFill>
                        </a:rPr>
                        <a:t>v </a:t>
                      </a:r>
                      <a:r>
                        <a:rPr lang="en-US" dirty="0">
                          <a:solidFill>
                            <a:schemeClr val="accent6">
                              <a:lumMod val="50000"/>
                            </a:schemeClr>
                          </a:solidFill>
                        </a:rPr>
                        <a:t>&lt;- 23.5 print(class(v))it produces the following result −</a:t>
                      </a:r>
                    </a:p>
                    <a:p>
                      <a:pPr fontAlgn="t"/>
                      <a:r>
                        <a:rPr lang="en-US" dirty="0">
                          <a:solidFill>
                            <a:schemeClr val="accent6">
                              <a:lumMod val="50000"/>
                            </a:schemeClr>
                          </a:solidFill>
                        </a:rPr>
                        <a:t>[1] "numeric" </a:t>
                      </a:r>
                    </a:p>
                  </a:txBody>
                  <a:tcPr marL="60960" marR="60960" marT="60960" marB="60960"/>
                </a:tc>
                <a:tc vMerge="1">
                  <a:txBody>
                    <a:bodyPr/>
                    <a:lstStyle/>
                    <a:p>
                      <a:pPr fontAlgn="t"/>
                      <a:endParaRPr lang="en-US" dirty="0"/>
                    </a:p>
                  </a:txBody>
                  <a:tcPr marL="60960" marR="60960" marT="60960" marB="60960"/>
                </a:tc>
              </a:tr>
              <a:tr h="889699">
                <a:tc>
                  <a:txBody>
                    <a:bodyPr/>
                    <a:lstStyle/>
                    <a:p>
                      <a:pPr fontAlgn="t"/>
                      <a:r>
                        <a:rPr lang="en-US" dirty="0">
                          <a:solidFill>
                            <a:srgbClr val="FF0000"/>
                          </a:solidFill>
                        </a:rPr>
                        <a:t>Integer</a:t>
                      </a:r>
                    </a:p>
                  </a:txBody>
                  <a:tcPr marL="60960" marR="60960" marT="60960" marB="60960"/>
                </a:tc>
                <a:tc>
                  <a:txBody>
                    <a:bodyPr/>
                    <a:lstStyle/>
                    <a:p>
                      <a:pPr fontAlgn="t"/>
                      <a:r>
                        <a:rPr lang="en-US" dirty="0">
                          <a:solidFill>
                            <a:srgbClr val="FF0000"/>
                          </a:solidFill>
                        </a:rPr>
                        <a:t>2L, 34L, 0L</a:t>
                      </a:r>
                    </a:p>
                  </a:txBody>
                  <a:tcPr marL="60960" marR="60960" marT="60960" marB="60960"/>
                </a:tc>
                <a:tc>
                  <a:txBody>
                    <a:bodyPr/>
                    <a:lstStyle/>
                    <a:p>
                      <a:pPr algn="just" fontAlgn="t"/>
                      <a:r>
                        <a:rPr lang="en-US" dirty="0" smtClean="0">
                          <a:solidFill>
                            <a:srgbClr val="FF0000"/>
                          </a:solidFill>
                        </a:rPr>
                        <a:t>v </a:t>
                      </a:r>
                      <a:r>
                        <a:rPr lang="en-US" dirty="0">
                          <a:solidFill>
                            <a:srgbClr val="FF0000"/>
                          </a:solidFill>
                        </a:rPr>
                        <a:t>&lt;- 2L print(class(v))it produces the following result −</a:t>
                      </a:r>
                    </a:p>
                    <a:p>
                      <a:pPr fontAlgn="t"/>
                      <a:r>
                        <a:rPr lang="en-US" dirty="0">
                          <a:solidFill>
                            <a:srgbClr val="FF0000"/>
                          </a:solidFill>
                        </a:rPr>
                        <a:t>[1] "integer" </a:t>
                      </a:r>
                    </a:p>
                  </a:txBody>
                  <a:tcPr marL="60960" marR="60960" marT="60960" marB="60960"/>
                </a:tc>
                <a:tc vMerge="1">
                  <a:txBody>
                    <a:bodyPr/>
                    <a:lstStyle/>
                    <a:p>
                      <a:pPr fontAlgn="t"/>
                      <a:endParaRPr lang="en-US" dirty="0"/>
                    </a:p>
                  </a:txBody>
                  <a:tcPr marL="60960" marR="60960" marT="60960" marB="60960"/>
                </a:tc>
              </a:tr>
              <a:tr h="889699">
                <a:tc>
                  <a:txBody>
                    <a:bodyPr/>
                    <a:lstStyle/>
                    <a:p>
                      <a:pPr fontAlgn="t"/>
                      <a:r>
                        <a:rPr lang="en-US" dirty="0">
                          <a:solidFill>
                            <a:srgbClr val="00B050"/>
                          </a:solidFill>
                        </a:rPr>
                        <a:t>Complex</a:t>
                      </a:r>
                    </a:p>
                  </a:txBody>
                  <a:tcPr marL="60960" marR="60960" marT="60960" marB="60960"/>
                </a:tc>
                <a:tc>
                  <a:txBody>
                    <a:bodyPr/>
                    <a:lstStyle/>
                    <a:p>
                      <a:pPr fontAlgn="t"/>
                      <a:r>
                        <a:rPr lang="en-US" dirty="0">
                          <a:solidFill>
                            <a:srgbClr val="00B050"/>
                          </a:solidFill>
                        </a:rPr>
                        <a:t>3 + 2i</a:t>
                      </a:r>
                    </a:p>
                  </a:txBody>
                  <a:tcPr marL="60960" marR="60960" marT="60960" marB="60960"/>
                </a:tc>
                <a:tc>
                  <a:txBody>
                    <a:bodyPr/>
                    <a:lstStyle/>
                    <a:p>
                      <a:pPr algn="just" fontAlgn="t"/>
                      <a:r>
                        <a:rPr lang="en-US" dirty="0" smtClean="0">
                          <a:solidFill>
                            <a:srgbClr val="00B050"/>
                          </a:solidFill>
                        </a:rPr>
                        <a:t>v </a:t>
                      </a:r>
                      <a:r>
                        <a:rPr lang="en-US" dirty="0">
                          <a:solidFill>
                            <a:srgbClr val="00B050"/>
                          </a:solidFill>
                        </a:rPr>
                        <a:t>&lt;- 2+5i print(class(v))it produces the following result −</a:t>
                      </a:r>
                    </a:p>
                    <a:p>
                      <a:pPr fontAlgn="t"/>
                      <a:r>
                        <a:rPr lang="en-US" dirty="0">
                          <a:solidFill>
                            <a:srgbClr val="00B050"/>
                          </a:solidFill>
                        </a:rPr>
                        <a:t>[1] "complex" </a:t>
                      </a:r>
                    </a:p>
                  </a:txBody>
                  <a:tcPr marL="60960" marR="60960" marT="60960" marB="60960"/>
                </a:tc>
                <a:tc vMerge="1">
                  <a:txBody>
                    <a:bodyPr/>
                    <a:lstStyle/>
                    <a:p>
                      <a:pPr fontAlgn="t"/>
                      <a:endParaRPr lang="en-US" dirty="0"/>
                    </a:p>
                  </a:txBody>
                  <a:tcPr marL="60960" marR="60960" marT="60960" marB="60960"/>
                </a:tc>
              </a:tr>
              <a:tr h="1147999">
                <a:tc>
                  <a:txBody>
                    <a:bodyPr/>
                    <a:lstStyle/>
                    <a:p>
                      <a:pPr fontAlgn="t"/>
                      <a:r>
                        <a:rPr lang="en-US" dirty="0">
                          <a:solidFill>
                            <a:schemeClr val="tx2"/>
                          </a:solidFill>
                        </a:rPr>
                        <a:t>Character</a:t>
                      </a:r>
                    </a:p>
                  </a:txBody>
                  <a:tcPr marL="60960" marR="60960" marT="60960" marB="60960"/>
                </a:tc>
                <a:tc>
                  <a:txBody>
                    <a:bodyPr/>
                    <a:lstStyle/>
                    <a:p>
                      <a:pPr fontAlgn="t"/>
                      <a:r>
                        <a:rPr lang="en-US" dirty="0">
                          <a:solidFill>
                            <a:schemeClr val="tx2"/>
                          </a:solidFill>
                        </a:rPr>
                        <a:t>'a' , '"good", "TRUE", '23.4'</a:t>
                      </a:r>
                    </a:p>
                  </a:txBody>
                  <a:tcPr marL="60960" marR="60960" marT="60960" marB="60960"/>
                </a:tc>
                <a:tc>
                  <a:txBody>
                    <a:bodyPr/>
                    <a:lstStyle/>
                    <a:p>
                      <a:pPr algn="just" fontAlgn="t"/>
                      <a:r>
                        <a:rPr lang="en-US" dirty="0" smtClean="0">
                          <a:solidFill>
                            <a:schemeClr val="tx2"/>
                          </a:solidFill>
                        </a:rPr>
                        <a:t>v </a:t>
                      </a:r>
                      <a:r>
                        <a:rPr lang="en-US" dirty="0">
                          <a:solidFill>
                            <a:schemeClr val="tx2"/>
                          </a:solidFill>
                        </a:rPr>
                        <a:t>&lt;- "TRUE" print(class(v))it produces the following result −</a:t>
                      </a:r>
                    </a:p>
                    <a:p>
                      <a:pPr fontAlgn="t"/>
                      <a:r>
                        <a:rPr lang="en-US" dirty="0">
                          <a:solidFill>
                            <a:schemeClr val="tx2"/>
                          </a:solidFill>
                        </a:rPr>
                        <a:t>[1] "character" </a:t>
                      </a:r>
                    </a:p>
                  </a:txBody>
                  <a:tcPr marL="60960" marR="60960" marT="60960" marB="60960"/>
                </a:tc>
                <a:tc vMerge="1">
                  <a:txBody>
                    <a:bodyPr/>
                    <a:lstStyle/>
                    <a:p>
                      <a:pPr fontAlgn="t"/>
                      <a:endParaRPr lang="en-US" dirty="0"/>
                    </a:p>
                  </a:txBody>
                  <a:tcPr marL="60960" marR="60960" marT="60960" marB="60960"/>
                </a:tc>
              </a:tr>
              <a:tr h="1147999">
                <a:tc>
                  <a:txBody>
                    <a:bodyPr/>
                    <a:lstStyle/>
                    <a:p>
                      <a:pPr fontAlgn="t"/>
                      <a:r>
                        <a:rPr lang="en-US" dirty="0">
                          <a:solidFill>
                            <a:schemeClr val="accent5">
                              <a:lumMod val="75000"/>
                            </a:schemeClr>
                          </a:solidFill>
                        </a:rPr>
                        <a:t>Raw</a:t>
                      </a:r>
                    </a:p>
                  </a:txBody>
                  <a:tcPr marL="60960" marR="60960" marT="60960" marB="60960"/>
                </a:tc>
                <a:tc>
                  <a:txBody>
                    <a:bodyPr/>
                    <a:lstStyle/>
                    <a:p>
                      <a:pPr fontAlgn="t"/>
                      <a:r>
                        <a:rPr lang="en-US" dirty="0">
                          <a:solidFill>
                            <a:schemeClr val="accent5">
                              <a:lumMod val="75000"/>
                            </a:schemeClr>
                          </a:solidFill>
                        </a:rPr>
                        <a:t>"Hello" is stored as 48 65 6c </a:t>
                      </a:r>
                      <a:r>
                        <a:rPr lang="en-US" dirty="0" err="1">
                          <a:solidFill>
                            <a:schemeClr val="accent5">
                              <a:lumMod val="75000"/>
                            </a:schemeClr>
                          </a:solidFill>
                        </a:rPr>
                        <a:t>6c</a:t>
                      </a:r>
                      <a:r>
                        <a:rPr lang="en-US" dirty="0">
                          <a:solidFill>
                            <a:schemeClr val="accent5">
                              <a:lumMod val="75000"/>
                            </a:schemeClr>
                          </a:solidFill>
                        </a:rPr>
                        <a:t> 6f</a:t>
                      </a:r>
                    </a:p>
                  </a:txBody>
                  <a:tcPr marL="60960" marR="60960" marT="60960" marB="60960"/>
                </a:tc>
                <a:tc>
                  <a:txBody>
                    <a:bodyPr/>
                    <a:lstStyle/>
                    <a:p>
                      <a:pPr algn="just" fontAlgn="t"/>
                      <a:r>
                        <a:rPr lang="en-US" dirty="0" smtClean="0">
                          <a:solidFill>
                            <a:schemeClr val="accent5">
                              <a:lumMod val="75000"/>
                            </a:schemeClr>
                          </a:solidFill>
                        </a:rPr>
                        <a:t>v </a:t>
                      </a:r>
                      <a:r>
                        <a:rPr lang="en-US" dirty="0">
                          <a:solidFill>
                            <a:schemeClr val="accent5">
                              <a:lumMod val="75000"/>
                            </a:schemeClr>
                          </a:solidFill>
                        </a:rPr>
                        <a:t>&lt;- </a:t>
                      </a:r>
                      <a:r>
                        <a:rPr lang="en-US" dirty="0" err="1">
                          <a:solidFill>
                            <a:schemeClr val="accent5">
                              <a:lumMod val="75000"/>
                            </a:schemeClr>
                          </a:solidFill>
                        </a:rPr>
                        <a:t>charToRaw</a:t>
                      </a:r>
                      <a:r>
                        <a:rPr lang="en-US" dirty="0">
                          <a:solidFill>
                            <a:schemeClr val="accent5">
                              <a:lumMod val="75000"/>
                            </a:schemeClr>
                          </a:solidFill>
                        </a:rPr>
                        <a:t>("Hello") print(class(v))it produces the following result −</a:t>
                      </a:r>
                    </a:p>
                    <a:p>
                      <a:pPr fontAlgn="t"/>
                      <a:r>
                        <a:rPr lang="en-US" dirty="0">
                          <a:solidFill>
                            <a:schemeClr val="accent5">
                              <a:lumMod val="75000"/>
                            </a:schemeClr>
                          </a:solidFill>
                        </a:rPr>
                        <a:t>[1] "raw" </a:t>
                      </a:r>
                    </a:p>
                  </a:txBody>
                  <a:tcPr marL="60960" marR="60960" marT="60960" marB="60960"/>
                </a:tc>
                <a:tc vMerge="1">
                  <a:txBody>
                    <a:bodyPr/>
                    <a:lstStyle/>
                    <a:p>
                      <a:pPr fontAlgn="t"/>
                      <a:endParaRPr lang="en-US" dirty="0"/>
                    </a:p>
                  </a:txBody>
                  <a:tcPr marL="60960" marR="60960" marT="60960" marB="6096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Annotation.AnimatedRectangleCallout" Revision="1" Stencil="System.Storyboarding.Annotation" StencilVersion="0.1"/>
</Control>
</file>

<file path=customXml/item2.xml><?xml version="1.0" encoding="utf-8"?>
<Control xmlns="http://schemas.microsoft.com/VisualStudio/2011/storyboarding/control">
  <Id Name="System.Storyboarding.Annotation.AnimatedRectangleCallout" Revision="1" Stencil="System.Storyboarding.Annotation" StencilVersion="0.1"/>
</Control>
</file>

<file path=customXml/itemProps1.xml><?xml version="1.0" encoding="utf-8"?>
<ds:datastoreItem xmlns:ds="http://schemas.openxmlformats.org/officeDocument/2006/customXml" ds:itemID="{E0119971-A930-4B40-9524-8FE7AE83F2EE}">
  <ds:schemaRefs>
    <ds:schemaRef ds:uri="http://schemas.microsoft.com/VisualStudio/2011/storyboarding/control"/>
  </ds:schemaRefs>
</ds:datastoreItem>
</file>

<file path=customXml/itemProps2.xml><?xml version="1.0" encoding="utf-8"?>
<ds:datastoreItem xmlns:ds="http://schemas.openxmlformats.org/officeDocument/2006/customXml" ds:itemID="{90C793B9-8DE7-4719-9834-E2FB472EB7D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2262</TotalTime>
  <Words>753</Words>
  <Application>Microsoft Office PowerPoint</Application>
  <PresentationFormat>On-screen Show (4:3)</PresentationFormat>
  <Paragraphs>114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About R Language</vt:lpstr>
      <vt:lpstr>Slide 2</vt:lpstr>
      <vt:lpstr>Evolution of R</vt:lpstr>
      <vt:lpstr>Features of R </vt:lpstr>
      <vt:lpstr>Slide 5</vt:lpstr>
      <vt:lpstr>Installation of R</vt:lpstr>
      <vt:lpstr>Installation of R</vt:lpstr>
      <vt:lpstr>Basic Data Types</vt:lpstr>
      <vt:lpstr>Slide 9</vt:lpstr>
      <vt:lpstr>Object Data Types</vt:lpstr>
      <vt:lpstr>Vectors</vt:lpstr>
      <vt:lpstr>Arrays</vt:lpstr>
      <vt:lpstr>Matrices</vt:lpstr>
      <vt:lpstr>Lists</vt:lpstr>
      <vt:lpstr>Factors</vt:lpstr>
      <vt:lpstr>Data Frames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dc:title>
  <dc:creator>ambra</dc:creator>
  <cp:lastModifiedBy>ambra</cp:lastModifiedBy>
  <cp:revision>10</cp:revision>
  <dcterms:created xsi:type="dcterms:W3CDTF">2020-07-09T04:58:59Z</dcterms:created>
  <dcterms:modified xsi:type="dcterms:W3CDTF">2020-07-12T05:29:21Z</dcterms:modified>
</cp:coreProperties>
</file>