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3"/>
    <p:sldMasterId id="2147483786" r:id="rId4"/>
    <p:sldMasterId id="2147483828" r:id="rId5"/>
    <p:sldMasterId id="2147483840" r:id="rId6"/>
  </p:sldMasterIdLst>
  <p:notesMasterIdLst>
    <p:notesMasterId r:id="rId29"/>
  </p:notesMasterIdLst>
  <p:sldIdLst>
    <p:sldId id="273" r:id="rId7"/>
    <p:sldId id="272" r:id="rId8"/>
    <p:sldId id="259" r:id="rId9"/>
    <p:sldId id="274" r:id="rId10"/>
    <p:sldId id="257" r:id="rId11"/>
    <p:sldId id="284" r:id="rId12"/>
    <p:sldId id="275" r:id="rId13"/>
    <p:sldId id="262" r:id="rId14"/>
    <p:sldId id="263" r:id="rId15"/>
    <p:sldId id="276" r:id="rId16"/>
    <p:sldId id="277" r:id="rId17"/>
    <p:sldId id="278" r:id="rId18"/>
    <p:sldId id="279" r:id="rId19"/>
    <p:sldId id="280" r:id="rId20"/>
    <p:sldId id="281" r:id="rId21"/>
    <p:sldId id="266" r:id="rId22"/>
    <p:sldId id="264" r:id="rId23"/>
    <p:sldId id="285" r:id="rId24"/>
    <p:sldId id="286" r:id="rId25"/>
    <p:sldId id="287" r:id="rId26"/>
    <p:sldId id="288"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4" autoAdjust="0"/>
    <p:restoredTop sz="94660"/>
  </p:normalViewPr>
  <p:slideViewPr>
    <p:cSldViewPr>
      <p:cViewPr varScale="1">
        <p:scale>
          <a:sx n="88" d="100"/>
          <a:sy n="88" d="100"/>
        </p:scale>
        <p:origin x="-1310"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1.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06ADF-2ACB-4101-BC8B-04057F90DF5C}" type="datetimeFigureOut">
              <a:rPr lang="en-IN" smtClean="0"/>
              <a:pPr/>
              <a:t>13-07-2020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CE27D-F5D9-4DE7-9E36-3E1B760EA15C}" type="slidenum">
              <a:rPr lang="en-IN" smtClean="0"/>
              <a:pPr/>
              <a:t>‹#›</a:t>
            </a:fld>
            <a:endParaRPr lang="en-IN"/>
          </a:p>
        </p:txBody>
      </p:sp>
    </p:spTree>
    <p:extLst>
      <p:ext uri="{BB962C8B-B14F-4D97-AF65-F5344CB8AC3E}">
        <p14:creationId xmlns:p14="http://schemas.microsoft.com/office/powerpoint/2010/main" xmlns="" val="165794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5C48B6-84BC-4BA5-BFE7-48E404242B9C}" type="slidenum">
              <a:rPr lang="en-US" smtClean="0"/>
              <a:pPr/>
              <a:t>1</a:t>
            </a:fld>
            <a:endParaRPr lang="en-US"/>
          </a:p>
        </p:txBody>
      </p:sp>
    </p:spTree>
    <p:extLst>
      <p:ext uri="{BB962C8B-B14F-4D97-AF65-F5344CB8AC3E}">
        <p14:creationId xmlns:p14="http://schemas.microsoft.com/office/powerpoint/2010/main" xmlns="" val="2859842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52558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98012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17064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52130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60656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44800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330724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467021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351871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109170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89129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388455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801633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947476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642E02-D685-40E3-9B8A-DAF5CC4DD81C}"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235912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810442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42E02-D685-40E3-9B8A-DAF5CC4DD81C}"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4096268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469427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42482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7875524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4265488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22589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915800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990293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023841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7801982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728899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393627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4680499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8725800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175596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304274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642E02-D685-40E3-9B8A-DAF5CC4DD81C}"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92811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8315040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5317176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42E02-D685-40E3-9B8A-DAF5CC4DD81C}"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2071382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5941335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2829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3910513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4820135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4407202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7466790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0596810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890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642E02-D685-40E3-9B8A-DAF5CC4DD81C}"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7109233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642E02-D685-40E3-9B8A-DAF5CC4DD81C}"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6709094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8267816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42E02-D685-40E3-9B8A-DAF5CC4DD81C}"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6357978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0476865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323288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3011080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642E02-D685-40E3-9B8A-DAF5CC4DD81C}"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1369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642E02-D685-40E3-9B8A-DAF5CC4DD81C}"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07110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9E642E02-D685-40E3-9B8A-DAF5CC4DD81C}"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64432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72887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16267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9E642E02-D685-40E3-9B8A-DAF5CC4DD81C}" type="datetimeFigureOut">
              <a:rPr lang="en-US" smtClean="0"/>
              <a:pPr/>
              <a:t>7/13/2020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176199121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50800" dist="25400" dir="4980000" algn="tl" rotWithShape="0">
              <a:srgbClr val="000000">
                <a:alpha val="36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E642E02-D685-40E3-9B8A-DAF5CC4DD81C}" type="datetimeFigureOut">
              <a:rPr lang="en-US" smtClean="0"/>
              <a:pPr/>
              <a:t>7/13/2020</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54330262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42E02-D685-40E3-9B8A-DAF5CC4DD81C}" type="datetimeFigureOut">
              <a:rPr lang="en-US" smtClean="0"/>
              <a:pPr/>
              <a:t>7/13/2020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368255287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642E02-D685-40E3-9B8A-DAF5CC4DD81C}" type="datetimeFigureOut">
              <a:rPr lang="en-US" smtClean="0"/>
              <a:pPr/>
              <a:t>7/13/2020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9FD367-DFBD-45BB-852E-EA6924EEDFAE}" type="slidenum">
              <a:rPr lang="en-US" smtClean="0"/>
              <a:pPr/>
              <a:t>‹#›</a:t>
            </a:fld>
            <a:endParaRPr lang="en-US"/>
          </a:p>
        </p:txBody>
      </p:sp>
    </p:spTree>
    <p:extLst>
      <p:ext uri="{BB962C8B-B14F-4D97-AF65-F5344CB8AC3E}">
        <p14:creationId xmlns:p14="http://schemas.microsoft.com/office/powerpoint/2010/main" xmlns="" val="233621321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C:\Program%20Files\RStudio\bin\rstudio.exe" TargetMode="External"/><Relationship Id="rId2" Type="http://schemas.openxmlformats.org/officeDocument/2006/relationships/image" Target="../media/image6.jpeg"/><Relationship Id="rId1" Type="http://schemas.openxmlformats.org/officeDocument/2006/relationships/slideLayout" Target="../slideLayouts/slideLayout52.xml"/><Relationship Id="rId6" Type="http://schemas.openxmlformats.org/officeDocument/2006/relationships/hyperlink" Target="file:///C:\Program%20Files\Microsoft\R%20Client\R_SERVER\bin\x64\rgui.ex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C:\Program%20Files\RStudio\bin\rstudio.exe" TargetMode="External"/><Relationship Id="rId2" Type="http://schemas.openxmlformats.org/officeDocument/2006/relationships/image" Target="../media/image6.jpeg"/><Relationship Id="rId1" Type="http://schemas.openxmlformats.org/officeDocument/2006/relationships/slideLayout" Target="../slideLayouts/slideLayout52.xml"/><Relationship Id="rId6" Type="http://schemas.openxmlformats.org/officeDocument/2006/relationships/hyperlink" Target="file:///C:\Program%20Files\Microsoft\R%20Client\R_SERVER\bin\x64\rgui.ex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C:\Program%20Files\RStudio\bin\rstudio.exe" TargetMode="External"/><Relationship Id="rId2" Type="http://schemas.openxmlformats.org/officeDocument/2006/relationships/image" Target="../media/image6.jpeg"/><Relationship Id="rId1" Type="http://schemas.openxmlformats.org/officeDocument/2006/relationships/slideLayout" Target="../slideLayouts/slideLayout52.xml"/><Relationship Id="rId6" Type="http://schemas.openxmlformats.org/officeDocument/2006/relationships/hyperlink" Target="file:///C:\Program%20Files\Microsoft\R%20Client\R_SERVER\bin\x64\rgui.ex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C:\Program%20Files\RStudio\bin\rstudio.exe" TargetMode="External"/><Relationship Id="rId2" Type="http://schemas.openxmlformats.org/officeDocument/2006/relationships/image" Target="../media/image6.jpeg"/><Relationship Id="rId1" Type="http://schemas.openxmlformats.org/officeDocument/2006/relationships/slideLayout" Target="../slideLayouts/slideLayout52.xml"/><Relationship Id="rId6" Type="http://schemas.openxmlformats.org/officeDocument/2006/relationships/hyperlink" Target="file:///C:\Program%20Files\Microsoft\R%20Client\R_SERVER\bin\x64\rgui.ex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C:\Program%20Files\RStudio\bin\rstudio.exe" TargetMode="External"/><Relationship Id="rId2" Type="http://schemas.openxmlformats.org/officeDocument/2006/relationships/image" Target="../media/image6.jpeg"/><Relationship Id="rId1" Type="http://schemas.openxmlformats.org/officeDocument/2006/relationships/slideLayout" Target="../slideLayouts/slideLayout52.xml"/><Relationship Id="rId6" Type="http://schemas.openxmlformats.org/officeDocument/2006/relationships/hyperlink" Target="file:///C:\Program%20Files\Microsoft\R%20Client\R_SERVER\bin\x64\rgui.ex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C:\Program%20Files\RStudio\bin\rstudio.exe" TargetMode="External"/><Relationship Id="rId2" Type="http://schemas.openxmlformats.org/officeDocument/2006/relationships/image" Target="../media/image6.jpeg"/><Relationship Id="rId1" Type="http://schemas.openxmlformats.org/officeDocument/2006/relationships/slideLayout" Target="../slideLayouts/slideLayout52.xml"/><Relationship Id="rId6" Type="http://schemas.openxmlformats.org/officeDocument/2006/relationships/hyperlink" Target="file:///C:\Program%20Files\Microsoft\R%20Client\R_SERVER\bin\x64\rgui.ex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xml"/><Relationship Id="rId1" Type="http://schemas.openxmlformats.org/officeDocument/2006/relationships/customXml" Target="../../customXml/item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hyperlink" Target="https://cran.r-project.org/bin/windows/" TargetMode="External"/><Relationship Id="rId2" Type="http://schemas.openxmlformats.org/officeDocument/2006/relationships/image" Target="../media/image6.jpeg"/><Relationship Id="rId1" Type="http://schemas.openxmlformats.org/officeDocument/2006/relationships/slideLayout" Target="../slideLayouts/slideLayout41.xml"/><Relationship Id="rId4" Type="http://schemas.openxmlformats.org/officeDocument/2006/relationships/hyperlink" Target="https://rstudio.com/products/rstudio/downloa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file:///C:\Program%20Files\RStudio\bin\rstudio.exe" TargetMode="External"/><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xmlns="" id="{B97FBBE3-63BB-4649-8727-3558F781B571}"/>
              </a:ext>
            </a:extLst>
          </p:cNvPr>
          <p:cNvGrpSpPr/>
          <p:nvPr/>
        </p:nvGrpSpPr>
        <p:grpSpPr>
          <a:xfrm>
            <a:off x="5837277" y="2386121"/>
            <a:ext cx="2362202" cy="2797804"/>
            <a:chOff x="10263022" y="449514"/>
            <a:chExt cx="1170523" cy="1386373"/>
          </a:xfrm>
          <a:noFill/>
        </p:grpSpPr>
        <p:sp>
          <p:nvSpPr>
            <p:cNvPr id="193" name="Hexagon 192">
              <a:extLst>
                <a:ext uri="{FF2B5EF4-FFF2-40B4-BE49-F238E27FC236}">
                  <a16:creationId xmlns:a16="http://schemas.microsoft.com/office/drawing/2014/main" xmlns="" id="{53AD0947-3C5E-4EDA-8028-96710DAB73D9}"/>
                </a:ext>
              </a:extLst>
            </p:cNvPr>
            <p:cNvSpPr/>
            <p:nvPr/>
          </p:nvSpPr>
          <p:spPr>
            <a:xfrm rot="5400000">
              <a:off x="10712504" y="482919"/>
              <a:ext cx="513928" cy="447118"/>
            </a:xfrm>
            <a:prstGeom prst="hexagon">
              <a:avLst>
                <a:gd name="adj" fmla="val 25000"/>
                <a:gd name="vf" fmla="val 115470"/>
              </a:avLst>
            </a:prstGeom>
            <a:grpFill/>
            <a:ln>
              <a:solidFill>
                <a:srgbClr val="00FFFF">
                  <a:alpha val="39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 name="Hexagon 193">
              <a:extLst>
                <a:ext uri="{FF2B5EF4-FFF2-40B4-BE49-F238E27FC236}">
                  <a16:creationId xmlns:a16="http://schemas.microsoft.com/office/drawing/2014/main" xmlns="" id="{E8C8D427-E64A-4C2D-875E-23BEC57E9246}"/>
                </a:ext>
              </a:extLst>
            </p:cNvPr>
            <p:cNvSpPr/>
            <p:nvPr/>
          </p:nvSpPr>
          <p:spPr>
            <a:xfrm rot="5400000">
              <a:off x="10229617" y="482919"/>
              <a:ext cx="513928" cy="447118"/>
            </a:xfrm>
            <a:prstGeom prst="hexagon">
              <a:avLst>
                <a:gd name="adj" fmla="val 25000"/>
                <a:gd name="vf" fmla="val 115470"/>
              </a:avLst>
            </a:prstGeom>
            <a:grpFill/>
            <a:ln>
              <a:solidFill>
                <a:srgbClr val="00FFFF">
                  <a:alpha val="39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5" name="Hexagon 194">
              <a:extLst>
                <a:ext uri="{FF2B5EF4-FFF2-40B4-BE49-F238E27FC236}">
                  <a16:creationId xmlns:a16="http://schemas.microsoft.com/office/drawing/2014/main" xmlns="" id="{2F15482E-E76E-47B1-B832-A3504C5490AF}"/>
                </a:ext>
              </a:extLst>
            </p:cNvPr>
            <p:cNvSpPr/>
            <p:nvPr/>
          </p:nvSpPr>
          <p:spPr>
            <a:xfrm rot="5400000">
              <a:off x="10470135" y="919141"/>
              <a:ext cx="513928" cy="447118"/>
            </a:xfrm>
            <a:prstGeom prst="hexagon">
              <a:avLst>
                <a:gd name="adj" fmla="val 25000"/>
                <a:gd name="vf" fmla="val 115470"/>
              </a:avLst>
            </a:prstGeom>
            <a:grpFill/>
            <a:ln>
              <a:solidFill>
                <a:srgbClr val="00FFFF">
                  <a:alpha val="39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6" name="Hexagon 195">
              <a:extLst>
                <a:ext uri="{FF2B5EF4-FFF2-40B4-BE49-F238E27FC236}">
                  <a16:creationId xmlns:a16="http://schemas.microsoft.com/office/drawing/2014/main" xmlns="" id="{C660C13B-E1BD-43D2-9356-D79184AFEA8D}"/>
                </a:ext>
              </a:extLst>
            </p:cNvPr>
            <p:cNvSpPr/>
            <p:nvPr/>
          </p:nvSpPr>
          <p:spPr>
            <a:xfrm rot="5400000">
              <a:off x="10953022" y="919141"/>
              <a:ext cx="513928" cy="447118"/>
            </a:xfrm>
            <a:prstGeom prst="hexagon">
              <a:avLst>
                <a:gd name="adj" fmla="val 25000"/>
                <a:gd name="vf" fmla="val 115470"/>
              </a:avLst>
            </a:prstGeom>
            <a:grpFill/>
            <a:ln>
              <a:solidFill>
                <a:srgbClr val="00FFFF">
                  <a:alpha val="39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7" name="Hexagon 196">
              <a:extLst>
                <a:ext uri="{FF2B5EF4-FFF2-40B4-BE49-F238E27FC236}">
                  <a16:creationId xmlns:a16="http://schemas.microsoft.com/office/drawing/2014/main" xmlns="" id="{7AFEA504-70CD-4E25-BAAF-657F11AD4B59}"/>
                </a:ext>
              </a:extLst>
            </p:cNvPr>
            <p:cNvSpPr/>
            <p:nvPr/>
          </p:nvSpPr>
          <p:spPr>
            <a:xfrm rot="5400000">
              <a:off x="10712504" y="1355364"/>
              <a:ext cx="513928" cy="447118"/>
            </a:xfrm>
            <a:prstGeom prst="hexagon">
              <a:avLst>
                <a:gd name="adj" fmla="val 25000"/>
                <a:gd name="vf" fmla="val 115470"/>
              </a:avLst>
            </a:prstGeom>
            <a:grpFill/>
            <a:ln>
              <a:solidFill>
                <a:srgbClr val="00FFFF">
                  <a:alpha val="39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8" name="Hexagon 197">
              <a:extLst>
                <a:ext uri="{FF2B5EF4-FFF2-40B4-BE49-F238E27FC236}">
                  <a16:creationId xmlns:a16="http://schemas.microsoft.com/office/drawing/2014/main" xmlns="" id="{3CF06D8C-A0A0-46AF-94B0-697F6B42811E}"/>
                </a:ext>
              </a:extLst>
            </p:cNvPr>
            <p:cNvSpPr/>
            <p:nvPr/>
          </p:nvSpPr>
          <p:spPr>
            <a:xfrm rot="5400000">
              <a:off x="10229617" y="1355364"/>
              <a:ext cx="513928" cy="447118"/>
            </a:xfrm>
            <a:prstGeom prst="hexagon">
              <a:avLst>
                <a:gd name="adj" fmla="val 25000"/>
                <a:gd name="vf" fmla="val 115470"/>
              </a:avLst>
            </a:prstGeom>
            <a:grpFill/>
            <a:ln>
              <a:solidFill>
                <a:srgbClr val="00FFFF">
                  <a:alpha val="39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91" name="Group 190">
            <a:extLst>
              <a:ext uri="{FF2B5EF4-FFF2-40B4-BE49-F238E27FC236}">
                <a16:creationId xmlns:a16="http://schemas.microsoft.com/office/drawing/2014/main" xmlns="" id="{A614CFB1-E1D7-4239-8A72-CD1BF9218C14}"/>
              </a:ext>
            </a:extLst>
          </p:cNvPr>
          <p:cNvGrpSpPr/>
          <p:nvPr/>
        </p:nvGrpSpPr>
        <p:grpSpPr>
          <a:xfrm>
            <a:off x="7432624" y="1139459"/>
            <a:ext cx="1488149" cy="1762571"/>
            <a:chOff x="10263022" y="449514"/>
            <a:chExt cx="1170523" cy="1386373"/>
          </a:xfrm>
          <a:noFill/>
        </p:grpSpPr>
        <p:sp>
          <p:nvSpPr>
            <p:cNvPr id="188" name="Hexagon 187">
              <a:extLst>
                <a:ext uri="{FF2B5EF4-FFF2-40B4-BE49-F238E27FC236}">
                  <a16:creationId xmlns:a16="http://schemas.microsoft.com/office/drawing/2014/main" xmlns="" id="{2570F4E3-A675-49F8-9990-4BD3580CEDC0}"/>
                </a:ext>
              </a:extLst>
            </p:cNvPr>
            <p:cNvSpPr/>
            <p:nvPr/>
          </p:nvSpPr>
          <p:spPr>
            <a:xfrm rot="5400000">
              <a:off x="10712504" y="482919"/>
              <a:ext cx="513928" cy="447118"/>
            </a:xfrm>
            <a:prstGeom prst="hexagon">
              <a:avLst>
                <a:gd name="adj" fmla="val 25000"/>
                <a:gd name="vf" fmla="val 115470"/>
              </a:avLst>
            </a:prstGeom>
            <a:grpFill/>
            <a:ln>
              <a:solidFill>
                <a:srgbClr val="00FFFF">
                  <a:alpha val="24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6" name="Hexagon 185">
              <a:extLst>
                <a:ext uri="{FF2B5EF4-FFF2-40B4-BE49-F238E27FC236}">
                  <a16:creationId xmlns:a16="http://schemas.microsoft.com/office/drawing/2014/main" xmlns="" id="{98091650-7592-4745-837F-4AA9995346A8}"/>
                </a:ext>
              </a:extLst>
            </p:cNvPr>
            <p:cNvSpPr/>
            <p:nvPr/>
          </p:nvSpPr>
          <p:spPr>
            <a:xfrm rot="5400000">
              <a:off x="10229617" y="482919"/>
              <a:ext cx="513928" cy="447118"/>
            </a:xfrm>
            <a:prstGeom prst="hexagon">
              <a:avLst>
                <a:gd name="adj" fmla="val 25000"/>
                <a:gd name="vf" fmla="val 115470"/>
              </a:avLst>
            </a:prstGeom>
            <a:grpFill/>
            <a:ln>
              <a:solidFill>
                <a:srgbClr val="00FFFF">
                  <a:alpha val="24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 name="Hexagon 183">
              <a:extLst>
                <a:ext uri="{FF2B5EF4-FFF2-40B4-BE49-F238E27FC236}">
                  <a16:creationId xmlns:a16="http://schemas.microsoft.com/office/drawing/2014/main" xmlns="" id="{7771A387-43EE-4568-8532-DAEE4B69A93E}"/>
                </a:ext>
              </a:extLst>
            </p:cNvPr>
            <p:cNvSpPr/>
            <p:nvPr/>
          </p:nvSpPr>
          <p:spPr>
            <a:xfrm rot="5400000">
              <a:off x="10470135" y="919141"/>
              <a:ext cx="513928" cy="447118"/>
            </a:xfrm>
            <a:prstGeom prst="hexagon">
              <a:avLst>
                <a:gd name="adj" fmla="val 25000"/>
                <a:gd name="vf" fmla="val 115470"/>
              </a:avLst>
            </a:prstGeom>
            <a:grpFill/>
            <a:ln>
              <a:solidFill>
                <a:srgbClr val="00FFFF">
                  <a:alpha val="24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2" name="Hexagon 181">
              <a:extLst>
                <a:ext uri="{FF2B5EF4-FFF2-40B4-BE49-F238E27FC236}">
                  <a16:creationId xmlns:a16="http://schemas.microsoft.com/office/drawing/2014/main" xmlns="" id="{6B93F810-D1A4-49B7-AA70-8E5832E1E0C8}"/>
                </a:ext>
              </a:extLst>
            </p:cNvPr>
            <p:cNvSpPr/>
            <p:nvPr/>
          </p:nvSpPr>
          <p:spPr>
            <a:xfrm rot="5400000">
              <a:off x="10953022" y="919141"/>
              <a:ext cx="513928" cy="447118"/>
            </a:xfrm>
            <a:prstGeom prst="hexagon">
              <a:avLst>
                <a:gd name="adj" fmla="val 25000"/>
                <a:gd name="vf" fmla="val 115470"/>
              </a:avLst>
            </a:prstGeom>
            <a:grpFill/>
            <a:ln>
              <a:solidFill>
                <a:srgbClr val="00FFFF">
                  <a:alpha val="24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0" name="Hexagon 179">
              <a:extLst>
                <a:ext uri="{FF2B5EF4-FFF2-40B4-BE49-F238E27FC236}">
                  <a16:creationId xmlns:a16="http://schemas.microsoft.com/office/drawing/2014/main" xmlns="" id="{7E832653-806B-4367-AD7F-1E5517EC5C34}"/>
                </a:ext>
              </a:extLst>
            </p:cNvPr>
            <p:cNvSpPr/>
            <p:nvPr/>
          </p:nvSpPr>
          <p:spPr>
            <a:xfrm rot="5400000">
              <a:off x="10712504" y="1355364"/>
              <a:ext cx="513928" cy="447118"/>
            </a:xfrm>
            <a:prstGeom prst="hexagon">
              <a:avLst>
                <a:gd name="adj" fmla="val 25000"/>
                <a:gd name="vf" fmla="val 115470"/>
              </a:avLst>
            </a:prstGeom>
            <a:grpFill/>
            <a:ln>
              <a:solidFill>
                <a:srgbClr val="00FFFF">
                  <a:alpha val="24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8" name="Hexagon 177">
              <a:extLst>
                <a:ext uri="{FF2B5EF4-FFF2-40B4-BE49-F238E27FC236}">
                  <a16:creationId xmlns:a16="http://schemas.microsoft.com/office/drawing/2014/main" xmlns="" id="{6589CFC2-3F77-44E3-BF15-F74794DF7B54}"/>
                </a:ext>
              </a:extLst>
            </p:cNvPr>
            <p:cNvSpPr/>
            <p:nvPr/>
          </p:nvSpPr>
          <p:spPr>
            <a:xfrm rot="5400000">
              <a:off x="10229617" y="1355364"/>
              <a:ext cx="513928" cy="447118"/>
            </a:xfrm>
            <a:prstGeom prst="hexagon">
              <a:avLst>
                <a:gd name="adj" fmla="val 25000"/>
                <a:gd name="vf" fmla="val 115470"/>
              </a:avLst>
            </a:prstGeom>
            <a:grpFill/>
            <a:ln>
              <a:solidFill>
                <a:srgbClr val="00FFFF">
                  <a:alpha val="24000"/>
                </a:srgb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33" name="Arrow: Pentagon 132">
            <a:extLst>
              <a:ext uri="{FF2B5EF4-FFF2-40B4-BE49-F238E27FC236}">
                <a16:creationId xmlns:a16="http://schemas.microsoft.com/office/drawing/2014/main" xmlns="" id="{9E625A5D-A585-4C09-B8B1-CF2BADD3CDD3}"/>
              </a:ext>
            </a:extLst>
          </p:cNvPr>
          <p:cNvSpPr/>
          <p:nvPr/>
        </p:nvSpPr>
        <p:spPr>
          <a:xfrm>
            <a:off x="1140342" y="2705987"/>
            <a:ext cx="7724555" cy="1475267"/>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0" name="Arrow: Pentagon 129">
            <a:extLst>
              <a:ext uri="{FF2B5EF4-FFF2-40B4-BE49-F238E27FC236}">
                <a16:creationId xmlns:a16="http://schemas.microsoft.com/office/drawing/2014/main" xmlns="" id="{0F931E73-6309-4A2D-A51F-99A04D6CC322}"/>
              </a:ext>
            </a:extLst>
          </p:cNvPr>
          <p:cNvSpPr/>
          <p:nvPr/>
        </p:nvSpPr>
        <p:spPr>
          <a:xfrm>
            <a:off x="2448146" y="2287330"/>
            <a:ext cx="6127013" cy="882502"/>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9" name="Arrow: Pentagon 128">
            <a:extLst>
              <a:ext uri="{FF2B5EF4-FFF2-40B4-BE49-F238E27FC236}">
                <a16:creationId xmlns:a16="http://schemas.microsoft.com/office/drawing/2014/main" xmlns="" id="{3BF3AC45-1477-42B3-913C-FE097481B968}"/>
              </a:ext>
            </a:extLst>
          </p:cNvPr>
          <p:cNvSpPr/>
          <p:nvPr/>
        </p:nvSpPr>
        <p:spPr>
          <a:xfrm>
            <a:off x="2830919" y="1933800"/>
            <a:ext cx="4625163" cy="669851"/>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1" name="Arrow: Pentagon 130">
            <a:extLst>
              <a:ext uri="{FF2B5EF4-FFF2-40B4-BE49-F238E27FC236}">
                <a16:creationId xmlns:a16="http://schemas.microsoft.com/office/drawing/2014/main" xmlns="" id="{64F31C6C-BDF9-4D87-A4F4-2CBF9AEAF245}"/>
              </a:ext>
            </a:extLst>
          </p:cNvPr>
          <p:cNvSpPr/>
          <p:nvPr/>
        </p:nvSpPr>
        <p:spPr>
          <a:xfrm>
            <a:off x="1140342" y="2603650"/>
            <a:ext cx="4625163" cy="619346"/>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2" name="Arrow: Pentagon 131">
            <a:extLst>
              <a:ext uri="{FF2B5EF4-FFF2-40B4-BE49-F238E27FC236}">
                <a16:creationId xmlns:a16="http://schemas.microsoft.com/office/drawing/2014/main" xmlns="" id="{7A6F5D3F-C048-4CAC-8F42-77E172165BDE}"/>
              </a:ext>
            </a:extLst>
          </p:cNvPr>
          <p:cNvSpPr/>
          <p:nvPr/>
        </p:nvSpPr>
        <p:spPr>
          <a:xfrm>
            <a:off x="2509284" y="2941234"/>
            <a:ext cx="4625163" cy="746936"/>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4" name="Arrow: Pentagon 133">
            <a:extLst>
              <a:ext uri="{FF2B5EF4-FFF2-40B4-BE49-F238E27FC236}">
                <a16:creationId xmlns:a16="http://schemas.microsoft.com/office/drawing/2014/main" xmlns="" id="{59622FF3-8089-40C7-B9ED-AFC33B793C2B}"/>
              </a:ext>
            </a:extLst>
          </p:cNvPr>
          <p:cNvSpPr/>
          <p:nvPr/>
        </p:nvSpPr>
        <p:spPr>
          <a:xfrm>
            <a:off x="2022449" y="4137280"/>
            <a:ext cx="5938283" cy="746936"/>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5" name="Arrow: Pentagon 134">
            <a:extLst>
              <a:ext uri="{FF2B5EF4-FFF2-40B4-BE49-F238E27FC236}">
                <a16:creationId xmlns:a16="http://schemas.microsoft.com/office/drawing/2014/main" xmlns="" id="{7886BFFD-3015-413A-8B19-74C191266E19}"/>
              </a:ext>
            </a:extLst>
          </p:cNvPr>
          <p:cNvSpPr/>
          <p:nvPr/>
        </p:nvSpPr>
        <p:spPr>
          <a:xfrm>
            <a:off x="2953194" y="3520707"/>
            <a:ext cx="5015909" cy="691116"/>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6" name="Arrow: Pentagon 135">
            <a:extLst>
              <a:ext uri="{FF2B5EF4-FFF2-40B4-BE49-F238E27FC236}">
                <a16:creationId xmlns:a16="http://schemas.microsoft.com/office/drawing/2014/main" xmlns="" id="{667F56EA-84AD-4EF8-915C-17378AB871BE}"/>
              </a:ext>
            </a:extLst>
          </p:cNvPr>
          <p:cNvSpPr/>
          <p:nvPr/>
        </p:nvSpPr>
        <p:spPr>
          <a:xfrm>
            <a:off x="829340" y="3521374"/>
            <a:ext cx="4625163" cy="619346"/>
          </a:xfrm>
          <a:prstGeom prst="homePlate">
            <a:avLst/>
          </a:prstGeom>
          <a:gradFill>
            <a:gsLst>
              <a:gs pos="0">
                <a:srgbClr val="0000B0">
                  <a:alpha val="0"/>
                </a:srgbClr>
              </a:gs>
              <a:gs pos="100000">
                <a:srgbClr val="00FF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nvGrpSpPr>
          <p:cNvPr id="142" name="Group 141">
            <a:extLst>
              <a:ext uri="{FF2B5EF4-FFF2-40B4-BE49-F238E27FC236}">
                <a16:creationId xmlns:a16="http://schemas.microsoft.com/office/drawing/2014/main" xmlns="" id="{23443437-EA43-4DCE-BDC5-C1E85E68165D}"/>
              </a:ext>
            </a:extLst>
          </p:cNvPr>
          <p:cNvGrpSpPr/>
          <p:nvPr/>
        </p:nvGrpSpPr>
        <p:grpSpPr>
          <a:xfrm>
            <a:off x="5099641" y="2469414"/>
            <a:ext cx="709724" cy="47846"/>
            <a:chOff x="1679944" y="563527"/>
            <a:chExt cx="3880879" cy="127590"/>
          </a:xfrm>
        </p:grpSpPr>
        <p:sp>
          <p:nvSpPr>
            <p:cNvPr id="137" name="Parallelogram 136">
              <a:extLst>
                <a:ext uri="{FF2B5EF4-FFF2-40B4-BE49-F238E27FC236}">
                  <a16:creationId xmlns:a16="http://schemas.microsoft.com/office/drawing/2014/main" xmlns="" id="{BD5F7148-FEE9-44AC-87B3-2E3C6725744B}"/>
                </a:ext>
              </a:extLst>
            </p:cNvPr>
            <p:cNvSpPr/>
            <p:nvPr/>
          </p:nvSpPr>
          <p:spPr>
            <a:xfrm>
              <a:off x="1679944"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8" name="Parallelogram 137">
              <a:extLst>
                <a:ext uri="{FF2B5EF4-FFF2-40B4-BE49-F238E27FC236}">
                  <a16:creationId xmlns:a16="http://schemas.microsoft.com/office/drawing/2014/main" xmlns="" id="{7BBEB543-7415-415F-B924-47DC7C2CA4D8}"/>
                </a:ext>
              </a:extLst>
            </p:cNvPr>
            <p:cNvSpPr/>
            <p:nvPr/>
          </p:nvSpPr>
          <p:spPr>
            <a:xfrm>
              <a:off x="2658138"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9" name="Parallelogram 138">
              <a:extLst>
                <a:ext uri="{FF2B5EF4-FFF2-40B4-BE49-F238E27FC236}">
                  <a16:creationId xmlns:a16="http://schemas.microsoft.com/office/drawing/2014/main" xmlns="" id="{DB932F34-AAED-4C09-9EC3-63C19C01D76F}"/>
                </a:ext>
              </a:extLst>
            </p:cNvPr>
            <p:cNvSpPr/>
            <p:nvPr/>
          </p:nvSpPr>
          <p:spPr>
            <a:xfrm>
              <a:off x="3636332"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0" name="Parallelogram 139">
              <a:extLst>
                <a:ext uri="{FF2B5EF4-FFF2-40B4-BE49-F238E27FC236}">
                  <a16:creationId xmlns:a16="http://schemas.microsoft.com/office/drawing/2014/main" xmlns="" id="{A0C65431-FC99-418F-AF00-031DB6F4B6F7}"/>
                </a:ext>
              </a:extLst>
            </p:cNvPr>
            <p:cNvSpPr/>
            <p:nvPr/>
          </p:nvSpPr>
          <p:spPr>
            <a:xfrm>
              <a:off x="4614525"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grpSp>
        <p:nvGrpSpPr>
          <p:cNvPr id="143" name="Group 142">
            <a:extLst>
              <a:ext uri="{FF2B5EF4-FFF2-40B4-BE49-F238E27FC236}">
                <a16:creationId xmlns:a16="http://schemas.microsoft.com/office/drawing/2014/main" xmlns="" id="{E928DF8F-8B43-4D19-88DF-974403583EFB}"/>
              </a:ext>
            </a:extLst>
          </p:cNvPr>
          <p:cNvGrpSpPr/>
          <p:nvPr/>
        </p:nvGrpSpPr>
        <p:grpSpPr>
          <a:xfrm>
            <a:off x="3523365" y="3137271"/>
            <a:ext cx="709724" cy="47846"/>
            <a:chOff x="1679944" y="563527"/>
            <a:chExt cx="3880879" cy="127590"/>
          </a:xfrm>
        </p:grpSpPr>
        <p:sp>
          <p:nvSpPr>
            <p:cNvPr id="144" name="Parallelogram 143">
              <a:extLst>
                <a:ext uri="{FF2B5EF4-FFF2-40B4-BE49-F238E27FC236}">
                  <a16:creationId xmlns:a16="http://schemas.microsoft.com/office/drawing/2014/main" xmlns="" id="{C02E0D1B-F81E-4088-AC12-DC01C70913BD}"/>
                </a:ext>
              </a:extLst>
            </p:cNvPr>
            <p:cNvSpPr/>
            <p:nvPr/>
          </p:nvSpPr>
          <p:spPr>
            <a:xfrm>
              <a:off x="1679944"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5" name="Parallelogram 144">
              <a:extLst>
                <a:ext uri="{FF2B5EF4-FFF2-40B4-BE49-F238E27FC236}">
                  <a16:creationId xmlns:a16="http://schemas.microsoft.com/office/drawing/2014/main" xmlns="" id="{29A680F8-8267-419D-A5B3-1AA2721C33EC}"/>
                </a:ext>
              </a:extLst>
            </p:cNvPr>
            <p:cNvSpPr/>
            <p:nvPr/>
          </p:nvSpPr>
          <p:spPr>
            <a:xfrm>
              <a:off x="2658138"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6" name="Parallelogram 145">
              <a:extLst>
                <a:ext uri="{FF2B5EF4-FFF2-40B4-BE49-F238E27FC236}">
                  <a16:creationId xmlns:a16="http://schemas.microsoft.com/office/drawing/2014/main" xmlns="" id="{4C804FAE-04A7-4C74-9434-C92757198E14}"/>
                </a:ext>
              </a:extLst>
            </p:cNvPr>
            <p:cNvSpPr/>
            <p:nvPr/>
          </p:nvSpPr>
          <p:spPr>
            <a:xfrm>
              <a:off x="3636332"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7" name="Parallelogram 146">
              <a:extLst>
                <a:ext uri="{FF2B5EF4-FFF2-40B4-BE49-F238E27FC236}">
                  <a16:creationId xmlns:a16="http://schemas.microsoft.com/office/drawing/2014/main" xmlns="" id="{D2ECE13E-68C0-41B2-88A6-59D8BA67220B}"/>
                </a:ext>
              </a:extLst>
            </p:cNvPr>
            <p:cNvSpPr/>
            <p:nvPr/>
          </p:nvSpPr>
          <p:spPr>
            <a:xfrm>
              <a:off x="4614525" y="563527"/>
              <a:ext cx="946298" cy="127590"/>
            </a:xfrm>
            <a:prstGeom prst="parallelogram">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66" name="Freeform: Shape 165">
            <a:extLst>
              <a:ext uri="{FF2B5EF4-FFF2-40B4-BE49-F238E27FC236}">
                <a16:creationId xmlns:a16="http://schemas.microsoft.com/office/drawing/2014/main" xmlns="" id="{3511BD55-7DDE-4E0C-8011-860F33A562CC}"/>
              </a:ext>
            </a:extLst>
          </p:cNvPr>
          <p:cNvSpPr/>
          <p:nvPr/>
        </p:nvSpPr>
        <p:spPr>
          <a:xfrm>
            <a:off x="176371" y="1418119"/>
            <a:ext cx="7224824" cy="893135"/>
          </a:xfrm>
          <a:custGeom>
            <a:avLst/>
            <a:gdLst>
              <a:gd name="connsiteX0" fmla="*/ 0 w 7889358"/>
              <a:gd name="connsiteY0" fmla="*/ 0 h 1190846"/>
              <a:gd name="connsiteX1" fmla="*/ 4231758 w 7889358"/>
              <a:gd name="connsiteY1" fmla="*/ 0 h 1190846"/>
              <a:gd name="connsiteX2" fmla="*/ 5029200 w 7889358"/>
              <a:gd name="connsiteY2" fmla="*/ 797442 h 1190846"/>
              <a:gd name="connsiteX3" fmla="*/ 6549655 w 7889358"/>
              <a:gd name="connsiteY3" fmla="*/ 797442 h 1190846"/>
              <a:gd name="connsiteX4" fmla="*/ 7049386 w 7889358"/>
              <a:gd name="connsiteY4" fmla="*/ 1190846 h 1190846"/>
              <a:gd name="connsiteX5" fmla="*/ 7889358 w 7889358"/>
              <a:gd name="connsiteY5" fmla="*/ 1169581 h 1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9358" h="1190846">
                <a:moveTo>
                  <a:pt x="0" y="0"/>
                </a:moveTo>
                <a:lnTo>
                  <a:pt x="4231758" y="0"/>
                </a:lnTo>
                <a:lnTo>
                  <a:pt x="5029200" y="797442"/>
                </a:lnTo>
                <a:lnTo>
                  <a:pt x="6549655" y="797442"/>
                </a:lnTo>
                <a:lnTo>
                  <a:pt x="7049386" y="1190846"/>
                </a:lnTo>
                <a:lnTo>
                  <a:pt x="7889358" y="1169581"/>
                </a:lnTo>
              </a:path>
            </a:pathLst>
          </a:custGeom>
          <a:noFill/>
          <a:ln>
            <a:gradFill flip="none" rotWithShape="1">
              <a:gsLst>
                <a:gs pos="3000">
                  <a:srgbClr val="00FFFF">
                    <a:alpha val="0"/>
                  </a:srgbClr>
                </a:gs>
                <a:gs pos="100000">
                  <a:srgbClr val="00FF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7" name="Freeform: Shape 166">
            <a:extLst>
              <a:ext uri="{FF2B5EF4-FFF2-40B4-BE49-F238E27FC236}">
                <a16:creationId xmlns:a16="http://schemas.microsoft.com/office/drawing/2014/main" xmlns="" id="{4AD6B4B9-9AC3-4A39-A35B-84023674ED50}"/>
              </a:ext>
            </a:extLst>
          </p:cNvPr>
          <p:cNvSpPr/>
          <p:nvPr/>
        </p:nvSpPr>
        <p:spPr>
          <a:xfrm>
            <a:off x="807005" y="2410272"/>
            <a:ext cx="7224824" cy="893135"/>
          </a:xfrm>
          <a:custGeom>
            <a:avLst/>
            <a:gdLst>
              <a:gd name="connsiteX0" fmla="*/ 0 w 7889358"/>
              <a:gd name="connsiteY0" fmla="*/ 0 h 1190846"/>
              <a:gd name="connsiteX1" fmla="*/ 4231758 w 7889358"/>
              <a:gd name="connsiteY1" fmla="*/ 0 h 1190846"/>
              <a:gd name="connsiteX2" fmla="*/ 5029200 w 7889358"/>
              <a:gd name="connsiteY2" fmla="*/ 797442 h 1190846"/>
              <a:gd name="connsiteX3" fmla="*/ 6549655 w 7889358"/>
              <a:gd name="connsiteY3" fmla="*/ 797442 h 1190846"/>
              <a:gd name="connsiteX4" fmla="*/ 7049386 w 7889358"/>
              <a:gd name="connsiteY4" fmla="*/ 1190846 h 1190846"/>
              <a:gd name="connsiteX5" fmla="*/ 7889358 w 7889358"/>
              <a:gd name="connsiteY5" fmla="*/ 1169581 h 1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9358" h="1190846">
                <a:moveTo>
                  <a:pt x="0" y="0"/>
                </a:moveTo>
                <a:lnTo>
                  <a:pt x="4231758" y="0"/>
                </a:lnTo>
                <a:lnTo>
                  <a:pt x="5029200" y="797442"/>
                </a:lnTo>
                <a:lnTo>
                  <a:pt x="6549655" y="797442"/>
                </a:lnTo>
                <a:lnTo>
                  <a:pt x="7049386" y="1190846"/>
                </a:lnTo>
                <a:lnTo>
                  <a:pt x="7889358" y="1169581"/>
                </a:lnTo>
              </a:path>
            </a:pathLst>
          </a:custGeom>
          <a:noFill/>
          <a:ln>
            <a:gradFill flip="none" rotWithShape="1">
              <a:gsLst>
                <a:gs pos="3000">
                  <a:srgbClr val="00FFFF">
                    <a:alpha val="0"/>
                  </a:srgbClr>
                </a:gs>
                <a:gs pos="100000">
                  <a:srgbClr val="00FF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8" name="Freeform: Shape 167">
            <a:extLst>
              <a:ext uri="{FF2B5EF4-FFF2-40B4-BE49-F238E27FC236}">
                <a16:creationId xmlns:a16="http://schemas.microsoft.com/office/drawing/2014/main" xmlns="" id="{43281640-2709-4A26-AFB9-0BB6B53DCC78}"/>
              </a:ext>
            </a:extLst>
          </p:cNvPr>
          <p:cNvSpPr/>
          <p:nvPr/>
        </p:nvSpPr>
        <p:spPr>
          <a:xfrm flipV="1">
            <a:off x="176371" y="4401884"/>
            <a:ext cx="7224824" cy="893135"/>
          </a:xfrm>
          <a:custGeom>
            <a:avLst/>
            <a:gdLst>
              <a:gd name="connsiteX0" fmla="*/ 0 w 7889358"/>
              <a:gd name="connsiteY0" fmla="*/ 0 h 1190846"/>
              <a:gd name="connsiteX1" fmla="*/ 4231758 w 7889358"/>
              <a:gd name="connsiteY1" fmla="*/ 0 h 1190846"/>
              <a:gd name="connsiteX2" fmla="*/ 5029200 w 7889358"/>
              <a:gd name="connsiteY2" fmla="*/ 797442 h 1190846"/>
              <a:gd name="connsiteX3" fmla="*/ 6549655 w 7889358"/>
              <a:gd name="connsiteY3" fmla="*/ 797442 h 1190846"/>
              <a:gd name="connsiteX4" fmla="*/ 7049386 w 7889358"/>
              <a:gd name="connsiteY4" fmla="*/ 1190846 h 1190846"/>
              <a:gd name="connsiteX5" fmla="*/ 7889358 w 7889358"/>
              <a:gd name="connsiteY5" fmla="*/ 1169581 h 1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9358" h="1190846">
                <a:moveTo>
                  <a:pt x="0" y="0"/>
                </a:moveTo>
                <a:lnTo>
                  <a:pt x="4231758" y="0"/>
                </a:lnTo>
                <a:lnTo>
                  <a:pt x="5029200" y="797442"/>
                </a:lnTo>
                <a:lnTo>
                  <a:pt x="6549655" y="797442"/>
                </a:lnTo>
                <a:lnTo>
                  <a:pt x="7049386" y="1190846"/>
                </a:lnTo>
                <a:lnTo>
                  <a:pt x="7889358" y="1169581"/>
                </a:lnTo>
              </a:path>
            </a:pathLst>
          </a:custGeom>
          <a:noFill/>
          <a:ln>
            <a:gradFill flip="none" rotWithShape="1">
              <a:gsLst>
                <a:gs pos="3000">
                  <a:srgbClr val="00FFFF">
                    <a:alpha val="0"/>
                  </a:srgbClr>
                </a:gs>
                <a:gs pos="100000">
                  <a:srgbClr val="00FF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9" name="Freeform: Shape 168">
            <a:extLst>
              <a:ext uri="{FF2B5EF4-FFF2-40B4-BE49-F238E27FC236}">
                <a16:creationId xmlns:a16="http://schemas.microsoft.com/office/drawing/2014/main" xmlns="" id="{B4B8BC94-FC50-4222-AD01-69EAF2116313}"/>
              </a:ext>
            </a:extLst>
          </p:cNvPr>
          <p:cNvSpPr/>
          <p:nvPr/>
        </p:nvSpPr>
        <p:spPr>
          <a:xfrm flipV="1">
            <a:off x="807005" y="3409732"/>
            <a:ext cx="7224824" cy="893135"/>
          </a:xfrm>
          <a:custGeom>
            <a:avLst/>
            <a:gdLst>
              <a:gd name="connsiteX0" fmla="*/ 0 w 7889358"/>
              <a:gd name="connsiteY0" fmla="*/ 0 h 1190846"/>
              <a:gd name="connsiteX1" fmla="*/ 4231758 w 7889358"/>
              <a:gd name="connsiteY1" fmla="*/ 0 h 1190846"/>
              <a:gd name="connsiteX2" fmla="*/ 5029200 w 7889358"/>
              <a:gd name="connsiteY2" fmla="*/ 797442 h 1190846"/>
              <a:gd name="connsiteX3" fmla="*/ 6549655 w 7889358"/>
              <a:gd name="connsiteY3" fmla="*/ 797442 h 1190846"/>
              <a:gd name="connsiteX4" fmla="*/ 7049386 w 7889358"/>
              <a:gd name="connsiteY4" fmla="*/ 1190846 h 1190846"/>
              <a:gd name="connsiteX5" fmla="*/ 7889358 w 7889358"/>
              <a:gd name="connsiteY5" fmla="*/ 1169581 h 1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9358" h="1190846">
                <a:moveTo>
                  <a:pt x="0" y="0"/>
                </a:moveTo>
                <a:lnTo>
                  <a:pt x="4231758" y="0"/>
                </a:lnTo>
                <a:lnTo>
                  <a:pt x="5029200" y="797442"/>
                </a:lnTo>
                <a:lnTo>
                  <a:pt x="6549655" y="797442"/>
                </a:lnTo>
                <a:lnTo>
                  <a:pt x="7049386" y="1190846"/>
                </a:lnTo>
                <a:lnTo>
                  <a:pt x="7889358" y="1169581"/>
                </a:lnTo>
              </a:path>
            </a:pathLst>
          </a:custGeom>
          <a:noFill/>
          <a:ln>
            <a:gradFill flip="none" rotWithShape="1">
              <a:gsLst>
                <a:gs pos="3000">
                  <a:srgbClr val="00FFFF">
                    <a:alpha val="0"/>
                  </a:srgbClr>
                </a:gs>
                <a:gs pos="100000">
                  <a:srgbClr val="00FF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99" name="TextBox 198">
            <a:extLst>
              <a:ext uri="{FF2B5EF4-FFF2-40B4-BE49-F238E27FC236}">
                <a16:creationId xmlns:a16="http://schemas.microsoft.com/office/drawing/2014/main" xmlns="" id="{A97704C4-92D7-4FCE-9519-214E95B70E74}"/>
              </a:ext>
            </a:extLst>
          </p:cNvPr>
          <p:cNvSpPr txBox="1"/>
          <p:nvPr/>
        </p:nvSpPr>
        <p:spPr>
          <a:xfrm>
            <a:off x="586628" y="292574"/>
            <a:ext cx="8057892" cy="954107"/>
          </a:xfrm>
          <a:prstGeom prst="rect">
            <a:avLst/>
          </a:prstGeom>
          <a:noFill/>
        </p:spPr>
        <p:txBody>
          <a:bodyPr wrap="square" rtlCol="0">
            <a:spAutoFit/>
          </a:bodyPr>
          <a:lstStyle/>
          <a:p>
            <a:pPr algn="ctr"/>
            <a:r>
              <a:rPr lang="en-IN" sz="2800" b="1" spc="225" dirty="0">
                <a:ln w="3175">
                  <a:solidFill>
                    <a:srgbClr val="FF0000"/>
                  </a:solidFill>
                </a:ln>
                <a:latin typeface="Arial Black" panose="020B0A04020102020204" pitchFamily="34" charset="0"/>
                <a:cs typeface="MV Boli" panose="02000500030200090000" pitchFamily="2" charset="0"/>
              </a:rPr>
              <a:t>Sri Ramakrishna Mission Vidyalaya </a:t>
            </a:r>
          </a:p>
          <a:p>
            <a:pPr algn="ctr"/>
            <a:r>
              <a:rPr lang="en-IN" sz="2800" b="1" spc="225" dirty="0">
                <a:ln w="3175">
                  <a:solidFill>
                    <a:srgbClr val="FF0000"/>
                  </a:solidFill>
                </a:ln>
                <a:latin typeface="Arial Black" panose="020B0A04020102020204" pitchFamily="34" charset="0"/>
                <a:cs typeface="MV Boli" panose="02000500030200090000" pitchFamily="2" charset="0"/>
              </a:rPr>
              <a:t>College of Arts and Science </a:t>
            </a:r>
          </a:p>
        </p:txBody>
      </p:sp>
      <p:sp>
        <p:nvSpPr>
          <p:cNvPr id="201" name="Rectangle: Rounded Corners 200">
            <a:extLst>
              <a:ext uri="{FF2B5EF4-FFF2-40B4-BE49-F238E27FC236}">
                <a16:creationId xmlns:a16="http://schemas.microsoft.com/office/drawing/2014/main" xmlns="" id="{FA8B2E4D-1162-410A-B19D-B5398C76D63B}"/>
              </a:ext>
            </a:extLst>
          </p:cNvPr>
          <p:cNvSpPr/>
          <p:nvPr/>
        </p:nvSpPr>
        <p:spPr>
          <a:xfrm>
            <a:off x="1428728" y="3143248"/>
            <a:ext cx="6288663" cy="27451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b="1" dirty="0" smtClean="0">
                <a:ln w="9525">
                  <a:solidFill>
                    <a:schemeClr val="bg1"/>
                  </a:solidFill>
                  <a:prstDash val="solid"/>
                </a:ln>
                <a:solidFill>
                  <a:srgbClr val="FFC000"/>
                </a:solidFill>
                <a:effectLst>
                  <a:outerShdw blurRad="12700" dist="38100" dir="2700000" algn="tl" rotWithShape="0">
                    <a:schemeClr val="bg1">
                      <a:lumMod val="50000"/>
                    </a:schemeClr>
                  </a:outerShdw>
                </a:effectLst>
                <a:latin typeface="Segoe UI Black" panose="020B0A02040204020203" pitchFamily="34" charset="0"/>
                <a:ea typeface="Segoe UI Black" panose="020B0A02040204020203" pitchFamily="34" charset="0"/>
              </a:rPr>
              <a:t>About </a:t>
            </a:r>
          </a:p>
          <a:p>
            <a:pPr algn="ctr"/>
            <a:r>
              <a:rPr lang="en-IN" sz="7200" b="1" dirty="0" smtClean="0">
                <a:ln w="9525">
                  <a:solidFill>
                    <a:schemeClr val="bg1"/>
                  </a:solidFill>
                  <a:prstDash val="solid"/>
                </a:ln>
                <a:solidFill>
                  <a:srgbClr val="FFC000"/>
                </a:solidFill>
                <a:effectLst>
                  <a:outerShdw blurRad="12700" dist="38100" dir="2700000" algn="tl" rotWithShape="0">
                    <a:schemeClr val="bg1">
                      <a:lumMod val="50000"/>
                    </a:schemeClr>
                  </a:outerShdw>
                </a:effectLst>
                <a:latin typeface="Segoe UI Black" panose="020B0A02040204020203" pitchFamily="34" charset="0"/>
                <a:ea typeface="Segoe UI Black" panose="020B0A02040204020203" pitchFamily="34" charset="0"/>
              </a:rPr>
              <a:t>R </a:t>
            </a:r>
            <a:r>
              <a:rPr lang="en-IN" sz="72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Segoe UI Black" panose="020B0A02040204020203" pitchFamily="34" charset="0"/>
                <a:ea typeface="Segoe UI Black" panose="020B0A02040204020203" pitchFamily="34" charset="0"/>
              </a:rPr>
              <a:t>Language</a:t>
            </a:r>
          </a:p>
        </p:txBody>
      </p:sp>
      <p:sp>
        <p:nvSpPr>
          <p:cNvPr id="40" name="TextBox 39">
            <a:extLst>
              <a:ext uri="{FF2B5EF4-FFF2-40B4-BE49-F238E27FC236}">
                <a16:creationId xmlns:a16="http://schemas.microsoft.com/office/drawing/2014/main" xmlns="" id="{A97704C4-92D7-4FCE-9519-214E95B70E74}"/>
              </a:ext>
            </a:extLst>
          </p:cNvPr>
          <p:cNvSpPr txBox="1"/>
          <p:nvPr/>
        </p:nvSpPr>
        <p:spPr>
          <a:xfrm>
            <a:off x="714348" y="2000240"/>
            <a:ext cx="8057892" cy="523220"/>
          </a:xfrm>
          <a:prstGeom prst="rect">
            <a:avLst/>
          </a:prstGeom>
          <a:noFill/>
        </p:spPr>
        <p:txBody>
          <a:bodyPr wrap="square" rtlCol="0">
            <a:spAutoFit/>
          </a:bodyPr>
          <a:lstStyle/>
          <a:p>
            <a:pPr algn="ctr"/>
            <a:r>
              <a:rPr lang="en-IN" sz="2800" b="1" spc="225" dirty="0" smtClean="0">
                <a:ln w="3175">
                  <a:solidFill>
                    <a:srgbClr val="002060"/>
                  </a:solidFill>
                </a:ln>
                <a:latin typeface="Arial Black" panose="020B0A04020102020204" pitchFamily="34" charset="0"/>
                <a:cs typeface="MV Boli" panose="02000500030200090000" pitchFamily="2" charset="0"/>
              </a:rPr>
              <a:t>Online Learning </a:t>
            </a:r>
            <a:r>
              <a:rPr lang="en-IN" sz="2800" b="1" spc="225" dirty="0" smtClean="0">
                <a:ln w="3175">
                  <a:solidFill>
                    <a:srgbClr val="002060"/>
                  </a:solidFill>
                </a:ln>
                <a:latin typeface="Arial Black" panose="020B0A04020102020204" pitchFamily="34" charset="0"/>
                <a:cs typeface="MV Boli" panose="02000500030200090000" pitchFamily="2" charset="0"/>
              </a:rPr>
              <a:t>Content</a:t>
            </a:r>
            <a:endParaRPr lang="en-IN" sz="2800" b="1" spc="225" dirty="0">
              <a:ln w="3175">
                <a:solidFill>
                  <a:srgbClr val="002060"/>
                </a:solidFill>
              </a:ln>
              <a:latin typeface="Arial Black" panose="020B0A04020102020204" pitchFamily="34" charset="0"/>
              <a:cs typeface="MV Boli" panose="02000500030200090000" pitchFamily="2" charset="0"/>
            </a:endParaRPr>
          </a:p>
        </p:txBody>
      </p:sp>
    </p:spTree>
    <p:extLst>
      <p:ext uri="{BB962C8B-B14F-4D97-AF65-F5344CB8AC3E}">
        <p14:creationId xmlns:p14="http://schemas.microsoft.com/office/powerpoint/2010/main" xmlns="" val="247036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par>
                                <p:cTn id="8" presetID="10" presetClass="entr" presetSubtype="0" fill="hold" nodeType="withEffect">
                                  <p:stCondLst>
                                    <p:cond delay="250"/>
                                  </p:stCondLst>
                                  <p:childTnLst>
                                    <p:set>
                                      <p:cBhvr>
                                        <p:cTn id="9" dur="1" fill="hold">
                                          <p:stCondLst>
                                            <p:cond delay="0"/>
                                          </p:stCondLst>
                                        </p:cTn>
                                        <p:tgtEl>
                                          <p:spTgt spid="191"/>
                                        </p:tgtEl>
                                        <p:attrNameLst>
                                          <p:attrName>style.visibility</p:attrName>
                                        </p:attrNameLst>
                                      </p:cBhvr>
                                      <p:to>
                                        <p:strVal val="visible"/>
                                      </p:to>
                                    </p:set>
                                    <p:animEffect transition="in" filter="fade">
                                      <p:cBhvr>
                                        <p:cTn id="10" dur="1000"/>
                                        <p:tgtEl>
                                          <p:spTgt spid="191"/>
                                        </p:tgtEl>
                                      </p:cBhvr>
                                    </p:animEffect>
                                  </p:childTnLst>
                                </p:cTn>
                              </p:par>
                              <p:par>
                                <p:cTn id="11" presetID="2" presetClass="entr" presetSubtype="8" decel="100000" fill="hold" grpId="0" nodeType="withEffect">
                                  <p:stCondLst>
                                    <p:cond delay="250"/>
                                  </p:stCondLst>
                                  <p:childTnLst>
                                    <p:set>
                                      <p:cBhvr>
                                        <p:cTn id="12" dur="1" fill="hold">
                                          <p:stCondLst>
                                            <p:cond delay="0"/>
                                          </p:stCondLst>
                                        </p:cTn>
                                        <p:tgtEl>
                                          <p:spTgt spid="133"/>
                                        </p:tgtEl>
                                        <p:attrNameLst>
                                          <p:attrName>style.visibility</p:attrName>
                                        </p:attrNameLst>
                                      </p:cBhvr>
                                      <p:to>
                                        <p:strVal val="visible"/>
                                      </p:to>
                                    </p:set>
                                    <p:anim calcmode="lin" valueType="num">
                                      <p:cBhvr additive="base">
                                        <p:cTn id="13" dur="1000" fill="hold"/>
                                        <p:tgtEl>
                                          <p:spTgt spid="133"/>
                                        </p:tgtEl>
                                        <p:attrNameLst>
                                          <p:attrName>ppt_x</p:attrName>
                                        </p:attrNameLst>
                                      </p:cBhvr>
                                      <p:tavLst>
                                        <p:tav tm="0">
                                          <p:val>
                                            <p:strVal val="0-#ppt_w/2"/>
                                          </p:val>
                                        </p:tav>
                                        <p:tav tm="100000">
                                          <p:val>
                                            <p:strVal val="#ppt_x"/>
                                          </p:val>
                                        </p:tav>
                                      </p:tavLst>
                                    </p:anim>
                                    <p:anim calcmode="lin" valueType="num">
                                      <p:cBhvr additive="base">
                                        <p:cTn id="14" dur="1000" fill="hold"/>
                                        <p:tgtEl>
                                          <p:spTgt spid="133"/>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250"/>
                                  </p:stCondLst>
                                  <p:childTnLst>
                                    <p:set>
                                      <p:cBhvr>
                                        <p:cTn id="16" dur="1" fill="hold">
                                          <p:stCondLst>
                                            <p:cond delay="0"/>
                                          </p:stCondLst>
                                        </p:cTn>
                                        <p:tgtEl>
                                          <p:spTgt spid="130"/>
                                        </p:tgtEl>
                                        <p:attrNameLst>
                                          <p:attrName>style.visibility</p:attrName>
                                        </p:attrNameLst>
                                      </p:cBhvr>
                                      <p:to>
                                        <p:strVal val="visible"/>
                                      </p:to>
                                    </p:set>
                                    <p:anim calcmode="lin" valueType="num">
                                      <p:cBhvr additive="base">
                                        <p:cTn id="17" dur="1000" fill="hold"/>
                                        <p:tgtEl>
                                          <p:spTgt spid="130"/>
                                        </p:tgtEl>
                                        <p:attrNameLst>
                                          <p:attrName>ppt_x</p:attrName>
                                        </p:attrNameLst>
                                      </p:cBhvr>
                                      <p:tavLst>
                                        <p:tav tm="0">
                                          <p:val>
                                            <p:strVal val="0-#ppt_w/2"/>
                                          </p:val>
                                        </p:tav>
                                        <p:tav tm="100000">
                                          <p:val>
                                            <p:strVal val="#ppt_x"/>
                                          </p:val>
                                        </p:tav>
                                      </p:tavLst>
                                    </p:anim>
                                    <p:anim calcmode="lin" valueType="num">
                                      <p:cBhvr additive="base">
                                        <p:cTn id="18" dur="1000" fill="hold"/>
                                        <p:tgtEl>
                                          <p:spTgt spid="130"/>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250"/>
                                  </p:stCondLst>
                                  <p:childTnLst>
                                    <p:set>
                                      <p:cBhvr>
                                        <p:cTn id="20" dur="1" fill="hold">
                                          <p:stCondLst>
                                            <p:cond delay="0"/>
                                          </p:stCondLst>
                                        </p:cTn>
                                        <p:tgtEl>
                                          <p:spTgt spid="129"/>
                                        </p:tgtEl>
                                        <p:attrNameLst>
                                          <p:attrName>style.visibility</p:attrName>
                                        </p:attrNameLst>
                                      </p:cBhvr>
                                      <p:to>
                                        <p:strVal val="visible"/>
                                      </p:to>
                                    </p:set>
                                    <p:anim calcmode="lin" valueType="num">
                                      <p:cBhvr additive="base">
                                        <p:cTn id="21" dur="1000" fill="hold"/>
                                        <p:tgtEl>
                                          <p:spTgt spid="129"/>
                                        </p:tgtEl>
                                        <p:attrNameLst>
                                          <p:attrName>ppt_x</p:attrName>
                                        </p:attrNameLst>
                                      </p:cBhvr>
                                      <p:tavLst>
                                        <p:tav tm="0">
                                          <p:val>
                                            <p:strVal val="0-#ppt_w/2"/>
                                          </p:val>
                                        </p:tav>
                                        <p:tav tm="100000">
                                          <p:val>
                                            <p:strVal val="#ppt_x"/>
                                          </p:val>
                                        </p:tav>
                                      </p:tavLst>
                                    </p:anim>
                                    <p:anim calcmode="lin" valueType="num">
                                      <p:cBhvr additive="base">
                                        <p:cTn id="22" dur="1000" fill="hold"/>
                                        <p:tgtEl>
                                          <p:spTgt spid="129"/>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500"/>
                                  </p:stCondLst>
                                  <p:childTnLst>
                                    <p:set>
                                      <p:cBhvr>
                                        <p:cTn id="24" dur="1" fill="hold">
                                          <p:stCondLst>
                                            <p:cond delay="0"/>
                                          </p:stCondLst>
                                        </p:cTn>
                                        <p:tgtEl>
                                          <p:spTgt spid="131"/>
                                        </p:tgtEl>
                                        <p:attrNameLst>
                                          <p:attrName>style.visibility</p:attrName>
                                        </p:attrNameLst>
                                      </p:cBhvr>
                                      <p:to>
                                        <p:strVal val="visible"/>
                                      </p:to>
                                    </p:set>
                                    <p:anim calcmode="lin" valueType="num">
                                      <p:cBhvr additive="base">
                                        <p:cTn id="25" dur="1000" fill="hold"/>
                                        <p:tgtEl>
                                          <p:spTgt spid="131"/>
                                        </p:tgtEl>
                                        <p:attrNameLst>
                                          <p:attrName>ppt_x</p:attrName>
                                        </p:attrNameLst>
                                      </p:cBhvr>
                                      <p:tavLst>
                                        <p:tav tm="0">
                                          <p:val>
                                            <p:strVal val="0-#ppt_w/2"/>
                                          </p:val>
                                        </p:tav>
                                        <p:tav tm="100000">
                                          <p:val>
                                            <p:strVal val="#ppt_x"/>
                                          </p:val>
                                        </p:tav>
                                      </p:tavLst>
                                    </p:anim>
                                    <p:anim calcmode="lin" valueType="num">
                                      <p:cBhvr additive="base">
                                        <p:cTn id="26" dur="1000" fill="hold"/>
                                        <p:tgtEl>
                                          <p:spTgt spid="131"/>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500"/>
                                  </p:stCondLst>
                                  <p:childTnLst>
                                    <p:set>
                                      <p:cBhvr>
                                        <p:cTn id="28" dur="1" fill="hold">
                                          <p:stCondLst>
                                            <p:cond delay="0"/>
                                          </p:stCondLst>
                                        </p:cTn>
                                        <p:tgtEl>
                                          <p:spTgt spid="132"/>
                                        </p:tgtEl>
                                        <p:attrNameLst>
                                          <p:attrName>style.visibility</p:attrName>
                                        </p:attrNameLst>
                                      </p:cBhvr>
                                      <p:to>
                                        <p:strVal val="visible"/>
                                      </p:to>
                                    </p:set>
                                    <p:anim calcmode="lin" valueType="num">
                                      <p:cBhvr additive="base">
                                        <p:cTn id="29" dur="1000" fill="hold"/>
                                        <p:tgtEl>
                                          <p:spTgt spid="132"/>
                                        </p:tgtEl>
                                        <p:attrNameLst>
                                          <p:attrName>ppt_x</p:attrName>
                                        </p:attrNameLst>
                                      </p:cBhvr>
                                      <p:tavLst>
                                        <p:tav tm="0">
                                          <p:val>
                                            <p:strVal val="0-#ppt_w/2"/>
                                          </p:val>
                                        </p:tav>
                                        <p:tav tm="100000">
                                          <p:val>
                                            <p:strVal val="#ppt_x"/>
                                          </p:val>
                                        </p:tav>
                                      </p:tavLst>
                                    </p:anim>
                                    <p:anim calcmode="lin" valueType="num">
                                      <p:cBhvr additive="base">
                                        <p:cTn id="30" dur="1000" fill="hold"/>
                                        <p:tgtEl>
                                          <p:spTgt spid="132"/>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34"/>
                                        </p:tgtEl>
                                        <p:attrNameLst>
                                          <p:attrName>style.visibility</p:attrName>
                                        </p:attrNameLst>
                                      </p:cBhvr>
                                      <p:to>
                                        <p:strVal val="visible"/>
                                      </p:to>
                                    </p:set>
                                    <p:anim calcmode="lin" valueType="num">
                                      <p:cBhvr additive="base">
                                        <p:cTn id="33" dur="1000" fill="hold"/>
                                        <p:tgtEl>
                                          <p:spTgt spid="134"/>
                                        </p:tgtEl>
                                        <p:attrNameLst>
                                          <p:attrName>ppt_x</p:attrName>
                                        </p:attrNameLst>
                                      </p:cBhvr>
                                      <p:tavLst>
                                        <p:tav tm="0">
                                          <p:val>
                                            <p:strVal val="0-#ppt_w/2"/>
                                          </p:val>
                                        </p:tav>
                                        <p:tav tm="100000">
                                          <p:val>
                                            <p:strVal val="#ppt_x"/>
                                          </p:val>
                                        </p:tav>
                                      </p:tavLst>
                                    </p:anim>
                                    <p:anim calcmode="lin" valueType="num">
                                      <p:cBhvr additive="base">
                                        <p:cTn id="34" dur="1000" fill="hold"/>
                                        <p:tgtEl>
                                          <p:spTgt spid="134"/>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750"/>
                                  </p:stCondLst>
                                  <p:childTnLst>
                                    <p:set>
                                      <p:cBhvr>
                                        <p:cTn id="36" dur="1" fill="hold">
                                          <p:stCondLst>
                                            <p:cond delay="0"/>
                                          </p:stCondLst>
                                        </p:cTn>
                                        <p:tgtEl>
                                          <p:spTgt spid="135"/>
                                        </p:tgtEl>
                                        <p:attrNameLst>
                                          <p:attrName>style.visibility</p:attrName>
                                        </p:attrNameLst>
                                      </p:cBhvr>
                                      <p:to>
                                        <p:strVal val="visible"/>
                                      </p:to>
                                    </p:set>
                                    <p:anim calcmode="lin" valueType="num">
                                      <p:cBhvr additive="base">
                                        <p:cTn id="37" dur="1000" fill="hold"/>
                                        <p:tgtEl>
                                          <p:spTgt spid="135"/>
                                        </p:tgtEl>
                                        <p:attrNameLst>
                                          <p:attrName>ppt_x</p:attrName>
                                        </p:attrNameLst>
                                      </p:cBhvr>
                                      <p:tavLst>
                                        <p:tav tm="0">
                                          <p:val>
                                            <p:strVal val="0-#ppt_w/2"/>
                                          </p:val>
                                        </p:tav>
                                        <p:tav tm="100000">
                                          <p:val>
                                            <p:strVal val="#ppt_x"/>
                                          </p:val>
                                        </p:tav>
                                      </p:tavLst>
                                    </p:anim>
                                    <p:anim calcmode="lin" valueType="num">
                                      <p:cBhvr additive="base">
                                        <p:cTn id="38" dur="1000" fill="hold"/>
                                        <p:tgtEl>
                                          <p:spTgt spid="135"/>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750"/>
                                  </p:stCondLst>
                                  <p:childTnLst>
                                    <p:set>
                                      <p:cBhvr>
                                        <p:cTn id="40" dur="1" fill="hold">
                                          <p:stCondLst>
                                            <p:cond delay="0"/>
                                          </p:stCondLst>
                                        </p:cTn>
                                        <p:tgtEl>
                                          <p:spTgt spid="136"/>
                                        </p:tgtEl>
                                        <p:attrNameLst>
                                          <p:attrName>style.visibility</p:attrName>
                                        </p:attrNameLst>
                                      </p:cBhvr>
                                      <p:to>
                                        <p:strVal val="visible"/>
                                      </p:to>
                                    </p:set>
                                    <p:anim calcmode="lin" valueType="num">
                                      <p:cBhvr additive="base">
                                        <p:cTn id="41" dur="1000" fill="hold"/>
                                        <p:tgtEl>
                                          <p:spTgt spid="136"/>
                                        </p:tgtEl>
                                        <p:attrNameLst>
                                          <p:attrName>ppt_x</p:attrName>
                                        </p:attrNameLst>
                                      </p:cBhvr>
                                      <p:tavLst>
                                        <p:tav tm="0">
                                          <p:val>
                                            <p:strVal val="0-#ppt_w/2"/>
                                          </p:val>
                                        </p:tav>
                                        <p:tav tm="100000">
                                          <p:val>
                                            <p:strVal val="#ppt_x"/>
                                          </p:val>
                                        </p:tav>
                                      </p:tavLst>
                                    </p:anim>
                                    <p:anim calcmode="lin" valueType="num">
                                      <p:cBhvr additive="base">
                                        <p:cTn id="42" dur="1000" fill="hold"/>
                                        <p:tgtEl>
                                          <p:spTgt spid="136"/>
                                        </p:tgtEl>
                                        <p:attrNameLst>
                                          <p:attrName>ppt_y</p:attrName>
                                        </p:attrNameLst>
                                      </p:cBhvr>
                                      <p:tavLst>
                                        <p:tav tm="0">
                                          <p:val>
                                            <p:strVal val="#ppt_y"/>
                                          </p:val>
                                        </p:tav>
                                        <p:tav tm="100000">
                                          <p:val>
                                            <p:strVal val="#ppt_y"/>
                                          </p:val>
                                        </p:tav>
                                      </p:tavLst>
                                    </p:anim>
                                  </p:childTnLst>
                                </p:cTn>
                              </p:par>
                              <p:par>
                                <p:cTn id="43" presetID="2" presetClass="entr" presetSubtype="8" decel="100000" fill="hold" nodeType="withEffect">
                                  <p:stCondLst>
                                    <p:cond delay="750"/>
                                  </p:stCondLst>
                                  <p:childTnLst>
                                    <p:set>
                                      <p:cBhvr>
                                        <p:cTn id="44" dur="1" fill="hold">
                                          <p:stCondLst>
                                            <p:cond delay="0"/>
                                          </p:stCondLst>
                                        </p:cTn>
                                        <p:tgtEl>
                                          <p:spTgt spid="142"/>
                                        </p:tgtEl>
                                        <p:attrNameLst>
                                          <p:attrName>style.visibility</p:attrName>
                                        </p:attrNameLst>
                                      </p:cBhvr>
                                      <p:to>
                                        <p:strVal val="visible"/>
                                      </p:to>
                                    </p:set>
                                    <p:anim calcmode="lin" valueType="num">
                                      <p:cBhvr additive="base">
                                        <p:cTn id="45" dur="1000" fill="hold"/>
                                        <p:tgtEl>
                                          <p:spTgt spid="142"/>
                                        </p:tgtEl>
                                        <p:attrNameLst>
                                          <p:attrName>ppt_x</p:attrName>
                                        </p:attrNameLst>
                                      </p:cBhvr>
                                      <p:tavLst>
                                        <p:tav tm="0">
                                          <p:val>
                                            <p:strVal val="0-#ppt_w/2"/>
                                          </p:val>
                                        </p:tav>
                                        <p:tav tm="100000">
                                          <p:val>
                                            <p:strVal val="#ppt_x"/>
                                          </p:val>
                                        </p:tav>
                                      </p:tavLst>
                                    </p:anim>
                                    <p:anim calcmode="lin" valueType="num">
                                      <p:cBhvr additive="base">
                                        <p:cTn id="46" dur="1000" fill="hold"/>
                                        <p:tgtEl>
                                          <p:spTgt spid="142"/>
                                        </p:tgtEl>
                                        <p:attrNameLst>
                                          <p:attrName>ppt_y</p:attrName>
                                        </p:attrNameLst>
                                      </p:cBhvr>
                                      <p:tavLst>
                                        <p:tav tm="0">
                                          <p:val>
                                            <p:strVal val="#ppt_y"/>
                                          </p:val>
                                        </p:tav>
                                        <p:tav tm="100000">
                                          <p:val>
                                            <p:strVal val="#ppt_y"/>
                                          </p:val>
                                        </p:tav>
                                      </p:tavLst>
                                    </p:anim>
                                  </p:childTnLst>
                                </p:cTn>
                              </p:par>
                              <p:par>
                                <p:cTn id="47" presetID="2" presetClass="entr" presetSubtype="8" decel="100000" fill="hold" nodeType="withEffect">
                                  <p:stCondLst>
                                    <p:cond delay="1000"/>
                                  </p:stCondLst>
                                  <p:childTnLst>
                                    <p:set>
                                      <p:cBhvr>
                                        <p:cTn id="48" dur="1" fill="hold">
                                          <p:stCondLst>
                                            <p:cond delay="0"/>
                                          </p:stCondLst>
                                        </p:cTn>
                                        <p:tgtEl>
                                          <p:spTgt spid="143"/>
                                        </p:tgtEl>
                                        <p:attrNameLst>
                                          <p:attrName>style.visibility</p:attrName>
                                        </p:attrNameLst>
                                      </p:cBhvr>
                                      <p:to>
                                        <p:strVal val="visible"/>
                                      </p:to>
                                    </p:set>
                                    <p:anim calcmode="lin" valueType="num">
                                      <p:cBhvr additive="base">
                                        <p:cTn id="49" dur="1000" fill="hold"/>
                                        <p:tgtEl>
                                          <p:spTgt spid="143"/>
                                        </p:tgtEl>
                                        <p:attrNameLst>
                                          <p:attrName>ppt_x</p:attrName>
                                        </p:attrNameLst>
                                      </p:cBhvr>
                                      <p:tavLst>
                                        <p:tav tm="0">
                                          <p:val>
                                            <p:strVal val="0-#ppt_w/2"/>
                                          </p:val>
                                        </p:tav>
                                        <p:tav tm="100000">
                                          <p:val>
                                            <p:strVal val="#ppt_x"/>
                                          </p:val>
                                        </p:tav>
                                      </p:tavLst>
                                    </p:anim>
                                    <p:anim calcmode="lin" valueType="num">
                                      <p:cBhvr additive="base">
                                        <p:cTn id="50" dur="1000" fill="hold"/>
                                        <p:tgtEl>
                                          <p:spTgt spid="143"/>
                                        </p:tgtEl>
                                        <p:attrNameLst>
                                          <p:attrName>ppt_y</p:attrName>
                                        </p:attrNameLst>
                                      </p:cBhvr>
                                      <p:tavLst>
                                        <p:tav tm="0">
                                          <p:val>
                                            <p:strVal val="#ppt_y"/>
                                          </p:val>
                                        </p:tav>
                                        <p:tav tm="100000">
                                          <p:val>
                                            <p:strVal val="#ppt_y"/>
                                          </p:val>
                                        </p:tav>
                                      </p:tavLst>
                                    </p:anim>
                                  </p:childTnLst>
                                </p:cTn>
                              </p:par>
                              <p:par>
                                <p:cTn id="51" presetID="2" presetClass="entr" presetSubtype="8" decel="100000" fill="hold" grpId="0" nodeType="withEffect">
                                  <p:stCondLst>
                                    <p:cond delay="1000"/>
                                  </p:stCondLst>
                                  <p:childTnLst>
                                    <p:set>
                                      <p:cBhvr>
                                        <p:cTn id="52" dur="1" fill="hold">
                                          <p:stCondLst>
                                            <p:cond delay="0"/>
                                          </p:stCondLst>
                                        </p:cTn>
                                        <p:tgtEl>
                                          <p:spTgt spid="166"/>
                                        </p:tgtEl>
                                        <p:attrNameLst>
                                          <p:attrName>style.visibility</p:attrName>
                                        </p:attrNameLst>
                                      </p:cBhvr>
                                      <p:to>
                                        <p:strVal val="visible"/>
                                      </p:to>
                                    </p:set>
                                    <p:anim calcmode="lin" valueType="num">
                                      <p:cBhvr additive="base">
                                        <p:cTn id="53" dur="1000" fill="hold"/>
                                        <p:tgtEl>
                                          <p:spTgt spid="166"/>
                                        </p:tgtEl>
                                        <p:attrNameLst>
                                          <p:attrName>ppt_x</p:attrName>
                                        </p:attrNameLst>
                                      </p:cBhvr>
                                      <p:tavLst>
                                        <p:tav tm="0">
                                          <p:val>
                                            <p:strVal val="0-#ppt_w/2"/>
                                          </p:val>
                                        </p:tav>
                                        <p:tav tm="100000">
                                          <p:val>
                                            <p:strVal val="#ppt_x"/>
                                          </p:val>
                                        </p:tav>
                                      </p:tavLst>
                                    </p:anim>
                                    <p:anim calcmode="lin" valueType="num">
                                      <p:cBhvr additive="base">
                                        <p:cTn id="54" dur="1000" fill="hold"/>
                                        <p:tgtEl>
                                          <p:spTgt spid="166"/>
                                        </p:tgtEl>
                                        <p:attrNameLst>
                                          <p:attrName>ppt_y</p:attrName>
                                        </p:attrNameLst>
                                      </p:cBhvr>
                                      <p:tavLst>
                                        <p:tav tm="0">
                                          <p:val>
                                            <p:strVal val="#ppt_y"/>
                                          </p:val>
                                        </p:tav>
                                        <p:tav tm="100000">
                                          <p:val>
                                            <p:strVal val="#ppt_y"/>
                                          </p:val>
                                        </p:tav>
                                      </p:tavLst>
                                    </p:anim>
                                  </p:childTnLst>
                                </p:cTn>
                              </p:par>
                              <p:par>
                                <p:cTn id="55" presetID="2" presetClass="entr" presetSubtype="8" decel="100000" fill="hold" grpId="0" nodeType="withEffect">
                                  <p:stCondLst>
                                    <p:cond delay="1000"/>
                                  </p:stCondLst>
                                  <p:childTnLst>
                                    <p:set>
                                      <p:cBhvr>
                                        <p:cTn id="56" dur="1" fill="hold">
                                          <p:stCondLst>
                                            <p:cond delay="0"/>
                                          </p:stCondLst>
                                        </p:cTn>
                                        <p:tgtEl>
                                          <p:spTgt spid="167"/>
                                        </p:tgtEl>
                                        <p:attrNameLst>
                                          <p:attrName>style.visibility</p:attrName>
                                        </p:attrNameLst>
                                      </p:cBhvr>
                                      <p:to>
                                        <p:strVal val="visible"/>
                                      </p:to>
                                    </p:set>
                                    <p:anim calcmode="lin" valueType="num">
                                      <p:cBhvr additive="base">
                                        <p:cTn id="57" dur="1000" fill="hold"/>
                                        <p:tgtEl>
                                          <p:spTgt spid="167"/>
                                        </p:tgtEl>
                                        <p:attrNameLst>
                                          <p:attrName>ppt_x</p:attrName>
                                        </p:attrNameLst>
                                      </p:cBhvr>
                                      <p:tavLst>
                                        <p:tav tm="0">
                                          <p:val>
                                            <p:strVal val="0-#ppt_w/2"/>
                                          </p:val>
                                        </p:tav>
                                        <p:tav tm="100000">
                                          <p:val>
                                            <p:strVal val="#ppt_x"/>
                                          </p:val>
                                        </p:tav>
                                      </p:tavLst>
                                    </p:anim>
                                    <p:anim calcmode="lin" valueType="num">
                                      <p:cBhvr additive="base">
                                        <p:cTn id="58" dur="1000" fill="hold"/>
                                        <p:tgtEl>
                                          <p:spTgt spid="167"/>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250"/>
                                  </p:stCondLst>
                                  <p:childTnLst>
                                    <p:set>
                                      <p:cBhvr>
                                        <p:cTn id="60" dur="1" fill="hold">
                                          <p:stCondLst>
                                            <p:cond delay="0"/>
                                          </p:stCondLst>
                                        </p:cTn>
                                        <p:tgtEl>
                                          <p:spTgt spid="168"/>
                                        </p:tgtEl>
                                        <p:attrNameLst>
                                          <p:attrName>style.visibility</p:attrName>
                                        </p:attrNameLst>
                                      </p:cBhvr>
                                      <p:to>
                                        <p:strVal val="visible"/>
                                      </p:to>
                                    </p:set>
                                    <p:anim calcmode="lin" valueType="num">
                                      <p:cBhvr additive="base">
                                        <p:cTn id="61" dur="1000" fill="hold"/>
                                        <p:tgtEl>
                                          <p:spTgt spid="168"/>
                                        </p:tgtEl>
                                        <p:attrNameLst>
                                          <p:attrName>ppt_x</p:attrName>
                                        </p:attrNameLst>
                                      </p:cBhvr>
                                      <p:tavLst>
                                        <p:tav tm="0">
                                          <p:val>
                                            <p:strVal val="0-#ppt_w/2"/>
                                          </p:val>
                                        </p:tav>
                                        <p:tav tm="100000">
                                          <p:val>
                                            <p:strVal val="#ppt_x"/>
                                          </p:val>
                                        </p:tav>
                                      </p:tavLst>
                                    </p:anim>
                                    <p:anim calcmode="lin" valueType="num">
                                      <p:cBhvr additive="base">
                                        <p:cTn id="62" dur="1000" fill="hold"/>
                                        <p:tgtEl>
                                          <p:spTgt spid="168"/>
                                        </p:tgtEl>
                                        <p:attrNameLst>
                                          <p:attrName>ppt_y</p:attrName>
                                        </p:attrNameLst>
                                      </p:cBhvr>
                                      <p:tavLst>
                                        <p:tav tm="0">
                                          <p:val>
                                            <p:strVal val="#ppt_y"/>
                                          </p:val>
                                        </p:tav>
                                        <p:tav tm="100000">
                                          <p:val>
                                            <p:strVal val="#ppt_y"/>
                                          </p:val>
                                        </p:tav>
                                      </p:tavLst>
                                    </p:anim>
                                  </p:childTnLst>
                                </p:cTn>
                              </p:par>
                              <p:par>
                                <p:cTn id="63" presetID="2" presetClass="entr" presetSubtype="8" decel="100000" fill="hold" grpId="0" nodeType="withEffect">
                                  <p:stCondLst>
                                    <p:cond delay="1250"/>
                                  </p:stCondLst>
                                  <p:childTnLst>
                                    <p:set>
                                      <p:cBhvr>
                                        <p:cTn id="64" dur="1" fill="hold">
                                          <p:stCondLst>
                                            <p:cond delay="0"/>
                                          </p:stCondLst>
                                        </p:cTn>
                                        <p:tgtEl>
                                          <p:spTgt spid="169"/>
                                        </p:tgtEl>
                                        <p:attrNameLst>
                                          <p:attrName>style.visibility</p:attrName>
                                        </p:attrNameLst>
                                      </p:cBhvr>
                                      <p:to>
                                        <p:strVal val="visible"/>
                                      </p:to>
                                    </p:set>
                                    <p:anim calcmode="lin" valueType="num">
                                      <p:cBhvr additive="base">
                                        <p:cTn id="65" dur="1000" fill="hold"/>
                                        <p:tgtEl>
                                          <p:spTgt spid="169"/>
                                        </p:tgtEl>
                                        <p:attrNameLst>
                                          <p:attrName>ppt_x</p:attrName>
                                        </p:attrNameLst>
                                      </p:cBhvr>
                                      <p:tavLst>
                                        <p:tav tm="0">
                                          <p:val>
                                            <p:strVal val="0-#ppt_w/2"/>
                                          </p:val>
                                        </p:tav>
                                        <p:tav tm="100000">
                                          <p:val>
                                            <p:strVal val="#ppt_x"/>
                                          </p:val>
                                        </p:tav>
                                      </p:tavLst>
                                    </p:anim>
                                    <p:anim calcmode="lin" valueType="num">
                                      <p:cBhvr additive="base">
                                        <p:cTn id="66" dur="1000" fill="hold"/>
                                        <p:tgtEl>
                                          <p:spTgt spid="169"/>
                                        </p:tgtEl>
                                        <p:attrNameLst>
                                          <p:attrName>ppt_y</p:attrName>
                                        </p:attrNameLst>
                                      </p:cBhvr>
                                      <p:tavLst>
                                        <p:tav tm="0">
                                          <p:val>
                                            <p:strVal val="#ppt_y"/>
                                          </p:val>
                                        </p:tav>
                                        <p:tav tm="100000">
                                          <p:val>
                                            <p:strVal val="#ppt_y"/>
                                          </p:val>
                                        </p:tav>
                                      </p:tavLst>
                                    </p:anim>
                                  </p:childTnLst>
                                </p:cTn>
                              </p:par>
                              <p:par>
                                <p:cTn id="67" presetID="42" presetClass="entr" presetSubtype="0" fill="hold" grpId="0" nodeType="withEffect">
                                  <p:stCondLst>
                                    <p:cond delay="1500"/>
                                  </p:stCondLst>
                                  <p:childTnLst>
                                    <p:set>
                                      <p:cBhvr>
                                        <p:cTn id="68" dur="1" fill="hold">
                                          <p:stCondLst>
                                            <p:cond delay="0"/>
                                          </p:stCondLst>
                                        </p:cTn>
                                        <p:tgtEl>
                                          <p:spTgt spid="199"/>
                                        </p:tgtEl>
                                        <p:attrNameLst>
                                          <p:attrName>style.visibility</p:attrName>
                                        </p:attrNameLst>
                                      </p:cBhvr>
                                      <p:to>
                                        <p:strVal val="visible"/>
                                      </p:to>
                                    </p:set>
                                    <p:animEffect transition="in" filter="fade">
                                      <p:cBhvr>
                                        <p:cTn id="69" dur="1000"/>
                                        <p:tgtEl>
                                          <p:spTgt spid="199"/>
                                        </p:tgtEl>
                                      </p:cBhvr>
                                    </p:animEffect>
                                    <p:anim calcmode="lin" valueType="num">
                                      <p:cBhvr>
                                        <p:cTn id="70" dur="1000" fill="hold"/>
                                        <p:tgtEl>
                                          <p:spTgt spid="199"/>
                                        </p:tgtEl>
                                        <p:attrNameLst>
                                          <p:attrName>ppt_x</p:attrName>
                                        </p:attrNameLst>
                                      </p:cBhvr>
                                      <p:tavLst>
                                        <p:tav tm="0">
                                          <p:val>
                                            <p:strVal val="#ppt_x"/>
                                          </p:val>
                                        </p:tav>
                                        <p:tav tm="100000">
                                          <p:val>
                                            <p:strVal val="#ppt_x"/>
                                          </p:val>
                                        </p:tav>
                                      </p:tavLst>
                                    </p:anim>
                                    <p:anim calcmode="lin" valueType="num">
                                      <p:cBhvr>
                                        <p:cTn id="71" dur="1000" fill="hold"/>
                                        <p:tgtEl>
                                          <p:spTgt spid="19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1500"/>
                                  </p:stCondLst>
                                  <p:childTnLst>
                                    <p:set>
                                      <p:cBhvr>
                                        <p:cTn id="73" dur="1" fill="hold">
                                          <p:stCondLst>
                                            <p:cond delay="0"/>
                                          </p:stCondLst>
                                        </p:cTn>
                                        <p:tgtEl>
                                          <p:spTgt spid="201"/>
                                        </p:tgtEl>
                                        <p:attrNameLst>
                                          <p:attrName>style.visibility</p:attrName>
                                        </p:attrNameLst>
                                      </p:cBhvr>
                                      <p:to>
                                        <p:strVal val="visible"/>
                                      </p:to>
                                    </p:set>
                                    <p:animEffect transition="in" filter="fade">
                                      <p:cBhvr>
                                        <p:cTn id="74" dur="1000"/>
                                        <p:tgtEl>
                                          <p:spTgt spid="201"/>
                                        </p:tgtEl>
                                      </p:cBhvr>
                                    </p:animEffect>
                                    <p:anim calcmode="lin" valueType="num">
                                      <p:cBhvr>
                                        <p:cTn id="75" dur="1000" fill="hold"/>
                                        <p:tgtEl>
                                          <p:spTgt spid="201"/>
                                        </p:tgtEl>
                                        <p:attrNameLst>
                                          <p:attrName>ppt_x</p:attrName>
                                        </p:attrNameLst>
                                      </p:cBhvr>
                                      <p:tavLst>
                                        <p:tav tm="0">
                                          <p:val>
                                            <p:strVal val="#ppt_x"/>
                                          </p:val>
                                        </p:tav>
                                        <p:tav tm="100000">
                                          <p:val>
                                            <p:strVal val="#ppt_x"/>
                                          </p:val>
                                        </p:tav>
                                      </p:tavLst>
                                    </p:anim>
                                    <p:anim calcmode="lin" valueType="num">
                                      <p:cBhvr>
                                        <p:cTn id="76" dur="1000" fill="hold"/>
                                        <p:tgtEl>
                                          <p:spTgt spid="20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50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0" grpId="0" animBg="1"/>
      <p:bldP spid="129" grpId="0" animBg="1"/>
      <p:bldP spid="131" grpId="0" animBg="1"/>
      <p:bldP spid="132" grpId="0" animBg="1"/>
      <p:bldP spid="134" grpId="0" animBg="1"/>
      <p:bldP spid="135" grpId="0" animBg="1"/>
      <p:bldP spid="136" grpId="0" animBg="1"/>
      <p:bldP spid="166" grpId="0" animBg="1"/>
      <p:bldP spid="167" grpId="0" animBg="1"/>
      <p:bldP spid="168" grpId="0" animBg="1"/>
      <p:bldP spid="169" grpId="0" animBg="1"/>
      <p:bldP spid="199" grpId="0"/>
      <p:bldP spid="201" grpId="0"/>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35496" y="720221"/>
            <a:ext cx="3068533" cy="2972433"/>
            <a:chOff x="11" y="7"/>
            <a:chExt cx="3068532" cy="2972431"/>
          </a:xfrm>
        </p:grpSpPr>
        <p:sp>
          <p:nvSpPr>
            <p:cNvPr id="3" name="Freeform 2"/>
            <p:cNvSpPr/>
            <p:nvPr/>
          </p:nvSpPr>
          <p:spPr>
            <a:xfrm rot="7441132">
              <a:off x="535643" y="309218"/>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924">
                  <a:srgbClr val="C3EA03"/>
                </a:gs>
                <a:gs pos="53178">
                  <a:srgbClr val="67CE02"/>
                </a:gs>
                <a:gs pos="100000">
                  <a:srgbClr val="0CB100"/>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4" name="Freeform 3"/>
            <p:cNvSpPr/>
            <p:nvPr/>
          </p:nvSpPr>
          <p:spPr>
            <a:xfrm rot="7441132">
              <a:off x="535642" y="309219"/>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0CB100"/>
                </a:gs>
                <a:gs pos="46821">
                  <a:srgbClr val="67CE02"/>
                </a:gs>
                <a:gs pos="99075">
                  <a:srgbClr val="C3EA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5" name="Oval 4"/>
          <p:cNvSpPr/>
          <p:nvPr/>
        </p:nvSpPr>
        <p:spPr>
          <a:xfrm rot="21561766">
            <a:off x="110849" y="2031466"/>
            <a:ext cx="1084819" cy="108481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defRPr>
                <a:solidFill>
                  <a:srgbClr val="FFFFFF"/>
                </a:solidFill>
              </a:defRPr>
            </a:pPr>
            <a:r>
              <a:rPr lang="en-US" dirty="0" smtClean="0">
                <a:solidFill>
                  <a:srgbClr val="C00000"/>
                </a:solidFill>
              </a:rPr>
              <a:t>Logical</a:t>
            </a:r>
          </a:p>
        </p:txBody>
      </p:sp>
      <p:grpSp>
        <p:nvGrpSpPr>
          <p:cNvPr id="6" name="Group 10"/>
          <p:cNvGrpSpPr/>
          <p:nvPr/>
        </p:nvGrpSpPr>
        <p:grpSpPr>
          <a:xfrm>
            <a:off x="2800375" y="1538762"/>
            <a:ext cx="3075302" cy="2990241"/>
            <a:chOff x="10" y="0"/>
            <a:chExt cx="3075301" cy="2990239"/>
          </a:xfrm>
        </p:grpSpPr>
        <p:sp>
          <p:nvSpPr>
            <p:cNvPr id="7" name="Freeform 11"/>
            <p:cNvSpPr/>
            <p:nvPr/>
          </p:nvSpPr>
          <p:spPr>
            <a:xfrm rot="3282400" flipH="1">
              <a:off x="539027" y="318115"/>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22846">
                  <a:srgbClr val="FF3847"/>
                </a:gs>
                <a:gs pos="63342">
                  <a:srgbClr val="FF7D25"/>
                </a:gs>
                <a:gs pos="100000">
                  <a:srgbClr val="FFC2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8" name="Freeform 12"/>
            <p:cNvSpPr/>
            <p:nvPr/>
          </p:nvSpPr>
          <p:spPr>
            <a:xfrm rot="3282400" flipH="1">
              <a:off x="539026" y="318114"/>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FFC203"/>
                </a:gs>
                <a:gs pos="36657">
                  <a:srgbClr val="FF7D25"/>
                </a:gs>
                <a:gs pos="77153">
                  <a:srgbClr val="FF3847"/>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9" name="Oval 13"/>
          <p:cNvSpPr/>
          <p:nvPr/>
        </p:nvSpPr>
        <p:spPr>
          <a:xfrm rot="21561766">
            <a:off x="2798030" y="2049243"/>
            <a:ext cx="1084819" cy="108481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a:defRPr>
                <a:solidFill>
                  <a:srgbClr val="FFFFFF"/>
                </a:solidFill>
              </a:defRPr>
            </a:pPr>
            <a:r>
              <a:rPr lang="en-US" dirty="0">
                <a:solidFill>
                  <a:srgbClr val="C00000"/>
                </a:solidFill>
              </a:rPr>
              <a:t>TRUE, FALSE</a:t>
            </a:r>
            <a:endParaRPr dirty="0"/>
          </a:p>
        </p:txBody>
      </p:sp>
      <p:sp>
        <p:nvSpPr>
          <p:cNvPr id="13" name="Oval 21"/>
          <p:cNvSpPr/>
          <p:nvPr/>
        </p:nvSpPr>
        <p:spPr>
          <a:xfrm rot="21561766">
            <a:off x="4940457" y="427306"/>
            <a:ext cx="4086529" cy="2678930"/>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sz="2400" dirty="0">
                <a:solidFill>
                  <a:srgbClr val="C00000"/>
                </a:solidFill>
              </a:rPr>
              <a:t>v &lt;- TRUE print(class(v))it produces the following result −</a:t>
            </a:r>
          </a:p>
          <a:p>
            <a:pPr algn="ctr" fontAlgn="t"/>
            <a:r>
              <a:rPr lang="en-US" sz="2400" dirty="0">
                <a:solidFill>
                  <a:srgbClr val="C00000"/>
                </a:solidFill>
              </a:rPr>
              <a:t>[1] "logical</a:t>
            </a:r>
            <a:endParaRPr sz="2400" dirty="0"/>
          </a:p>
        </p:txBody>
      </p:sp>
      <p:sp>
        <p:nvSpPr>
          <p:cNvPr id="18" name="Oval 34"/>
          <p:cNvSpPr/>
          <p:nvPr/>
        </p:nvSpPr>
        <p:spPr>
          <a:xfrm rot="21561766">
            <a:off x="1942400" y="2830193"/>
            <a:ext cx="278021" cy="278021"/>
          </a:xfrm>
          <a:prstGeom prst="ellipse">
            <a:avLst/>
          </a:prstGeom>
          <a:blipFill>
            <a:blip r:embed="rId3"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19" name="Oval 35"/>
          <p:cNvSpPr/>
          <p:nvPr/>
        </p:nvSpPr>
        <p:spPr>
          <a:xfrm rot="21561766">
            <a:off x="4658301" y="2067419"/>
            <a:ext cx="278023" cy="278023"/>
          </a:xfrm>
          <a:prstGeom prst="ellipse">
            <a:avLst/>
          </a:prstGeom>
          <a:blipFill>
            <a:blip r:embed="rId4"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23" name="TextBox 52"/>
          <p:cNvSpPr txBox="1"/>
          <p:nvPr/>
        </p:nvSpPr>
        <p:spPr>
          <a:xfrm>
            <a:off x="52043" y="3335778"/>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fontAlgn="t"/>
            <a:r>
              <a:rPr lang="en-US" dirty="0">
                <a:solidFill>
                  <a:schemeClr val="tx1"/>
                </a:solidFill>
              </a:rPr>
              <a:t>Data Type</a:t>
            </a:r>
          </a:p>
        </p:txBody>
      </p:sp>
      <p:sp>
        <p:nvSpPr>
          <p:cNvPr id="25" name="TextBox 52"/>
          <p:cNvSpPr txBox="1"/>
          <p:nvPr/>
        </p:nvSpPr>
        <p:spPr>
          <a:xfrm>
            <a:off x="2739224" y="1339019"/>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r>
              <a:rPr lang="en-IN" dirty="0" smtClean="0"/>
              <a:t>Example</a:t>
            </a:r>
            <a:endParaRPr dirty="0"/>
          </a:p>
        </p:txBody>
      </p:sp>
      <p:sp>
        <p:nvSpPr>
          <p:cNvPr id="27" name="TextBox 52"/>
          <p:cNvSpPr txBox="1"/>
          <p:nvPr/>
        </p:nvSpPr>
        <p:spPr>
          <a:xfrm>
            <a:off x="5560170" y="3307981"/>
            <a:ext cx="120243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a:r>
              <a:rPr lang="en-IN" dirty="0" smtClean="0"/>
              <a:t>Verify</a:t>
            </a:r>
            <a:endParaRPr dirty="0"/>
          </a:p>
        </p:txBody>
      </p:sp>
      <p:sp>
        <p:nvSpPr>
          <p:cNvPr id="45" name="Trapezoid 39"/>
          <p:cNvSpPr/>
          <p:nvPr/>
        </p:nvSpPr>
        <p:spPr>
          <a:xfrm rot="5400000" flipH="1">
            <a:off x="3267768" y="3334368"/>
            <a:ext cx="1903102" cy="42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gradFill>
            <a:gsLst>
              <a:gs pos="32000">
                <a:srgbClr val="CDD5D8"/>
              </a:gs>
              <a:gs pos="38000">
                <a:srgbClr val="E6EAEB"/>
              </a:gs>
              <a:gs pos="43000">
                <a:srgbClr val="FFFFFF"/>
              </a:gs>
            </a:gsLst>
            <a:lin ang="8100000"/>
          </a:gradFill>
          <a:ln w="12700">
            <a:miter lim="400000"/>
          </a:ln>
        </p:spPr>
        <p:txBody>
          <a:bodyPr lIns="45718" tIns="45718" rIns="45718" bIns="45718" anchor="ctr"/>
          <a:lstStyle/>
          <a:p>
            <a:pPr>
              <a:defRPr>
                <a:solidFill>
                  <a:srgbClr val="FFFFFF"/>
                </a:solidFill>
              </a:defRPr>
            </a:pPr>
            <a:endParaRPr/>
          </a:p>
        </p:txBody>
      </p:sp>
      <p:sp>
        <p:nvSpPr>
          <p:cNvPr id="46" name="Arrow: Pentagon 40"/>
          <p:cNvSpPr/>
          <p:nvPr/>
        </p:nvSpPr>
        <p:spPr>
          <a:xfrm rot="10800000" flipH="1">
            <a:off x="1408001" y="4969483"/>
            <a:ext cx="1324583" cy="10586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8" y="0"/>
                </a:lnTo>
                <a:lnTo>
                  <a:pt x="21600" y="10800"/>
                </a:lnTo>
                <a:lnTo>
                  <a:pt x="12968" y="21600"/>
                </a:lnTo>
                <a:lnTo>
                  <a:pt x="0" y="21600"/>
                </a:lnTo>
                <a:close/>
              </a:path>
            </a:pathLst>
          </a:custGeom>
          <a:gradFill>
            <a:gsLst>
              <a:gs pos="924">
                <a:srgbClr val="C3EA03"/>
              </a:gs>
              <a:gs pos="53178">
                <a:srgbClr val="67CE02"/>
              </a:gs>
              <a:gs pos="100000">
                <a:srgbClr val="0CB100"/>
              </a:gs>
            </a:gsLst>
          </a:gradFill>
          <a:ln w="12700">
            <a:miter lim="400000"/>
          </a:ln>
        </p:spPr>
        <p:txBody>
          <a:bodyPr lIns="45718" tIns="45718" rIns="45718" bIns="45718" anchor="ctr"/>
          <a:lstStyle/>
          <a:p>
            <a:pPr>
              <a:defRPr>
                <a:solidFill>
                  <a:srgbClr val="FFFFFF"/>
                </a:solidFill>
              </a:defRPr>
            </a:pPr>
            <a:endParaRPr/>
          </a:p>
        </p:txBody>
      </p:sp>
      <p:sp>
        <p:nvSpPr>
          <p:cNvPr id="47" name="Isosceles Triangle 42"/>
          <p:cNvSpPr/>
          <p:nvPr/>
        </p:nvSpPr>
        <p:spPr>
          <a:xfrm rot="16200000">
            <a:off x="1452676" y="5983463"/>
            <a:ext cx="159227" cy="248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48" name="Freeform: Shape 43"/>
          <p:cNvSpPr/>
          <p:nvPr/>
        </p:nvSpPr>
        <p:spPr>
          <a:xfrm rot="5400000" flipH="1">
            <a:off x="5975415" y="5339475"/>
            <a:ext cx="1011996" cy="2720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45" y="0"/>
                </a:lnTo>
                <a:lnTo>
                  <a:pt x="20955" y="0"/>
                </a:lnTo>
                <a:close/>
              </a:path>
            </a:pathLst>
          </a:custGeom>
          <a:gradFill>
            <a:gsLst>
              <a:gs pos="0">
                <a:srgbClr val="FFEA03"/>
              </a:gs>
              <a:gs pos="70683">
                <a:srgbClr val="85CE02"/>
              </a:gs>
              <a:gs pos="97580">
                <a:srgbClr val="0CB100"/>
              </a:gs>
            </a:gsLst>
            <a:lin ang="2089253"/>
          </a:gradFill>
          <a:ln w="12700">
            <a:miter lim="400000"/>
          </a:ln>
        </p:spPr>
        <p:txBody>
          <a:bodyPr lIns="45718" tIns="45718" rIns="45718" bIns="45718" anchor="ctr"/>
          <a:lstStyle/>
          <a:p>
            <a:pPr>
              <a:defRPr>
                <a:solidFill>
                  <a:srgbClr val="FFFFFF"/>
                </a:solidFill>
              </a:defRPr>
            </a:pPr>
            <a:endParaRPr/>
          </a:p>
        </p:txBody>
      </p:sp>
      <p:pic>
        <p:nvPicPr>
          <p:cNvPr id="49" name="Picture1.png" descr="Picture1.png"/>
          <p:cNvPicPr>
            <a:picLocks noChangeAspect="1"/>
          </p:cNvPicPr>
          <p:nvPr/>
        </p:nvPicPr>
        <p:blipFill>
          <a:blip r:embed="rId5">
            <a:alphaModFix amt="79568"/>
          </a:blip>
          <a:srcRect t="23035" b="1013"/>
          <a:stretch>
            <a:fillRect/>
          </a:stretch>
        </p:blipFill>
        <p:spPr>
          <a:xfrm>
            <a:off x="6513670" y="4993642"/>
            <a:ext cx="145275" cy="1460005"/>
          </a:xfrm>
          <a:prstGeom prst="rect">
            <a:avLst/>
          </a:prstGeom>
          <a:ln w="12700">
            <a:miter lim="400000"/>
          </a:ln>
        </p:spPr>
      </p:pic>
      <p:sp>
        <p:nvSpPr>
          <p:cNvPr id="51" name="TextBox 52"/>
          <p:cNvSpPr txBox="1"/>
          <p:nvPr/>
        </p:nvSpPr>
        <p:spPr>
          <a:xfrm>
            <a:off x="2465345" y="4883123"/>
            <a:ext cx="2202521"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a:solidFill>
                  <a:srgbClr val="535353"/>
                </a:solidFill>
              </a:defRPr>
            </a:lvl1pPr>
          </a:lstStyle>
          <a:p>
            <a:pPr algn="ctr" fontAlgn="t"/>
            <a:r>
              <a:rPr lang="en-US" sz="3200" dirty="0">
                <a:solidFill>
                  <a:schemeClr val="tx1"/>
                </a:solidFill>
                <a:hlinkClick r:id="rId6" action="ppaction://hlinkfile"/>
              </a:rPr>
              <a:t>R GUI</a:t>
            </a:r>
            <a:r>
              <a:rPr lang="en-US" sz="3200" dirty="0">
                <a:solidFill>
                  <a:schemeClr val="tx1"/>
                </a:solidFill>
              </a:rPr>
              <a:t> </a:t>
            </a:r>
          </a:p>
          <a:p>
            <a:pPr algn="ctr" fontAlgn="t"/>
            <a:r>
              <a:rPr lang="en-US" sz="3200" dirty="0" err="1" smtClean="0">
                <a:solidFill>
                  <a:schemeClr val="tx1"/>
                </a:solidFill>
                <a:hlinkClick r:id="rId7" action="ppaction://hlinkfile"/>
              </a:rPr>
              <a:t>RStudio</a:t>
            </a:r>
            <a:endParaRPr lang="en-US" sz="3200" dirty="0">
              <a:solidFill>
                <a:schemeClr val="tx1"/>
              </a:solidFill>
            </a:endParaRPr>
          </a:p>
        </p:txBody>
      </p:sp>
      <p:sp>
        <p:nvSpPr>
          <p:cNvPr id="52" name="Freeform 110"/>
          <p:cNvSpPr/>
          <p:nvPr/>
        </p:nvSpPr>
        <p:spPr>
          <a:xfrm>
            <a:off x="5578899" y="5229737"/>
            <a:ext cx="431406" cy="481016"/>
          </a:xfrm>
          <a:custGeom>
            <a:avLst/>
            <a:gdLst/>
            <a:ahLst/>
            <a:cxnLst>
              <a:cxn ang="0">
                <a:pos x="wd2" y="hd2"/>
              </a:cxn>
              <a:cxn ang="5400000">
                <a:pos x="wd2" y="hd2"/>
              </a:cxn>
              <a:cxn ang="10800000">
                <a:pos x="wd2" y="hd2"/>
              </a:cxn>
              <a:cxn ang="16200000">
                <a:pos x="wd2" y="hd2"/>
              </a:cxn>
            </a:cxnLst>
            <a:rect l="0" t="0" r="r" b="b"/>
            <a:pathLst>
              <a:path w="21600" h="21600" extrusionOk="0">
                <a:moveTo>
                  <a:pt x="6538" y="0"/>
                </a:moveTo>
                <a:cubicBezTo>
                  <a:pt x="5492" y="0"/>
                  <a:pt x="4650" y="756"/>
                  <a:pt x="4650" y="1693"/>
                </a:cubicBezTo>
                <a:cubicBezTo>
                  <a:pt x="4650" y="2630"/>
                  <a:pt x="5492" y="3386"/>
                  <a:pt x="6538" y="3386"/>
                </a:cubicBezTo>
                <a:cubicBezTo>
                  <a:pt x="7583" y="3386"/>
                  <a:pt x="8425" y="2630"/>
                  <a:pt x="8425" y="1693"/>
                </a:cubicBezTo>
                <a:cubicBezTo>
                  <a:pt x="8425" y="756"/>
                  <a:pt x="7583" y="0"/>
                  <a:pt x="6538" y="0"/>
                </a:cubicBezTo>
                <a:close/>
                <a:moveTo>
                  <a:pt x="17944" y="1907"/>
                </a:moveTo>
                <a:cubicBezTo>
                  <a:pt x="16731" y="1907"/>
                  <a:pt x="15738" y="2779"/>
                  <a:pt x="15738" y="3867"/>
                </a:cubicBezTo>
                <a:cubicBezTo>
                  <a:pt x="15738" y="4955"/>
                  <a:pt x="16731" y="5846"/>
                  <a:pt x="17944" y="5846"/>
                </a:cubicBezTo>
                <a:cubicBezTo>
                  <a:pt x="19157" y="5846"/>
                  <a:pt x="20130" y="4955"/>
                  <a:pt x="20130" y="3867"/>
                </a:cubicBezTo>
                <a:cubicBezTo>
                  <a:pt x="20130" y="2779"/>
                  <a:pt x="19157" y="1907"/>
                  <a:pt x="17944" y="1907"/>
                </a:cubicBezTo>
                <a:close/>
                <a:moveTo>
                  <a:pt x="1351" y="2228"/>
                </a:moveTo>
                <a:cubicBezTo>
                  <a:pt x="847" y="2228"/>
                  <a:pt x="457" y="2595"/>
                  <a:pt x="457" y="3048"/>
                </a:cubicBezTo>
                <a:cubicBezTo>
                  <a:pt x="457" y="3500"/>
                  <a:pt x="847" y="3867"/>
                  <a:pt x="1351" y="3867"/>
                </a:cubicBezTo>
                <a:cubicBezTo>
                  <a:pt x="1855" y="3867"/>
                  <a:pt x="2265" y="3500"/>
                  <a:pt x="2265" y="3048"/>
                </a:cubicBezTo>
                <a:cubicBezTo>
                  <a:pt x="2265" y="2595"/>
                  <a:pt x="1855" y="2228"/>
                  <a:pt x="1351" y="2228"/>
                </a:cubicBezTo>
                <a:close/>
                <a:moveTo>
                  <a:pt x="12320" y="5650"/>
                </a:moveTo>
                <a:cubicBezTo>
                  <a:pt x="9800" y="5650"/>
                  <a:pt x="7750" y="7470"/>
                  <a:pt x="7750" y="9731"/>
                </a:cubicBezTo>
                <a:cubicBezTo>
                  <a:pt x="7750" y="9821"/>
                  <a:pt x="7750" y="9920"/>
                  <a:pt x="7750" y="10016"/>
                </a:cubicBezTo>
                <a:cubicBezTo>
                  <a:pt x="10007" y="9031"/>
                  <a:pt x="12732" y="9863"/>
                  <a:pt x="13830" y="11887"/>
                </a:cubicBezTo>
                <a:cubicBezTo>
                  <a:pt x="14091" y="12367"/>
                  <a:pt x="14231" y="12887"/>
                  <a:pt x="14268" y="13420"/>
                </a:cubicBezTo>
                <a:cubicBezTo>
                  <a:pt x="16539" y="12441"/>
                  <a:pt x="17505" y="10004"/>
                  <a:pt x="16414" y="7966"/>
                </a:cubicBezTo>
                <a:cubicBezTo>
                  <a:pt x="15656" y="6552"/>
                  <a:pt x="14069" y="5654"/>
                  <a:pt x="12320" y="5650"/>
                </a:cubicBezTo>
                <a:close/>
                <a:moveTo>
                  <a:pt x="3636" y="5774"/>
                </a:moveTo>
                <a:cubicBezTo>
                  <a:pt x="2124" y="5774"/>
                  <a:pt x="914" y="6877"/>
                  <a:pt x="914" y="8234"/>
                </a:cubicBezTo>
                <a:cubicBezTo>
                  <a:pt x="914" y="9590"/>
                  <a:pt x="2124" y="10693"/>
                  <a:pt x="3636" y="10693"/>
                </a:cubicBezTo>
                <a:cubicBezTo>
                  <a:pt x="5149" y="10693"/>
                  <a:pt x="6379" y="9590"/>
                  <a:pt x="6379" y="8234"/>
                </a:cubicBezTo>
                <a:cubicBezTo>
                  <a:pt x="6379" y="6877"/>
                  <a:pt x="5149" y="5774"/>
                  <a:pt x="3636" y="5774"/>
                </a:cubicBezTo>
                <a:close/>
                <a:moveTo>
                  <a:pt x="4093" y="6737"/>
                </a:moveTo>
                <a:cubicBezTo>
                  <a:pt x="4766" y="6737"/>
                  <a:pt x="5325" y="7221"/>
                  <a:pt x="5325" y="7824"/>
                </a:cubicBezTo>
                <a:cubicBezTo>
                  <a:pt x="5325" y="7974"/>
                  <a:pt x="5176" y="8109"/>
                  <a:pt x="5008" y="8109"/>
                </a:cubicBezTo>
                <a:cubicBezTo>
                  <a:pt x="4840" y="8109"/>
                  <a:pt x="4709" y="7975"/>
                  <a:pt x="4709" y="7824"/>
                </a:cubicBezTo>
                <a:cubicBezTo>
                  <a:pt x="4709" y="7522"/>
                  <a:pt x="4430" y="7289"/>
                  <a:pt x="4093" y="7289"/>
                </a:cubicBezTo>
                <a:cubicBezTo>
                  <a:pt x="3925" y="7289"/>
                  <a:pt x="3795" y="7155"/>
                  <a:pt x="3795" y="7004"/>
                </a:cubicBezTo>
                <a:cubicBezTo>
                  <a:pt x="3795" y="6853"/>
                  <a:pt x="3925" y="6737"/>
                  <a:pt x="4093" y="6737"/>
                </a:cubicBezTo>
                <a:close/>
                <a:moveTo>
                  <a:pt x="12916" y="6737"/>
                </a:moveTo>
                <a:cubicBezTo>
                  <a:pt x="14429" y="6737"/>
                  <a:pt x="15658" y="7840"/>
                  <a:pt x="15659" y="9196"/>
                </a:cubicBezTo>
                <a:cubicBezTo>
                  <a:pt x="15659" y="9347"/>
                  <a:pt x="15528" y="9463"/>
                  <a:pt x="15360" y="9463"/>
                </a:cubicBezTo>
                <a:cubicBezTo>
                  <a:pt x="15192" y="9463"/>
                  <a:pt x="15042" y="9347"/>
                  <a:pt x="15042" y="9196"/>
                </a:cubicBezTo>
                <a:cubicBezTo>
                  <a:pt x="15042" y="8141"/>
                  <a:pt x="14092" y="7289"/>
                  <a:pt x="12916" y="7289"/>
                </a:cubicBezTo>
                <a:cubicBezTo>
                  <a:pt x="12748" y="7289"/>
                  <a:pt x="12618" y="7155"/>
                  <a:pt x="12618" y="7004"/>
                </a:cubicBezTo>
                <a:cubicBezTo>
                  <a:pt x="12618" y="6853"/>
                  <a:pt x="12748" y="6737"/>
                  <a:pt x="12916" y="6737"/>
                </a:cubicBezTo>
                <a:close/>
                <a:moveTo>
                  <a:pt x="9737" y="10141"/>
                </a:moveTo>
                <a:cubicBezTo>
                  <a:pt x="7553" y="10141"/>
                  <a:pt x="5763" y="11728"/>
                  <a:pt x="5763" y="13687"/>
                </a:cubicBezTo>
                <a:cubicBezTo>
                  <a:pt x="5763" y="15646"/>
                  <a:pt x="7553" y="17234"/>
                  <a:pt x="9737" y="17234"/>
                </a:cubicBezTo>
                <a:cubicBezTo>
                  <a:pt x="11921" y="17234"/>
                  <a:pt x="13691" y="15646"/>
                  <a:pt x="13691" y="13687"/>
                </a:cubicBezTo>
                <a:cubicBezTo>
                  <a:pt x="13691" y="11728"/>
                  <a:pt x="11921" y="10141"/>
                  <a:pt x="9737" y="10141"/>
                </a:cubicBezTo>
                <a:close/>
                <a:moveTo>
                  <a:pt x="10333" y="11246"/>
                </a:moveTo>
                <a:cubicBezTo>
                  <a:pt x="11509" y="11246"/>
                  <a:pt x="12459" y="12098"/>
                  <a:pt x="12459" y="13152"/>
                </a:cubicBezTo>
                <a:cubicBezTo>
                  <a:pt x="12459" y="13303"/>
                  <a:pt x="12329" y="13420"/>
                  <a:pt x="12161" y="13420"/>
                </a:cubicBezTo>
                <a:cubicBezTo>
                  <a:pt x="11993" y="13420"/>
                  <a:pt x="11863" y="13303"/>
                  <a:pt x="11863" y="13152"/>
                </a:cubicBezTo>
                <a:cubicBezTo>
                  <a:pt x="11863" y="12399"/>
                  <a:pt x="11173" y="11780"/>
                  <a:pt x="10333" y="11780"/>
                </a:cubicBezTo>
                <a:cubicBezTo>
                  <a:pt x="10165" y="11780"/>
                  <a:pt x="10035" y="11664"/>
                  <a:pt x="10035" y="11513"/>
                </a:cubicBezTo>
                <a:cubicBezTo>
                  <a:pt x="10035" y="11362"/>
                  <a:pt x="10165" y="11246"/>
                  <a:pt x="10333" y="11246"/>
                </a:cubicBezTo>
                <a:close/>
                <a:moveTo>
                  <a:pt x="19613" y="12867"/>
                </a:moveTo>
                <a:cubicBezTo>
                  <a:pt x="19109" y="12867"/>
                  <a:pt x="18699" y="13235"/>
                  <a:pt x="18699" y="13687"/>
                </a:cubicBezTo>
                <a:cubicBezTo>
                  <a:pt x="18699" y="14139"/>
                  <a:pt x="19109" y="14507"/>
                  <a:pt x="19613" y="14507"/>
                </a:cubicBezTo>
                <a:cubicBezTo>
                  <a:pt x="20117" y="14507"/>
                  <a:pt x="20527" y="14139"/>
                  <a:pt x="20527" y="13687"/>
                </a:cubicBezTo>
                <a:cubicBezTo>
                  <a:pt x="20527" y="13235"/>
                  <a:pt x="20117" y="12867"/>
                  <a:pt x="19613" y="12867"/>
                </a:cubicBezTo>
                <a:close/>
                <a:moveTo>
                  <a:pt x="2424" y="15879"/>
                </a:moveTo>
                <a:cubicBezTo>
                  <a:pt x="1080" y="15879"/>
                  <a:pt x="0" y="16848"/>
                  <a:pt x="0" y="18053"/>
                </a:cubicBezTo>
                <a:cubicBezTo>
                  <a:pt x="0" y="19259"/>
                  <a:pt x="1080" y="20246"/>
                  <a:pt x="2424" y="20246"/>
                </a:cubicBezTo>
                <a:cubicBezTo>
                  <a:pt x="3768" y="20246"/>
                  <a:pt x="4868" y="19259"/>
                  <a:pt x="4868" y="18053"/>
                </a:cubicBezTo>
                <a:cubicBezTo>
                  <a:pt x="4868" y="16848"/>
                  <a:pt x="3768" y="15879"/>
                  <a:pt x="2424" y="15879"/>
                </a:cubicBezTo>
                <a:close/>
                <a:moveTo>
                  <a:pt x="18560" y="16147"/>
                </a:moveTo>
                <a:cubicBezTo>
                  <a:pt x="16879" y="16147"/>
                  <a:pt x="15500" y="17366"/>
                  <a:pt x="15500" y="18873"/>
                </a:cubicBezTo>
                <a:cubicBezTo>
                  <a:pt x="15500" y="20380"/>
                  <a:pt x="16879" y="21600"/>
                  <a:pt x="18560" y="21600"/>
                </a:cubicBezTo>
                <a:cubicBezTo>
                  <a:pt x="20240" y="21600"/>
                  <a:pt x="21600" y="20380"/>
                  <a:pt x="21600" y="18873"/>
                </a:cubicBezTo>
                <a:cubicBezTo>
                  <a:pt x="21600" y="17366"/>
                  <a:pt x="20240" y="16147"/>
                  <a:pt x="18560" y="16147"/>
                </a:cubicBezTo>
                <a:close/>
                <a:moveTo>
                  <a:pt x="18997" y="17198"/>
                </a:moveTo>
                <a:cubicBezTo>
                  <a:pt x="19781" y="17200"/>
                  <a:pt x="20426" y="17760"/>
                  <a:pt x="20428" y="18463"/>
                </a:cubicBezTo>
                <a:cubicBezTo>
                  <a:pt x="20426" y="18639"/>
                  <a:pt x="20266" y="18783"/>
                  <a:pt x="20070" y="18784"/>
                </a:cubicBezTo>
                <a:cubicBezTo>
                  <a:pt x="19874" y="18783"/>
                  <a:pt x="19714" y="18639"/>
                  <a:pt x="19712" y="18463"/>
                </a:cubicBezTo>
                <a:cubicBezTo>
                  <a:pt x="19712" y="18112"/>
                  <a:pt x="19388" y="17840"/>
                  <a:pt x="18997" y="17840"/>
                </a:cubicBezTo>
                <a:cubicBezTo>
                  <a:pt x="18800" y="17840"/>
                  <a:pt x="18659" y="17695"/>
                  <a:pt x="18659" y="17519"/>
                </a:cubicBezTo>
                <a:cubicBezTo>
                  <a:pt x="18659" y="17342"/>
                  <a:pt x="18800" y="17198"/>
                  <a:pt x="18997" y="17198"/>
                </a:cubicBezTo>
                <a:close/>
                <a:moveTo>
                  <a:pt x="7452" y="18873"/>
                </a:moveTo>
                <a:cubicBezTo>
                  <a:pt x="6948" y="18873"/>
                  <a:pt x="6538" y="19241"/>
                  <a:pt x="6538" y="19693"/>
                </a:cubicBezTo>
                <a:cubicBezTo>
                  <a:pt x="6538" y="20145"/>
                  <a:pt x="6948" y="20513"/>
                  <a:pt x="7452" y="20513"/>
                </a:cubicBezTo>
                <a:cubicBezTo>
                  <a:pt x="7956" y="20513"/>
                  <a:pt x="8366" y="20145"/>
                  <a:pt x="8366" y="19693"/>
                </a:cubicBezTo>
                <a:cubicBezTo>
                  <a:pt x="8366" y="19241"/>
                  <a:pt x="7956" y="18873"/>
                  <a:pt x="7452" y="18873"/>
                </a:cubicBez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53" name="TextBox 52"/>
          <p:cNvSpPr txBox="1"/>
          <p:nvPr/>
        </p:nvSpPr>
        <p:spPr>
          <a:xfrm>
            <a:off x="1534927" y="5067787"/>
            <a:ext cx="77718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FFFF"/>
                </a:solidFill>
                <a:latin typeface="Encode Sans Semi Expanded Regular"/>
                <a:ea typeface="Encode Sans Semi Expanded Regular"/>
                <a:cs typeface="Encode Sans Semi Expanded Regular"/>
                <a:sym typeface="Encode Sans Semi Expanded Regular"/>
              </a:defRPr>
            </a:lvl1pPr>
          </a:lstStyle>
          <a:p>
            <a:r>
              <a:rPr lang="en-IN" dirty="0" smtClean="0"/>
              <a:t>Live</a:t>
            </a:r>
          </a:p>
          <a:p>
            <a:pPr algn="ctr"/>
            <a:r>
              <a:rPr lang="en-IN" dirty="0" smtClean="0"/>
              <a:t>Demo</a:t>
            </a:r>
            <a:endParaRPr dirty="0"/>
          </a:p>
        </p:txBody>
      </p:sp>
    </p:spTree>
    <p:extLst>
      <p:ext uri="{BB962C8B-B14F-4D97-AF65-F5344CB8AC3E}">
        <p14:creationId xmlns:p14="http://schemas.microsoft.com/office/powerpoint/2010/main" xmlns="" val="184222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2"/>
                                        </p:tgtEl>
                                        <p:attrNameLst>
                                          <p:attrName>style.visibility</p:attrName>
                                        </p:attrNameLst>
                                      </p:cBhvr>
                                      <p:to>
                                        <p:strVal val="visible"/>
                                      </p:to>
                                    </p:set>
                                    <p:animEffect transition="in" filter="box(out)">
                                      <p:cBhvr>
                                        <p:cTn id="11" dur="600"/>
                                        <p:tgtEl>
                                          <p:spTgt spid="2"/>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23"/>
                                        </p:tgtEl>
                                        <p:attrNameLst>
                                          <p:attrName>style.visibility</p:attrName>
                                        </p:attrNameLst>
                                      </p:cBhvr>
                                      <p:to>
                                        <p:strVal val="visible"/>
                                      </p:to>
                                    </p:set>
                                    <p:animEffect transition="in" filter="box(out)">
                                      <p:cBhvr>
                                        <p:cTn id="15" dur="600"/>
                                        <p:tgtEl>
                                          <p:spTgt spid="2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8"/>
                                        </p:tgtEl>
                                        <p:attrNameLst>
                                          <p:attrName>style.visibility</p:attrName>
                                        </p:attrNameLst>
                                      </p:cBhvr>
                                      <p:to>
                                        <p:strVal val="visible"/>
                                      </p:to>
                                    </p:set>
                                    <p:animEffect transition="in" filter="box(out)">
                                      <p:cBhvr>
                                        <p:cTn id="19" dur="6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iterate>
                                    <p:tmAbs val="0"/>
                                  </p:iterate>
                                  <p:childTnLst>
                                    <p:set>
                                      <p:cBhvr>
                                        <p:cTn id="23" fill="hold"/>
                                        <p:tgtEl>
                                          <p:spTgt spid="9"/>
                                        </p:tgtEl>
                                        <p:attrNameLst>
                                          <p:attrName>style.visibility</p:attrName>
                                        </p:attrNameLst>
                                      </p:cBhvr>
                                      <p:to>
                                        <p:strVal val="visible"/>
                                      </p:to>
                                    </p:set>
                                    <p:animEffect transition="in" filter="box(out)">
                                      <p:cBhvr>
                                        <p:cTn id="24" dur="600"/>
                                        <p:tgtEl>
                                          <p:spTgt spid="9"/>
                                        </p:tgtEl>
                                      </p:cBhvr>
                                    </p:animEffect>
                                  </p:childTnLst>
                                </p:cTn>
                              </p:par>
                            </p:childTnLst>
                          </p:cTn>
                        </p:par>
                        <p:par>
                          <p:cTn id="25" fill="hold">
                            <p:stCondLst>
                              <p:cond delay="600"/>
                            </p:stCondLst>
                            <p:childTnLst>
                              <p:par>
                                <p:cTn id="26" presetID="4" presetClass="entr" presetSubtype="32"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box(out)">
                                      <p:cBhvr>
                                        <p:cTn id="28" dur="600"/>
                                        <p:tgtEl>
                                          <p:spTgt spid="6"/>
                                        </p:tgtEl>
                                      </p:cBhvr>
                                    </p:animEffect>
                                  </p:childTnLst>
                                </p:cTn>
                              </p:par>
                            </p:childTnLst>
                          </p:cTn>
                        </p:par>
                        <p:par>
                          <p:cTn id="29" fill="hold">
                            <p:stCondLst>
                              <p:cond delay="1200"/>
                            </p:stCondLst>
                            <p:childTnLst>
                              <p:par>
                                <p:cTn id="30" presetID="4" presetClass="entr" presetSubtype="32" fill="hold" grpId="0" nodeType="afterEffect">
                                  <p:stCondLst>
                                    <p:cond delay="0"/>
                                  </p:stCondLst>
                                  <p:iterate>
                                    <p:tmAbs val="0"/>
                                  </p:iterate>
                                  <p:childTnLst>
                                    <p:set>
                                      <p:cBhvr>
                                        <p:cTn id="31" fill="hold"/>
                                        <p:tgtEl>
                                          <p:spTgt spid="25"/>
                                        </p:tgtEl>
                                        <p:attrNameLst>
                                          <p:attrName>style.visibility</p:attrName>
                                        </p:attrNameLst>
                                      </p:cBhvr>
                                      <p:to>
                                        <p:strVal val="visible"/>
                                      </p:to>
                                    </p:set>
                                    <p:animEffect transition="in" filter="box(out)">
                                      <p:cBhvr>
                                        <p:cTn id="32" dur="600"/>
                                        <p:tgtEl>
                                          <p:spTgt spid="25"/>
                                        </p:tgtEl>
                                      </p:cBhvr>
                                    </p:animEffect>
                                  </p:childTnLst>
                                </p:cTn>
                              </p:par>
                            </p:childTnLst>
                          </p:cTn>
                        </p:par>
                        <p:par>
                          <p:cTn id="33" fill="hold">
                            <p:stCondLst>
                              <p:cond delay="1800"/>
                            </p:stCondLst>
                            <p:childTnLst>
                              <p:par>
                                <p:cTn id="34" presetID="4" presetClass="entr" presetSubtype="32" fill="hold" grpId="0" nodeType="afterEffect">
                                  <p:stCondLst>
                                    <p:cond delay="0"/>
                                  </p:stCondLst>
                                  <p:iterate>
                                    <p:tmAbs val="0"/>
                                  </p:iterate>
                                  <p:childTnLst>
                                    <p:set>
                                      <p:cBhvr>
                                        <p:cTn id="35" fill="hold"/>
                                        <p:tgtEl>
                                          <p:spTgt spid="19"/>
                                        </p:tgtEl>
                                        <p:attrNameLst>
                                          <p:attrName>style.visibility</p:attrName>
                                        </p:attrNameLst>
                                      </p:cBhvr>
                                      <p:to>
                                        <p:strVal val="visible"/>
                                      </p:to>
                                    </p:set>
                                    <p:animEffect transition="in" filter="box(out)">
                                      <p:cBhvr>
                                        <p:cTn id="36" dur="6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iterate>
                                    <p:tmAbs val="0"/>
                                  </p:iterate>
                                  <p:childTnLst>
                                    <p:set>
                                      <p:cBhvr>
                                        <p:cTn id="40" fill="hold"/>
                                        <p:tgtEl>
                                          <p:spTgt spid="13"/>
                                        </p:tgtEl>
                                        <p:attrNameLst>
                                          <p:attrName>style.visibility</p:attrName>
                                        </p:attrNameLst>
                                      </p:cBhvr>
                                      <p:to>
                                        <p:strVal val="visible"/>
                                      </p:to>
                                    </p:set>
                                    <p:animEffect transition="in" filter="box(out)">
                                      <p:cBhvr>
                                        <p:cTn id="41" dur="600"/>
                                        <p:tgtEl>
                                          <p:spTgt spid="13"/>
                                        </p:tgtEl>
                                      </p:cBhvr>
                                    </p:animEffect>
                                  </p:childTnLst>
                                </p:cTn>
                              </p:par>
                            </p:childTnLst>
                          </p:cTn>
                        </p:par>
                        <p:par>
                          <p:cTn id="42" fill="hold">
                            <p:stCondLst>
                              <p:cond delay="600"/>
                            </p:stCondLst>
                            <p:childTnLst>
                              <p:par>
                                <p:cTn id="43" presetID="4" presetClass="entr" presetSubtype="32" fill="hold" grpId="0" nodeType="afterEffect">
                                  <p:stCondLst>
                                    <p:cond delay="0"/>
                                  </p:stCondLst>
                                  <p:iterate>
                                    <p:tmAbs val="0"/>
                                  </p:iterate>
                                  <p:childTnLst>
                                    <p:set>
                                      <p:cBhvr>
                                        <p:cTn id="44" fill="hold"/>
                                        <p:tgtEl>
                                          <p:spTgt spid="27"/>
                                        </p:tgtEl>
                                        <p:attrNameLst>
                                          <p:attrName>style.visibility</p:attrName>
                                        </p:attrNameLst>
                                      </p:cBhvr>
                                      <p:to>
                                        <p:strVal val="visible"/>
                                      </p:to>
                                    </p:set>
                                    <p:animEffect transition="in" filter="box(out)">
                                      <p:cBhvr>
                                        <p:cTn id="45" dur="6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iterate>
                                    <p:tmAbs val="0"/>
                                  </p:iterate>
                                  <p:childTnLst>
                                    <p:set>
                                      <p:cBhvr>
                                        <p:cTn id="49" fill="hold"/>
                                        <p:tgtEl>
                                          <p:spTgt spid="49"/>
                                        </p:tgtEl>
                                        <p:attrNameLst>
                                          <p:attrName>style.visibility</p:attrName>
                                        </p:attrNameLst>
                                      </p:cBhvr>
                                      <p:to>
                                        <p:strVal val="visible"/>
                                      </p:to>
                                    </p:set>
                                    <p:animEffect transition="in" filter="box(out)">
                                      <p:cBhvr>
                                        <p:cTn id="50" dur="700"/>
                                        <p:tgtEl>
                                          <p:spTgt spid="49"/>
                                        </p:tgtEl>
                                      </p:cBhvr>
                                    </p:animEffect>
                                  </p:childTnLst>
                                </p:cTn>
                              </p:par>
                            </p:childTnLst>
                          </p:cTn>
                        </p:par>
                        <p:par>
                          <p:cTn id="51" fill="hold">
                            <p:stCondLst>
                              <p:cond delay="700"/>
                            </p:stCondLst>
                            <p:childTnLst>
                              <p:par>
                                <p:cTn id="52" presetID="4" presetClass="entr" presetSubtype="32" fill="hold" grpId="0" nodeType="afterEffect">
                                  <p:stCondLst>
                                    <p:cond delay="0"/>
                                  </p:stCondLst>
                                  <p:iterate>
                                    <p:tmAbs val="0"/>
                                  </p:iterate>
                                  <p:childTnLst>
                                    <p:set>
                                      <p:cBhvr>
                                        <p:cTn id="53" fill="hold"/>
                                        <p:tgtEl>
                                          <p:spTgt spid="45"/>
                                        </p:tgtEl>
                                        <p:attrNameLst>
                                          <p:attrName>style.visibility</p:attrName>
                                        </p:attrNameLst>
                                      </p:cBhvr>
                                      <p:to>
                                        <p:strVal val="visible"/>
                                      </p:to>
                                    </p:set>
                                    <p:animEffect transition="in" filter="box(out)">
                                      <p:cBhvr>
                                        <p:cTn id="54" dur="700"/>
                                        <p:tgtEl>
                                          <p:spTgt spid="45"/>
                                        </p:tgtEl>
                                      </p:cBhvr>
                                    </p:animEffect>
                                  </p:childTnLst>
                                </p:cTn>
                              </p:par>
                            </p:childTnLst>
                          </p:cTn>
                        </p:par>
                        <p:par>
                          <p:cTn id="55" fill="hold">
                            <p:stCondLst>
                              <p:cond delay="1400"/>
                            </p:stCondLst>
                            <p:childTnLst>
                              <p:par>
                                <p:cTn id="56" presetID="4" presetClass="entr" presetSubtype="32" fill="hold" grpId="0" nodeType="afterEffect">
                                  <p:stCondLst>
                                    <p:cond delay="0"/>
                                  </p:stCondLst>
                                  <p:iterate>
                                    <p:tmAbs val="0"/>
                                  </p:iterate>
                                  <p:childTnLst>
                                    <p:set>
                                      <p:cBhvr>
                                        <p:cTn id="57" fill="hold"/>
                                        <p:tgtEl>
                                          <p:spTgt spid="48"/>
                                        </p:tgtEl>
                                        <p:attrNameLst>
                                          <p:attrName>style.visibility</p:attrName>
                                        </p:attrNameLst>
                                      </p:cBhvr>
                                      <p:to>
                                        <p:strVal val="visible"/>
                                      </p:to>
                                    </p:set>
                                    <p:animEffect transition="in" filter="box(out)">
                                      <p:cBhvr>
                                        <p:cTn id="58" dur="700"/>
                                        <p:tgtEl>
                                          <p:spTgt spid="48"/>
                                        </p:tgtEl>
                                      </p:cBhvr>
                                    </p:animEffect>
                                  </p:childTnLst>
                                </p:cTn>
                              </p:par>
                            </p:childTnLst>
                          </p:cTn>
                        </p:par>
                        <p:par>
                          <p:cTn id="59" fill="hold">
                            <p:stCondLst>
                              <p:cond delay="2100"/>
                            </p:stCondLst>
                            <p:childTnLst>
                              <p:par>
                                <p:cTn id="60" presetID="4" presetClass="entr" presetSubtype="32" fill="hold" grpId="0" nodeType="afterEffect">
                                  <p:stCondLst>
                                    <p:cond delay="0"/>
                                  </p:stCondLst>
                                  <p:iterate>
                                    <p:tmAbs val="0"/>
                                  </p:iterate>
                                  <p:childTnLst>
                                    <p:set>
                                      <p:cBhvr>
                                        <p:cTn id="61" fill="hold"/>
                                        <p:tgtEl>
                                          <p:spTgt spid="47"/>
                                        </p:tgtEl>
                                        <p:attrNameLst>
                                          <p:attrName>style.visibility</p:attrName>
                                        </p:attrNameLst>
                                      </p:cBhvr>
                                      <p:to>
                                        <p:strVal val="visible"/>
                                      </p:to>
                                    </p:set>
                                    <p:animEffect transition="in" filter="box(out)">
                                      <p:cBhvr>
                                        <p:cTn id="62" dur="700"/>
                                        <p:tgtEl>
                                          <p:spTgt spid="47"/>
                                        </p:tgtEl>
                                      </p:cBhvr>
                                    </p:animEffect>
                                  </p:childTnLst>
                                </p:cTn>
                              </p:par>
                            </p:childTnLst>
                          </p:cTn>
                        </p:par>
                        <p:par>
                          <p:cTn id="63" fill="hold">
                            <p:stCondLst>
                              <p:cond delay="2800"/>
                            </p:stCondLst>
                            <p:childTnLst>
                              <p:par>
                                <p:cTn id="64" presetID="4" presetClass="entr" presetSubtype="32" fill="hold" grpId="0" nodeType="afterEffect">
                                  <p:stCondLst>
                                    <p:cond delay="0"/>
                                  </p:stCondLst>
                                  <p:iterate>
                                    <p:tmAbs val="0"/>
                                  </p:iterate>
                                  <p:childTnLst>
                                    <p:set>
                                      <p:cBhvr>
                                        <p:cTn id="65" fill="hold"/>
                                        <p:tgtEl>
                                          <p:spTgt spid="46"/>
                                        </p:tgtEl>
                                        <p:attrNameLst>
                                          <p:attrName>style.visibility</p:attrName>
                                        </p:attrNameLst>
                                      </p:cBhvr>
                                      <p:to>
                                        <p:strVal val="visible"/>
                                      </p:to>
                                    </p:set>
                                    <p:animEffect transition="in" filter="box(out)">
                                      <p:cBhvr>
                                        <p:cTn id="66" dur="700"/>
                                        <p:tgtEl>
                                          <p:spTgt spid="46"/>
                                        </p:tgtEl>
                                      </p:cBhvr>
                                    </p:animEffect>
                                  </p:childTnLst>
                                </p:cTn>
                              </p:par>
                            </p:childTnLst>
                          </p:cTn>
                        </p:par>
                        <p:par>
                          <p:cTn id="67" fill="hold">
                            <p:stCondLst>
                              <p:cond delay="3500"/>
                            </p:stCondLst>
                            <p:childTnLst>
                              <p:par>
                                <p:cTn id="68" presetID="22" presetClass="entr" presetSubtype="1" fill="hold" grpId="0" nodeType="afterEffect">
                                  <p:stCondLst>
                                    <p:cond delay="0"/>
                                  </p:stCondLst>
                                  <p:iterate>
                                    <p:tmAbs val="0"/>
                                  </p:iterate>
                                  <p:childTnLst>
                                    <p:set>
                                      <p:cBhvr>
                                        <p:cTn id="69" fill="hold"/>
                                        <p:tgtEl>
                                          <p:spTgt spid="51"/>
                                        </p:tgtEl>
                                        <p:attrNameLst>
                                          <p:attrName>style.visibility</p:attrName>
                                        </p:attrNameLst>
                                      </p:cBhvr>
                                      <p:to>
                                        <p:strVal val="visible"/>
                                      </p:to>
                                    </p:set>
                                    <p:animEffect transition="in" filter="wipe(up)">
                                      <p:cBhvr>
                                        <p:cTn id="70" dur="600"/>
                                        <p:tgtEl>
                                          <p:spTgt spid="51"/>
                                        </p:tgtEl>
                                      </p:cBhvr>
                                    </p:animEffect>
                                  </p:childTnLst>
                                </p:cTn>
                              </p:par>
                            </p:childTnLst>
                          </p:cTn>
                        </p:par>
                        <p:par>
                          <p:cTn id="71" fill="hold">
                            <p:stCondLst>
                              <p:cond delay="4100"/>
                            </p:stCondLst>
                            <p:childTnLst>
                              <p:par>
                                <p:cTn id="72" presetID="23" presetClass="entr" presetSubtype="16" fill="hold" grpId="0" nodeType="afterEffect">
                                  <p:stCondLst>
                                    <p:cond delay="0"/>
                                  </p:stCondLst>
                                  <p:iterate>
                                    <p:tmAbs val="0"/>
                                  </p:iterate>
                                  <p:childTnLst>
                                    <p:set>
                                      <p:cBhvr>
                                        <p:cTn id="73" fill="hold"/>
                                        <p:tgtEl>
                                          <p:spTgt spid="52"/>
                                        </p:tgtEl>
                                        <p:attrNameLst>
                                          <p:attrName>style.visibility</p:attrName>
                                        </p:attrNameLst>
                                      </p:cBhvr>
                                      <p:to>
                                        <p:strVal val="visible"/>
                                      </p:to>
                                    </p:set>
                                    <p:anim calcmode="lin" valueType="num">
                                      <p:cBhvr>
                                        <p:cTn id="74" dur="600" fill="hold"/>
                                        <p:tgtEl>
                                          <p:spTgt spid="52"/>
                                        </p:tgtEl>
                                        <p:attrNameLst>
                                          <p:attrName>ppt_w</p:attrName>
                                        </p:attrNameLst>
                                      </p:cBhvr>
                                      <p:tavLst>
                                        <p:tav tm="0">
                                          <p:val>
                                            <p:fltVal val="0"/>
                                          </p:val>
                                        </p:tav>
                                        <p:tav tm="100000">
                                          <p:val>
                                            <p:strVal val="#ppt_w"/>
                                          </p:val>
                                        </p:tav>
                                      </p:tavLst>
                                    </p:anim>
                                    <p:anim calcmode="lin" valueType="num">
                                      <p:cBhvr>
                                        <p:cTn id="75" dur="600" fill="hold"/>
                                        <p:tgtEl>
                                          <p:spTgt spid="52"/>
                                        </p:tgtEl>
                                        <p:attrNameLst>
                                          <p:attrName>ppt_h</p:attrName>
                                        </p:attrNameLst>
                                      </p:cBhvr>
                                      <p:tavLst>
                                        <p:tav tm="0">
                                          <p:val>
                                            <p:fltVal val="0"/>
                                          </p:val>
                                        </p:tav>
                                        <p:tav tm="100000">
                                          <p:val>
                                            <p:strVal val="#ppt_h"/>
                                          </p:val>
                                        </p:tav>
                                      </p:tavLst>
                                    </p:anim>
                                  </p:childTnLst>
                                </p:cTn>
                              </p:par>
                            </p:childTnLst>
                          </p:cTn>
                        </p:par>
                        <p:par>
                          <p:cTn id="76" fill="hold">
                            <p:stCondLst>
                              <p:cond delay="4700"/>
                            </p:stCondLst>
                            <p:childTnLst>
                              <p:par>
                                <p:cTn id="77" presetID="4" presetClass="entr" presetSubtype="32" fill="hold" grpId="0" nodeType="afterEffect">
                                  <p:stCondLst>
                                    <p:cond delay="0"/>
                                  </p:stCondLst>
                                  <p:iterate>
                                    <p:tmAbs val="0"/>
                                  </p:iterate>
                                  <p:childTnLst>
                                    <p:set>
                                      <p:cBhvr>
                                        <p:cTn id="78" fill="hold"/>
                                        <p:tgtEl>
                                          <p:spTgt spid="53"/>
                                        </p:tgtEl>
                                        <p:attrNameLst>
                                          <p:attrName>style.visibility</p:attrName>
                                        </p:attrNameLst>
                                      </p:cBhvr>
                                      <p:to>
                                        <p:strVal val="visible"/>
                                      </p:to>
                                    </p:set>
                                    <p:animEffect transition="in" filter="box(out)">
                                      <p:cBhvr>
                                        <p:cTn id="79" dur="6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5" grpId="0" animBg="1" advAuto="0"/>
      <p:bldP spid="6" grpId="0" animBg="1" advAuto="0"/>
      <p:bldP spid="9" grpId="0" animBg="1" advAuto="0"/>
      <p:bldP spid="13" grpId="0" animBg="1" advAuto="0"/>
      <p:bldP spid="18" grpId="0" animBg="1" advAuto="0"/>
      <p:bldP spid="19" grpId="0" animBg="1" advAuto="0"/>
      <p:bldP spid="23" grpId="0" animBg="1" advAuto="0"/>
      <p:bldP spid="25" grpId="0" animBg="1" advAuto="0"/>
      <p:bldP spid="27" grpId="0" animBg="1" advAuto="0"/>
      <p:bldP spid="45" grpId="0" animBg="1" advAuto="0"/>
      <p:bldP spid="46" grpId="0" animBg="1" advAuto="0"/>
      <p:bldP spid="47" grpId="0" animBg="1" advAuto="0"/>
      <p:bldP spid="48" grpId="0" animBg="1" advAuto="0"/>
      <p:bldP spid="49" grpId="0" animBg="1" advAuto="0"/>
      <p:bldP spid="51" grpId="0" animBg="1" advAuto="0"/>
      <p:bldP spid="52" grpId="0" animBg="1" advAuto="0"/>
      <p:bldP spid="5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21257" y="720221"/>
            <a:ext cx="3068533" cy="2972433"/>
            <a:chOff x="11" y="7"/>
            <a:chExt cx="3068532" cy="2972431"/>
          </a:xfrm>
        </p:grpSpPr>
        <p:sp>
          <p:nvSpPr>
            <p:cNvPr id="3" name="Freeform 2"/>
            <p:cNvSpPr/>
            <p:nvPr/>
          </p:nvSpPr>
          <p:spPr>
            <a:xfrm rot="7441132">
              <a:off x="535643" y="309218"/>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924">
                  <a:srgbClr val="C3EA03"/>
                </a:gs>
                <a:gs pos="53178">
                  <a:srgbClr val="67CE02"/>
                </a:gs>
                <a:gs pos="100000">
                  <a:srgbClr val="0CB100"/>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4" name="Freeform 3"/>
            <p:cNvSpPr/>
            <p:nvPr/>
          </p:nvSpPr>
          <p:spPr>
            <a:xfrm rot="7441132">
              <a:off x="535642" y="309219"/>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0CB100"/>
                </a:gs>
                <a:gs pos="46821">
                  <a:srgbClr val="67CE02"/>
                </a:gs>
                <a:gs pos="99075">
                  <a:srgbClr val="C3EA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5" name="Oval 4"/>
          <p:cNvSpPr/>
          <p:nvPr/>
        </p:nvSpPr>
        <p:spPr>
          <a:xfrm rot="21561766">
            <a:off x="55163" y="2030489"/>
            <a:ext cx="1259491" cy="1277952"/>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defRPr>
                <a:solidFill>
                  <a:srgbClr val="FFFFFF"/>
                </a:solidFill>
              </a:defRPr>
            </a:pPr>
            <a:r>
              <a:rPr lang="en-US" dirty="0" smtClean="0">
                <a:solidFill>
                  <a:srgbClr val="C00000"/>
                </a:solidFill>
              </a:rPr>
              <a:t>Numeric</a:t>
            </a:r>
          </a:p>
        </p:txBody>
      </p:sp>
      <p:grpSp>
        <p:nvGrpSpPr>
          <p:cNvPr id="6" name="Group 10"/>
          <p:cNvGrpSpPr/>
          <p:nvPr/>
        </p:nvGrpSpPr>
        <p:grpSpPr>
          <a:xfrm>
            <a:off x="2743622" y="1538762"/>
            <a:ext cx="3075302" cy="2990241"/>
            <a:chOff x="10" y="0"/>
            <a:chExt cx="3075301" cy="2990239"/>
          </a:xfrm>
        </p:grpSpPr>
        <p:sp>
          <p:nvSpPr>
            <p:cNvPr id="7" name="Freeform 11"/>
            <p:cNvSpPr/>
            <p:nvPr/>
          </p:nvSpPr>
          <p:spPr>
            <a:xfrm rot="3282400" flipH="1">
              <a:off x="539027" y="318115"/>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22846">
                  <a:srgbClr val="FF3847"/>
                </a:gs>
                <a:gs pos="63342">
                  <a:srgbClr val="FF7D25"/>
                </a:gs>
                <a:gs pos="100000">
                  <a:srgbClr val="FFC2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8" name="Freeform 12"/>
            <p:cNvSpPr/>
            <p:nvPr/>
          </p:nvSpPr>
          <p:spPr>
            <a:xfrm rot="3282400" flipH="1">
              <a:off x="539026" y="318114"/>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FFC203"/>
                </a:gs>
                <a:gs pos="36657">
                  <a:srgbClr val="FF7D25"/>
                </a:gs>
                <a:gs pos="77153">
                  <a:srgbClr val="FF3847"/>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9" name="Oval 13"/>
          <p:cNvSpPr/>
          <p:nvPr/>
        </p:nvSpPr>
        <p:spPr>
          <a:xfrm rot="21561766">
            <a:off x="2740483" y="1906382"/>
            <a:ext cx="1703284" cy="1224248"/>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a:defRPr>
                <a:solidFill>
                  <a:srgbClr val="FFFFFF"/>
                </a:solidFill>
              </a:defRPr>
            </a:pPr>
            <a:r>
              <a:rPr lang="en-US" dirty="0">
                <a:solidFill>
                  <a:srgbClr val="C00000"/>
                </a:solidFill>
              </a:rPr>
              <a:t>12.3, 5, 999</a:t>
            </a:r>
            <a:endParaRPr dirty="0"/>
          </a:p>
        </p:txBody>
      </p:sp>
      <p:sp>
        <p:nvSpPr>
          <p:cNvPr id="13" name="Oval 21"/>
          <p:cNvSpPr/>
          <p:nvPr/>
        </p:nvSpPr>
        <p:spPr>
          <a:xfrm rot="21561766">
            <a:off x="4883704" y="427306"/>
            <a:ext cx="4086529" cy="2678930"/>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sz="2400" dirty="0" smtClean="0">
                <a:solidFill>
                  <a:srgbClr val="C00000"/>
                </a:solidFill>
              </a:rPr>
              <a:t>v </a:t>
            </a:r>
            <a:r>
              <a:rPr lang="en-US" sz="2400" dirty="0">
                <a:solidFill>
                  <a:srgbClr val="C00000"/>
                </a:solidFill>
              </a:rPr>
              <a:t>&lt;- 23.5 print(class(v))it produces the following result −</a:t>
            </a:r>
          </a:p>
          <a:p>
            <a:pPr algn="ctr" fontAlgn="t"/>
            <a:r>
              <a:rPr lang="en-US" sz="2400" dirty="0">
                <a:solidFill>
                  <a:srgbClr val="C00000"/>
                </a:solidFill>
              </a:rPr>
              <a:t>[1] "numeric" </a:t>
            </a:r>
            <a:endParaRPr sz="2400" dirty="0"/>
          </a:p>
        </p:txBody>
      </p:sp>
      <p:sp>
        <p:nvSpPr>
          <p:cNvPr id="18" name="Oval 34"/>
          <p:cNvSpPr/>
          <p:nvPr/>
        </p:nvSpPr>
        <p:spPr>
          <a:xfrm rot="21561766">
            <a:off x="1885647" y="2830193"/>
            <a:ext cx="278021" cy="278021"/>
          </a:xfrm>
          <a:prstGeom prst="ellipse">
            <a:avLst/>
          </a:prstGeom>
          <a:blipFill>
            <a:blip r:embed="rId3"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19" name="Oval 35"/>
          <p:cNvSpPr/>
          <p:nvPr/>
        </p:nvSpPr>
        <p:spPr>
          <a:xfrm rot="21561766">
            <a:off x="4601548" y="2067419"/>
            <a:ext cx="278023" cy="278023"/>
          </a:xfrm>
          <a:prstGeom prst="ellipse">
            <a:avLst/>
          </a:prstGeom>
          <a:blipFill>
            <a:blip r:embed="rId4"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23" name="TextBox 52"/>
          <p:cNvSpPr txBox="1"/>
          <p:nvPr/>
        </p:nvSpPr>
        <p:spPr>
          <a:xfrm>
            <a:off x="-4710" y="3335778"/>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fontAlgn="t"/>
            <a:r>
              <a:rPr lang="en-US" dirty="0">
                <a:solidFill>
                  <a:schemeClr val="tx1"/>
                </a:solidFill>
              </a:rPr>
              <a:t>Data Type</a:t>
            </a:r>
          </a:p>
        </p:txBody>
      </p:sp>
      <p:sp>
        <p:nvSpPr>
          <p:cNvPr id="25" name="TextBox 52"/>
          <p:cNvSpPr txBox="1"/>
          <p:nvPr/>
        </p:nvSpPr>
        <p:spPr>
          <a:xfrm>
            <a:off x="2682471" y="1339019"/>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r>
              <a:rPr lang="en-IN" dirty="0" smtClean="0"/>
              <a:t>Example</a:t>
            </a:r>
            <a:endParaRPr dirty="0"/>
          </a:p>
        </p:txBody>
      </p:sp>
      <p:sp>
        <p:nvSpPr>
          <p:cNvPr id="27" name="TextBox 52"/>
          <p:cNvSpPr txBox="1"/>
          <p:nvPr/>
        </p:nvSpPr>
        <p:spPr>
          <a:xfrm>
            <a:off x="5503417" y="3307981"/>
            <a:ext cx="120243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a:r>
              <a:rPr lang="en-IN" dirty="0" smtClean="0"/>
              <a:t>Verify</a:t>
            </a:r>
            <a:endParaRPr dirty="0"/>
          </a:p>
        </p:txBody>
      </p:sp>
      <p:sp>
        <p:nvSpPr>
          <p:cNvPr id="30" name="Trapezoid 39"/>
          <p:cNvSpPr/>
          <p:nvPr/>
        </p:nvSpPr>
        <p:spPr>
          <a:xfrm rot="5400000" flipH="1">
            <a:off x="3267768" y="3334368"/>
            <a:ext cx="1903102" cy="42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gradFill>
            <a:gsLst>
              <a:gs pos="32000">
                <a:srgbClr val="CDD5D8"/>
              </a:gs>
              <a:gs pos="38000">
                <a:srgbClr val="E6EAEB"/>
              </a:gs>
              <a:gs pos="43000">
                <a:srgbClr val="FFFFFF"/>
              </a:gs>
            </a:gsLst>
            <a:lin ang="8100000"/>
          </a:gradFill>
          <a:ln w="12700">
            <a:miter lim="400000"/>
          </a:ln>
        </p:spPr>
        <p:txBody>
          <a:bodyPr lIns="45718" tIns="45718" rIns="45718" bIns="45718" anchor="ctr"/>
          <a:lstStyle/>
          <a:p>
            <a:pPr>
              <a:defRPr>
                <a:solidFill>
                  <a:srgbClr val="FFFFFF"/>
                </a:solidFill>
              </a:defRPr>
            </a:pPr>
            <a:endParaRPr/>
          </a:p>
        </p:txBody>
      </p:sp>
      <p:sp>
        <p:nvSpPr>
          <p:cNvPr id="31" name="Arrow: Pentagon 40"/>
          <p:cNvSpPr/>
          <p:nvPr/>
        </p:nvSpPr>
        <p:spPr>
          <a:xfrm rot="10800000" flipH="1">
            <a:off x="1408001" y="4969483"/>
            <a:ext cx="1324583" cy="10586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8" y="0"/>
                </a:lnTo>
                <a:lnTo>
                  <a:pt x="21600" y="10800"/>
                </a:lnTo>
                <a:lnTo>
                  <a:pt x="12968" y="21600"/>
                </a:lnTo>
                <a:lnTo>
                  <a:pt x="0" y="21600"/>
                </a:lnTo>
                <a:close/>
              </a:path>
            </a:pathLst>
          </a:custGeom>
          <a:gradFill>
            <a:gsLst>
              <a:gs pos="924">
                <a:srgbClr val="C3EA03"/>
              </a:gs>
              <a:gs pos="53178">
                <a:srgbClr val="67CE02"/>
              </a:gs>
              <a:gs pos="100000">
                <a:srgbClr val="0CB100"/>
              </a:gs>
            </a:gsLst>
          </a:gradFill>
          <a:ln w="12700">
            <a:miter lim="400000"/>
          </a:ln>
        </p:spPr>
        <p:txBody>
          <a:bodyPr lIns="45718" tIns="45718" rIns="45718" bIns="45718" anchor="ctr"/>
          <a:lstStyle/>
          <a:p>
            <a:pPr>
              <a:defRPr>
                <a:solidFill>
                  <a:srgbClr val="FFFFFF"/>
                </a:solidFill>
              </a:defRPr>
            </a:pPr>
            <a:endParaRPr/>
          </a:p>
        </p:txBody>
      </p:sp>
      <p:sp>
        <p:nvSpPr>
          <p:cNvPr id="32" name="Isosceles Triangle 42"/>
          <p:cNvSpPr/>
          <p:nvPr/>
        </p:nvSpPr>
        <p:spPr>
          <a:xfrm rot="16200000">
            <a:off x="1452676" y="5983463"/>
            <a:ext cx="159227" cy="248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33" name="Freeform: Shape 43"/>
          <p:cNvSpPr/>
          <p:nvPr/>
        </p:nvSpPr>
        <p:spPr>
          <a:xfrm rot="5400000" flipH="1">
            <a:off x="5975415" y="5339475"/>
            <a:ext cx="1011996" cy="2720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45" y="0"/>
                </a:lnTo>
                <a:lnTo>
                  <a:pt x="20955" y="0"/>
                </a:lnTo>
                <a:close/>
              </a:path>
            </a:pathLst>
          </a:custGeom>
          <a:gradFill>
            <a:gsLst>
              <a:gs pos="0">
                <a:srgbClr val="FFEA03"/>
              </a:gs>
              <a:gs pos="70683">
                <a:srgbClr val="85CE02"/>
              </a:gs>
              <a:gs pos="97580">
                <a:srgbClr val="0CB100"/>
              </a:gs>
            </a:gsLst>
            <a:lin ang="2089253"/>
          </a:gradFill>
          <a:ln w="12700">
            <a:miter lim="400000"/>
          </a:ln>
        </p:spPr>
        <p:txBody>
          <a:bodyPr lIns="45718" tIns="45718" rIns="45718" bIns="45718" anchor="ctr"/>
          <a:lstStyle/>
          <a:p>
            <a:pPr>
              <a:defRPr>
                <a:solidFill>
                  <a:srgbClr val="FFFFFF"/>
                </a:solidFill>
              </a:defRPr>
            </a:pPr>
            <a:endParaRPr/>
          </a:p>
        </p:txBody>
      </p:sp>
      <p:pic>
        <p:nvPicPr>
          <p:cNvPr id="34" name="Picture1.png" descr="Picture1.png"/>
          <p:cNvPicPr>
            <a:picLocks noChangeAspect="1"/>
          </p:cNvPicPr>
          <p:nvPr/>
        </p:nvPicPr>
        <p:blipFill>
          <a:blip r:embed="rId5">
            <a:alphaModFix amt="79568"/>
          </a:blip>
          <a:srcRect t="23035" b="1013"/>
          <a:stretch>
            <a:fillRect/>
          </a:stretch>
        </p:blipFill>
        <p:spPr>
          <a:xfrm>
            <a:off x="6513670" y="4993642"/>
            <a:ext cx="145275" cy="1460005"/>
          </a:xfrm>
          <a:prstGeom prst="rect">
            <a:avLst/>
          </a:prstGeom>
          <a:ln w="12700">
            <a:miter lim="400000"/>
          </a:ln>
        </p:spPr>
      </p:pic>
      <p:sp>
        <p:nvSpPr>
          <p:cNvPr id="35" name="TextBox 52"/>
          <p:cNvSpPr txBox="1"/>
          <p:nvPr/>
        </p:nvSpPr>
        <p:spPr>
          <a:xfrm>
            <a:off x="2465345" y="4883123"/>
            <a:ext cx="2202521"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a:solidFill>
                  <a:srgbClr val="535353"/>
                </a:solidFill>
              </a:defRPr>
            </a:lvl1pPr>
          </a:lstStyle>
          <a:p>
            <a:pPr algn="ctr" fontAlgn="t"/>
            <a:r>
              <a:rPr lang="en-US" sz="3200" dirty="0">
                <a:solidFill>
                  <a:schemeClr val="tx1"/>
                </a:solidFill>
                <a:hlinkClick r:id="rId6" action="ppaction://hlinkfile"/>
              </a:rPr>
              <a:t>R GUI</a:t>
            </a:r>
            <a:r>
              <a:rPr lang="en-US" sz="3200" dirty="0">
                <a:solidFill>
                  <a:schemeClr val="tx1"/>
                </a:solidFill>
              </a:rPr>
              <a:t> </a:t>
            </a:r>
          </a:p>
          <a:p>
            <a:pPr algn="ctr" fontAlgn="t"/>
            <a:r>
              <a:rPr lang="en-US" sz="3200" dirty="0" err="1" smtClean="0">
                <a:solidFill>
                  <a:schemeClr val="tx1"/>
                </a:solidFill>
                <a:hlinkClick r:id="rId7" action="ppaction://hlinkfile"/>
              </a:rPr>
              <a:t>RStudio</a:t>
            </a:r>
            <a:endParaRPr lang="en-US" sz="3200" dirty="0">
              <a:solidFill>
                <a:schemeClr val="tx1"/>
              </a:solidFill>
            </a:endParaRPr>
          </a:p>
        </p:txBody>
      </p:sp>
      <p:sp>
        <p:nvSpPr>
          <p:cNvPr id="36" name="Freeform 110"/>
          <p:cNvSpPr/>
          <p:nvPr/>
        </p:nvSpPr>
        <p:spPr>
          <a:xfrm>
            <a:off x="5578899" y="5229737"/>
            <a:ext cx="431406" cy="481016"/>
          </a:xfrm>
          <a:custGeom>
            <a:avLst/>
            <a:gdLst/>
            <a:ahLst/>
            <a:cxnLst>
              <a:cxn ang="0">
                <a:pos x="wd2" y="hd2"/>
              </a:cxn>
              <a:cxn ang="5400000">
                <a:pos x="wd2" y="hd2"/>
              </a:cxn>
              <a:cxn ang="10800000">
                <a:pos x="wd2" y="hd2"/>
              </a:cxn>
              <a:cxn ang="16200000">
                <a:pos x="wd2" y="hd2"/>
              </a:cxn>
            </a:cxnLst>
            <a:rect l="0" t="0" r="r" b="b"/>
            <a:pathLst>
              <a:path w="21600" h="21600" extrusionOk="0">
                <a:moveTo>
                  <a:pt x="6538" y="0"/>
                </a:moveTo>
                <a:cubicBezTo>
                  <a:pt x="5492" y="0"/>
                  <a:pt x="4650" y="756"/>
                  <a:pt x="4650" y="1693"/>
                </a:cubicBezTo>
                <a:cubicBezTo>
                  <a:pt x="4650" y="2630"/>
                  <a:pt x="5492" y="3386"/>
                  <a:pt x="6538" y="3386"/>
                </a:cubicBezTo>
                <a:cubicBezTo>
                  <a:pt x="7583" y="3386"/>
                  <a:pt x="8425" y="2630"/>
                  <a:pt x="8425" y="1693"/>
                </a:cubicBezTo>
                <a:cubicBezTo>
                  <a:pt x="8425" y="756"/>
                  <a:pt x="7583" y="0"/>
                  <a:pt x="6538" y="0"/>
                </a:cubicBezTo>
                <a:close/>
                <a:moveTo>
                  <a:pt x="17944" y="1907"/>
                </a:moveTo>
                <a:cubicBezTo>
                  <a:pt x="16731" y="1907"/>
                  <a:pt x="15738" y="2779"/>
                  <a:pt x="15738" y="3867"/>
                </a:cubicBezTo>
                <a:cubicBezTo>
                  <a:pt x="15738" y="4955"/>
                  <a:pt x="16731" y="5846"/>
                  <a:pt x="17944" y="5846"/>
                </a:cubicBezTo>
                <a:cubicBezTo>
                  <a:pt x="19157" y="5846"/>
                  <a:pt x="20130" y="4955"/>
                  <a:pt x="20130" y="3867"/>
                </a:cubicBezTo>
                <a:cubicBezTo>
                  <a:pt x="20130" y="2779"/>
                  <a:pt x="19157" y="1907"/>
                  <a:pt x="17944" y="1907"/>
                </a:cubicBezTo>
                <a:close/>
                <a:moveTo>
                  <a:pt x="1351" y="2228"/>
                </a:moveTo>
                <a:cubicBezTo>
                  <a:pt x="847" y="2228"/>
                  <a:pt x="457" y="2595"/>
                  <a:pt x="457" y="3048"/>
                </a:cubicBezTo>
                <a:cubicBezTo>
                  <a:pt x="457" y="3500"/>
                  <a:pt x="847" y="3867"/>
                  <a:pt x="1351" y="3867"/>
                </a:cubicBezTo>
                <a:cubicBezTo>
                  <a:pt x="1855" y="3867"/>
                  <a:pt x="2265" y="3500"/>
                  <a:pt x="2265" y="3048"/>
                </a:cubicBezTo>
                <a:cubicBezTo>
                  <a:pt x="2265" y="2595"/>
                  <a:pt x="1855" y="2228"/>
                  <a:pt x="1351" y="2228"/>
                </a:cubicBezTo>
                <a:close/>
                <a:moveTo>
                  <a:pt x="12320" y="5650"/>
                </a:moveTo>
                <a:cubicBezTo>
                  <a:pt x="9800" y="5650"/>
                  <a:pt x="7750" y="7470"/>
                  <a:pt x="7750" y="9731"/>
                </a:cubicBezTo>
                <a:cubicBezTo>
                  <a:pt x="7750" y="9821"/>
                  <a:pt x="7750" y="9920"/>
                  <a:pt x="7750" y="10016"/>
                </a:cubicBezTo>
                <a:cubicBezTo>
                  <a:pt x="10007" y="9031"/>
                  <a:pt x="12732" y="9863"/>
                  <a:pt x="13830" y="11887"/>
                </a:cubicBezTo>
                <a:cubicBezTo>
                  <a:pt x="14091" y="12367"/>
                  <a:pt x="14231" y="12887"/>
                  <a:pt x="14268" y="13420"/>
                </a:cubicBezTo>
                <a:cubicBezTo>
                  <a:pt x="16539" y="12441"/>
                  <a:pt x="17505" y="10004"/>
                  <a:pt x="16414" y="7966"/>
                </a:cubicBezTo>
                <a:cubicBezTo>
                  <a:pt x="15656" y="6552"/>
                  <a:pt x="14069" y="5654"/>
                  <a:pt x="12320" y="5650"/>
                </a:cubicBezTo>
                <a:close/>
                <a:moveTo>
                  <a:pt x="3636" y="5774"/>
                </a:moveTo>
                <a:cubicBezTo>
                  <a:pt x="2124" y="5774"/>
                  <a:pt x="914" y="6877"/>
                  <a:pt x="914" y="8234"/>
                </a:cubicBezTo>
                <a:cubicBezTo>
                  <a:pt x="914" y="9590"/>
                  <a:pt x="2124" y="10693"/>
                  <a:pt x="3636" y="10693"/>
                </a:cubicBezTo>
                <a:cubicBezTo>
                  <a:pt x="5149" y="10693"/>
                  <a:pt x="6379" y="9590"/>
                  <a:pt x="6379" y="8234"/>
                </a:cubicBezTo>
                <a:cubicBezTo>
                  <a:pt x="6379" y="6877"/>
                  <a:pt x="5149" y="5774"/>
                  <a:pt x="3636" y="5774"/>
                </a:cubicBezTo>
                <a:close/>
                <a:moveTo>
                  <a:pt x="4093" y="6737"/>
                </a:moveTo>
                <a:cubicBezTo>
                  <a:pt x="4766" y="6737"/>
                  <a:pt x="5325" y="7221"/>
                  <a:pt x="5325" y="7824"/>
                </a:cubicBezTo>
                <a:cubicBezTo>
                  <a:pt x="5325" y="7974"/>
                  <a:pt x="5176" y="8109"/>
                  <a:pt x="5008" y="8109"/>
                </a:cubicBezTo>
                <a:cubicBezTo>
                  <a:pt x="4840" y="8109"/>
                  <a:pt x="4709" y="7975"/>
                  <a:pt x="4709" y="7824"/>
                </a:cubicBezTo>
                <a:cubicBezTo>
                  <a:pt x="4709" y="7522"/>
                  <a:pt x="4430" y="7289"/>
                  <a:pt x="4093" y="7289"/>
                </a:cubicBezTo>
                <a:cubicBezTo>
                  <a:pt x="3925" y="7289"/>
                  <a:pt x="3795" y="7155"/>
                  <a:pt x="3795" y="7004"/>
                </a:cubicBezTo>
                <a:cubicBezTo>
                  <a:pt x="3795" y="6853"/>
                  <a:pt x="3925" y="6737"/>
                  <a:pt x="4093" y="6737"/>
                </a:cubicBezTo>
                <a:close/>
                <a:moveTo>
                  <a:pt x="12916" y="6737"/>
                </a:moveTo>
                <a:cubicBezTo>
                  <a:pt x="14429" y="6737"/>
                  <a:pt x="15658" y="7840"/>
                  <a:pt x="15659" y="9196"/>
                </a:cubicBezTo>
                <a:cubicBezTo>
                  <a:pt x="15659" y="9347"/>
                  <a:pt x="15528" y="9463"/>
                  <a:pt x="15360" y="9463"/>
                </a:cubicBezTo>
                <a:cubicBezTo>
                  <a:pt x="15192" y="9463"/>
                  <a:pt x="15042" y="9347"/>
                  <a:pt x="15042" y="9196"/>
                </a:cubicBezTo>
                <a:cubicBezTo>
                  <a:pt x="15042" y="8141"/>
                  <a:pt x="14092" y="7289"/>
                  <a:pt x="12916" y="7289"/>
                </a:cubicBezTo>
                <a:cubicBezTo>
                  <a:pt x="12748" y="7289"/>
                  <a:pt x="12618" y="7155"/>
                  <a:pt x="12618" y="7004"/>
                </a:cubicBezTo>
                <a:cubicBezTo>
                  <a:pt x="12618" y="6853"/>
                  <a:pt x="12748" y="6737"/>
                  <a:pt x="12916" y="6737"/>
                </a:cubicBezTo>
                <a:close/>
                <a:moveTo>
                  <a:pt x="9737" y="10141"/>
                </a:moveTo>
                <a:cubicBezTo>
                  <a:pt x="7553" y="10141"/>
                  <a:pt x="5763" y="11728"/>
                  <a:pt x="5763" y="13687"/>
                </a:cubicBezTo>
                <a:cubicBezTo>
                  <a:pt x="5763" y="15646"/>
                  <a:pt x="7553" y="17234"/>
                  <a:pt x="9737" y="17234"/>
                </a:cubicBezTo>
                <a:cubicBezTo>
                  <a:pt x="11921" y="17234"/>
                  <a:pt x="13691" y="15646"/>
                  <a:pt x="13691" y="13687"/>
                </a:cubicBezTo>
                <a:cubicBezTo>
                  <a:pt x="13691" y="11728"/>
                  <a:pt x="11921" y="10141"/>
                  <a:pt x="9737" y="10141"/>
                </a:cubicBezTo>
                <a:close/>
                <a:moveTo>
                  <a:pt x="10333" y="11246"/>
                </a:moveTo>
                <a:cubicBezTo>
                  <a:pt x="11509" y="11246"/>
                  <a:pt x="12459" y="12098"/>
                  <a:pt x="12459" y="13152"/>
                </a:cubicBezTo>
                <a:cubicBezTo>
                  <a:pt x="12459" y="13303"/>
                  <a:pt x="12329" y="13420"/>
                  <a:pt x="12161" y="13420"/>
                </a:cubicBezTo>
                <a:cubicBezTo>
                  <a:pt x="11993" y="13420"/>
                  <a:pt x="11863" y="13303"/>
                  <a:pt x="11863" y="13152"/>
                </a:cubicBezTo>
                <a:cubicBezTo>
                  <a:pt x="11863" y="12399"/>
                  <a:pt x="11173" y="11780"/>
                  <a:pt x="10333" y="11780"/>
                </a:cubicBezTo>
                <a:cubicBezTo>
                  <a:pt x="10165" y="11780"/>
                  <a:pt x="10035" y="11664"/>
                  <a:pt x="10035" y="11513"/>
                </a:cubicBezTo>
                <a:cubicBezTo>
                  <a:pt x="10035" y="11362"/>
                  <a:pt x="10165" y="11246"/>
                  <a:pt x="10333" y="11246"/>
                </a:cubicBezTo>
                <a:close/>
                <a:moveTo>
                  <a:pt x="19613" y="12867"/>
                </a:moveTo>
                <a:cubicBezTo>
                  <a:pt x="19109" y="12867"/>
                  <a:pt x="18699" y="13235"/>
                  <a:pt x="18699" y="13687"/>
                </a:cubicBezTo>
                <a:cubicBezTo>
                  <a:pt x="18699" y="14139"/>
                  <a:pt x="19109" y="14507"/>
                  <a:pt x="19613" y="14507"/>
                </a:cubicBezTo>
                <a:cubicBezTo>
                  <a:pt x="20117" y="14507"/>
                  <a:pt x="20527" y="14139"/>
                  <a:pt x="20527" y="13687"/>
                </a:cubicBezTo>
                <a:cubicBezTo>
                  <a:pt x="20527" y="13235"/>
                  <a:pt x="20117" y="12867"/>
                  <a:pt x="19613" y="12867"/>
                </a:cubicBezTo>
                <a:close/>
                <a:moveTo>
                  <a:pt x="2424" y="15879"/>
                </a:moveTo>
                <a:cubicBezTo>
                  <a:pt x="1080" y="15879"/>
                  <a:pt x="0" y="16848"/>
                  <a:pt x="0" y="18053"/>
                </a:cubicBezTo>
                <a:cubicBezTo>
                  <a:pt x="0" y="19259"/>
                  <a:pt x="1080" y="20246"/>
                  <a:pt x="2424" y="20246"/>
                </a:cubicBezTo>
                <a:cubicBezTo>
                  <a:pt x="3768" y="20246"/>
                  <a:pt x="4868" y="19259"/>
                  <a:pt x="4868" y="18053"/>
                </a:cubicBezTo>
                <a:cubicBezTo>
                  <a:pt x="4868" y="16848"/>
                  <a:pt x="3768" y="15879"/>
                  <a:pt x="2424" y="15879"/>
                </a:cubicBezTo>
                <a:close/>
                <a:moveTo>
                  <a:pt x="18560" y="16147"/>
                </a:moveTo>
                <a:cubicBezTo>
                  <a:pt x="16879" y="16147"/>
                  <a:pt x="15500" y="17366"/>
                  <a:pt x="15500" y="18873"/>
                </a:cubicBezTo>
                <a:cubicBezTo>
                  <a:pt x="15500" y="20380"/>
                  <a:pt x="16879" y="21600"/>
                  <a:pt x="18560" y="21600"/>
                </a:cubicBezTo>
                <a:cubicBezTo>
                  <a:pt x="20240" y="21600"/>
                  <a:pt x="21600" y="20380"/>
                  <a:pt x="21600" y="18873"/>
                </a:cubicBezTo>
                <a:cubicBezTo>
                  <a:pt x="21600" y="17366"/>
                  <a:pt x="20240" y="16147"/>
                  <a:pt x="18560" y="16147"/>
                </a:cubicBezTo>
                <a:close/>
                <a:moveTo>
                  <a:pt x="18997" y="17198"/>
                </a:moveTo>
                <a:cubicBezTo>
                  <a:pt x="19781" y="17200"/>
                  <a:pt x="20426" y="17760"/>
                  <a:pt x="20428" y="18463"/>
                </a:cubicBezTo>
                <a:cubicBezTo>
                  <a:pt x="20426" y="18639"/>
                  <a:pt x="20266" y="18783"/>
                  <a:pt x="20070" y="18784"/>
                </a:cubicBezTo>
                <a:cubicBezTo>
                  <a:pt x="19874" y="18783"/>
                  <a:pt x="19714" y="18639"/>
                  <a:pt x="19712" y="18463"/>
                </a:cubicBezTo>
                <a:cubicBezTo>
                  <a:pt x="19712" y="18112"/>
                  <a:pt x="19388" y="17840"/>
                  <a:pt x="18997" y="17840"/>
                </a:cubicBezTo>
                <a:cubicBezTo>
                  <a:pt x="18800" y="17840"/>
                  <a:pt x="18659" y="17695"/>
                  <a:pt x="18659" y="17519"/>
                </a:cubicBezTo>
                <a:cubicBezTo>
                  <a:pt x="18659" y="17342"/>
                  <a:pt x="18800" y="17198"/>
                  <a:pt x="18997" y="17198"/>
                </a:cubicBezTo>
                <a:close/>
                <a:moveTo>
                  <a:pt x="7452" y="18873"/>
                </a:moveTo>
                <a:cubicBezTo>
                  <a:pt x="6948" y="18873"/>
                  <a:pt x="6538" y="19241"/>
                  <a:pt x="6538" y="19693"/>
                </a:cubicBezTo>
                <a:cubicBezTo>
                  <a:pt x="6538" y="20145"/>
                  <a:pt x="6948" y="20513"/>
                  <a:pt x="7452" y="20513"/>
                </a:cubicBezTo>
                <a:cubicBezTo>
                  <a:pt x="7956" y="20513"/>
                  <a:pt x="8366" y="20145"/>
                  <a:pt x="8366" y="19693"/>
                </a:cubicBezTo>
                <a:cubicBezTo>
                  <a:pt x="8366" y="19241"/>
                  <a:pt x="7956" y="18873"/>
                  <a:pt x="7452" y="18873"/>
                </a:cubicBez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37" name="TextBox 36"/>
          <p:cNvSpPr txBox="1"/>
          <p:nvPr/>
        </p:nvSpPr>
        <p:spPr>
          <a:xfrm>
            <a:off x="1534927" y="5067787"/>
            <a:ext cx="77718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FFFF"/>
                </a:solidFill>
                <a:latin typeface="Encode Sans Semi Expanded Regular"/>
                <a:ea typeface="Encode Sans Semi Expanded Regular"/>
                <a:cs typeface="Encode Sans Semi Expanded Regular"/>
                <a:sym typeface="Encode Sans Semi Expanded Regular"/>
              </a:defRPr>
            </a:lvl1pPr>
          </a:lstStyle>
          <a:p>
            <a:r>
              <a:rPr lang="en-IN" dirty="0" smtClean="0"/>
              <a:t>Live</a:t>
            </a:r>
          </a:p>
          <a:p>
            <a:pPr algn="ctr"/>
            <a:r>
              <a:rPr lang="en-IN" dirty="0" smtClean="0"/>
              <a:t>Demo</a:t>
            </a:r>
            <a:endParaRPr dirty="0"/>
          </a:p>
        </p:txBody>
      </p:sp>
    </p:spTree>
    <p:extLst>
      <p:ext uri="{BB962C8B-B14F-4D97-AF65-F5344CB8AC3E}">
        <p14:creationId xmlns:p14="http://schemas.microsoft.com/office/powerpoint/2010/main" xmlns="" val="103321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2"/>
                                        </p:tgtEl>
                                        <p:attrNameLst>
                                          <p:attrName>style.visibility</p:attrName>
                                        </p:attrNameLst>
                                      </p:cBhvr>
                                      <p:to>
                                        <p:strVal val="visible"/>
                                      </p:to>
                                    </p:set>
                                    <p:animEffect transition="in" filter="box(out)">
                                      <p:cBhvr>
                                        <p:cTn id="11" dur="600"/>
                                        <p:tgtEl>
                                          <p:spTgt spid="2"/>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23"/>
                                        </p:tgtEl>
                                        <p:attrNameLst>
                                          <p:attrName>style.visibility</p:attrName>
                                        </p:attrNameLst>
                                      </p:cBhvr>
                                      <p:to>
                                        <p:strVal val="visible"/>
                                      </p:to>
                                    </p:set>
                                    <p:animEffect transition="in" filter="box(out)">
                                      <p:cBhvr>
                                        <p:cTn id="15" dur="600"/>
                                        <p:tgtEl>
                                          <p:spTgt spid="2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8"/>
                                        </p:tgtEl>
                                        <p:attrNameLst>
                                          <p:attrName>style.visibility</p:attrName>
                                        </p:attrNameLst>
                                      </p:cBhvr>
                                      <p:to>
                                        <p:strVal val="visible"/>
                                      </p:to>
                                    </p:set>
                                    <p:animEffect transition="in" filter="box(out)">
                                      <p:cBhvr>
                                        <p:cTn id="19" dur="6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iterate>
                                    <p:tmAbs val="0"/>
                                  </p:iterate>
                                  <p:childTnLst>
                                    <p:set>
                                      <p:cBhvr>
                                        <p:cTn id="23" fill="hold"/>
                                        <p:tgtEl>
                                          <p:spTgt spid="9"/>
                                        </p:tgtEl>
                                        <p:attrNameLst>
                                          <p:attrName>style.visibility</p:attrName>
                                        </p:attrNameLst>
                                      </p:cBhvr>
                                      <p:to>
                                        <p:strVal val="visible"/>
                                      </p:to>
                                    </p:set>
                                    <p:animEffect transition="in" filter="box(out)">
                                      <p:cBhvr>
                                        <p:cTn id="24" dur="600"/>
                                        <p:tgtEl>
                                          <p:spTgt spid="9"/>
                                        </p:tgtEl>
                                      </p:cBhvr>
                                    </p:animEffect>
                                  </p:childTnLst>
                                </p:cTn>
                              </p:par>
                            </p:childTnLst>
                          </p:cTn>
                        </p:par>
                        <p:par>
                          <p:cTn id="25" fill="hold">
                            <p:stCondLst>
                              <p:cond delay="600"/>
                            </p:stCondLst>
                            <p:childTnLst>
                              <p:par>
                                <p:cTn id="26" presetID="4" presetClass="entr" presetSubtype="32"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box(out)">
                                      <p:cBhvr>
                                        <p:cTn id="28" dur="600"/>
                                        <p:tgtEl>
                                          <p:spTgt spid="6"/>
                                        </p:tgtEl>
                                      </p:cBhvr>
                                    </p:animEffect>
                                  </p:childTnLst>
                                </p:cTn>
                              </p:par>
                            </p:childTnLst>
                          </p:cTn>
                        </p:par>
                        <p:par>
                          <p:cTn id="29" fill="hold">
                            <p:stCondLst>
                              <p:cond delay="1200"/>
                            </p:stCondLst>
                            <p:childTnLst>
                              <p:par>
                                <p:cTn id="30" presetID="4" presetClass="entr" presetSubtype="32" fill="hold" grpId="0" nodeType="afterEffect">
                                  <p:stCondLst>
                                    <p:cond delay="0"/>
                                  </p:stCondLst>
                                  <p:iterate>
                                    <p:tmAbs val="0"/>
                                  </p:iterate>
                                  <p:childTnLst>
                                    <p:set>
                                      <p:cBhvr>
                                        <p:cTn id="31" fill="hold"/>
                                        <p:tgtEl>
                                          <p:spTgt spid="25"/>
                                        </p:tgtEl>
                                        <p:attrNameLst>
                                          <p:attrName>style.visibility</p:attrName>
                                        </p:attrNameLst>
                                      </p:cBhvr>
                                      <p:to>
                                        <p:strVal val="visible"/>
                                      </p:to>
                                    </p:set>
                                    <p:animEffect transition="in" filter="box(out)">
                                      <p:cBhvr>
                                        <p:cTn id="32" dur="600"/>
                                        <p:tgtEl>
                                          <p:spTgt spid="25"/>
                                        </p:tgtEl>
                                      </p:cBhvr>
                                    </p:animEffect>
                                  </p:childTnLst>
                                </p:cTn>
                              </p:par>
                            </p:childTnLst>
                          </p:cTn>
                        </p:par>
                        <p:par>
                          <p:cTn id="33" fill="hold">
                            <p:stCondLst>
                              <p:cond delay="1800"/>
                            </p:stCondLst>
                            <p:childTnLst>
                              <p:par>
                                <p:cTn id="34" presetID="4" presetClass="entr" presetSubtype="32" fill="hold" grpId="0" nodeType="afterEffect">
                                  <p:stCondLst>
                                    <p:cond delay="0"/>
                                  </p:stCondLst>
                                  <p:iterate>
                                    <p:tmAbs val="0"/>
                                  </p:iterate>
                                  <p:childTnLst>
                                    <p:set>
                                      <p:cBhvr>
                                        <p:cTn id="35" fill="hold"/>
                                        <p:tgtEl>
                                          <p:spTgt spid="19"/>
                                        </p:tgtEl>
                                        <p:attrNameLst>
                                          <p:attrName>style.visibility</p:attrName>
                                        </p:attrNameLst>
                                      </p:cBhvr>
                                      <p:to>
                                        <p:strVal val="visible"/>
                                      </p:to>
                                    </p:set>
                                    <p:animEffect transition="in" filter="box(out)">
                                      <p:cBhvr>
                                        <p:cTn id="36" dur="6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iterate>
                                    <p:tmAbs val="0"/>
                                  </p:iterate>
                                  <p:childTnLst>
                                    <p:set>
                                      <p:cBhvr>
                                        <p:cTn id="40" fill="hold"/>
                                        <p:tgtEl>
                                          <p:spTgt spid="13"/>
                                        </p:tgtEl>
                                        <p:attrNameLst>
                                          <p:attrName>style.visibility</p:attrName>
                                        </p:attrNameLst>
                                      </p:cBhvr>
                                      <p:to>
                                        <p:strVal val="visible"/>
                                      </p:to>
                                    </p:set>
                                    <p:animEffect transition="in" filter="box(out)">
                                      <p:cBhvr>
                                        <p:cTn id="41" dur="600"/>
                                        <p:tgtEl>
                                          <p:spTgt spid="13"/>
                                        </p:tgtEl>
                                      </p:cBhvr>
                                    </p:animEffect>
                                  </p:childTnLst>
                                </p:cTn>
                              </p:par>
                            </p:childTnLst>
                          </p:cTn>
                        </p:par>
                        <p:par>
                          <p:cTn id="42" fill="hold">
                            <p:stCondLst>
                              <p:cond delay="600"/>
                            </p:stCondLst>
                            <p:childTnLst>
                              <p:par>
                                <p:cTn id="43" presetID="4" presetClass="entr" presetSubtype="32" fill="hold" grpId="0" nodeType="afterEffect">
                                  <p:stCondLst>
                                    <p:cond delay="0"/>
                                  </p:stCondLst>
                                  <p:iterate>
                                    <p:tmAbs val="0"/>
                                  </p:iterate>
                                  <p:childTnLst>
                                    <p:set>
                                      <p:cBhvr>
                                        <p:cTn id="44" fill="hold"/>
                                        <p:tgtEl>
                                          <p:spTgt spid="27"/>
                                        </p:tgtEl>
                                        <p:attrNameLst>
                                          <p:attrName>style.visibility</p:attrName>
                                        </p:attrNameLst>
                                      </p:cBhvr>
                                      <p:to>
                                        <p:strVal val="visible"/>
                                      </p:to>
                                    </p:set>
                                    <p:animEffect transition="in" filter="box(out)">
                                      <p:cBhvr>
                                        <p:cTn id="45" dur="6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iterate>
                                    <p:tmAbs val="0"/>
                                  </p:iterate>
                                  <p:childTnLst>
                                    <p:set>
                                      <p:cBhvr>
                                        <p:cTn id="49" fill="hold"/>
                                        <p:tgtEl>
                                          <p:spTgt spid="34"/>
                                        </p:tgtEl>
                                        <p:attrNameLst>
                                          <p:attrName>style.visibility</p:attrName>
                                        </p:attrNameLst>
                                      </p:cBhvr>
                                      <p:to>
                                        <p:strVal val="visible"/>
                                      </p:to>
                                    </p:set>
                                    <p:animEffect transition="in" filter="box(out)">
                                      <p:cBhvr>
                                        <p:cTn id="50" dur="700"/>
                                        <p:tgtEl>
                                          <p:spTgt spid="34"/>
                                        </p:tgtEl>
                                      </p:cBhvr>
                                    </p:animEffect>
                                  </p:childTnLst>
                                </p:cTn>
                              </p:par>
                            </p:childTnLst>
                          </p:cTn>
                        </p:par>
                        <p:par>
                          <p:cTn id="51" fill="hold">
                            <p:stCondLst>
                              <p:cond delay="700"/>
                            </p:stCondLst>
                            <p:childTnLst>
                              <p:par>
                                <p:cTn id="52" presetID="4" presetClass="entr" presetSubtype="32" fill="hold" grpId="0" nodeType="afterEffect">
                                  <p:stCondLst>
                                    <p:cond delay="0"/>
                                  </p:stCondLst>
                                  <p:iterate>
                                    <p:tmAbs val="0"/>
                                  </p:iterate>
                                  <p:childTnLst>
                                    <p:set>
                                      <p:cBhvr>
                                        <p:cTn id="53" fill="hold"/>
                                        <p:tgtEl>
                                          <p:spTgt spid="30"/>
                                        </p:tgtEl>
                                        <p:attrNameLst>
                                          <p:attrName>style.visibility</p:attrName>
                                        </p:attrNameLst>
                                      </p:cBhvr>
                                      <p:to>
                                        <p:strVal val="visible"/>
                                      </p:to>
                                    </p:set>
                                    <p:animEffect transition="in" filter="box(out)">
                                      <p:cBhvr>
                                        <p:cTn id="54" dur="700"/>
                                        <p:tgtEl>
                                          <p:spTgt spid="30"/>
                                        </p:tgtEl>
                                      </p:cBhvr>
                                    </p:animEffect>
                                  </p:childTnLst>
                                </p:cTn>
                              </p:par>
                            </p:childTnLst>
                          </p:cTn>
                        </p:par>
                        <p:par>
                          <p:cTn id="55" fill="hold">
                            <p:stCondLst>
                              <p:cond delay="1400"/>
                            </p:stCondLst>
                            <p:childTnLst>
                              <p:par>
                                <p:cTn id="56" presetID="4" presetClass="entr" presetSubtype="32" fill="hold" grpId="0" nodeType="afterEffect">
                                  <p:stCondLst>
                                    <p:cond delay="0"/>
                                  </p:stCondLst>
                                  <p:iterate>
                                    <p:tmAbs val="0"/>
                                  </p:iterate>
                                  <p:childTnLst>
                                    <p:set>
                                      <p:cBhvr>
                                        <p:cTn id="57" fill="hold"/>
                                        <p:tgtEl>
                                          <p:spTgt spid="33"/>
                                        </p:tgtEl>
                                        <p:attrNameLst>
                                          <p:attrName>style.visibility</p:attrName>
                                        </p:attrNameLst>
                                      </p:cBhvr>
                                      <p:to>
                                        <p:strVal val="visible"/>
                                      </p:to>
                                    </p:set>
                                    <p:animEffect transition="in" filter="box(out)">
                                      <p:cBhvr>
                                        <p:cTn id="58" dur="700"/>
                                        <p:tgtEl>
                                          <p:spTgt spid="33"/>
                                        </p:tgtEl>
                                      </p:cBhvr>
                                    </p:animEffect>
                                  </p:childTnLst>
                                </p:cTn>
                              </p:par>
                            </p:childTnLst>
                          </p:cTn>
                        </p:par>
                        <p:par>
                          <p:cTn id="59" fill="hold">
                            <p:stCondLst>
                              <p:cond delay="2100"/>
                            </p:stCondLst>
                            <p:childTnLst>
                              <p:par>
                                <p:cTn id="60" presetID="4" presetClass="entr" presetSubtype="32" fill="hold" grpId="0" nodeType="afterEffect">
                                  <p:stCondLst>
                                    <p:cond delay="0"/>
                                  </p:stCondLst>
                                  <p:iterate>
                                    <p:tmAbs val="0"/>
                                  </p:iterate>
                                  <p:childTnLst>
                                    <p:set>
                                      <p:cBhvr>
                                        <p:cTn id="61" fill="hold"/>
                                        <p:tgtEl>
                                          <p:spTgt spid="32"/>
                                        </p:tgtEl>
                                        <p:attrNameLst>
                                          <p:attrName>style.visibility</p:attrName>
                                        </p:attrNameLst>
                                      </p:cBhvr>
                                      <p:to>
                                        <p:strVal val="visible"/>
                                      </p:to>
                                    </p:set>
                                    <p:animEffect transition="in" filter="box(out)">
                                      <p:cBhvr>
                                        <p:cTn id="62" dur="700"/>
                                        <p:tgtEl>
                                          <p:spTgt spid="32"/>
                                        </p:tgtEl>
                                      </p:cBhvr>
                                    </p:animEffect>
                                  </p:childTnLst>
                                </p:cTn>
                              </p:par>
                            </p:childTnLst>
                          </p:cTn>
                        </p:par>
                        <p:par>
                          <p:cTn id="63" fill="hold">
                            <p:stCondLst>
                              <p:cond delay="2800"/>
                            </p:stCondLst>
                            <p:childTnLst>
                              <p:par>
                                <p:cTn id="64" presetID="4" presetClass="entr" presetSubtype="32" fill="hold" grpId="0" nodeType="afterEffect">
                                  <p:stCondLst>
                                    <p:cond delay="0"/>
                                  </p:stCondLst>
                                  <p:iterate>
                                    <p:tmAbs val="0"/>
                                  </p:iterate>
                                  <p:childTnLst>
                                    <p:set>
                                      <p:cBhvr>
                                        <p:cTn id="65" fill="hold"/>
                                        <p:tgtEl>
                                          <p:spTgt spid="31"/>
                                        </p:tgtEl>
                                        <p:attrNameLst>
                                          <p:attrName>style.visibility</p:attrName>
                                        </p:attrNameLst>
                                      </p:cBhvr>
                                      <p:to>
                                        <p:strVal val="visible"/>
                                      </p:to>
                                    </p:set>
                                    <p:animEffect transition="in" filter="box(out)">
                                      <p:cBhvr>
                                        <p:cTn id="66" dur="700"/>
                                        <p:tgtEl>
                                          <p:spTgt spid="31"/>
                                        </p:tgtEl>
                                      </p:cBhvr>
                                    </p:animEffect>
                                  </p:childTnLst>
                                </p:cTn>
                              </p:par>
                            </p:childTnLst>
                          </p:cTn>
                        </p:par>
                        <p:par>
                          <p:cTn id="67" fill="hold">
                            <p:stCondLst>
                              <p:cond delay="3500"/>
                            </p:stCondLst>
                            <p:childTnLst>
                              <p:par>
                                <p:cTn id="68" presetID="22" presetClass="entr" presetSubtype="1" fill="hold" grpId="0" nodeType="afterEffect">
                                  <p:stCondLst>
                                    <p:cond delay="0"/>
                                  </p:stCondLst>
                                  <p:iterate>
                                    <p:tmAbs val="0"/>
                                  </p:iterate>
                                  <p:childTnLst>
                                    <p:set>
                                      <p:cBhvr>
                                        <p:cTn id="69" fill="hold"/>
                                        <p:tgtEl>
                                          <p:spTgt spid="35"/>
                                        </p:tgtEl>
                                        <p:attrNameLst>
                                          <p:attrName>style.visibility</p:attrName>
                                        </p:attrNameLst>
                                      </p:cBhvr>
                                      <p:to>
                                        <p:strVal val="visible"/>
                                      </p:to>
                                    </p:set>
                                    <p:animEffect transition="in" filter="wipe(up)">
                                      <p:cBhvr>
                                        <p:cTn id="70" dur="600"/>
                                        <p:tgtEl>
                                          <p:spTgt spid="35"/>
                                        </p:tgtEl>
                                      </p:cBhvr>
                                    </p:animEffect>
                                  </p:childTnLst>
                                </p:cTn>
                              </p:par>
                            </p:childTnLst>
                          </p:cTn>
                        </p:par>
                        <p:par>
                          <p:cTn id="71" fill="hold">
                            <p:stCondLst>
                              <p:cond delay="4100"/>
                            </p:stCondLst>
                            <p:childTnLst>
                              <p:par>
                                <p:cTn id="72" presetID="23" presetClass="entr" presetSubtype="16" fill="hold" grpId="0" nodeType="afterEffect">
                                  <p:stCondLst>
                                    <p:cond delay="0"/>
                                  </p:stCondLst>
                                  <p:iterate>
                                    <p:tmAbs val="0"/>
                                  </p:iterate>
                                  <p:childTnLst>
                                    <p:set>
                                      <p:cBhvr>
                                        <p:cTn id="73" fill="hold"/>
                                        <p:tgtEl>
                                          <p:spTgt spid="36"/>
                                        </p:tgtEl>
                                        <p:attrNameLst>
                                          <p:attrName>style.visibility</p:attrName>
                                        </p:attrNameLst>
                                      </p:cBhvr>
                                      <p:to>
                                        <p:strVal val="visible"/>
                                      </p:to>
                                    </p:set>
                                    <p:anim calcmode="lin" valueType="num">
                                      <p:cBhvr>
                                        <p:cTn id="74" dur="600" fill="hold"/>
                                        <p:tgtEl>
                                          <p:spTgt spid="36"/>
                                        </p:tgtEl>
                                        <p:attrNameLst>
                                          <p:attrName>ppt_w</p:attrName>
                                        </p:attrNameLst>
                                      </p:cBhvr>
                                      <p:tavLst>
                                        <p:tav tm="0">
                                          <p:val>
                                            <p:fltVal val="0"/>
                                          </p:val>
                                        </p:tav>
                                        <p:tav tm="100000">
                                          <p:val>
                                            <p:strVal val="#ppt_w"/>
                                          </p:val>
                                        </p:tav>
                                      </p:tavLst>
                                    </p:anim>
                                    <p:anim calcmode="lin" valueType="num">
                                      <p:cBhvr>
                                        <p:cTn id="75" dur="600" fill="hold"/>
                                        <p:tgtEl>
                                          <p:spTgt spid="36"/>
                                        </p:tgtEl>
                                        <p:attrNameLst>
                                          <p:attrName>ppt_h</p:attrName>
                                        </p:attrNameLst>
                                      </p:cBhvr>
                                      <p:tavLst>
                                        <p:tav tm="0">
                                          <p:val>
                                            <p:fltVal val="0"/>
                                          </p:val>
                                        </p:tav>
                                        <p:tav tm="100000">
                                          <p:val>
                                            <p:strVal val="#ppt_h"/>
                                          </p:val>
                                        </p:tav>
                                      </p:tavLst>
                                    </p:anim>
                                  </p:childTnLst>
                                </p:cTn>
                              </p:par>
                            </p:childTnLst>
                          </p:cTn>
                        </p:par>
                        <p:par>
                          <p:cTn id="76" fill="hold">
                            <p:stCondLst>
                              <p:cond delay="4700"/>
                            </p:stCondLst>
                            <p:childTnLst>
                              <p:par>
                                <p:cTn id="77" presetID="4" presetClass="entr" presetSubtype="32" fill="hold" grpId="0" nodeType="afterEffect">
                                  <p:stCondLst>
                                    <p:cond delay="0"/>
                                  </p:stCondLst>
                                  <p:iterate>
                                    <p:tmAbs val="0"/>
                                  </p:iterate>
                                  <p:childTnLst>
                                    <p:set>
                                      <p:cBhvr>
                                        <p:cTn id="78" fill="hold"/>
                                        <p:tgtEl>
                                          <p:spTgt spid="37"/>
                                        </p:tgtEl>
                                        <p:attrNameLst>
                                          <p:attrName>style.visibility</p:attrName>
                                        </p:attrNameLst>
                                      </p:cBhvr>
                                      <p:to>
                                        <p:strVal val="visible"/>
                                      </p:to>
                                    </p:set>
                                    <p:animEffect transition="in" filter="box(out)">
                                      <p:cBhvr>
                                        <p:cTn id="79" dur="6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5" grpId="0" animBg="1" advAuto="0"/>
      <p:bldP spid="6" grpId="0" animBg="1" advAuto="0"/>
      <p:bldP spid="9" grpId="0" animBg="1" advAuto="0"/>
      <p:bldP spid="13" grpId="0" animBg="1" advAuto="0"/>
      <p:bldP spid="18" grpId="0" animBg="1" advAuto="0"/>
      <p:bldP spid="19" grpId="0" animBg="1" advAuto="0"/>
      <p:bldP spid="23" grpId="0" animBg="1" advAuto="0"/>
      <p:bldP spid="25" grpId="0" animBg="1" advAuto="0"/>
      <p:bldP spid="27" grpId="0" animBg="1" advAuto="0"/>
      <p:bldP spid="30" grpId="0" animBg="1" advAuto="0"/>
      <p:bldP spid="31" grpId="0" animBg="1" advAuto="0"/>
      <p:bldP spid="32" grpId="0" animBg="1" advAuto="0"/>
      <p:bldP spid="33" grpId="0" animBg="1" advAuto="0"/>
      <p:bldP spid="34" grpId="0" animBg="1" advAuto="0"/>
      <p:bldP spid="35" grpId="0" animBg="1" advAuto="0"/>
      <p:bldP spid="36" grpId="0" animBg="1" advAuto="0"/>
      <p:bldP spid="3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125001" y="548680"/>
            <a:ext cx="3068533" cy="2972433"/>
            <a:chOff x="11" y="7"/>
            <a:chExt cx="3068532" cy="2972431"/>
          </a:xfrm>
        </p:grpSpPr>
        <p:sp>
          <p:nvSpPr>
            <p:cNvPr id="3" name="Freeform 2"/>
            <p:cNvSpPr/>
            <p:nvPr/>
          </p:nvSpPr>
          <p:spPr>
            <a:xfrm rot="7441132">
              <a:off x="535643" y="309218"/>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924">
                  <a:srgbClr val="C3EA03"/>
                </a:gs>
                <a:gs pos="53178">
                  <a:srgbClr val="67CE02"/>
                </a:gs>
                <a:gs pos="100000">
                  <a:srgbClr val="0CB100"/>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4" name="Freeform 3"/>
            <p:cNvSpPr/>
            <p:nvPr/>
          </p:nvSpPr>
          <p:spPr>
            <a:xfrm rot="7441132">
              <a:off x="535642" y="309219"/>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0CB100"/>
                </a:gs>
                <a:gs pos="46821">
                  <a:srgbClr val="67CE02"/>
                </a:gs>
                <a:gs pos="99075">
                  <a:srgbClr val="C3EA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5" name="Oval 4"/>
          <p:cNvSpPr/>
          <p:nvPr/>
        </p:nvSpPr>
        <p:spPr>
          <a:xfrm rot="21561766">
            <a:off x="200354" y="1859925"/>
            <a:ext cx="1084819" cy="108481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defRPr>
                <a:solidFill>
                  <a:srgbClr val="FFFFFF"/>
                </a:solidFill>
              </a:defRPr>
            </a:pPr>
            <a:r>
              <a:rPr lang="en-US" dirty="0" smtClean="0">
                <a:solidFill>
                  <a:srgbClr val="C00000"/>
                </a:solidFill>
              </a:rPr>
              <a:t>Integer</a:t>
            </a:r>
          </a:p>
        </p:txBody>
      </p:sp>
      <p:grpSp>
        <p:nvGrpSpPr>
          <p:cNvPr id="6" name="Group 10"/>
          <p:cNvGrpSpPr/>
          <p:nvPr/>
        </p:nvGrpSpPr>
        <p:grpSpPr>
          <a:xfrm>
            <a:off x="2889880" y="1367221"/>
            <a:ext cx="3075302" cy="2990241"/>
            <a:chOff x="10" y="0"/>
            <a:chExt cx="3075301" cy="2990239"/>
          </a:xfrm>
        </p:grpSpPr>
        <p:sp>
          <p:nvSpPr>
            <p:cNvPr id="7" name="Freeform 11"/>
            <p:cNvSpPr/>
            <p:nvPr/>
          </p:nvSpPr>
          <p:spPr>
            <a:xfrm rot="3282400" flipH="1">
              <a:off x="539027" y="318115"/>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22846">
                  <a:srgbClr val="FF3847"/>
                </a:gs>
                <a:gs pos="63342">
                  <a:srgbClr val="FF7D25"/>
                </a:gs>
                <a:gs pos="100000">
                  <a:srgbClr val="FFC2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8" name="Freeform 12"/>
            <p:cNvSpPr/>
            <p:nvPr/>
          </p:nvSpPr>
          <p:spPr>
            <a:xfrm rot="3282400" flipH="1">
              <a:off x="539026" y="318114"/>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FFC203"/>
                </a:gs>
                <a:gs pos="36657">
                  <a:srgbClr val="FF7D25"/>
                </a:gs>
                <a:gs pos="77153">
                  <a:srgbClr val="FF3847"/>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9" name="Oval 13"/>
          <p:cNvSpPr/>
          <p:nvPr/>
        </p:nvSpPr>
        <p:spPr>
          <a:xfrm rot="21561766">
            <a:off x="2887521" y="1875068"/>
            <a:ext cx="1558476" cy="108481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fontAlgn="t"/>
            <a:r>
              <a:rPr lang="en-US" dirty="0">
                <a:solidFill>
                  <a:srgbClr val="C00000"/>
                </a:solidFill>
              </a:rPr>
              <a:t>2L, 34L, 0L</a:t>
            </a:r>
          </a:p>
        </p:txBody>
      </p:sp>
      <p:sp>
        <p:nvSpPr>
          <p:cNvPr id="13" name="Oval 21"/>
          <p:cNvSpPr/>
          <p:nvPr/>
        </p:nvSpPr>
        <p:spPr>
          <a:xfrm rot="21561766">
            <a:off x="5029962" y="255765"/>
            <a:ext cx="4086529" cy="2678930"/>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sz="2400" dirty="0" smtClean="0">
                <a:solidFill>
                  <a:srgbClr val="C00000"/>
                </a:solidFill>
              </a:rPr>
              <a:t>v </a:t>
            </a:r>
            <a:r>
              <a:rPr lang="en-US" sz="2400" dirty="0">
                <a:solidFill>
                  <a:srgbClr val="C00000"/>
                </a:solidFill>
              </a:rPr>
              <a:t>&lt;- 2L print(class(v))it produces the following result −</a:t>
            </a:r>
          </a:p>
          <a:p>
            <a:pPr algn="ctr" fontAlgn="t"/>
            <a:r>
              <a:rPr lang="en-US" sz="2400" dirty="0">
                <a:solidFill>
                  <a:srgbClr val="C00000"/>
                </a:solidFill>
              </a:rPr>
              <a:t>[1] "integer"</a:t>
            </a:r>
            <a:endParaRPr sz="2400" dirty="0"/>
          </a:p>
        </p:txBody>
      </p:sp>
      <p:sp>
        <p:nvSpPr>
          <p:cNvPr id="18" name="Oval 34"/>
          <p:cNvSpPr/>
          <p:nvPr/>
        </p:nvSpPr>
        <p:spPr>
          <a:xfrm rot="21561766">
            <a:off x="2031905" y="2658652"/>
            <a:ext cx="278021" cy="278021"/>
          </a:xfrm>
          <a:prstGeom prst="ellipse">
            <a:avLst/>
          </a:prstGeom>
          <a:blipFill>
            <a:blip r:embed="rId3"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19" name="Oval 35"/>
          <p:cNvSpPr/>
          <p:nvPr/>
        </p:nvSpPr>
        <p:spPr>
          <a:xfrm rot="21561766">
            <a:off x="4747806" y="1895878"/>
            <a:ext cx="278023" cy="278023"/>
          </a:xfrm>
          <a:prstGeom prst="ellipse">
            <a:avLst/>
          </a:prstGeom>
          <a:blipFill>
            <a:blip r:embed="rId4"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23" name="TextBox 52"/>
          <p:cNvSpPr txBox="1"/>
          <p:nvPr/>
        </p:nvSpPr>
        <p:spPr>
          <a:xfrm>
            <a:off x="141548" y="3164237"/>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fontAlgn="t"/>
            <a:r>
              <a:rPr lang="en-US" dirty="0">
                <a:solidFill>
                  <a:schemeClr val="tx1"/>
                </a:solidFill>
              </a:rPr>
              <a:t>Data Type</a:t>
            </a:r>
          </a:p>
        </p:txBody>
      </p:sp>
      <p:sp>
        <p:nvSpPr>
          <p:cNvPr id="25" name="TextBox 52"/>
          <p:cNvSpPr txBox="1"/>
          <p:nvPr/>
        </p:nvSpPr>
        <p:spPr>
          <a:xfrm>
            <a:off x="2828729" y="1167478"/>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r>
              <a:rPr lang="en-IN" dirty="0" smtClean="0"/>
              <a:t>Example</a:t>
            </a:r>
            <a:endParaRPr dirty="0"/>
          </a:p>
        </p:txBody>
      </p:sp>
      <p:sp>
        <p:nvSpPr>
          <p:cNvPr id="27" name="TextBox 52"/>
          <p:cNvSpPr txBox="1"/>
          <p:nvPr/>
        </p:nvSpPr>
        <p:spPr>
          <a:xfrm>
            <a:off x="5649675" y="3136440"/>
            <a:ext cx="120243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a:r>
              <a:rPr lang="en-IN" dirty="0" smtClean="0"/>
              <a:t>Verify</a:t>
            </a:r>
            <a:endParaRPr dirty="0"/>
          </a:p>
        </p:txBody>
      </p:sp>
      <p:sp>
        <p:nvSpPr>
          <p:cNvPr id="17" name="Trapezoid 39"/>
          <p:cNvSpPr/>
          <p:nvPr/>
        </p:nvSpPr>
        <p:spPr>
          <a:xfrm rot="5400000" flipH="1">
            <a:off x="3267768" y="3334368"/>
            <a:ext cx="1903102" cy="42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gradFill>
            <a:gsLst>
              <a:gs pos="32000">
                <a:srgbClr val="CDD5D8"/>
              </a:gs>
              <a:gs pos="38000">
                <a:srgbClr val="E6EAEB"/>
              </a:gs>
              <a:gs pos="43000">
                <a:srgbClr val="FFFFFF"/>
              </a:gs>
            </a:gsLst>
            <a:lin ang="8100000"/>
          </a:gradFill>
          <a:ln w="12700">
            <a:miter lim="400000"/>
          </a:ln>
        </p:spPr>
        <p:txBody>
          <a:bodyPr lIns="45718" tIns="45718" rIns="45718" bIns="45718" anchor="ctr"/>
          <a:lstStyle/>
          <a:p>
            <a:pPr>
              <a:defRPr>
                <a:solidFill>
                  <a:srgbClr val="FFFFFF"/>
                </a:solidFill>
              </a:defRPr>
            </a:pPr>
            <a:endParaRPr/>
          </a:p>
        </p:txBody>
      </p:sp>
      <p:sp>
        <p:nvSpPr>
          <p:cNvPr id="20" name="Arrow: Pentagon 40"/>
          <p:cNvSpPr/>
          <p:nvPr/>
        </p:nvSpPr>
        <p:spPr>
          <a:xfrm rot="10800000" flipH="1">
            <a:off x="1408001" y="4969483"/>
            <a:ext cx="1324583" cy="10586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8" y="0"/>
                </a:lnTo>
                <a:lnTo>
                  <a:pt x="21600" y="10800"/>
                </a:lnTo>
                <a:lnTo>
                  <a:pt x="12968" y="21600"/>
                </a:lnTo>
                <a:lnTo>
                  <a:pt x="0" y="21600"/>
                </a:lnTo>
                <a:close/>
              </a:path>
            </a:pathLst>
          </a:custGeom>
          <a:gradFill>
            <a:gsLst>
              <a:gs pos="924">
                <a:srgbClr val="C3EA03"/>
              </a:gs>
              <a:gs pos="53178">
                <a:srgbClr val="67CE02"/>
              </a:gs>
              <a:gs pos="100000">
                <a:srgbClr val="0CB100"/>
              </a:gs>
            </a:gsLst>
          </a:gradFill>
          <a:ln w="12700">
            <a:miter lim="400000"/>
          </a:ln>
        </p:spPr>
        <p:txBody>
          <a:bodyPr lIns="45718" tIns="45718" rIns="45718" bIns="45718" anchor="ctr"/>
          <a:lstStyle/>
          <a:p>
            <a:pPr>
              <a:defRPr>
                <a:solidFill>
                  <a:srgbClr val="FFFFFF"/>
                </a:solidFill>
              </a:defRPr>
            </a:pPr>
            <a:endParaRPr/>
          </a:p>
        </p:txBody>
      </p:sp>
      <p:sp>
        <p:nvSpPr>
          <p:cNvPr id="21" name="Isosceles Triangle 42"/>
          <p:cNvSpPr/>
          <p:nvPr/>
        </p:nvSpPr>
        <p:spPr>
          <a:xfrm rot="16200000">
            <a:off x="1452676" y="5983463"/>
            <a:ext cx="159227" cy="248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2" name="Freeform: Shape 43"/>
          <p:cNvSpPr/>
          <p:nvPr/>
        </p:nvSpPr>
        <p:spPr>
          <a:xfrm rot="5400000" flipH="1">
            <a:off x="5975415" y="5339475"/>
            <a:ext cx="1011996" cy="2720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45" y="0"/>
                </a:lnTo>
                <a:lnTo>
                  <a:pt x="20955" y="0"/>
                </a:lnTo>
                <a:close/>
              </a:path>
            </a:pathLst>
          </a:custGeom>
          <a:gradFill>
            <a:gsLst>
              <a:gs pos="0">
                <a:srgbClr val="FFEA03"/>
              </a:gs>
              <a:gs pos="70683">
                <a:srgbClr val="85CE02"/>
              </a:gs>
              <a:gs pos="97580">
                <a:srgbClr val="0CB100"/>
              </a:gs>
            </a:gsLst>
            <a:lin ang="2089253"/>
          </a:gradFill>
          <a:ln w="12700">
            <a:miter lim="400000"/>
          </a:ln>
        </p:spPr>
        <p:txBody>
          <a:bodyPr lIns="45718" tIns="45718" rIns="45718" bIns="45718" anchor="ctr"/>
          <a:lstStyle/>
          <a:p>
            <a:pPr>
              <a:defRPr>
                <a:solidFill>
                  <a:srgbClr val="FFFFFF"/>
                </a:solidFill>
              </a:defRPr>
            </a:pPr>
            <a:endParaRPr/>
          </a:p>
        </p:txBody>
      </p:sp>
      <p:pic>
        <p:nvPicPr>
          <p:cNvPr id="24" name="Picture1.png" descr="Picture1.png"/>
          <p:cNvPicPr>
            <a:picLocks noChangeAspect="1"/>
          </p:cNvPicPr>
          <p:nvPr/>
        </p:nvPicPr>
        <p:blipFill>
          <a:blip r:embed="rId5">
            <a:alphaModFix amt="79568"/>
          </a:blip>
          <a:srcRect t="23035" b="1013"/>
          <a:stretch>
            <a:fillRect/>
          </a:stretch>
        </p:blipFill>
        <p:spPr>
          <a:xfrm>
            <a:off x="6513670" y="4993642"/>
            <a:ext cx="145275" cy="1460005"/>
          </a:xfrm>
          <a:prstGeom prst="rect">
            <a:avLst/>
          </a:prstGeom>
          <a:ln w="12700">
            <a:miter lim="400000"/>
          </a:ln>
        </p:spPr>
      </p:pic>
      <p:sp>
        <p:nvSpPr>
          <p:cNvPr id="26" name="TextBox 52"/>
          <p:cNvSpPr txBox="1"/>
          <p:nvPr/>
        </p:nvSpPr>
        <p:spPr>
          <a:xfrm>
            <a:off x="2465345" y="4883123"/>
            <a:ext cx="2202521"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a:solidFill>
                  <a:srgbClr val="535353"/>
                </a:solidFill>
              </a:defRPr>
            </a:lvl1pPr>
          </a:lstStyle>
          <a:p>
            <a:pPr algn="ctr" fontAlgn="t"/>
            <a:r>
              <a:rPr lang="en-US" sz="3200" dirty="0">
                <a:solidFill>
                  <a:schemeClr val="tx1"/>
                </a:solidFill>
                <a:hlinkClick r:id="rId6" action="ppaction://hlinkfile"/>
              </a:rPr>
              <a:t>R GUI</a:t>
            </a:r>
            <a:r>
              <a:rPr lang="en-US" sz="3200" dirty="0">
                <a:solidFill>
                  <a:schemeClr val="tx1"/>
                </a:solidFill>
              </a:rPr>
              <a:t> </a:t>
            </a:r>
          </a:p>
          <a:p>
            <a:pPr algn="ctr" fontAlgn="t"/>
            <a:r>
              <a:rPr lang="en-US" sz="3200" dirty="0" err="1" smtClean="0">
                <a:solidFill>
                  <a:schemeClr val="tx1"/>
                </a:solidFill>
                <a:hlinkClick r:id="rId7" action="ppaction://hlinkfile"/>
              </a:rPr>
              <a:t>RStudio</a:t>
            </a:r>
            <a:endParaRPr lang="en-US" sz="3200" dirty="0">
              <a:solidFill>
                <a:schemeClr val="tx1"/>
              </a:solidFill>
            </a:endParaRPr>
          </a:p>
        </p:txBody>
      </p:sp>
      <p:sp>
        <p:nvSpPr>
          <p:cNvPr id="28" name="Freeform 110"/>
          <p:cNvSpPr/>
          <p:nvPr/>
        </p:nvSpPr>
        <p:spPr>
          <a:xfrm>
            <a:off x="5578899" y="5229737"/>
            <a:ext cx="431406" cy="481016"/>
          </a:xfrm>
          <a:custGeom>
            <a:avLst/>
            <a:gdLst/>
            <a:ahLst/>
            <a:cxnLst>
              <a:cxn ang="0">
                <a:pos x="wd2" y="hd2"/>
              </a:cxn>
              <a:cxn ang="5400000">
                <a:pos x="wd2" y="hd2"/>
              </a:cxn>
              <a:cxn ang="10800000">
                <a:pos x="wd2" y="hd2"/>
              </a:cxn>
              <a:cxn ang="16200000">
                <a:pos x="wd2" y="hd2"/>
              </a:cxn>
            </a:cxnLst>
            <a:rect l="0" t="0" r="r" b="b"/>
            <a:pathLst>
              <a:path w="21600" h="21600" extrusionOk="0">
                <a:moveTo>
                  <a:pt x="6538" y="0"/>
                </a:moveTo>
                <a:cubicBezTo>
                  <a:pt x="5492" y="0"/>
                  <a:pt x="4650" y="756"/>
                  <a:pt x="4650" y="1693"/>
                </a:cubicBezTo>
                <a:cubicBezTo>
                  <a:pt x="4650" y="2630"/>
                  <a:pt x="5492" y="3386"/>
                  <a:pt x="6538" y="3386"/>
                </a:cubicBezTo>
                <a:cubicBezTo>
                  <a:pt x="7583" y="3386"/>
                  <a:pt x="8425" y="2630"/>
                  <a:pt x="8425" y="1693"/>
                </a:cubicBezTo>
                <a:cubicBezTo>
                  <a:pt x="8425" y="756"/>
                  <a:pt x="7583" y="0"/>
                  <a:pt x="6538" y="0"/>
                </a:cubicBezTo>
                <a:close/>
                <a:moveTo>
                  <a:pt x="17944" y="1907"/>
                </a:moveTo>
                <a:cubicBezTo>
                  <a:pt x="16731" y="1907"/>
                  <a:pt x="15738" y="2779"/>
                  <a:pt x="15738" y="3867"/>
                </a:cubicBezTo>
                <a:cubicBezTo>
                  <a:pt x="15738" y="4955"/>
                  <a:pt x="16731" y="5846"/>
                  <a:pt x="17944" y="5846"/>
                </a:cubicBezTo>
                <a:cubicBezTo>
                  <a:pt x="19157" y="5846"/>
                  <a:pt x="20130" y="4955"/>
                  <a:pt x="20130" y="3867"/>
                </a:cubicBezTo>
                <a:cubicBezTo>
                  <a:pt x="20130" y="2779"/>
                  <a:pt x="19157" y="1907"/>
                  <a:pt x="17944" y="1907"/>
                </a:cubicBezTo>
                <a:close/>
                <a:moveTo>
                  <a:pt x="1351" y="2228"/>
                </a:moveTo>
                <a:cubicBezTo>
                  <a:pt x="847" y="2228"/>
                  <a:pt x="457" y="2595"/>
                  <a:pt x="457" y="3048"/>
                </a:cubicBezTo>
                <a:cubicBezTo>
                  <a:pt x="457" y="3500"/>
                  <a:pt x="847" y="3867"/>
                  <a:pt x="1351" y="3867"/>
                </a:cubicBezTo>
                <a:cubicBezTo>
                  <a:pt x="1855" y="3867"/>
                  <a:pt x="2265" y="3500"/>
                  <a:pt x="2265" y="3048"/>
                </a:cubicBezTo>
                <a:cubicBezTo>
                  <a:pt x="2265" y="2595"/>
                  <a:pt x="1855" y="2228"/>
                  <a:pt x="1351" y="2228"/>
                </a:cubicBezTo>
                <a:close/>
                <a:moveTo>
                  <a:pt x="12320" y="5650"/>
                </a:moveTo>
                <a:cubicBezTo>
                  <a:pt x="9800" y="5650"/>
                  <a:pt x="7750" y="7470"/>
                  <a:pt x="7750" y="9731"/>
                </a:cubicBezTo>
                <a:cubicBezTo>
                  <a:pt x="7750" y="9821"/>
                  <a:pt x="7750" y="9920"/>
                  <a:pt x="7750" y="10016"/>
                </a:cubicBezTo>
                <a:cubicBezTo>
                  <a:pt x="10007" y="9031"/>
                  <a:pt x="12732" y="9863"/>
                  <a:pt x="13830" y="11887"/>
                </a:cubicBezTo>
                <a:cubicBezTo>
                  <a:pt x="14091" y="12367"/>
                  <a:pt x="14231" y="12887"/>
                  <a:pt x="14268" y="13420"/>
                </a:cubicBezTo>
                <a:cubicBezTo>
                  <a:pt x="16539" y="12441"/>
                  <a:pt x="17505" y="10004"/>
                  <a:pt x="16414" y="7966"/>
                </a:cubicBezTo>
                <a:cubicBezTo>
                  <a:pt x="15656" y="6552"/>
                  <a:pt x="14069" y="5654"/>
                  <a:pt x="12320" y="5650"/>
                </a:cubicBezTo>
                <a:close/>
                <a:moveTo>
                  <a:pt x="3636" y="5774"/>
                </a:moveTo>
                <a:cubicBezTo>
                  <a:pt x="2124" y="5774"/>
                  <a:pt x="914" y="6877"/>
                  <a:pt x="914" y="8234"/>
                </a:cubicBezTo>
                <a:cubicBezTo>
                  <a:pt x="914" y="9590"/>
                  <a:pt x="2124" y="10693"/>
                  <a:pt x="3636" y="10693"/>
                </a:cubicBezTo>
                <a:cubicBezTo>
                  <a:pt x="5149" y="10693"/>
                  <a:pt x="6379" y="9590"/>
                  <a:pt x="6379" y="8234"/>
                </a:cubicBezTo>
                <a:cubicBezTo>
                  <a:pt x="6379" y="6877"/>
                  <a:pt x="5149" y="5774"/>
                  <a:pt x="3636" y="5774"/>
                </a:cubicBezTo>
                <a:close/>
                <a:moveTo>
                  <a:pt x="4093" y="6737"/>
                </a:moveTo>
                <a:cubicBezTo>
                  <a:pt x="4766" y="6737"/>
                  <a:pt x="5325" y="7221"/>
                  <a:pt x="5325" y="7824"/>
                </a:cubicBezTo>
                <a:cubicBezTo>
                  <a:pt x="5325" y="7974"/>
                  <a:pt x="5176" y="8109"/>
                  <a:pt x="5008" y="8109"/>
                </a:cubicBezTo>
                <a:cubicBezTo>
                  <a:pt x="4840" y="8109"/>
                  <a:pt x="4709" y="7975"/>
                  <a:pt x="4709" y="7824"/>
                </a:cubicBezTo>
                <a:cubicBezTo>
                  <a:pt x="4709" y="7522"/>
                  <a:pt x="4430" y="7289"/>
                  <a:pt x="4093" y="7289"/>
                </a:cubicBezTo>
                <a:cubicBezTo>
                  <a:pt x="3925" y="7289"/>
                  <a:pt x="3795" y="7155"/>
                  <a:pt x="3795" y="7004"/>
                </a:cubicBezTo>
                <a:cubicBezTo>
                  <a:pt x="3795" y="6853"/>
                  <a:pt x="3925" y="6737"/>
                  <a:pt x="4093" y="6737"/>
                </a:cubicBezTo>
                <a:close/>
                <a:moveTo>
                  <a:pt x="12916" y="6737"/>
                </a:moveTo>
                <a:cubicBezTo>
                  <a:pt x="14429" y="6737"/>
                  <a:pt x="15658" y="7840"/>
                  <a:pt x="15659" y="9196"/>
                </a:cubicBezTo>
                <a:cubicBezTo>
                  <a:pt x="15659" y="9347"/>
                  <a:pt x="15528" y="9463"/>
                  <a:pt x="15360" y="9463"/>
                </a:cubicBezTo>
                <a:cubicBezTo>
                  <a:pt x="15192" y="9463"/>
                  <a:pt x="15042" y="9347"/>
                  <a:pt x="15042" y="9196"/>
                </a:cubicBezTo>
                <a:cubicBezTo>
                  <a:pt x="15042" y="8141"/>
                  <a:pt x="14092" y="7289"/>
                  <a:pt x="12916" y="7289"/>
                </a:cubicBezTo>
                <a:cubicBezTo>
                  <a:pt x="12748" y="7289"/>
                  <a:pt x="12618" y="7155"/>
                  <a:pt x="12618" y="7004"/>
                </a:cubicBezTo>
                <a:cubicBezTo>
                  <a:pt x="12618" y="6853"/>
                  <a:pt x="12748" y="6737"/>
                  <a:pt x="12916" y="6737"/>
                </a:cubicBezTo>
                <a:close/>
                <a:moveTo>
                  <a:pt x="9737" y="10141"/>
                </a:moveTo>
                <a:cubicBezTo>
                  <a:pt x="7553" y="10141"/>
                  <a:pt x="5763" y="11728"/>
                  <a:pt x="5763" y="13687"/>
                </a:cubicBezTo>
                <a:cubicBezTo>
                  <a:pt x="5763" y="15646"/>
                  <a:pt x="7553" y="17234"/>
                  <a:pt x="9737" y="17234"/>
                </a:cubicBezTo>
                <a:cubicBezTo>
                  <a:pt x="11921" y="17234"/>
                  <a:pt x="13691" y="15646"/>
                  <a:pt x="13691" y="13687"/>
                </a:cubicBezTo>
                <a:cubicBezTo>
                  <a:pt x="13691" y="11728"/>
                  <a:pt x="11921" y="10141"/>
                  <a:pt x="9737" y="10141"/>
                </a:cubicBezTo>
                <a:close/>
                <a:moveTo>
                  <a:pt x="10333" y="11246"/>
                </a:moveTo>
                <a:cubicBezTo>
                  <a:pt x="11509" y="11246"/>
                  <a:pt x="12459" y="12098"/>
                  <a:pt x="12459" y="13152"/>
                </a:cubicBezTo>
                <a:cubicBezTo>
                  <a:pt x="12459" y="13303"/>
                  <a:pt x="12329" y="13420"/>
                  <a:pt x="12161" y="13420"/>
                </a:cubicBezTo>
                <a:cubicBezTo>
                  <a:pt x="11993" y="13420"/>
                  <a:pt x="11863" y="13303"/>
                  <a:pt x="11863" y="13152"/>
                </a:cubicBezTo>
                <a:cubicBezTo>
                  <a:pt x="11863" y="12399"/>
                  <a:pt x="11173" y="11780"/>
                  <a:pt x="10333" y="11780"/>
                </a:cubicBezTo>
                <a:cubicBezTo>
                  <a:pt x="10165" y="11780"/>
                  <a:pt x="10035" y="11664"/>
                  <a:pt x="10035" y="11513"/>
                </a:cubicBezTo>
                <a:cubicBezTo>
                  <a:pt x="10035" y="11362"/>
                  <a:pt x="10165" y="11246"/>
                  <a:pt x="10333" y="11246"/>
                </a:cubicBezTo>
                <a:close/>
                <a:moveTo>
                  <a:pt x="19613" y="12867"/>
                </a:moveTo>
                <a:cubicBezTo>
                  <a:pt x="19109" y="12867"/>
                  <a:pt x="18699" y="13235"/>
                  <a:pt x="18699" y="13687"/>
                </a:cubicBezTo>
                <a:cubicBezTo>
                  <a:pt x="18699" y="14139"/>
                  <a:pt x="19109" y="14507"/>
                  <a:pt x="19613" y="14507"/>
                </a:cubicBezTo>
                <a:cubicBezTo>
                  <a:pt x="20117" y="14507"/>
                  <a:pt x="20527" y="14139"/>
                  <a:pt x="20527" y="13687"/>
                </a:cubicBezTo>
                <a:cubicBezTo>
                  <a:pt x="20527" y="13235"/>
                  <a:pt x="20117" y="12867"/>
                  <a:pt x="19613" y="12867"/>
                </a:cubicBezTo>
                <a:close/>
                <a:moveTo>
                  <a:pt x="2424" y="15879"/>
                </a:moveTo>
                <a:cubicBezTo>
                  <a:pt x="1080" y="15879"/>
                  <a:pt x="0" y="16848"/>
                  <a:pt x="0" y="18053"/>
                </a:cubicBezTo>
                <a:cubicBezTo>
                  <a:pt x="0" y="19259"/>
                  <a:pt x="1080" y="20246"/>
                  <a:pt x="2424" y="20246"/>
                </a:cubicBezTo>
                <a:cubicBezTo>
                  <a:pt x="3768" y="20246"/>
                  <a:pt x="4868" y="19259"/>
                  <a:pt x="4868" y="18053"/>
                </a:cubicBezTo>
                <a:cubicBezTo>
                  <a:pt x="4868" y="16848"/>
                  <a:pt x="3768" y="15879"/>
                  <a:pt x="2424" y="15879"/>
                </a:cubicBezTo>
                <a:close/>
                <a:moveTo>
                  <a:pt x="18560" y="16147"/>
                </a:moveTo>
                <a:cubicBezTo>
                  <a:pt x="16879" y="16147"/>
                  <a:pt x="15500" y="17366"/>
                  <a:pt x="15500" y="18873"/>
                </a:cubicBezTo>
                <a:cubicBezTo>
                  <a:pt x="15500" y="20380"/>
                  <a:pt x="16879" y="21600"/>
                  <a:pt x="18560" y="21600"/>
                </a:cubicBezTo>
                <a:cubicBezTo>
                  <a:pt x="20240" y="21600"/>
                  <a:pt x="21600" y="20380"/>
                  <a:pt x="21600" y="18873"/>
                </a:cubicBezTo>
                <a:cubicBezTo>
                  <a:pt x="21600" y="17366"/>
                  <a:pt x="20240" y="16147"/>
                  <a:pt x="18560" y="16147"/>
                </a:cubicBezTo>
                <a:close/>
                <a:moveTo>
                  <a:pt x="18997" y="17198"/>
                </a:moveTo>
                <a:cubicBezTo>
                  <a:pt x="19781" y="17200"/>
                  <a:pt x="20426" y="17760"/>
                  <a:pt x="20428" y="18463"/>
                </a:cubicBezTo>
                <a:cubicBezTo>
                  <a:pt x="20426" y="18639"/>
                  <a:pt x="20266" y="18783"/>
                  <a:pt x="20070" y="18784"/>
                </a:cubicBezTo>
                <a:cubicBezTo>
                  <a:pt x="19874" y="18783"/>
                  <a:pt x="19714" y="18639"/>
                  <a:pt x="19712" y="18463"/>
                </a:cubicBezTo>
                <a:cubicBezTo>
                  <a:pt x="19712" y="18112"/>
                  <a:pt x="19388" y="17840"/>
                  <a:pt x="18997" y="17840"/>
                </a:cubicBezTo>
                <a:cubicBezTo>
                  <a:pt x="18800" y="17840"/>
                  <a:pt x="18659" y="17695"/>
                  <a:pt x="18659" y="17519"/>
                </a:cubicBezTo>
                <a:cubicBezTo>
                  <a:pt x="18659" y="17342"/>
                  <a:pt x="18800" y="17198"/>
                  <a:pt x="18997" y="17198"/>
                </a:cubicBezTo>
                <a:close/>
                <a:moveTo>
                  <a:pt x="7452" y="18873"/>
                </a:moveTo>
                <a:cubicBezTo>
                  <a:pt x="6948" y="18873"/>
                  <a:pt x="6538" y="19241"/>
                  <a:pt x="6538" y="19693"/>
                </a:cubicBezTo>
                <a:cubicBezTo>
                  <a:pt x="6538" y="20145"/>
                  <a:pt x="6948" y="20513"/>
                  <a:pt x="7452" y="20513"/>
                </a:cubicBezTo>
                <a:cubicBezTo>
                  <a:pt x="7956" y="20513"/>
                  <a:pt x="8366" y="20145"/>
                  <a:pt x="8366" y="19693"/>
                </a:cubicBezTo>
                <a:cubicBezTo>
                  <a:pt x="8366" y="19241"/>
                  <a:pt x="7956" y="18873"/>
                  <a:pt x="7452" y="18873"/>
                </a:cubicBez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9" name="TextBox 28"/>
          <p:cNvSpPr txBox="1"/>
          <p:nvPr/>
        </p:nvSpPr>
        <p:spPr>
          <a:xfrm>
            <a:off x="1534927" y="5067787"/>
            <a:ext cx="77718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FFFF"/>
                </a:solidFill>
                <a:latin typeface="Encode Sans Semi Expanded Regular"/>
                <a:ea typeface="Encode Sans Semi Expanded Regular"/>
                <a:cs typeface="Encode Sans Semi Expanded Regular"/>
                <a:sym typeface="Encode Sans Semi Expanded Regular"/>
              </a:defRPr>
            </a:lvl1pPr>
          </a:lstStyle>
          <a:p>
            <a:r>
              <a:rPr lang="en-IN" dirty="0" smtClean="0"/>
              <a:t>Live</a:t>
            </a:r>
          </a:p>
          <a:p>
            <a:pPr algn="ctr"/>
            <a:r>
              <a:rPr lang="en-IN" dirty="0" smtClean="0"/>
              <a:t>Demo</a:t>
            </a:r>
            <a:endParaRPr dirty="0"/>
          </a:p>
        </p:txBody>
      </p:sp>
    </p:spTree>
    <p:extLst>
      <p:ext uri="{BB962C8B-B14F-4D97-AF65-F5344CB8AC3E}">
        <p14:creationId xmlns:p14="http://schemas.microsoft.com/office/powerpoint/2010/main" xmlns="" val="376479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2"/>
                                        </p:tgtEl>
                                        <p:attrNameLst>
                                          <p:attrName>style.visibility</p:attrName>
                                        </p:attrNameLst>
                                      </p:cBhvr>
                                      <p:to>
                                        <p:strVal val="visible"/>
                                      </p:to>
                                    </p:set>
                                    <p:animEffect transition="in" filter="box(out)">
                                      <p:cBhvr>
                                        <p:cTn id="11" dur="600"/>
                                        <p:tgtEl>
                                          <p:spTgt spid="2"/>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23"/>
                                        </p:tgtEl>
                                        <p:attrNameLst>
                                          <p:attrName>style.visibility</p:attrName>
                                        </p:attrNameLst>
                                      </p:cBhvr>
                                      <p:to>
                                        <p:strVal val="visible"/>
                                      </p:to>
                                    </p:set>
                                    <p:animEffect transition="in" filter="box(out)">
                                      <p:cBhvr>
                                        <p:cTn id="15" dur="600"/>
                                        <p:tgtEl>
                                          <p:spTgt spid="2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8"/>
                                        </p:tgtEl>
                                        <p:attrNameLst>
                                          <p:attrName>style.visibility</p:attrName>
                                        </p:attrNameLst>
                                      </p:cBhvr>
                                      <p:to>
                                        <p:strVal val="visible"/>
                                      </p:to>
                                    </p:set>
                                    <p:animEffect transition="in" filter="box(out)">
                                      <p:cBhvr>
                                        <p:cTn id="19" dur="6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iterate>
                                    <p:tmAbs val="0"/>
                                  </p:iterate>
                                  <p:childTnLst>
                                    <p:set>
                                      <p:cBhvr>
                                        <p:cTn id="23" fill="hold"/>
                                        <p:tgtEl>
                                          <p:spTgt spid="9"/>
                                        </p:tgtEl>
                                        <p:attrNameLst>
                                          <p:attrName>style.visibility</p:attrName>
                                        </p:attrNameLst>
                                      </p:cBhvr>
                                      <p:to>
                                        <p:strVal val="visible"/>
                                      </p:to>
                                    </p:set>
                                    <p:animEffect transition="in" filter="box(out)">
                                      <p:cBhvr>
                                        <p:cTn id="24" dur="600"/>
                                        <p:tgtEl>
                                          <p:spTgt spid="9"/>
                                        </p:tgtEl>
                                      </p:cBhvr>
                                    </p:animEffect>
                                  </p:childTnLst>
                                </p:cTn>
                              </p:par>
                            </p:childTnLst>
                          </p:cTn>
                        </p:par>
                        <p:par>
                          <p:cTn id="25" fill="hold">
                            <p:stCondLst>
                              <p:cond delay="600"/>
                            </p:stCondLst>
                            <p:childTnLst>
                              <p:par>
                                <p:cTn id="26" presetID="4" presetClass="entr" presetSubtype="32"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box(out)">
                                      <p:cBhvr>
                                        <p:cTn id="28" dur="600"/>
                                        <p:tgtEl>
                                          <p:spTgt spid="6"/>
                                        </p:tgtEl>
                                      </p:cBhvr>
                                    </p:animEffect>
                                  </p:childTnLst>
                                </p:cTn>
                              </p:par>
                            </p:childTnLst>
                          </p:cTn>
                        </p:par>
                        <p:par>
                          <p:cTn id="29" fill="hold">
                            <p:stCondLst>
                              <p:cond delay="1200"/>
                            </p:stCondLst>
                            <p:childTnLst>
                              <p:par>
                                <p:cTn id="30" presetID="4" presetClass="entr" presetSubtype="32" fill="hold" grpId="0" nodeType="afterEffect">
                                  <p:stCondLst>
                                    <p:cond delay="0"/>
                                  </p:stCondLst>
                                  <p:iterate>
                                    <p:tmAbs val="0"/>
                                  </p:iterate>
                                  <p:childTnLst>
                                    <p:set>
                                      <p:cBhvr>
                                        <p:cTn id="31" fill="hold"/>
                                        <p:tgtEl>
                                          <p:spTgt spid="25"/>
                                        </p:tgtEl>
                                        <p:attrNameLst>
                                          <p:attrName>style.visibility</p:attrName>
                                        </p:attrNameLst>
                                      </p:cBhvr>
                                      <p:to>
                                        <p:strVal val="visible"/>
                                      </p:to>
                                    </p:set>
                                    <p:animEffect transition="in" filter="box(out)">
                                      <p:cBhvr>
                                        <p:cTn id="32" dur="600"/>
                                        <p:tgtEl>
                                          <p:spTgt spid="25"/>
                                        </p:tgtEl>
                                      </p:cBhvr>
                                    </p:animEffect>
                                  </p:childTnLst>
                                </p:cTn>
                              </p:par>
                            </p:childTnLst>
                          </p:cTn>
                        </p:par>
                        <p:par>
                          <p:cTn id="33" fill="hold">
                            <p:stCondLst>
                              <p:cond delay="1800"/>
                            </p:stCondLst>
                            <p:childTnLst>
                              <p:par>
                                <p:cTn id="34" presetID="4" presetClass="entr" presetSubtype="32" fill="hold" grpId="0" nodeType="afterEffect">
                                  <p:stCondLst>
                                    <p:cond delay="0"/>
                                  </p:stCondLst>
                                  <p:iterate>
                                    <p:tmAbs val="0"/>
                                  </p:iterate>
                                  <p:childTnLst>
                                    <p:set>
                                      <p:cBhvr>
                                        <p:cTn id="35" fill="hold"/>
                                        <p:tgtEl>
                                          <p:spTgt spid="19"/>
                                        </p:tgtEl>
                                        <p:attrNameLst>
                                          <p:attrName>style.visibility</p:attrName>
                                        </p:attrNameLst>
                                      </p:cBhvr>
                                      <p:to>
                                        <p:strVal val="visible"/>
                                      </p:to>
                                    </p:set>
                                    <p:animEffect transition="in" filter="box(out)">
                                      <p:cBhvr>
                                        <p:cTn id="36" dur="6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iterate>
                                    <p:tmAbs val="0"/>
                                  </p:iterate>
                                  <p:childTnLst>
                                    <p:set>
                                      <p:cBhvr>
                                        <p:cTn id="40" fill="hold"/>
                                        <p:tgtEl>
                                          <p:spTgt spid="13"/>
                                        </p:tgtEl>
                                        <p:attrNameLst>
                                          <p:attrName>style.visibility</p:attrName>
                                        </p:attrNameLst>
                                      </p:cBhvr>
                                      <p:to>
                                        <p:strVal val="visible"/>
                                      </p:to>
                                    </p:set>
                                    <p:animEffect transition="in" filter="box(out)">
                                      <p:cBhvr>
                                        <p:cTn id="41" dur="600"/>
                                        <p:tgtEl>
                                          <p:spTgt spid="13"/>
                                        </p:tgtEl>
                                      </p:cBhvr>
                                    </p:animEffect>
                                  </p:childTnLst>
                                </p:cTn>
                              </p:par>
                            </p:childTnLst>
                          </p:cTn>
                        </p:par>
                        <p:par>
                          <p:cTn id="42" fill="hold">
                            <p:stCondLst>
                              <p:cond delay="600"/>
                            </p:stCondLst>
                            <p:childTnLst>
                              <p:par>
                                <p:cTn id="43" presetID="4" presetClass="entr" presetSubtype="32" fill="hold" grpId="0" nodeType="afterEffect">
                                  <p:stCondLst>
                                    <p:cond delay="0"/>
                                  </p:stCondLst>
                                  <p:iterate>
                                    <p:tmAbs val="0"/>
                                  </p:iterate>
                                  <p:childTnLst>
                                    <p:set>
                                      <p:cBhvr>
                                        <p:cTn id="44" fill="hold"/>
                                        <p:tgtEl>
                                          <p:spTgt spid="27"/>
                                        </p:tgtEl>
                                        <p:attrNameLst>
                                          <p:attrName>style.visibility</p:attrName>
                                        </p:attrNameLst>
                                      </p:cBhvr>
                                      <p:to>
                                        <p:strVal val="visible"/>
                                      </p:to>
                                    </p:set>
                                    <p:animEffect transition="in" filter="box(out)">
                                      <p:cBhvr>
                                        <p:cTn id="45" dur="6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iterate>
                                    <p:tmAbs val="0"/>
                                  </p:iterate>
                                  <p:childTnLst>
                                    <p:set>
                                      <p:cBhvr>
                                        <p:cTn id="49" fill="hold"/>
                                        <p:tgtEl>
                                          <p:spTgt spid="24"/>
                                        </p:tgtEl>
                                        <p:attrNameLst>
                                          <p:attrName>style.visibility</p:attrName>
                                        </p:attrNameLst>
                                      </p:cBhvr>
                                      <p:to>
                                        <p:strVal val="visible"/>
                                      </p:to>
                                    </p:set>
                                    <p:animEffect transition="in" filter="box(out)">
                                      <p:cBhvr>
                                        <p:cTn id="50" dur="700"/>
                                        <p:tgtEl>
                                          <p:spTgt spid="24"/>
                                        </p:tgtEl>
                                      </p:cBhvr>
                                    </p:animEffect>
                                  </p:childTnLst>
                                </p:cTn>
                              </p:par>
                            </p:childTnLst>
                          </p:cTn>
                        </p:par>
                        <p:par>
                          <p:cTn id="51" fill="hold">
                            <p:stCondLst>
                              <p:cond delay="700"/>
                            </p:stCondLst>
                            <p:childTnLst>
                              <p:par>
                                <p:cTn id="52" presetID="4" presetClass="entr" presetSubtype="32" fill="hold" grpId="0" nodeType="afterEffect">
                                  <p:stCondLst>
                                    <p:cond delay="0"/>
                                  </p:stCondLst>
                                  <p:iterate>
                                    <p:tmAbs val="0"/>
                                  </p:iterate>
                                  <p:childTnLst>
                                    <p:set>
                                      <p:cBhvr>
                                        <p:cTn id="53" fill="hold"/>
                                        <p:tgtEl>
                                          <p:spTgt spid="17"/>
                                        </p:tgtEl>
                                        <p:attrNameLst>
                                          <p:attrName>style.visibility</p:attrName>
                                        </p:attrNameLst>
                                      </p:cBhvr>
                                      <p:to>
                                        <p:strVal val="visible"/>
                                      </p:to>
                                    </p:set>
                                    <p:animEffect transition="in" filter="box(out)">
                                      <p:cBhvr>
                                        <p:cTn id="54" dur="700"/>
                                        <p:tgtEl>
                                          <p:spTgt spid="17"/>
                                        </p:tgtEl>
                                      </p:cBhvr>
                                    </p:animEffect>
                                  </p:childTnLst>
                                </p:cTn>
                              </p:par>
                            </p:childTnLst>
                          </p:cTn>
                        </p:par>
                        <p:par>
                          <p:cTn id="55" fill="hold">
                            <p:stCondLst>
                              <p:cond delay="1400"/>
                            </p:stCondLst>
                            <p:childTnLst>
                              <p:par>
                                <p:cTn id="56" presetID="4" presetClass="entr" presetSubtype="32" fill="hold" grpId="0" nodeType="afterEffect">
                                  <p:stCondLst>
                                    <p:cond delay="0"/>
                                  </p:stCondLst>
                                  <p:iterate>
                                    <p:tmAbs val="0"/>
                                  </p:iterate>
                                  <p:childTnLst>
                                    <p:set>
                                      <p:cBhvr>
                                        <p:cTn id="57" fill="hold"/>
                                        <p:tgtEl>
                                          <p:spTgt spid="22"/>
                                        </p:tgtEl>
                                        <p:attrNameLst>
                                          <p:attrName>style.visibility</p:attrName>
                                        </p:attrNameLst>
                                      </p:cBhvr>
                                      <p:to>
                                        <p:strVal val="visible"/>
                                      </p:to>
                                    </p:set>
                                    <p:animEffect transition="in" filter="box(out)">
                                      <p:cBhvr>
                                        <p:cTn id="58" dur="700"/>
                                        <p:tgtEl>
                                          <p:spTgt spid="22"/>
                                        </p:tgtEl>
                                      </p:cBhvr>
                                    </p:animEffect>
                                  </p:childTnLst>
                                </p:cTn>
                              </p:par>
                            </p:childTnLst>
                          </p:cTn>
                        </p:par>
                        <p:par>
                          <p:cTn id="59" fill="hold">
                            <p:stCondLst>
                              <p:cond delay="2100"/>
                            </p:stCondLst>
                            <p:childTnLst>
                              <p:par>
                                <p:cTn id="60" presetID="4" presetClass="entr" presetSubtype="32" fill="hold" grpId="0" nodeType="afterEffect">
                                  <p:stCondLst>
                                    <p:cond delay="0"/>
                                  </p:stCondLst>
                                  <p:iterate>
                                    <p:tmAbs val="0"/>
                                  </p:iterate>
                                  <p:childTnLst>
                                    <p:set>
                                      <p:cBhvr>
                                        <p:cTn id="61" fill="hold"/>
                                        <p:tgtEl>
                                          <p:spTgt spid="21"/>
                                        </p:tgtEl>
                                        <p:attrNameLst>
                                          <p:attrName>style.visibility</p:attrName>
                                        </p:attrNameLst>
                                      </p:cBhvr>
                                      <p:to>
                                        <p:strVal val="visible"/>
                                      </p:to>
                                    </p:set>
                                    <p:animEffect transition="in" filter="box(out)">
                                      <p:cBhvr>
                                        <p:cTn id="62" dur="700"/>
                                        <p:tgtEl>
                                          <p:spTgt spid="21"/>
                                        </p:tgtEl>
                                      </p:cBhvr>
                                    </p:animEffect>
                                  </p:childTnLst>
                                </p:cTn>
                              </p:par>
                            </p:childTnLst>
                          </p:cTn>
                        </p:par>
                        <p:par>
                          <p:cTn id="63" fill="hold">
                            <p:stCondLst>
                              <p:cond delay="2800"/>
                            </p:stCondLst>
                            <p:childTnLst>
                              <p:par>
                                <p:cTn id="64" presetID="4" presetClass="entr" presetSubtype="32" fill="hold" grpId="0" nodeType="afterEffect">
                                  <p:stCondLst>
                                    <p:cond delay="0"/>
                                  </p:stCondLst>
                                  <p:iterate>
                                    <p:tmAbs val="0"/>
                                  </p:iterate>
                                  <p:childTnLst>
                                    <p:set>
                                      <p:cBhvr>
                                        <p:cTn id="65" fill="hold"/>
                                        <p:tgtEl>
                                          <p:spTgt spid="20"/>
                                        </p:tgtEl>
                                        <p:attrNameLst>
                                          <p:attrName>style.visibility</p:attrName>
                                        </p:attrNameLst>
                                      </p:cBhvr>
                                      <p:to>
                                        <p:strVal val="visible"/>
                                      </p:to>
                                    </p:set>
                                    <p:animEffect transition="in" filter="box(out)">
                                      <p:cBhvr>
                                        <p:cTn id="66" dur="700"/>
                                        <p:tgtEl>
                                          <p:spTgt spid="20"/>
                                        </p:tgtEl>
                                      </p:cBhvr>
                                    </p:animEffect>
                                  </p:childTnLst>
                                </p:cTn>
                              </p:par>
                            </p:childTnLst>
                          </p:cTn>
                        </p:par>
                        <p:par>
                          <p:cTn id="67" fill="hold">
                            <p:stCondLst>
                              <p:cond delay="3500"/>
                            </p:stCondLst>
                            <p:childTnLst>
                              <p:par>
                                <p:cTn id="68" presetID="22" presetClass="entr" presetSubtype="1" fill="hold" grpId="0" nodeType="afterEffect">
                                  <p:stCondLst>
                                    <p:cond delay="0"/>
                                  </p:stCondLst>
                                  <p:iterate>
                                    <p:tmAbs val="0"/>
                                  </p:iterate>
                                  <p:childTnLst>
                                    <p:set>
                                      <p:cBhvr>
                                        <p:cTn id="69" fill="hold"/>
                                        <p:tgtEl>
                                          <p:spTgt spid="26"/>
                                        </p:tgtEl>
                                        <p:attrNameLst>
                                          <p:attrName>style.visibility</p:attrName>
                                        </p:attrNameLst>
                                      </p:cBhvr>
                                      <p:to>
                                        <p:strVal val="visible"/>
                                      </p:to>
                                    </p:set>
                                    <p:animEffect transition="in" filter="wipe(up)">
                                      <p:cBhvr>
                                        <p:cTn id="70" dur="600"/>
                                        <p:tgtEl>
                                          <p:spTgt spid="26"/>
                                        </p:tgtEl>
                                      </p:cBhvr>
                                    </p:animEffect>
                                  </p:childTnLst>
                                </p:cTn>
                              </p:par>
                            </p:childTnLst>
                          </p:cTn>
                        </p:par>
                        <p:par>
                          <p:cTn id="71" fill="hold">
                            <p:stCondLst>
                              <p:cond delay="4100"/>
                            </p:stCondLst>
                            <p:childTnLst>
                              <p:par>
                                <p:cTn id="72" presetID="23" presetClass="entr" presetSubtype="16" fill="hold" grpId="0" nodeType="afterEffect">
                                  <p:stCondLst>
                                    <p:cond delay="0"/>
                                  </p:stCondLst>
                                  <p:iterate>
                                    <p:tmAbs val="0"/>
                                  </p:iterate>
                                  <p:childTnLst>
                                    <p:set>
                                      <p:cBhvr>
                                        <p:cTn id="73" fill="hold"/>
                                        <p:tgtEl>
                                          <p:spTgt spid="28"/>
                                        </p:tgtEl>
                                        <p:attrNameLst>
                                          <p:attrName>style.visibility</p:attrName>
                                        </p:attrNameLst>
                                      </p:cBhvr>
                                      <p:to>
                                        <p:strVal val="visible"/>
                                      </p:to>
                                    </p:set>
                                    <p:anim calcmode="lin" valueType="num">
                                      <p:cBhvr>
                                        <p:cTn id="74" dur="600" fill="hold"/>
                                        <p:tgtEl>
                                          <p:spTgt spid="28"/>
                                        </p:tgtEl>
                                        <p:attrNameLst>
                                          <p:attrName>ppt_w</p:attrName>
                                        </p:attrNameLst>
                                      </p:cBhvr>
                                      <p:tavLst>
                                        <p:tav tm="0">
                                          <p:val>
                                            <p:fltVal val="0"/>
                                          </p:val>
                                        </p:tav>
                                        <p:tav tm="100000">
                                          <p:val>
                                            <p:strVal val="#ppt_w"/>
                                          </p:val>
                                        </p:tav>
                                      </p:tavLst>
                                    </p:anim>
                                    <p:anim calcmode="lin" valueType="num">
                                      <p:cBhvr>
                                        <p:cTn id="75" dur="600" fill="hold"/>
                                        <p:tgtEl>
                                          <p:spTgt spid="28"/>
                                        </p:tgtEl>
                                        <p:attrNameLst>
                                          <p:attrName>ppt_h</p:attrName>
                                        </p:attrNameLst>
                                      </p:cBhvr>
                                      <p:tavLst>
                                        <p:tav tm="0">
                                          <p:val>
                                            <p:fltVal val="0"/>
                                          </p:val>
                                        </p:tav>
                                        <p:tav tm="100000">
                                          <p:val>
                                            <p:strVal val="#ppt_h"/>
                                          </p:val>
                                        </p:tav>
                                      </p:tavLst>
                                    </p:anim>
                                  </p:childTnLst>
                                </p:cTn>
                              </p:par>
                            </p:childTnLst>
                          </p:cTn>
                        </p:par>
                        <p:par>
                          <p:cTn id="76" fill="hold">
                            <p:stCondLst>
                              <p:cond delay="4700"/>
                            </p:stCondLst>
                            <p:childTnLst>
                              <p:par>
                                <p:cTn id="77" presetID="4" presetClass="entr" presetSubtype="32" fill="hold" grpId="0" nodeType="afterEffect">
                                  <p:stCondLst>
                                    <p:cond delay="0"/>
                                  </p:stCondLst>
                                  <p:iterate>
                                    <p:tmAbs val="0"/>
                                  </p:iterate>
                                  <p:childTnLst>
                                    <p:set>
                                      <p:cBhvr>
                                        <p:cTn id="78" fill="hold"/>
                                        <p:tgtEl>
                                          <p:spTgt spid="29"/>
                                        </p:tgtEl>
                                        <p:attrNameLst>
                                          <p:attrName>style.visibility</p:attrName>
                                        </p:attrNameLst>
                                      </p:cBhvr>
                                      <p:to>
                                        <p:strVal val="visible"/>
                                      </p:to>
                                    </p:set>
                                    <p:animEffect transition="in" filter="box(out)">
                                      <p:cBhvr>
                                        <p:cTn id="79" dur="6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5" grpId="0" animBg="1" advAuto="0"/>
      <p:bldP spid="6" grpId="0" animBg="1" advAuto="0"/>
      <p:bldP spid="9" grpId="0" animBg="1" advAuto="0"/>
      <p:bldP spid="13" grpId="0" animBg="1" advAuto="0"/>
      <p:bldP spid="18" grpId="0" animBg="1" advAuto="0"/>
      <p:bldP spid="19" grpId="0" animBg="1" advAuto="0"/>
      <p:bldP spid="23" grpId="0" animBg="1" advAuto="0"/>
      <p:bldP spid="25" grpId="0" animBg="1" advAuto="0"/>
      <p:bldP spid="27" grpId="0" animBg="1" advAuto="0"/>
      <p:bldP spid="17" grpId="0" animBg="1" advAuto="0"/>
      <p:bldP spid="20" grpId="0" animBg="1" advAuto="0"/>
      <p:bldP spid="21" grpId="0" animBg="1" advAuto="0"/>
      <p:bldP spid="22" grpId="0" animBg="1" advAuto="0"/>
      <p:bldP spid="24" grpId="0" animBg="1" advAuto="0"/>
      <p:bldP spid="26" grpId="0" animBg="1" advAuto="0"/>
      <p:bldP spid="28" grpId="0" animBg="1" advAuto="0"/>
      <p:bldP spid="2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6368" y="714999"/>
            <a:ext cx="3068533" cy="2972433"/>
            <a:chOff x="11" y="7"/>
            <a:chExt cx="3068532" cy="2972431"/>
          </a:xfrm>
        </p:grpSpPr>
        <p:sp>
          <p:nvSpPr>
            <p:cNvPr id="3" name="Freeform 2"/>
            <p:cNvSpPr/>
            <p:nvPr/>
          </p:nvSpPr>
          <p:spPr>
            <a:xfrm rot="7441132">
              <a:off x="535643" y="309218"/>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924">
                  <a:srgbClr val="C3EA03"/>
                </a:gs>
                <a:gs pos="53178">
                  <a:srgbClr val="67CE02"/>
                </a:gs>
                <a:gs pos="100000">
                  <a:srgbClr val="0CB100"/>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4" name="Freeform 3"/>
            <p:cNvSpPr/>
            <p:nvPr/>
          </p:nvSpPr>
          <p:spPr>
            <a:xfrm rot="7441132">
              <a:off x="535642" y="309219"/>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0CB100"/>
                </a:gs>
                <a:gs pos="46821">
                  <a:srgbClr val="67CE02"/>
                </a:gs>
                <a:gs pos="99075">
                  <a:srgbClr val="C3EA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5" name="Oval 4"/>
          <p:cNvSpPr/>
          <p:nvPr/>
        </p:nvSpPr>
        <p:spPr>
          <a:xfrm rot="21561766">
            <a:off x="82790" y="2024288"/>
            <a:ext cx="1435555" cy="127920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a:defRPr>
                <a:solidFill>
                  <a:srgbClr val="FFFFFF"/>
                </a:solidFill>
              </a:defRPr>
            </a:pPr>
            <a:r>
              <a:rPr lang="en-US" dirty="0" smtClean="0">
                <a:solidFill>
                  <a:srgbClr val="C00000"/>
                </a:solidFill>
              </a:rPr>
              <a:t>Raw</a:t>
            </a:r>
          </a:p>
        </p:txBody>
      </p:sp>
      <p:grpSp>
        <p:nvGrpSpPr>
          <p:cNvPr id="6" name="Group 10"/>
          <p:cNvGrpSpPr/>
          <p:nvPr/>
        </p:nvGrpSpPr>
        <p:grpSpPr>
          <a:xfrm>
            <a:off x="2771247" y="1533540"/>
            <a:ext cx="3075302" cy="2990241"/>
            <a:chOff x="10" y="0"/>
            <a:chExt cx="3075301" cy="2990239"/>
          </a:xfrm>
        </p:grpSpPr>
        <p:sp>
          <p:nvSpPr>
            <p:cNvPr id="7" name="Freeform 11"/>
            <p:cNvSpPr/>
            <p:nvPr/>
          </p:nvSpPr>
          <p:spPr>
            <a:xfrm rot="3282400" flipH="1">
              <a:off x="539027" y="318115"/>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22846">
                  <a:srgbClr val="FF3847"/>
                </a:gs>
                <a:gs pos="63342">
                  <a:srgbClr val="FF7D25"/>
                </a:gs>
                <a:gs pos="100000">
                  <a:srgbClr val="FFC2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8" name="Freeform 12"/>
            <p:cNvSpPr/>
            <p:nvPr/>
          </p:nvSpPr>
          <p:spPr>
            <a:xfrm rot="3282400" flipH="1">
              <a:off x="539026" y="318114"/>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FFC203"/>
                </a:gs>
                <a:gs pos="36657">
                  <a:srgbClr val="FF7D25"/>
                </a:gs>
                <a:gs pos="77153">
                  <a:srgbClr val="FF3847"/>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9" name="Oval 13"/>
          <p:cNvSpPr/>
          <p:nvPr/>
        </p:nvSpPr>
        <p:spPr>
          <a:xfrm rot="21561766">
            <a:off x="2765049" y="1351082"/>
            <a:ext cx="1864498" cy="1773444"/>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dirty="0">
                <a:solidFill>
                  <a:srgbClr val="C00000"/>
                </a:solidFill>
              </a:rPr>
              <a:t>"Hello" is stored as 48 65 6c </a:t>
            </a:r>
            <a:r>
              <a:rPr lang="en-US" dirty="0" err="1">
                <a:solidFill>
                  <a:srgbClr val="C00000"/>
                </a:solidFill>
              </a:rPr>
              <a:t>6c</a:t>
            </a:r>
            <a:r>
              <a:rPr lang="en-US" dirty="0">
                <a:solidFill>
                  <a:srgbClr val="C00000"/>
                </a:solidFill>
              </a:rPr>
              <a:t> 6f</a:t>
            </a:r>
          </a:p>
        </p:txBody>
      </p:sp>
      <p:sp>
        <p:nvSpPr>
          <p:cNvPr id="13" name="Oval 21"/>
          <p:cNvSpPr/>
          <p:nvPr/>
        </p:nvSpPr>
        <p:spPr>
          <a:xfrm rot="21561766">
            <a:off x="4911329" y="422084"/>
            <a:ext cx="4086529" cy="2678930"/>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sz="2400" dirty="0">
                <a:solidFill>
                  <a:srgbClr val="C00000"/>
                </a:solidFill>
              </a:rPr>
              <a:t>v &lt;- </a:t>
            </a:r>
            <a:r>
              <a:rPr lang="en-US" sz="2400" dirty="0" err="1">
                <a:solidFill>
                  <a:srgbClr val="C00000"/>
                </a:solidFill>
              </a:rPr>
              <a:t>charToRaw</a:t>
            </a:r>
            <a:r>
              <a:rPr lang="en-US" sz="2400" dirty="0">
                <a:solidFill>
                  <a:srgbClr val="C00000"/>
                </a:solidFill>
              </a:rPr>
              <a:t>("Hello") print(class(v))it produces the following result −</a:t>
            </a:r>
          </a:p>
          <a:p>
            <a:pPr algn="ctr" fontAlgn="t"/>
            <a:r>
              <a:rPr lang="en-US" sz="2400" dirty="0">
                <a:solidFill>
                  <a:srgbClr val="C00000"/>
                </a:solidFill>
              </a:rPr>
              <a:t>[1] "raw"</a:t>
            </a:r>
            <a:endParaRPr sz="2400" dirty="0"/>
          </a:p>
        </p:txBody>
      </p:sp>
      <p:sp>
        <p:nvSpPr>
          <p:cNvPr id="18" name="Oval 34"/>
          <p:cNvSpPr/>
          <p:nvPr/>
        </p:nvSpPr>
        <p:spPr>
          <a:xfrm rot="21561766">
            <a:off x="1913272" y="2824971"/>
            <a:ext cx="278021" cy="278021"/>
          </a:xfrm>
          <a:prstGeom prst="ellipse">
            <a:avLst/>
          </a:prstGeom>
          <a:blipFill>
            <a:blip r:embed="rId3"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19" name="Oval 35"/>
          <p:cNvSpPr/>
          <p:nvPr/>
        </p:nvSpPr>
        <p:spPr>
          <a:xfrm rot="21561766">
            <a:off x="4629173" y="2062197"/>
            <a:ext cx="278023" cy="278023"/>
          </a:xfrm>
          <a:prstGeom prst="ellipse">
            <a:avLst/>
          </a:prstGeom>
          <a:blipFill>
            <a:blip r:embed="rId4"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23" name="TextBox 52"/>
          <p:cNvSpPr txBox="1"/>
          <p:nvPr/>
        </p:nvSpPr>
        <p:spPr>
          <a:xfrm>
            <a:off x="22915" y="3330556"/>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fontAlgn="t"/>
            <a:r>
              <a:rPr lang="en-US" dirty="0">
                <a:solidFill>
                  <a:schemeClr val="tx1"/>
                </a:solidFill>
              </a:rPr>
              <a:t>Data Type</a:t>
            </a:r>
          </a:p>
        </p:txBody>
      </p:sp>
      <p:sp>
        <p:nvSpPr>
          <p:cNvPr id="25" name="TextBox 52"/>
          <p:cNvSpPr txBox="1"/>
          <p:nvPr/>
        </p:nvSpPr>
        <p:spPr>
          <a:xfrm>
            <a:off x="2755244" y="995506"/>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r>
              <a:rPr lang="en-IN" dirty="0" smtClean="0"/>
              <a:t>Example</a:t>
            </a:r>
            <a:endParaRPr dirty="0"/>
          </a:p>
        </p:txBody>
      </p:sp>
      <p:sp>
        <p:nvSpPr>
          <p:cNvPr id="27" name="TextBox 52"/>
          <p:cNvSpPr txBox="1"/>
          <p:nvPr/>
        </p:nvSpPr>
        <p:spPr>
          <a:xfrm>
            <a:off x="5531042" y="3302759"/>
            <a:ext cx="120243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a:r>
              <a:rPr lang="en-IN" dirty="0" smtClean="0"/>
              <a:t>Verify</a:t>
            </a:r>
            <a:endParaRPr dirty="0"/>
          </a:p>
        </p:txBody>
      </p:sp>
      <p:sp>
        <p:nvSpPr>
          <p:cNvPr id="20" name="Trapezoid 39"/>
          <p:cNvSpPr/>
          <p:nvPr/>
        </p:nvSpPr>
        <p:spPr>
          <a:xfrm rot="5400000" flipH="1">
            <a:off x="3267768" y="3334368"/>
            <a:ext cx="1903102" cy="42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gradFill>
            <a:gsLst>
              <a:gs pos="32000">
                <a:srgbClr val="CDD5D8"/>
              </a:gs>
              <a:gs pos="38000">
                <a:srgbClr val="E6EAEB"/>
              </a:gs>
              <a:gs pos="43000">
                <a:srgbClr val="FFFFFF"/>
              </a:gs>
            </a:gsLst>
            <a:lin ang="8100000"/>
          </a:gradFill>
          <a:ln w="12700">
            <a:miter lim="400000"/>
          </a:ln>
        </p:spPr>
        <p:txBody>
          <a:bodyPr lIns="45718" tIns="45718" rIns="45718" bIns="45718" anchor="ctr"/>
          <a:lstStyle/>
          <a:p>
            <a:pPr>
              <a:defRPr>
                <a:solidFill>
                  <a:srgbClr val="FFFFFF"/>
                </a:solidFill>
              </a:defRPr>
            </a:pPr>
            <a:endParaRPr/>
          </a:p>
        </p:txBody>
      </p:sp>
      <p:sp>
        <p:nvSpPr>
          <p:cNvPr id="21" name="Arrow: Pentagon 40"/>
          <p:cNvSpPr/>
          <p:nvPr/>
        </p:nvSpPr>
        <p:spPr>
          <a:xfrm rot="10800000" flipH="1">
            <a:off x="1408001" y="4969483"/>
            <a:ext cx="1324583" cy="10586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8" y="0"/>
                </a:lnTo>
                <a:lnTo>
                  <a:pt x="21600" y="10800"/>
                </a:lnTo>
                <a:lnTo>
                  <a:pt x="12968" y="21600"/>
                </a:lnTo>
                <a:lnTo>
                  <a:pt x="0" y="21600"/>
                </a:lnTo>
                <a:close/>
              </a:path>
            </a:pathLst>
          </a:custGeom>
          <a:gradFill>
            <a:gsLst>
              <a:gs pos="924">
                <a:srgbClr val="C3EA03"/>
              </a:gs>
              <a:gs pos="53178">
                <a:srgbClr val="67CE02"/>
              </a:gs>
              <a:gs pos="100000">
                <a:srgbClr val="0CB100"/>
              </a:gs>
            </a:gsLst>
          </a:gradFill>
          <a:ln w="12700">
            <a:miter lim="400000"/>
          </a:ln>
        </p:spPr>
        <p:txBody>
          <a:bodyPr lIns="45718" tIns="45718" rIns="45718" bIns="45718" anchor="ctr"/>
          <a:lstStyle/>
          <a:p>
            <a:pPr>
              <a:defRPr>
                <a:solidFill>
                  <a:srgbClr val="FFFFFF"/>
                </a:solidFill>
              </a:defRPr>
            </a:pPr>
            <a:endParaRPr/>
          </a:p>
        </p:txBody>
      </p:sp>
      <p:sp>
        <p:nvSpPr>
          <p:cNvPr id="22" name="Isosceles Triangle 42"/>
          <p:cNvSpPr/>
          <p:nvPr/>
        </p:nvSpPr>
        <p:spPr>
          <a:xfrm rot="16200000">
            <a:off x="1452676" y="5983463"/>
            <a:ext cx="159227" cy="248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4" name="Freeform: Shape 43"/>
          <p:cNvSpPr/>
          <p:nvPr/>
        </p:nvSpPr>
        <p:spPr>
          <a:xfrm rot="5400000" flipH="1">
            <a:off x="5975415" y="5339475"/>
            <a:ext cx="1011996" cy="2720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45" y="0"/>
                </a:lnTo>
                <a:lnTo>
                  <a:pt x="20955" y="0"/>
                </a:lnTo>
                <a:close/>
              </a:path>
            </a:pathLst>
          </a:custGeom>
          <a:gradFill>
            <a:gsLst>
              <a:gs pos="0">
                <a:srgbClr val="FFEA03"/>
              </a:gs>
              <a:gs pos="70683">
                <a:srgbClr val="85CE02"/>
              </a:gs>
              <a:gs pos="97580">
                <a:srgbClr val="0CB100"/>
              </a:gs>
            </a:gsLst>
            <a:lin ang="2089253"/>
          </a:gradFill>
          <a:ln w="12700">
            <a:miter lim="400000"/>
          </a:ln>
        </p:spPr>
        <p:txBody>
          <a:bodyPr lIns="45718" tIns="45718" rIns="45718" bIns="45718" anchor="ctr"/>
          <a:lstStyle/>
          <a:p>
            <a:pPr>
              <a:defRPr>
                <a:solidFill>
                  <a:srgbClr val="FFFFFF"/>
                </a:solidFill>
              </a:defRPr>
            </a:pPr>
            <a:endParaRPr/>
          </a:p>
        </p:txBody>
      </p:sp>
      <p:pic>
        <p:nvPicPr>
          <p:cNvPr id="26" name="Picture1.png" descr="Picture1.png"/>
          <p:cNvPicPr>
            <a:picLocks noChangeAspect="1"/>
          </p:cNvPicPr>
          <p:nvPr/>
        </p:nvPicPr>
        <p:blipFill>
          <a:blip r:embed="rId5">
            <a:alphaModFix amt="79568"/>
          </a:blip>
          <a:srcRect t="23035" b="1013"/>
          <a:stretch>
            <a:fillRect/>
          </a:stretch>
        </p:blipFill>
        <p:spPr>
          <a:xfrm>
            <a:off x="6513670" y="4993642"/>
            <a:ext cx="145275" cy="1460005"/>
          </a:xfrm>
          <a:prstGeom prst="rect">
            <a:avLst/>
          </a:prstGeom>
          <a:ln w="12700">
            <a:miter lim="400000"/>
          </a:ln>
        </p:spPr>
      </p:pic>
      <p:sp>
        <p:nvSpPr>
          <p:cNvPr id="28" name="TextBox 52"/>
          <p:cNvSpPr txBox="1"/>
          <p:nvPr/>
        </p:nvSpPr>
        <p:spPr>
          <a:xfrm>
            <a:off x="2465345" y="4883123"/>
            <a:ext cx="2202521"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a:solidFill>
                  <a:srgbClr val="535353"/>
                </a:solidFill>
              </a:defRPr>
            </a:lvl1pPr>
          </a:lstStyle>
          <a:p>
            <a:pPr algn="ctr" fontAlgn="t"/>
            <a:r>
              <a:rPr lang="en-US" sz="3200" dirty="0">
                <a:solidFill>
                  <a:schemeClr val="tx1"/>
                </a:solidFill>
                <a:hlinkClick r:id="rId6" action="ppaction://hlinkfile"/>
              </a:rPr>
              <a:t>R GUI</a:t>
            </a:r>
            <a:r>
              <a:rPr lang="en-US" sz="3200" dirty="0">
                <a:solidFill>
                  <a:schemeClr val="tx1"/>
                </a:solidFill>
              </a:rPr>
              <a:t> </a:t>
            </a:r>
          </a:p>
          <a:p>
            <a:pPr algn="ctr" fontAlgn="t"/>
            <a:r>
              <a:rPr lang="en-US" sz="3200" dirty="0" err="1" smtClean="0">
                <a:solidFill>
                  <a:schemeClr val="tx1"/>
                </a:solidFill>
                <a:hlinkClick r:id="rId7" action="ppaction://hlinkfile"/>
              </a:rPr>
              <a:t>RStudio</a:t>
            </a:r>
            <a:endParaRPr lang="en-US" sz="3200" dirty="0">
              <a:solidFill>
                <a:schemeClr val="tx1"/>
              </a:solidFill>
            </a:endParaRPr>
          </a:p>
        </p:txBody>
      </p:sp>
      <p:sp>
        <p:nvSpPr>
          <p:cNvPr id="29" name="Freeform 110"/>
          <p:cNvSpPr/>
          <p:nvPr/>
        </p:nvSpPr>
        <p:spPr>
          <a:xfrm>
            <a:off x="5578899" y="5229737"/>
            <a:ext cx="431406" cy="481016"/>
          </a:xfrm>
          <a:custGeom>
            <a:avLst/>
            <a:gdLst/>
            <a:ahLst/>
            <a:cxnLst>
              <a:cxn ang="0">
                <a:pos x="wd2" y="hd2"/>
              </a:cxn>
              <a:cxn ang="5400000">
                <a:pos x="wd2" y="hd2"/>
              </a:cxn>
              <a:cxn ang="10800000">
                <a:pos x="wd2" y="hd2"/>
              </a:cxn>
              <a:cxn ang="16200000">
                <a:pos x="wd2" y="hd2"/>
              </a:cxn>
            </a:cxnLst>
            <a:rect l="0" t="0" r="r" b="b"/>
            <a:pathLst>
              <a:path w="21600" h="21600" extrusionOk="0">
                <a:moveTo>
                  <a:pt x="6538" y="0"/>
                </a:moveTo>
                <a:cubicBezTo>
                  <a:pt x="5492" y="0"/>
                  <a:pt x="4650" y="756"/>
                  <a:pt x="4650" y="1693"/>
                </a:cubicBezTo>
                <a:cubicBezTo>
                  <a:pt x="4650" y="2630"/>
                  <a:pt x="5492" y="3386"/>
                  <a:pt x="6538" y="3386"/>
                </a:cubicBezTo>
                <a:cubicBezTo>
                  <a:pt x="7583" y="3386"/>
                  <a:pt x="8425" y="2630"/>
                  <a:pt x="8425" y="1693"/>
                </a:cubicBezTo>
                <a:cubicBezTo>
                  <a:pt x="8425" y="756"/>
                  <a:pt x="7583" y="0"/>
                  <a:pt x="6538" y="0"/>
                </a:cubicBezTo>
                <a:close/>
                <a:moveTo>
                  <a:pt x="17944" y="1907"/>
                </a:moveTo>
                <a:cubicBezTo>
                  <a:pt x="16731" y="1907"/>
                  <a:pt x="15738" y="2779"/>
                  <a:pt x="15738" y="3867"/>
                </a:cubicBezTo>
                <a:cubicBezTo>
                  <a:pt x="15738" y="4955"/>
                  <a:pt x="16731" y="5846"/>
                  <a:pt x="17944" y="5846"/>
                </a:cubicBezTo>
                <a:cubicBezTo>
                  <a:pt x="19157" y="5846"/>
                  <a:pt x="20130" y="4955"/>
                  <a:pt x="20130" y="3867"/>
                </a:cubicBezTo>
                <a:cubicBezTo>
                  <a:pt x="20130" y="2779"/>
                  <a:pt x="19157" y="1907"/>
                  <a:pt x="17944" y="1907"/>
                </a:cubicBezTo>
                <a:close/>
                <a:moveTo>
                  <a:pt x="1351" y="2228"/>
                </a:moveTo>
                <a:cubicBezTo>
                  <a:pt x="847" y="2228"/>
                  <a:pt x="457" y="2595"/>
                  <a:pt x="457" y="3048"/>
                </a:cubicBezTo>
                <a:cubicBezTo>
                  <a:pt x="457" y="3500"/>
                  <a:pt x="847" y="3867"/>
                  <a:pt x="1351" y="3867"/>
                </a:cubicBezTo>
                <a:cubicBezTo>
                  <a:pt x="1855" y="3867"/>
                  <a:pt x="2265" y="3500"/>
                  <a:pt x="2265" y="3048"/>
                </a:cubicBezTo>
                <a:cubicBezTo>
                  <a:pt x="2265" y="2595"/>
                  <a:pt x="1855" y="2228"/>
                  <a:pt x="1351" y="2228"/>
                </a:cubicBezTo>
                <a:close/>
                <a:moveTo>
                  <a:pt x="12320" y="5650"/>
                </a:moveTo>
                <a:cubicBezTo>
                  <a:pt x="9800" y="5650"/>
                  <a:pt x="7750" y="7470"/>
                  <a:pt x="7750" y="9731"/>
                </a:cubicBezTo>
                <a:cubicBezTo>
                  <a:pt x="7750" y="9821"/>
                  <a:pt x="7750" y="9920"/>
                  <a:pt x="7750" y="10016"/>
                </a:cubicBezTo>
                <a:cubicBezTo>
                  <a:pt x="10007" y="9031"/>
                  <a:pt x="12732" y="9863"/>
                  <a:pt x="13830" y="11887"/>
                </a:cubicBezTo>
                <a:cubicBezTo>
                  <a:pt x="14091" y="12367"/>
                  <a:pt x="14231" y="12887"/>
                  <a:pt x="14268" y="13420"/>
                </a:cubicBezTo>
                <a:cubicBezTo>
                  <a:pt x="16539" y="12441"/>
                  <a:pt x="17505" y="10004"/>
                  <a:pt x="16414" y="7966"/>
                </a:cubicBezTo>
                <a:cubicBezTo>
                  <a:pt x="15656" y="6552"/>
                  <a:pt x="14069" y="5654"/>
                  <a:pt x="12320" y="5650"/>
                </a:cubicBezTo>
                <a:close/>
                <a:moveTo>
                  <a:pt x="3636" y="5774"/>
                </a:moveTo>
                <a:cubicBezTo>
                  <a:pt x="2124" y="5774"/>
                  <a:pt x="914" y="6877"/>
                  <a:pt x="914" y="8234"/>
                </a:cubicBezTo>
                <a:cubicBezTo>
                  <a:pt x="914" y="9590"/>
                  <a:pt x="2124" y="10693"/>
                  <a:pt x="3636" y="10693"/>
                </a:cubicBezTo>
                <a:cubicBezTo>
                  <a:pt x="5149" y="10693"/>
                  <a:pt x="6379" y="9590"/>
                  <a:pt x="6379" y="8234"/>
                </a:cubicBezTo>
                <a:cubicBezTo>
                  <a:pt x="6379" y="6877"/>
                  <a:pt x="5149" y="5774"/>
                  <a:pt x="3636" y="5774"/>
                </a:cubicBezTo>
                <a:close/>
                <a:moveTo>
                  <a:pt x="4093" y="6737"/>
                </a:moveTo>
                <a:cubicBezTo>
                  <a:pt x="4766" y="6737"/>
                  <a:pt x="5325" y="7221"/>
                  <a:pt x="5325" y="7824"/>
                </a:cubicBezTo>
                <a:cubicBezTo>
                  <a:pt x="5325" y="7974"/>
                  <a:pt x="5176" y="8109"/>
                  <a:pt x="5008" y="8109"/>
                </a:cubicBezTo>
                <a:cubicBezTo>
                  <a:pt x="4840" y="8109"/>
                  <a:pt x="4709" y="7975"/>
                  <a:pt x="4709" y="7824"/>
                </a:cubicBezTo>
                <a:cubicBezTo>
                  <a:pt x="4709" y="7522"/>
                  <a:pt x="4430" y="7289"/>
                  <a:pt x="4093" y="7289"/>
                </a:cubicBezTo>
                <a:cubicBezTo>
                  <a:pt x="3925" y="7289"/>
                  <a:pt x="3795" y="7155"/>
                  <a:pt x="3795" y="7004"/>
                </a:cubicBezTo>
                <a:cubicBezTo>
                  <a:pt x="3795" y="6853"/>
                  <a:pt x="3925" y="6737"/>
                  <a:pt x="4093" y="6737"/>
                </a:cubicBezTo>
                <a:close/>
                <a:moveTo>
                  <a:pt x="12916" y="6737"/>
                </a:moveTo>
                <a:cubicBezTo>
                  <a:pt x="14429" y="6737"/>
                  <a:pt x="15658" y="7840"/>
                  <a:pt x="15659" y="9196"/>
                </a:cubicBezTo>
                <a:cubicBezTo>
                  <a:pt x="15659" y="9347"/>
                  <a:pt x="15528" y="9463"/>
                  <a:pt x="15360" y="9463"/>
                </a:cubicBezTo>
                <a:cubicBezTo>
                  <a:pt x="15192" y="9463"/>
                  <a:pt x="15042" y="9347"/>
                  <a:pt x="15042" y="9196"/>
                </a:cubicBezTo>
                <a:cubicBezTo>
                  <a:pt x="15042" y="8141"/>
                  <a:pt x="14092" y="7289"/>
                  <a:pt x="12916" y="7289"/>
                </a:cubicBezTo>
                <a:cubicBezTo>
                  <a:pt x="12748" y="7289"/>
                  <a:pt x="12618" y="7155"/>
                  <a:pt x="12618" y="7004"/>
                </a:cubicBezTo>
                <a:cubicBezTo>
                  <a:pt x="12618" y="6853"/>
                  <a:pt x="12748" y="6737"/>
                  <a:pt x="12916" y="6737"/>
                </a:cubicBezTo>
                <a:close/>
                <a:moveTo>
                  <a:pt x="9737" y="10141"/>
                </a:moveTo>
                <a:cubicBezTo>
                  <a:pt x="7553" y="10141"/>
                  <a:pt x="5763" y="11728"/>
                  <a:pt x="5763" y="13687"/>
                </a:cubicBezTo>
                <a:cubicBezTo>
                  <a:pt x="5763" y="15646"/>
                  <a:pt x="7553" y="17234"/>
                  <a:pt x="9737" y="17234"/>
                </a:cubicBezTo>
                <a:cubicBezTo>
                  <a:pt x="11921" y="17234"/>
                  <a:pt x="13691" y="15646"/>
                  <a:pt x="13691" y="13687"/>
                </a:cubicBezTo>
                <a:cubicBezTo>
                  <a:pt x="13691" y="11728"/>
                  <a:pt x="11921" y="10141"/>
                  <a:pt x="9737" y="10141"/>
                </a:cubicBezTo>
                <a:close/>
                <a:moveTo>
                  <a:pt x="10333" y="11246"/>
                </a:moveTo>
                <a:cubicBezTo>
                  <a:pt x="11509" y="11246"/>
                  <a:pt x="12459" y="12098"/>
                  <a:pt x="12459" y="13152"/>
                </a:cubicBezTo>
                <a:cubicBezTo>
                  <a:pt x="12459" y="13303"/>
                  <a:pt x="12329" y="13420"/>
                  <a:pt x="12161" y="13420"/>
                </a:cubicBezTo>
                <a:cubicBezTo>
                  <a:pt x="11993" y="13420"/>
                  <a:pt x="11863" y="13303"/>
                  <a:pt x="11863" y="13152"/>
                </a:cubicBezTo>
                <a:cubicBezTo>
                  <a:pt x="11863" y="12399"/>
                  <a:pt x="11173" y="11780"/>
                  <a:pt x="10333" y="11780"/>
                </a:cubicBezTo>
                <a:cubicBezTo>
                  <a:pt x="10165" y="11780"/>
                  <a:pt x="10035" y="11664"/>
                  <a:pt x="10035" y="11513"/>
                </a:cubicBezTo>
                <a:cubicBezTo>
                  <a:pt x="10035" y="11362"/>
                  <a:pt x="10165" y="11246"/>
                  <a:pt x="10333" y="11246"/>
                </a:cubicBezTo>
                <a:close/>
                <a:moveTo>
                  <a:pt x="19613" y="12867"/>
                </a:moveTo>
                <a:cubicBezTo>
                  <a:pt x="19109" y="12867"/>
                  <a:pt x="18699" y="13235"/>
                  <a:pt x="18699" y="13687"/>
                </a:cubicBezTo>
                <a:cubicBezTo>
                  <a:pt x="18699" y="14139"/>
                  <a:pt x="19109" y="14507"/>
                  <a:pt x="19613" y="14507"/>
                </a:cubicBezTo>
                <a:cubicBezTo>
                  <a:pt x="20117" y="14507"/>
                  <a:pt x="20527" y="14139"/>
                  <a:pt x="20527" y="13687"/>
                </a:cubicBezTo>
                <a:cubicBezTo>
                  <a:pt x="20527" y="13235"/>
                  <a:pt x="20117" y="12867"/>
                  <a:pt x="19613" y="12867"/>
                </a:cubicBezTo>
                <a:close/>
                <a:moveTo>
                  <a:pt x="2424" y="15879"/>
                </a:moveTo>
                <a:cubicBezTo>
                  <a:pt x="1080" y="15879"/>
                  <a:pt x="0" y="16848"/>
                  <a:pt x="0" y="18053"/>
                </a:cubicBezTo>
                <a:cubicBezTo>
                  <a:pt x="0" y="19259"/>
                  <a:pt x="1080" y="20246"/>
                  <a:pt x="2424" y="20246"/>
                </a:cubicBezTo>
                <a:cubicBezTo>
                  <a:pt x="3768" y="20246"/>
                  <a:pt x="4868" y="19259"/>
                  <a:pt x="4868" y="18053"/>
                </a:cubicBezTo>
                <a:cubicBezTo>
                  <a:pt x="4868" y="16848"/>
                  <a:pt x="3768" y="15879"/>
                  <a:pt x="2424" y="15879"/>
                </a:cubicBezTo>
                <a:close/>
                <a:moveTo>
                  <a:pt x="18560" y="16147"/>
                </a:moveTo>
                <a:cubicBezTo>
                  <a:pt x="16879" y="16147"/>
                  <a:pt x="15500" y="17366"/>
                  <a:pt x="15500" y="18873"/>
                </a:cubicBezTo>
                <a:cubicBezTo>
                  <a:pt x="15500" y="20380"/>
                  <a:pt x="16879" y="21600"/>
                  <a:pt x="18560" y="21600"/>
                </a:cubicBezTo>
                <a:cubicBezTo>
                  <a:pt x="20240" y="21600"/>
                  <a:pt x="21600" y="20380"/>
                  <a:pt x="21600" y="18873"/>
                </a:cubicBezTo>
                <a:cubicBezTo>
                  <a:pt x="21600" y="17366"/>
                  <a:pt x="20240" y="16147"/>
                  <a:pt x="18560" y="16147"/>
                </a:cubicBezTo>
                <a:close/>
                <a:moveTo>
                  <a:pt x="18997" y="17198"/>
                </a:moveTo>
                <a:cubicBezTo>
                  <a:pt x="19781" y="17200"/>
                  <a:pt x="20426" y="17760"/>
                  <a:pt x="20428" y="18463"/>
                </a:cubicBezTo>
                <a:cubicBezTo>
                  <a:pt x="20426" y="18639"/>
                  <a:pt x="20266" y="18783"/>
                  <a:pt x="20070" y="18784"/>
                </a:cubicBezTo>
                <a:cubicBezTo>
                  <a:pt x="19874" y="18783"/>
                  <a:pt x="19714" y="18639"/>
                  <a:pt x="19712" y="18463"/>
                </a:cubicBezTo>
                <a:cubicBezTo>
                  <a:pt x="19712" y="18112"/>
                  <a:pt x="19388" y="17840"/>
                  <a:pt x="18997" y="17840"/>
                </a:cubicBezTo>
                <a:cubicBezTo>
                  <a:pt x="18800" y="17840"/>
                  <a:pt x="18659" y="17695"/>
                  <a:pt x="18659" y="17519"/>
                </a:cubicBezTo>
                <a:cubicBezTo>
                  <a:pt x="18659" y="17342"/>
                  <a:pt x="18800" y="17198"/>
                  <a:pt x="18997" y="17198"/>
                </a:cubicBezTo>
                <a:close/>
                <a:moveTo>
                  <a:pt x="7452" y="18873"/>
                </a:moveTo>
                <a:cubicBezTo>
                  <a:pt x="6948" y="18873"/>
                  <a:pt x="6538" y="19241"/>
                  <a:pt x="6538" y="19693"/>
                </a:cubicBezTo>
                <a:cubicBezTo>
                  <a:pt x="6538" y="20145"/>
                  <a:pt x="6948" y="20513"/>
                  <a:pt x="7452" y="20513"/>
                </a:cubicBezTo>
                <a:cubicBezTo>
                  <a:pt x="7956" y="20513"/>
                  <a:pt x="8366" y="20145"/>
                  <a:pt x="8366" y="19693"/>
                </a:cubicBezTo>
                <a:cubicBezTo>
                  <a:pt x="8366" y="19241"/>
                  <a:pt x="7956" y="18873"/>
                  <a:pt x="7452" y="18873"/>
                </a:cubicBez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30" name="TextBox 29"/>
          <p:cNvSpPr txBox="1"/>
          <p:nvPr/>
        </p:nvSpPr>
        <p:spPr>
          <a:xfrm>
            <a:off x="1534927" y="5067787"/>
            <a:ext cx="77718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FFFF"/>
                </a:solidFill>
                <a:latin typeface="Encode Sans Semi Expanded Regular"/>
                <a:ea typeface="Encode Sans Semi Expanded Regular"/>
                <a:cs typeface="Encode Sans Semi Expanded Regular"/>
                <a:sym typeface="Encode Sans Semi Expanded Regular"/>
              </a:defRPr>
            </a:lvl1pPr>
          </a:lstStyle>
          <a:p>
            <a:r>
              <a:rPr lang="en-IN" dirty="0" smtClean="0"/>
              <a:t>Live</a:t>
            </a:r>
          </a:p>
          <a:p>
            <a:pPr algn="ctr"/>
            <a:r>
              <a:rPr lang="en-IN" dirty="0" smtClean="0"/>
              <a:t>Demo</a:t>
            </a:r>
            <a:endParaRPr dirty="0"/>
          </a:p>
        </p:txBody>
      </p:sp>
    </p:spTree>
    <p:extLst>
      <p:ext uri="{BB962C8B-B14F-4D97-AF65-F5344CB8AC3E}">
        <p14:creationId xmlns:p14="http://schemas.microsoft.com/office/powerpoint/2010/main" xmlns="" val="237593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2"/>
                                        </p:tgtEl>
                                        <p:attrNameLst>
                                          <p:attrName>style.visibility</p:attrName>
                                        </p:attrNameLst>
                                      </p:cBhvr>
                                      <p:to>
                                        <p:strVal val="visible"/>
                                      </p:to>
                                    </p:set>
                                    <p:animEffect transition="in" filter="box(out)">
                                      <p:cBhvr>
                                        <p:cTn id="11" dur="600"/>
                                        <p:tgtEl>
                                          <p:spTgt spid="2"/>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23"/>
                                        </p:tgtEl>
                                        <p:attrNameLst>
                                          <p:attrName>style.visibility</p:attrName>
                                        </p:attrNameLst>
                                      </p:cBhvr>
                                      <p:to>
                                        <p:strVal val="visible"/>
                                      </p:to>
                                    </p:set>
                                    <p:animEffect transition="in" filter="box(out)">
                                      <p:cBhvr>
                                        <p:cTn id="15" dur="600"/>
                                        <p:tgtEl>
                                          <p:spTgt spid="2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8"/>
                                        </p:tgtEl>
                                        <p:attrNameLst>
                                          <p:attrName>style.visibility</p:attrName>
                                        </p:attrNameLst>
                                      </p:cBhvr>
                                      <p:to>
                                        <p:strVal val="visible"/>
                                      </p:to>
                                    </p:set>
                                    <p:animEffect transition="in" filter="box(out)">
                                      <p:cBhvr>
                                        <p:cTn id="19" dur="6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iterate>
                                    <p:tmAbs val="0"/>
                                  </p:iterate>
                                  <p:childTnLst>
                                    <p:set>
                                      <p:cBhvr>
                                        <p:cTn id="23" fill="hold"/>
                                        <p:tgtEl>
                                          <p:spTgt spid="9"/>
                                        </p:tgtEl>
                                        <p:attrNameLst>
                                          <p:attrName>style.visibility</p:attrName>
                                        </p:attrNameLst>
                                      </p:cBhvr>
                                      <p:to>
                                        <p:strVal val="visible"/>
                                      </p:to>
                                    </p:set>
                                    <p:animEffect transition="in" filter="box(out)">
                                      <p:cBhvr>
                                        <p:cTn id="24" dur="600"/>
                                        <p:tgtEl>
                                          <p:spTgt spid="9"/>
                                        </p:tgtEl>
                                      </p:cBhvr>
                                    </p:animEffect>
                                  </p:childTnLst>
                                </p:cTn>
                              </p:par>
                            </p:childTnLst>
                          </p:cTn>
                        </p:par>
                        <p:par>
                          <p:cTn id="25" fill="hold">
                            <p:stCondLst>
                              <p:cond delay="600"/>
                            </p:stCondLst>
                            <p:childTnLst>
                              <p:par>
                                <p:cTn id="26" presetID="4" presetClass="entr" presetSubtype="32"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box(out)">
                                      <p:cBhvr>
                                        <p:cTn id="28" dur="600"/>
                                        <p:tgtEl>
                                          <p:spTgt spid="6"/>
                                        </p:tgtEl>
                                      </p:cBhvr>
                                    </p:animEffect>
                                  </p:childTnLst>
                                </p:cTn>
                              </p:par>
                            </p:childTnLst>
                          </p:cTn>
                        </p:par>
                        <p:par>
                          <p:cTn id="29" fill="hold">
                            <p:stCondLst>
                              <p:cond delay="1200"/>
                            </p:stCondLst>
                            <p:childTnLst>
                              <p:par>
                                <p:cTn id="30" presetID="4" presetClass="entr" presetSubtype="32" fill="hold" grpId="0" nodeType="afterEffect">
                                  <p:stCondLst>
                                    <p:cond delay="0"/>
                                  </p:stCondLst>
                                  <p:iterate>
                                    <p:tmAbs val="0"/>
                                  </p:iterate>
                                  <p:childTnLst>
                                    <p:set>
                                      <p:cBhvr>
                                        <p:cTn id="31" fill="hold"/>
                                        <p:tgtEl>
                                          <p:spTgt spid="25"/>
                                        </p:tgtEl>
                                        <p:attrNameLst>
                                          <p:attrName>style.visibility</p:attrName>
                                        </p:attrNameLst>
                                      </p:cBhvr>
                                      <p:to>
                                        <p:strVal val="visible"/>
                                      </p:to>
                                    </p:set>
                                    <p:animEffect transition="in" filter="box(out)">
                                      <p:cBhvr>
                                        <p:cTn id="32" dur="600"/>
                                        <p:tgtEl>
                                          <p:spTgt spid="25"/>
                                        </p:tgtEl>
                                      </p:cBhvr>
                                    </p:animEffect>
                                  </p:childTnLst>
                                </p:cTn>
                              </p:par>
                            </p:childTnLst>
                          </p:cTn>
                        </p:par>
                        <p:par>
                          <p:cTn id="33" fill="hold">
                            <p:stCondLst>
                              <p:cond delay="1800"/>
                            </p:stCondLst>
                            <p:childTnLst>
                              <p:par>
                                <p:cTn id="34" presetID="4" presetClass="entr" presetSubtype="32" fill="hold" grpId="0" nodeType="afterEffect">
                                  <p:stCondLst>
                                    <p:cond delay="0"/>
                                  </p:stCondLst>
                                  <p:iterate>
                                    <p:tmAbs val="0"/>
                                  </p:iterate>
                                  <p:childTnLst>
                                    <p:set>
                                      <p:cBhvr>
                                        <p:cTn id="35" fill="hold"/>
                                        <p:tgtEl>
                                          <p:spTgt spid="19"/>
                                        </p:tgtEl>
                                        <p:attrNameLst>
                                          <p:attrName>style.visibility</p:attrName>
                                        </p:attrNameLst>
                                      </p:cBhvr>
                                      <p:to>
                                        <p:strVal val="visible"/>
                                      </p:to>
                                    </p:set>
                                    <p:animEffect transition="in" filter="box(out)">
                                      <p:cBhvr>
                                        <p:cTn id="36" dur="6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iterate>
                                    <p:tmAbs val="0"/>
                                  </p:iterate>
                                  <p:childTnLst>
                                    <p:set>
                                      <p:cBhvr>
                                        <p:cTn id="40" fill="hold"/>
                                        <p:tgtEl>
                                          <p:spTgt spid="13"/>
                                        </p:tgtEl>
                                        <p:attrNameLst>
                                          <p:attrName>style.visibility</p:attrName>
                                        </p:attrNameLst>
                                      </p:cBhvr>
                                      <p:to>
                                        <p:strVal val="visible"/>
                                      </p:to>
                                    </p:set>
                                    <p:animEffect transition="in" filter="box(out)">
                                      <p:cBhvr>
                                        <p:cTn id="41" dur="600"/>
                                        <p:tgtEl>
                                          <p:spTgt spid="13"/>
                                        </p:tgtEl>
                                      </p:cBhvr>
                                    </p:animEffect>
                                  </p:childTnLst>
                                </p:cTn>
                              </p:par>
                            </p:childTnLst>
                          </p:cTn>
                        </p:par>
                        <p:par>
                          <p:cTn id="42" fill="hold">
                            <p:stCondLst>
                              <p:cond delay="600"/>
                            </p:stCondLst>
                            <p:childTnLst>
                              <p:par>
                                <p:cTn id="43" presetID="4" presetClass="entr" presetSubtype="32" fill="hold" grpId="0" nodeType="afterEffect">
                                  <p:stCondLst>
                                    <p:cond delay="0"/>
                                  </p:stCondLst>
                                  <p:iterate>
                                    <p:tmAbs val="0"/>
                                  </p:iterate>
                                  <p:childTnLst>
                                    <p:set>
                                      <p:cBhvr>
                                        <p:cTn id="44" fill="hold"/>
                                        <p:tgtEl>
                                          <p:spTgt spid="27"/>
                                        </p:tgtEl>
                                        <p:attrNameLst>
                                          <p:attrName>style.visibility</p:attrName>
                                        </p:attrNameLst>
                                      </p:cBhvr>
                                      <p:to>
                                        <p:strVal val="visible"/>
                                      </p:to>
                                    </p:set>
                                    <p:animEffect transition="in" filter="box(out)">
                                      <p:cBhvr>
                                        <p:cTn id="45" dur="6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iterate>
                                    <p:tmAbs val="0"/>
                                  </p:iterate>
                                  <p:childTnLst>
                                    <p:set>
                                      <p:cBhvr>
                                        <p:cTn id="49" fill="hold"/>
                                        <p:tgtEl>
                                          <p:spTgt spid="26"/>
                                        </p:tgtEl>
                                        <p:attrNameLst>
                                          <p:attrName>style.visibility</p:attrName>
                                        </p:attrNameLst>
                                      </p:cBhvr>
                                      <p:to>
                                        <p:strVal val="visible"/>
                                      </p:to>
                                    </p:set>
                                    <p:animEffect transition="in" filter="box(out)">
                                      <p:cBhvr>
                                        <p:cTn id="50" dur="700"/>
                                        <p:tgtEl>
                                          <p:spTgt spid="26"/>
                                        </p:tgtEl>
                                      </p:cBhvr>
                                    </p:animEffect>
                                  </p:childTnLst>
                                </p:cTn>
                              </p:par>
                            </p:childTnLst>
                          </p:cTn>
                        </p:par>
                        <p:par>
                          <p:cTn id="51" fill="hold">
                            <p:stCondLst>
                              <p:cond delay="700"/>
                            </p:stCondLst>
                            <p:childTnLst>
                              <p:par>
                                <p:cTn id="52" presetID="4" presetClass="entr" presetSubtype="32" fill="hold" grpId="0" nodeType="afterEffect">
                                  <p:stCondLst>
                                    <p:cond delay="0"/>
                                  </p:stCondLst>
                                  <p:iterate>
                                    <p:tmAbs val="0"/>
                                  </p:iterate>
                                  <p:childTnLst>
                                    <p:set>
                                      <p:cBhvr>
                                        <p:cTn id="53" fill="hold"/>
                                        <p:tgtEl>
                                          <p:spTgt spid="20"/>
                                        </p:tgtEl>
                                        <p:attrNameLst>
                                          <p:attrName>style.visibility</p:attrName>
                                        </p:attrNameLst>
                                      </p:cBhvr>
                                      <p:to>
                                        <p:strVal val="visible"/>
                                      </p:to>
                                    </p:set>
                                    <p:animEffect transition="in" filter="box(out)">
                                      <p:cBhvr>
                                        <p:cTn id="54" dur="700"/>
                                        <p:tgtEl>
                                          <p:spTgt spid="20"/>
                                        </p:tgtEl>
                                      </p:cBhvr>
                                    </p:animEffect>
                                  </p:childTnLst>
                                </p:cTn>
                              </p:par>
                            </p:childTnLst>
                          </p:cTn>
                        </p:par>
                        <p:par>
                          <p:cTn id="55" fill="hold">
                            <p:stCondLst>
                              <p:cond delay="1400"/>
                            </p:stCondLst>
                            <p:childTnLst>
                              <p:par>
                                <p:cTn id="56" presetID="4" presetClass="entr" presetSubtype="32" fill="hold" grpId="0" nodeType="afterEffect">
                                  <p:stCondLst>
                                    <p:cond delay="0"/>
                                  </p:stCondLst>
                                  <p:iterate>
                                    <p:tmAbs val="0"/>
                                  </p:iterate>
                                  <p:childTnLst>
                                    <p:set>
                                      <p:cBhvr>
                                        <p:cTn id="57" fill="hold"/>
                                        <p:tgtEl>
                                          <p:spTgt spid="24"/>
                                        </p:tgtEl>
                                        <p:attrNameLst>
                                          <p:attrName>style.visibility</p:attrName>
                                        </p:attrNameLst>
                                      </p:cBhvr>
                                      <p:to>
                                        <p:strVal val="visible"/>
                                      </p:to>
                                    </p:set>
                                    <p:animEffect transition="in" filter="box(out)">
                                      <p:cBhvr>
                                        <p:cTn id="58" dur="700"/>
                                        <p:tgtEl>
                                          <p:spTgt spid="24"/>
                                        </p:tgtEl>
                                      </p:cBhvr>
                                    </p:animEffect>
                                  </p:childTnLst>
                                </p:cTn>
                              </p:par>
                            </p:childTnLst>
                          </p:cTn>
                        </p:par>
                        <p:par>
                          <p:cTn id="59" fill="hold">
                            <p:stCondLst>
                              <p:cond delay="2100"/>
                            </p:stCondLst>
                            <p:childTnLst>
                              <p:par>
                                <p:cTn id="60" presetID="4" presetClass="entr" presetSubtype="32" fill="hold" grpId="0" nodeType="afterEffect">
                                  <p:stCondLst>
                                    <p:cond delay="0"/>
                                  </p:stCondLst>
                                  <p:iterate>
                                    <p:tmAbs val="0"/>
                                  </p:iterate>
                                  <p:childTnLst>
                                    <p:set>
                                      <p:cBhvr>
                                        <p:cTn id="61" fill="hold"/>
                                        <p:tgtEl>
                                          <p:spTgt spid="22"/>
                                        </p:tgtEl>
                                        <p:attrNameLst>
                                          <p:attrName>style.visibility</p:attrName>
                                        </p:attrNameLst>
                                      </p:cBhvr>
                                      <p:to>
                                        <p:strVal val="visible"/>
                                      </p:to>
                                    </p:set>
                                    <p:animEffect transition="in" filter="box(out)">
                                      <p:cBhvr>
                                        <p:cTn id="62" dur="700"/>
                                        <p:tgtEl>
                                          <p:spTgt spid="22"/>
                                        </p:tgtEl>
                                      </p:cBhvr>
                                    </p:animEffect>
                                  </p:childTnLst>
                                </p:cTn>
                              </p:par>
                            </p:childTnLst>
                          </p:cTn>
                        </p:par>
                        <p:par>
                          <p:cTn id="63" fill="hold">
                            <p:stCondLst>
                              <p:cond delay="2800"/>
                            </p:stCondLst>
                            <p:childTnLst>
                              <p:par>
                                <p:cTn id="64" presetID="4" presetClass="entr" presetSubtype="32" fill="hold" grpId="0" nodeType="afterEffect">
                                  <p:stCondLst>
                                    <p:cond delay="0"/>
                                  </p:stCondLst>
                                  <p:iterate>
                                    <p:tmAbs val="0"/>
                                  </p:iterate>
                                  <p:childTnLst>
                                    <p:set>
                                      <p:cBhvr>
                                        <p:cTn id="65" fill="hold"/>
                                        <p:tgtEl>
                                          <p:spTgt spid="21"/>
                                        </p:tgtEl>
                                        <p:attrNameLst>
                                          <p:attrName>style.visibility</p:attrName>
                                        </p:attrNameLst>
                                      </p:cBhvr>
                                      <p:to>
                                        <p:strVal val="visible"/>
                                      </p:to>
                                    </p:set>
                                    <p:animEffect transition="in" filter="box(out)">
                                      <p:cBhvr>
                                        <p:cTn id="66" dur="700"/>
                                        <p:tgtEl>
                                          <p:spTgt spid="21"/>
                                        </p:tgtEl>
                                      </p:cBhvr>
                                    </p:animEffect>
                                  </p:childTnLst>
                                </p:cTn>
                              </p:par>
                            </p:childTnLst>
                          </p:cTn>
                        </p:par>
                        <p:par>
                          <p:cTn id="67" fill="hold">
                            <p:stCondLst>
                              <p:cond delay="3500"/>
                            </p:stCondLst>
                            <p:childTnLst>
                              <p:par>
                                <p:cTn id="68" presetID="22" presetClass="entr" presetSubtype="1" fill="hold" grpId="0" nodeType="afterEffect">
                                  <p:stCondLst>
                                    <p:cond delay="0"/>
                                  </p:stCondLst>
                                  <p:iterate>
                                    <p:tmAbs val="0"/>
                                  </p:iterate>
                                  <p:childTnLst>
                                    <p:set>
                                      <p:cBhvr>
                                        <p:cTn id="69" fill="hold"/>
                                        <p:tgtEl>
                                          <p:spTgt spid="28"/>
                                        </p:tgtEl>
                                        <p:attrNameLst>
                                          <p:attrName>style.visibility</p:attrName>
                                        </p:attrNameLst>
                                      </p:cBhvr>
                                      <p:to>
                                        <p:strVal val="visible"/>
                                      </p:to>
                                    </p:set>
                                    <p:animEffect transition="in" filter="wipe(up)">
                                      <p:cBhvr>
                                        <p:cTn id="70" dur="600"/>
                                        <p:tgtEl>
                                          <p:spTgt spid="28"/>
                                        </p:tgtEl>
                                      </p:cBhvr>
                                    </p:animEffect>
                                  </p:childTnLst>
                                </p:cTn>
                              </p:par>
                            </p:childTnLst>
                          </p:cTn>
                        </p:par>
                        <p:par>
                          <p:cTn id="71" fill="hold">
                            <p:stCondLst>
                              <p:cond delay="4100"/>
                            </p:stCondLst>
                            <p:childTnLst>
                              <p:par>
                                <p:cTn id="72" presetID="23" presetClass="entr" presetSubtype="16" fill="hold" grpId="0" nodeType="afterEffect">
                                  <p:stCondLst>
                                    <p:cond delay="0"/>
                                  </p:stCondLst>
                                  <p:iterate>
                                    <p:tmAbs val="0"/>
                                  </p:iterate>
                                  <p:childTnLst>
                                    <p:set>
                                      <p:cBhvr>
                                        <p:cTn id="73" fill="hold"/>
                                        <p:tgtEl>
                                          <p:spTgt spid="29"/>
                                        </p:tgtEl>
                                        <p:attrNameLst>
                                          <p:attrName>style.visibility</p:attrName>
                                        </p:attrNameLst>
                                      </p:cBhvr>
                                      <p:to>
                                        <p:strVal val="visible"/>
                                      </p:to>
                                    </p:set>
                                    <p:anim calcmode="lin" valueType="num">
                                      <p:cBhvr>
                                        <p:cTn id="74" dur="600" fill="hold"/>
                                        <p:tgtEl>
                                          <p:spTgt spid="29"/>
                                        </p:tgtEl>
                                        <p:attrNameLst>
                                          <p:attrName>ppt_w</p:attrName>
                                        </p:attrNameLst>
                                      </p:cBhvr>
                                      <p:tavLst>
                                        <p:tav tm="0">
                                          <p:val>
                                            <p:fltVal val="0"/>
                                          </p:val>
                                        </p:tav>
                                        <p:tav tm="100000">
                                          <p:val>
                                            <p:strVal val="#ppt_w"/>
                                          </p:val>
                                        </p:tav>
                                      </p:tavLst>
                                    </p:anim>
                                    <p:anim calcmode="lin" valueType="num">
                                      <p:cBhvr>
                                        <p:cTn id="75" dur="600" fill="hold"/>
                                        <p:tgtEl>
                                          <p:spTgt spid="29"/>
                                        </p:tgtEl>
                                        <p:attrNameLst>
                                          <p:attrName>ppt_h</p:attrName>
                                        </p:attrNameLst>
                                      </p:cBhvr>
                                      <p:tavLst>
                                        <p:tav tm="0">
                                          <p:val>
                                            <p:fltVal val="0"/>
                                          </p:val>
                                        </p:tav>
                                        <p:tav tm="100000">
                                          <p:val>
                                            <p:strVal val="#ppt_h"/>
                                          </p:val>
                                        </p:tav>
                                      </p:tavLst>
                                    </p:anim>
                                  </p:childTnLst>
                                </p:cTn>
                              </p:par>
                            </p:childTnLst>
                          </p:cTn>
                        </p:par>
                        <p:par>
                          <p:cTn id="76" fill="hold">
                            <p:stCondLst>
                              <p:cond delay="4700"/>
                            </p:stCondLst>
                            <p:childTnLst>
                              <p:par>
                                <p:cTn id="77" presetID="4" presetClass="entr" presetSubtype="32" fill="hold" grpId="0" nodeType="afterEffect">
                                  <p:stCondLst>
                                    <p:cond delay="0"/>
                                  </p:stCondLst>
                                  <p:iterate>
                                    <p:tmAbs val="0"/>
                                  </p:iterate>
                                  <p:childTnLst>
                                    <p:set>
                                      <p:cBhvr>
                                        <p:cTn id="78" fill="hold"/>
                                        <p:tgtEl>
                                          <p:spTgt spid="30"/>
                                        </p:tgtEl>
                                        <p:attrNameLst>
                                          <p:attrName>style.visibility</p:attrName>
                                        </p:attrNameLst>
                                      </p:cBhvr>
                                      <p:to>
                                        <p:strVal val="visible"/>
                                      </p:to>
                                    </p:set>
                                    <p:animEffect transition="in" filter="box(out)">
                                      <p:cBhvr>
                                        <p:cTn id="79" dur="6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5" grpId="0" animBg="1" advAuto="0"/>
      <p:bldP spid="6" grpId="0" animBg="1" advAuto="0"/>
      <p:bldP spid="9" grpId="0" animBg="1" advAuto="0"/>
      <p:bldP spid="13" grpId="0" animBg="1" advAuto="0"/>
      <p:bldP spid="18" grpId="0" animBg="1" advAuto="0"/>
      <p:bldP spid="19" grpId="0" animBg="1" advAuto="0"/>
      <p:bldP spid="23" grpId="0" animBg="1" advAuto="0"/>
      <p:bldP spid="25" grpId="0" animBg="1" advAuto="0"/>
      <p:bldP spid="27" grpId="0" animBg="1" advAuto="0"/>
      <p:bldP spid="20" grpId="0" animBg="1" advAuto="0"/>
      <p:bldP spid="21" grpId="0" animBg="1" advAuto="0"/>
      <p:bldP spid="22" grpId="0" animBg="1" advAuto="0"/>
      <p:bldP spid="24" grpId="0" animBg="1" advAuto="0"/>
      <p:bldP spid="26" grpId="0" animBg="1" advAuto="0"/>
      <p:bldP spid="28" grpId="0" animBg="1" advAuto="0"/>
      <p:bldP spid="29" grpId="0" animBg="1" advAuto="0"/>
      <p:bldP spid="30"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110963" y="674929"/>
            <a:ext cx="3068533" cy="2972433"/>
            <a:chOff x="11" y="7"/>
            <a:chExt cx="3068532" cy="2972431"/>
          </a:xfrm>
        </p:grpSpPr>
        <p:sp>
          <p:nvSpPr>
            <p:cNvPr id="3" name="Freeform 2"/>
            <p:cNvSpPr/>
            <p:nvPr/>
          </p:nvSpPr>
          <p:spPr>
            <a:xfrm rot="7441132">
              <a:off x="535643" y="309218"/>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924">
                  <a:srgbClr val="C3EA03"/>
                </a:gs>
                <a:gs pos="53178">
                  <a:srgbClr val="67CE02"/>
                </a:gs>
                <a:gs pos="100000">
                  <a:srgbClr val="0CB100"/>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4" name="Freeform 3"/>
            <p:cNvSpPr/>
            <p:nvPr/>
          </p:nvSpPr>
          <p:spPr>
            <a:xfrm rot="7441132">
              <a:off x="535642" y="309219"/>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0CB100"/>
                </a:gs>
                <a:gs pos="46821">
                  <a:srgbClr val="67CE02"/>
                </a:gs>
                <a:gs pos="99075">
                  <a:srgbClr val="C3EA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5" name="Oval 4"/>
          <p:cNvSpPr/>
          <p:nvPr/>
        </p:nvSpPr>
        <p:spPr>
          <a:xfrm rot="21561766">
            <a:off x="187385" y="1984218"/>
            <a:ext cx="1435555" cy="127920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defRPr>
                <a:solidFill>
                  <a:srgbClr val="FFFFFF"/>
                </a:solidFill>
              </a:defRPr>
            </a:pPr>
            <a:r>
              <a:rPr lang="en-US" dirty="0" smtClean="0">
                <a:solidFill>
                  <a:srgbClr val="C00000"/>
                </a:solidFill>
              </a:rPr>
              <a:t>Character</a:t>
            </a:r>
          </a:p>
        </p:txBody>
      </p:sp>
      <p:grpSp>
        <p:nvGrpSpPr>
          <p:cNvPr id="6" name="Group 10"/>
          <p:cNvGrpSpPr/>
          <p:nvPr/>
        </p:nvGrpSpPr>
        <p:grpSpPr>
          <a:xfrm>
            <a:off x="2875842" y="1493470"/>
            <a:ext cx="3075302" cy="2990241"/>
            <a:chOff x="10" y="0"/>
            <a:chExt cx="3075301" cy="2990239"/>
          </a:xfrm>
        </p:grpSpPr>
        <p:sp>
          <p:nvSpPr>
            <p:cNvPr id="7" name="Freeform 11"/>
            <p:cNvSpPr/>
            <p:nvPr/>
          </p:nvSpPr>
          <p:spPr>
            <a:xfrm rot="3282400" flipH="1">
              <a:off x="539027" y="318115"/>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22846">
                  <a:srgbClr val="FF3847"/>
                </a:gs>
                <a:gs pos="63342">
                  <a:srgbClr val="FF7D25"/>
                </a:gs>
                <a:gs pos="100000">
                  <a:srgbClr val="FFC2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8" name="Freeform 12"/>
            <p:cNvSpPr/>
            <p:nvPr/>
          </p:nvSpPr>
          <p:spPr>
            <a:xfrm rot="3282400" flipH="1">
              <a:off x="539026" y="318114"/>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FFC203"/>
                </a:gs>
                <a:gs pos="36657">
                  <a:srgbClr val="FF7D25"/>
                </a:gs>
                <a:gs pos="77153">
                  <a:srgbClr val="FF3847"/>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9" name="Oval 13"/>
          <p:cNvSpPr/>
          <p:nvPr/>
        </p:nvSpPr>
        <p:spPr>
          <a:xfrm rot="21561766">
            <a:off x="2870660" y="1493801"/>
            <a:ext cx="1630480" cy="1591951"/>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dirty="0">
                <a:solidFill>
                  <a:srgbClr val="C00000"/>
                </a:solidFill>
              </a:rPr>
              <a:t>'a' , '"good", "TRUE", '23.4'</a:t>
            </a:r>
          </a:p>
        </p:txBody>
      </p:sp>
      <p:sp>
        <p:nvSpPr>
          <p:cNvPr id="13" name="Oval 21"/>
          <p:cNvSpPr/>
          <p:nvPr/>
        </p:nvSpPr>
        <p:spPr>
          <a:xfrm rot="21561766">
            <a:off x="5015924" y="382014"/>
            <a:ext cx="4086529" cy="2678930"/>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sz="2400" dirty="0">
                <a:solidFill>
                  <a:srgbClr val="C00000"/>
                </a:solidFill>
              </a:rPr>
              <a:t>v &lt;- "TRUE" print(class(v))it produces the following result −</a:t>
            </a:r>
          </a:p>
          <a:p>
            <a:pPr algn="ctr" fontAlgn="t"/>
            <a:r>
              <a:rPr lang="en-US" sz="2400" dirty="0">
                <a:solidFill>
                  <a:srgbClr val="C00000"/>
                </a:solidFill>
              </a:rPr>
              <a:t>[1] "character" </a:t>
            </a:r>
            <a:endParaRPr sz="2400" dirty="0"/>
          </a:p>
        </p:txBody>
      </p:sp>
      <p:sp>
        <p:nvSpPr>
          <p:cNvPr id="18" name="Oval 34"/>
          <p:cNvSpPr/>
          <p:nvPr/>
        </p:nvSpPr>
        <p:spPr>
          <a:xfrm rot="21561766">
            <a:off x="2017867" y="2784901"/>
            <a:ext cx="278021" cy="278021"/>
          </a:xfrm>
          <a:prstGeom prst="ellipse">
            <a:avLst/>
          </a:prstGeom>
          <a:blipFill>
            <a:blip r:embed="rId3"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19" name="Oval 35"/>
          <p:cNvSpPr/>
          <p:nvPr/>
        </p:nvSpPr>
        <p:spPr>
          <a:xfrm rot="21561766">
            <a:off x="4733768" y="2022127"/>
            <a:ext cx="278023" cy="278023"/>
          </a:xfrm>
          <a:prstGeom prst="ellipse">
            <a:avLst/>
          </a:prstGeom>
          <a:blipFill>
            <a:blip r:embed="rId4"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23" name="TextBox 52"/>
          <p:cNvSpPr txBox="1"/>
          <p:nvPr/>
        </p:nvSpPr>
        <p:spPr>
          <a:xfrm>
            <a:off x="127510" y="3290486"/>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fontAlgn="t"/>
            <a:r>
              <a:rPr lang="en-US" dirty="0">
                <a:solidFill>
                  <a:schemeClr val="tx1"/>
                </a:solidFill>
              </a:rPr>
              <a:t>Data Type</a:t>
            </a:r>
          </a:p>
        </p:txBody>
      </p:sp>
      <p:sp>
        <p:nvSpPr>
          <p:cNvPr id="25" name="TextBox 52"/>
          <p:cNvSpPr txBox="1"/>
          <p:nvPr/>
        </p:nvSpPr>
        <p:spPr>
          <a:xfrm>
            <a:off x="2827984" y="1124140"/>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r>
              <a:rPr lang="en-IN" dirty="0" smtClean="0"/>
              <a:t>Example</a:t>
            </a:r>
            <a:endParaRPr dirty="0"/>
          </a:p>
        </p:txBody>
      </p:sp>
      <p:sp>
        <p:nvSpPr>
          <p:cNvPr id="27" name="TextBox 52"/>
          <p:cNvSpPr txBox="1"/>
          <p:nvPr/>
        </p:nvSpPr>
        <p:spPr>
          <a:xfrm>
            <a:off x="5635637" y="3262689"/>
            <a:ext cx="120243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a:r>
              <a:rPr lang="en-IN" dirty="0" smtClean="0"/>
              <a:t>Verify</a:t>
            </a:r>
            <a:endParaRPr dirty="0"/>
          </a:p>
        </p:txBody>
      </p:sp>
      <p:sp>
        <p:nvSpPr>
          <p:cNvPr id="17" name="Trapezoid 39"/>
          <p:cNvSpPr/>
          <p:nvPr/>
        </p:nvSpPr>
        <p:spPr>
          <a:xfrm rot="5400000" flipH="1">
            <a:off x="3267768" y="3334368"/>
            <a:ext cx="1903102" cy="42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gradFill>
            <a:gsLst>
              <a:gs pos="32000">
                <a:srgbClr val="CDD5D8"/>
              </a:gs>
              <a:gs pos="38000">
                <a:srgbClr val="E6EAEB"/>
              </a:gs>
              <a:gs pos="43000">
                <a:srgbClr val="FFFFFF"/>
              </a:gs>
            </a:gsLst>
            <a:lin ang="8100000"/>
          </a:gradFill>
          <a:ln w="12700">
            <a:miter lim="400000"/>
          </a:ln>
        </p:spPr>
        <p:txBody>
          <a:bodyPr lIns="45718" tIns="45718" rIns="45718" bIns="45718" anchor="ctr"/>
          <a:lstStyle/>
          <a:p>
            <a:pPr>
              <a:defRPr>
                <a:solidFill>
                  <a:srgbClr val="FFFFFF"/>
                </a:solidFill>
              </a:defRPr>
            </a:pPr>
            <a:endParaRPr/>
          </a:p>
        </p:txBody>
      </p:sp>
      <p:sp>
        <p:nvSpPr>
          <p:cNvPr id="20" name="Arrow: Pentagon 40"/>
          <p:cNvSpPr/>
          <p:nvPr/>
        </p:nvSpPr>
        <p:spPr>
          <a:xfrm rot="10800000" flipH="1">
            <a:off x="1408001" y="4969483"/>
            <a:ext cx="1324583" cy="10586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8" y="0"/>
                </a:lnTo>
                <a:lnTo>
                  <a:pt x="21600" y="10800"/>
                </a:lnTo>
                <a:lnTo>
                  <a:pt x="12968" y="21600"/>
                </a:lnTo>
                <a:lnTo>
                  <a:pt x="0" y="21600"/>
                </a:lnTo>
                <a:close/>
              </a:path>
            </a:pathLst>
          </a:custGeom>
          <a:gradFill>
            <a:gsLst>
              <a:gs pos="924">
                <a:srgbClr val="C3EA03"/>
              </a:gs>
              <a:gs pos="53178">
                <a:srgbClr val="67CE02"/>
              </a:gs>
              <a:gs pos="100000">
                <a:srgbClr val="0CB100"/>
              </a:gs>
            </a:gsLst>
          </a:gradFill>
          <a:ln w="12700">
            <a:miter lim="400000"/>
          </a:ln>
        </p:spPr>
        <p:txBody>
          <a:bodyPr lIns="45718" tIns="45718" rIns="45718" bIns="45718" anchor="ctr"/>
          <a:lstStyle/>
          <a:p>
            <a:pPr>
              <a:defRPr>
                <a:solidFill>
                  <a:srgbClr val="FFFFFF"/>
                </a:solidFill>
              </a:defRPr>
            </a:pPr>
            <a:endParaRPr/>
          </a:p>
        </p:txBody>
      </p:sp>
      <p:sp>
        <p:nvSpPr>
          <p:cNvPr id="21" name="Isosceles Triangle 42"/>
          <p:cNvSpPr/>
          <p:nvPr/>
        </p:nvSpPr>
        <p:spPr>
          <a:xfrm rot="16200000">
            <a:off x="1452676" y="5983463"/>
            <a:ext cx="159227" cy="248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2" name="Freeform: Shape 43"/>
          <p:cNvSpPr/>
          <p:nvPr/>
        </p:nvSpPr>
        <p:spPr>
          <a:xfrm rot="5400000" flipH="1">
            <a:off x="5975415" y="5339475"/>
            <a:ext cx="1011996" cy="2720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45" y="0"/>
                </a:lnTo>
                <a:lnTo>
                  <a:pt x="20955" y="0"/>
                </a:lnTo>
                <a:close/>
              </a:path>
            </a:pathLst>
          </a:custGeom>
          <a:gradFill>
            <a:gsLst>
              <a:gs pos="0">
                <a:srgbClr val="FFEA03"/>
              </a:gs>
              <a:gs pos="70683">
                <a:srgbClr val="85CE02"/>
              </a:gs>
              <a:gs pos="97580">
                <a:srgbClr val="0CB100"/>
              </a:gs>
            </a:gsLst>
            <a:lin ang="2089253"/>
          </a:gradFill>
          <a:ln w="12700">
            <a:miter lim="400000"/>
          </a:ln>
        </p:spPr>
        <p:txBody>
          <a:bodyPr lIns="45718" tIns="45718" rIns="45718" bIns="45718" anchor="ctr"/>
          <a:lstStyle/>
          <a:p>
            <a:pPr>
              <a:defRPr>
                <a:solidFill>
                  <a:srgbClr val="FFFFFF"/>
                </a:solidFill>
              </a:defRPr>
            </a:pPr>
            <a:endParaRPr/>
          </a:p>
        </p:txBody>
      </p:sp>
      <p:pic>
        <p:nvPicPr>
          <p:cNvPr id="24" name="Picture1.png" descr="Picture1.png"/>
          <p:cNvPicPr>
            <a:picLocks noChangeAspect="1"/>
          </p:cNvPicPr>
          <p:nvPr/>
        </p:nvPicPr>
        <p:blipFill>
          <a:blip r:embed="rId5">
            <a:alphaModFix amt="79568"/>
          </a:blip>
          <a:srcRect t="23035" b="1013"/>
          <a:stretch>
            <a:fillRect/>
          </a:stretch>
        </p:blipFill>
        <p:spPr>
          <a:xfrm>
            <a:off x="6513670" y="4993642"/>
            <a:ext cx="145275" cy="1460005"/>
          </a:xfrm>
          <a:prstGeom prst="rect">
            <a:avLst/>
          </a:prstGeom>
          <a:ln w="12700">
            <a:miter lim="400000"/>
          </a:ln>
        </p:spPr>
      </p:pic>
      <p:sp>
        <p:nvSpPr>
          <p:cNvPr id="26" name="TextBox 52"/>
          <p:cNvSpPr txBox="1"/>
          <p:nvPr/>
        </p:nvSpPr>
        <p:spPr>
          <a:xfrm>
            <a:off x="2465345" y="4883123"/>
            <a:ext cx="2202521"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a:solidFill>
                  <a:srgbClr val="535353"/>
                </a:solidFill>
              </a:defRPr>
            </a:lvl1pPr>
          </a:lstStyle>
          <a:p>
            <a:pPr algn="ctr" fontAlgn="t"/>
            <a:r>
              <a:rPr lang="en-US" sz="3200" dirty="0">
                <a:solidFill>
                  <a:schemeClr val="tx1"/>
                </a:solidFill>
                <a:hlinkClick r:id="rId6" action="ppaction://hlinkfile"/>
              </a:rPr>
              <a:t>R GUI</a:t>
            </a:r>
            <a:r>
              <a:rPr lang="en-US" sz="3200" dirty="0">
                <a:solidFill>
                  <a:schemeClr val="tx1"/>
                </a:solidFill>
              </a:rPr>
              <a:t> </a:t>
            </a:r>
          </a:p>
          <a:p>
            <a:pPr algn="ctr" fontAlgn="t"/>
            <a:r>
              <a:rPr lang="en-US" sz="3200" dirty="0" err="1" smtClean="0">
                <a:solidFill>
                  <a:schemeClr val="tx1"/>
                </a:solidFill>
                <a:hlinkClick r:id="rId7" action="ppaction://hlinkfile"/>
              </a:rPr>
              <a:t>RStudio</a:t>
            </a:r>
            <a:endParaRPr lang="en-US" sz="3200" dirty="0">
              <a:solidFill>
                <a:schemeClr val="tx1"/>
              </a:solidFill>
            </a:endParaRPr>
          </a:p>
        </p:txBody>
      </p:sp>
      <p:sp>
        <p:nvSpPr>
          <p:cNvPr id="28" name="Freeform 110"/>
          <p:cNvSpPr/>
          <p:nvPr/>
        </p:nvSpPr>
        <p:spPr>
          <a:xfrm>
            <a:off x="5578899" y="5229737"/>
            <a:ext cx="431406" cy="481016"/>
          </a:xfrm>
          <a:custGeom>
            <a:avLst/>
            <a:gdLst/>
            <a:ahLst/>
            <a:cxnLst>
              <a:cxn ang="0">
                <a:pos x="wd2" y="hd2"/>
              </a:cxn>
              <a:cxn ang="5400000">
                <a:pos x="wd2" y="hd2"/>
              </a:cxn>
              <a:cxn ang="10800000">
                <a:pos x="wd2" y="hd2"/>
              </a:cxn>
              <a:cxn ang="16200000">
                <a:pos x="wd2" y="hd2"/>
              </a:cxn>
            </a:cxnLst>
            <a:rect l="0" t="0" r="r" b="b"/>
            <a:pathLst>
              <a:path w="21600" h="21600" extrusionOk="0">
                <a:moveTo>
                  <a:pt x="6538" y="0"/>
                </a:moveTo>
                <a:cubicBezTo>
                  <a:pt x="5492" y="0"/>
                  <a:pt x="4650" y="756"/>
                  <a:pt x="4650" y="1693"/>
                </a:cubicBezTo>
                <a:cubicBezTo>
                  <a:pt x="4650" y="2630"/>
                  <a:pt x="5492" y="3386"/>
                  <a:pt x="6538" y="3386"/>
                </a:cubicBezTo>
                <a:cubicBezTo>
                  <a:pt x="7583" y="3386"/>
                  <a:pt x="8425" y="2630"/>
                  <a:pt x="8425" y="1693"/>
                </a:cubicBezTo>
                <a:cubicBezTo>
                  <a:pt x="8425" y="756"/>
                  <a:pt x="7583" y="0"/>
                  <a:pt x="6538" y="0"/>
                </a:cubicBezTo>
                <a:close/>
                <a:moveTo>
                  <a:pt x="17944" y="1907"/>
                </a:moveTo>
                <a:cubicBezTo>
                  <a:pt x="16731" y="1907"/>
                  <a:pt x="15738" y="2779"/>
                  <a:pt x="15738" y="3867"/>
                </a:cubicBezTo>
                <a:cubicBezTo>
                  <a:pt x="15738" y="4955"/>
                  <a:pt x="16731" y="5846"/>
                  <a:pt x="17944" y="5846"/>
                </a:cubicBezTo>
                <a:cubicBezTo>
                  <a:pt x="19157" y="5846"/>
                  <a:pt x="20130" y="4955"/>
                  <a:pt x="20130" y="3867"/>
                </a:cubicBezTo>
                <a:cubicBezTo>
                  <a:pt x="20130" y="2779"/>
                  <a:pt x="19157" y="1907"/>
                  <a:pt x="17944" y="1907"/>
                </a:cubicBezTo>
                <a:close/>
                <a:moveTo>
                  <a:pt x="1351" y="2228"/>
                </a:moveTo>
                <a:cubicBezTo>
                  <a:pt x="847" y="2228"/>
                  <a:pt x="457" y="2595"/>
                  <a:pt x="457" y="3048"/>
                </a:cubicBezTo>
                <a:cubicBezTo>
                  <a:pt x="457" y="3500"/>
                  <a:pt x="847" y="3867"/>
                  <a:pt x="1351" y="3867"/>
                </a:cubicBezTo>
                <a:cubicBezTo>
                  <a:pt x="1855" y="3867"/>
                  <a:pt x="2265" y="3500"/>
                  <a:pt x="2265" y="3048"/>
                </a:cubicBezTo>
                <a:cubicBezTo>
                  <a:pt x="2265" y="2595"/>
                  <a:pt x="1855" y="2228"/>
                  <a:pt x="1351" y="2228"/>
                </a:cubicBezTo>
                <a:close/>
                <a:moveTo>
                  <a:pt x="12320" y="5650"/>
                </a:moveTo>
                <a:cubicBezTo>
                  <a:pt x="9800" y="5650"/>
                  <a:pt x="7750" y="7470"/>
                  <a:pt x="7750" y="9731"/>
                </a:cubicBezTo>
                <a:cubicBezTo>
                  <a:pt x="7750" y="9821"/>
                  <a:pt x="7750" y="9920"/>
                  <a:pt x="7750" y="10016"/>
                </a:cubicBezTo>
                <a:cubicBezTo>
                  <a:pt x="10007" y="9031"/>
                  <a:pt x="12732" y="9863"/>
                  <a:pt x="13830" y="11887"/>
                </a:cubicBezTo>
                <a:cubicBezTo>
                  <a:pt x="14091" y="12367"/>
                  <a:pt x="14231" y="12887"/>
                  <a:pt x="14268" y="13420"/>
                </a:cubicBezTo>
                <a:cubicBezTo>
                  <a:pt x="16539" y="12441"/>
                  <a:pt x="17505" y="10004"/>
                  <a:pt x="16414" y="7966"/>
                </a:cubicBezTo>
                <a:cubicBezTo>
                  <a:pt x="15656" y="6552"/>
                  <a:pt x="14069" y="5654"/>
                  <a:pt x="12320" y="5650"/>
                </a:cubicBezTo>
                <a:close/>
                <a:moveTo>
                  <a:pt x="3636" y="5774"/>
                </a:moveTo>
                <a:cubicBezTo>
                  <a:pt x="2124" y="5774"/>
                  <a:pt x="914" y="6877"/>
                  <a:pt x="914" y="8234"/>
                </a:cubicBezTo>
                <a:cubicBezTo>
                  <a:pt x="914" y="9590"/>
                  <a:pt x="2124" y="10693"/>
                  <a:pt x="3636" y="10693"/>
                </a:cubicBezTo>
                <a:cubicBezTo>
                  <a:pt x="5149" y="10693"/>
                  <a:pt x="6379" y="9590"/>
                  <a:pt x="6379" y="8234"/>
                </a:cubicBezTo>
                <a:cubicBezTo>
                  <a:pt x="6379" y="6877"/>
                  <a:pt x="5149" y="5774"/>
                  <a:pt x="3636" y="5774"/>
                </a:cubicBezTo>
                <a:close/>
                <a:moveTo>
                  <a:pt x="4093" y="6737"/>
                </a:moveTo>
                <a:cubicBezTo>
                  <a:pt x="4766" y="6737"/>
                  <a:pt x="5325" y="7221"/>
                  <a:pt x="5325" y="7824"/>
                </a:cubicBezTo>
                <a:cubicBezTo>
                  <a:pt x="5325" y="7974"/>
                  <a:pt x="5176" y="8109"/>
                  <a:pt x="5008" y="8109"/>
                </a:cubicBezTo>
                <a:cubicBezTo>
                  <a:pt x="4840" y="8109"/>
                  <a:pt x="4709" y="7975"/>
                  <a:pt x="4709" y="7824"/>
                </a:cubicBezTo>
                <a:cubicBezTo>
                  <a:pt x="4709" y="7522"/>
                  <a:pt x="4430" y="7289"/>
                  <a:pt x="4093" y="7289"/>
                </a:cubicBezTo>
                <a:cubicBezTo>
                  <a:pt x="3925" y="7289"/>
                  <a:pt x="3795" y="7155"/>
                  <a:pt x="3795" y="7004"/>
                </a:cubicBezTo>
                <a:cubicBezTo>
                  <a:pt x="3795" y="6853"/>
                  <a:pt x="3925" y="6737"/>
                  <a:pt x="4093" y="6737"/>
                </a:cubicBezTo>
                <a:close/>
                <a:moveTo>
                  <a:pt x="12916" y="6737"/>
                </a:moveTo>
                <a:cubicBezTo>
                  <a:pt x="14429" y="6737"/>
                  <a:pt x="15658" y="7840"/>
                  <a:pt x="15659" y="9196"/>
                </a:cubicBezTo>
                <a:cubicBezTo>
                  <a:pt x="15659" y="9347"/>
                  <a:pt x="15528" y="9463"/>
                  <a:pt x="15360" y="9463"/>
                </a:cubicBezTo>
                <a:cubicBezTo>
                  <a:pt x="15192" y="9463"/>
                  <a:pt x="15042" y="9347"/>
                  <a:pt x="15042" y="9196"/>
                </a:cubicBezTo>
                <a:cubicBezTo>
                  <a:pt x="15042" y="8141"/>
                  <a:pt x="14092" y="7289"/>
                  <a:pt x="12916" y="7289"/>
                </a:cubicBezTo>
                <a:cubicBezTo>
                  <a:pt x="12748" y="7289"/>
                  <a:pt x="12618" y="7155"/>
                  <a:pt x="12618" y="7004"/>
                </a:cubicBezTo>
                <a:cubicBezTo>
                  <a:pt x="12618" y="6853"/>
                  <a:pt x="12748" y="6737"/>
                  <a:pt x="12916" y="6737"/>
                </a:cubicBezTo>
                <a:close/>
                <a:moveTo>
                  <a:pt x="9737" y="10141"/>
                </a:moveTo>
                <a:cubicBezTo>
                  <a:pt x="7553" y="10141"/>
                  <a:pt x="5763" y="11728"/>
                  <a:pt x="5763" y="13687"/>
                </a:cubicBezTo>
                <a:cubicBezTo>
                  <a:pt x="5763" y="15646"/>
                  <a:pt x="7553" y="17234"/>
                  <a:pt x="9737" y="17234"/>
                </a:cubicBezTo>
                <a:cubicBezTo>
                  <a:pt x="11921" y="17234"/>
                  <a:pt x="13691" y="15646"/>
                  <a:pt x="13691" y="13687"/>
                </a:cubicBezTo>
                <a:cubicBezTo>
                  <a:pt x="13691" y="11728"/>
                  <a:pt x="11921" y="10141"/>
                  <a:pt x="9737" y="10141"/>
                </a:cubicBezTo>
                <a:close/>
                <a:moveTo>
                  <a:pt x="10333" y="11246"/>
                </a:moveTo>
                <a:cubicBezTo>
                  <a:pt x="11509" y="11246"/>
                  <a:pt x="12459" y="12098"/>
                  <a:pt x="12459" y="13152"/>
                </a:cubicBezTo>
                <a:cubicBezTo>
                  <a:pt x="12459" y="13303"/>
                  <a:pt x="12329" y="13420"/>
                  <a:pt x="12161" y="13420"/>
                </a:cubicBezTo>
                <a:cubicBezTo>
                  <a:pt x="11993" y="13420"/>
                  <a:pt x="11863" y="13303"/>
                  <a:pt x="11863" y="13152"/>
                </a:cubicBezTo>
                <a:cubicBezTo>
                  <a:pt x="11863" y="12399"/>
                  <a:pt x="11173" y="11780"/>
                  <a:pt x="10333" y="11780"/>
                </a:cubicBezTo>
                <a:cubicBezTo>
                  <a:pt x="10165" y="11780"/>
                  <a:pt x="10035" y="11664"/>
                  <a:pt x="10035" y="11513"/>
                </a:cubicBezTo>
                <a:cubicBezTo>
                  <a:pt x="10035" y="11362"/>
                  <a:pt x="10165" y="11246"/>
                  <a:pt x="10333" y="11246"/>
                </a:cubicBezTo>
                <a:close/>
                <a:moveTo>
                  <a:pt x="19613" y="12867"/>
                </a:moveTo>
                <a:cubicBezTo>
                  <a:pt x="19109" y="12867"/>
                  <a:pt x="18699" y="13235"/>
                  <a:pt x="18699" y="13687"/>
                </a:cubicBezTo>
                <a:cubicBezTo>
                  <a:pt x="18699" y="14139"/>
                  <a:pt x="19109" y="14507"/>
                  <a:pt x="19613" y="14507"/>
                </a:cubicBezTo>
                <a:cubicBezTo>
                  <a:pt x="20117" y="14507"/>
                  <a:pt x="20527" y="14139"/>
                  <a:pt x="20527" y="13687"/>
                </a:cubicBezTo>
                <a:cubicBezTo>
                  <a:pt x="20527" y="13235"/>
                  <a:pt x="20117" y="12867"/>
                  <a:pt x="19613" y="12867"/>
                </a:cubicBezTo>
                <a:close/>
                <a:moveTo>
                  <a:pt x="2424" y="15879"/>
                </a:moveTo>
                <a:cubicBezTo>
                  <a:pt x="1080" y="15879"/>
                  <a:pt x="0" y="16848"/>
                  <a:pt x="0" y="18053"/>
                </a:cubicBezTo>
                <a:cubicBezTo>
                  <a:pt x="0" y="19259"/>
                  <a:pt x="1080" y="20246"/>
                  <a:pt x="2424" y="20246"/>
                </a:cubicBezTo>
                <a:cubicBezTo>
                  <a:pt x="3768" y="20246"/>
                  <a:pt x="4868" y="19259"/>
                  <a:pt x="4868" y="18053"/>
                </a:cubicBezTo>
                <a:cubicBezTo>
                  <a:pt x="4868" y="16848"/>
                  <a:pt x="3768" y="15879"/>
                  <a:pt x="2424" y="15879"/>
                </a:cubicBezTo>
                <a:close/>
                <a:moveTo>
                  <a:pt x="18560" y="16147"/>
                </a:moveTo>
                <a:cubicBezTo>
                  <a:pt x="16879" y="16147"/>
                  <a:pt x="15500" y="17366"/>
                  <a:pt x="15500" y="18873"/>
                </a:cubicBezTo>
                <a:cubicBezTo>
                  <a:pt x="15500" y="20380"/>
                  <a:pt x="16879" y="21600"/>
                  <a:pt x="18560" y="21600"/>
                </a:cubicBezTo>
                <a:cubicBezTo>
                  <a:pt x="20240" y="21600"/>
                  <a:pt x="21600" y="20380"/>
                  <a:pt x="21600" y="18873"/>
                </a:cubicBezTo>
                <a:cubicBezTo>
                  <a:pt x="21600" y="17366"/>
                  <a:pt x="20240" y="16147"/>
                  <a:pt x="18560" y="16147"/>
                </a:cubicBezTo>
                <a:close/>
                <a:moveTo>
                  <a:pt x="18997" y="17198"/>
                </a:moveTo>
                <a:cubicBezTo>
                  <a:pt x="19781" y="17200"/>
                  <a:pt x="20426" y="17760"/>
                  <a:pt x="20428" y="18463"/>
                </a:cubicBezTo>
                <a:cubicBezTo>
                  <a:pt x="20426" y="18639"/>
                  <a:pt x="20266" y="18783"/>
                  <a:pt x="20070" y="18784"/>
                </a:cubicBezTo>
                <a:cubicBezTo>
                  <a:pt x="19874" y="18783"/>
                  <a:pt x="19714" y="18639"/>
                  <a:pt x="19712" y="18463"/>
                </a:cubicBezTo>
                <a:cubicBezTo>
                  <a:pt x="19712" y="18112"/>
                  <a:pt x="19388" y="17840"/>
                  <a:pt x="18997" y="17840"/>
                </a:cubicBezTo>
                <a:cubicBezTo>
                  <a:pt x="18800" y="17840"/>
                  <a:pt x="18659" y="17695"/>
                  <a:pt x="18659" y="17519"/>
                </a:cubicBezTo>
                <a:cubicBezTo>
                  <a:pt x="18659" y="17342"/>
                  <a:pt x="18800" y="17198"/>
                  <a:pt x="18997" y="17198"/>
                </a:cubicBezTo>
                <a:close/>
                <a:moveTo>
                  <a:pt x="7452" y="18873"/>
                </a:moveTo>
                <a:cubicBezTo>
                  <a:pt x="6948" y="18873"/>
                  <a:pt x="6538" y="19241"/>
                  <a:pt x="6538" y="19693"/>
                </a:cubicBezTo>
                <a:cubicBezTo>
                  <a:pt x="6538" y="20145"/>
                  <a:pt x="6948" y="20513"/>
                  <a:pt x="7452" y="20513"/>
                </a:cubicBezTo>
                <a:cubicBezTo>
                  <a:pt x="7956" y="20513"/>
                  <a:pt x="8366" y="20145"/>
                  <a:pt x="8366" y="19693"/>
                </a:cubicBezTo>
                <a:cubicBezTo>
                  <a:pt x="8366" y="19241"/>
                  <a:pt x="7956" y="18873"/>
                  <a:pt x="7452" y="18873"/>
                </a:cubicBez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9" name="TextBox 28"/>
          <p:cNvSpPr txBox="1"/>
          <p:nvPr/>
        </p:nvSpPr>
        <p:spPr>
          <a:xfrm>
            <a:off x="1534927" y="5067787"/>
            <a:ext cx="77718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FFFF"/>
                </a:solidFill>
                <a:latin typeface="Encode Sans Semi Expanded Regular"/>
                <a:ea typeface="Encode Sans Semi Expanded Regular"/>
                <a:cs typeface="Encode Sans Semi Expanded Regular"/>
                <a:sym typeface="Encode Sans Semi Expanded Regular"/>
              </a:defRPr>
            </a:lvl1pPr>
          </a:lstStyle>
          <a:p>
            <a:r>
              <a:rPr lang="en-IN" dirty="0" smtClean="0"/>
              <a:t>Live</a:t>
            </a:r>
          </a:p>
          <a:p>
            <a:pPr algn="ctr"/>
            <a:r>
              <a:rPr lang="en-IN" dirty="0" smtClean="0"/>
              <a:t>Demo</a:t>
            </a:r>
            <a:endParaRPr dirty="0"/>
          </a:p>
        </p:txBody>
      </p:sp>
    </p:spTree>
    <p:extLst>
      <p:ext uri="{BB962C8B-B14F-4D97-AF65-F5344CB8AC3E}">
        <p14:creationId xmlns:p14="http://schemas.microsoft.com/office/powerpoint/2010/main" xmlns="" val="35550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2"/>
                                        </p:tgtEl>
                                        <p:attrNameLst>
                                          <p:attrName>style.visibility</p:attrName>
                                        </p:attrNameLst>
                                      </p:cBhvr>
                                      <p:to>
                                        <p:strVal val="visible"/>
                                      </p:to>
                                    </p:set>
                                    <p:animEffect transition="in" filter="box(out)">
                                      <p:cBhvr>
                                        <p:cTn id="11" dur="600"/>
                                        <p:tgtEl>
                                          <p:spTgt spid="2"/>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23"/>
                                        </p:tgtEl>
                                        <p:attrNameLst>
                                          <p:attrName>style.visibility</p:attrName>
                                        </p:attrNameLst>
                                      </p:cBhvr>
                                      <p:to>
                                        <p:strVal val="visible"/>
                                      </p:to>
                                    </p:set>
                                    <p:animEffect transition="in" filter="box(out)">
                                      <p:cBhvr>
                                        <p:cTn id="15" dur="600"/>
                                        <p:tgtEl>
                                          <p:spTgt spid="2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8"/>
                                        </p:tgtEl>
                                        <p:attrNameLst>
                                          <p:attrName>style.visibility</p:attrName>
                                        </p:attrNameLst>
                                      </p:cBhvr>
                                      <p:to>
                                        <p:strVal val="visible"/>
                                      </p:to>
                                    </p:set>
                                    <p:animEffect transition="in" filter="box(out)">
                                      <p:cBhvr>
                                        <p:cTn id="19" dur="6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iterate>
                                    <p:tmAbs val="0"/>
                                  </p:iterate>
                                  <p:childTnLst>
                                    <p:set>
                                      <p:cBhvr>
                                        <p:cTn id="23" fill="hold"/>
                                        <p:tgtEl>
                                          <p:spTgt spid="9"/>
                                        </p:tgtEl>
                                        <p:attrNameLst>
                                          <p:attrName>style.visibility</p:attrName>
                                        </p:attrNameLst>
                                      </p:cBhvr>
                                      <p:to>
                                        <p:strVal val="visible"/>
                                      </p:to>
                                    </p:set>
                                    <p:animEffect transition="in" filter="box(out)">
                                      <p:cBhvr>
                                        <p:cTn id="24" dur="600"/>
                                        <p:tgtEl>
                                          <p:spTgt spid="9"/>
                                        </p:tgtEl>
                                      </p:cBhvr>
                                    </p:animEffect>
                                  </p:childTnLst>
                                </p:cTn>
                              </p:par>
                            </p:childTnLst>
                          </p:cTn>
                        </p:par>
                        <p:par>
                          <p:cTn id="25" fill="hold">
                            <p:stCondLst>
                              <p:cond delay="600"/>
                            </p:stCondLst>
                            <p:childTnLst>
                              <p:par>
                                <p:cTn id="26" presetID="4" presetClass="entr" presetSubtype="32"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box(out)">
                                      <p:cBhvr>
                                        <p:cTn id="28" dur="600"/>
                                        <p:tgtEl>
                                          <p:spTgt spid="6"/>
                                        </p:tgtEl>
                                      </p:cBhvr>
                                    </p:animEffect>
                                  </p:childTnLst>
                                </p:cTn>
                              </p:par>
                            </p:childTnLst>
                          </p:cTn>
                        </p:par>
                        <p:par>
                          <p:cTn id="29" fill="hold">
                            <p:stCondLst>
                              <p:cond delay="1200"/>
                            </p:stCondLst>
                            <p:childTnLst>
                              <p:par>
                                <p:cTn id="30" presetID="4" presetClass="entr" presetSubtype="32" fill="hold" grpId="0" nodeType="afterEffect">
                                  <p:stCondLst>
                                    <p:cond delay="0"/>
                                  </p:stCondLst>
                                  <p:iterate>
                                    <p:tmAbs val="0"/>
                                  </p:iterate>
                                  <p:childTnLst>
                                    <p:set>
                                      <p:cBhvr>
                                        <p:cTn id="31" fill="hold"/>
                                        <p:tgtEl>
                                          <p:spTgt spid="25"/>
                                        </p:tgtEl>
                                        <p:attrNameLst>
                                          <p:attrName>style.visibility</p:attrName>
                                        </p:attrNameLst>
                                      </p:cBhvr>
                                      <p:to>
                                        <p:strVal val="visible"/>
                                      </p:to>
                                    </p:set>
                                    <p:animEffect transition="in" filter="box(out)">
                                      <p:cBhvr>
                                        <p:cTn id="32" dur="600"/>
                                        <p:tgtEl>
                                          <p:spTgt spid="25"/>
                                        </p:tgtEl>
                                      </p:cBhvr>
                                    </p:animEffect>
                                  </p:childTnLst>
                                </p:cTn>
                              </p:par>
                            </p:childTnLst>
                          </p:cTn>
                        </p:par>
                        <p:par>
                          <p:cTn id="33" fill="hold">
                            <p:stCondLst>
                              <p:cond delay="1800"/>
                            </p:stCondLst>
                            <p:childTnLst>
                              <p:par>
                                <p:cTn id="34" presetID="4" presetClass="entr" presetSubtype="32" fill="hold" grpId="0" nodeType="afterEffect">
                                  <p:stCondLst>
                                    <p:cond delay="0"/>
                                  </p:stCondLst>
                                  <p:iterate>
                                    <p:tmAbs val="0"/>
                                  </p:iterate>
                                  <p:childTnLst>
                                    <p:set>
                                      <p:cBhvr>
                                        <p:cTn id="35" fill="hold"/>
                                        <p:tgtEl>
                                          <p:spTgt spid="19"/>
                                        </p:tgtEl>
                                        <p:attrNameLst>
                                          <p:attrName>style.visibility</p:attrName>
                                        </p:attrNameLst>
                                      </p:cBhvr>
                                      <p:to>
                                        <p:strVal val="visible"/>
                                      </p:to>
                                    </p:set>
                                    <p:animEffect transition="in" filter="box(out)">
                                      <p:cBhvr>
                                        <p:cTn id="36" dur="6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iterate>
                                    <p:tmAbs val="0"/>
                                  </p:iterate>
                                  <p:childTnLst>
                                    <p:set>
                                      <p:cBhvr>
                                        <p:cTn id="40" fill="hold"/>
                                        <p:tgtEl>
                                          <p:spTgt spid="13"/>
                                        </p:tgtEl>
                                        <p:attrNameLst>
                                          <p:attrName>style.visibility</p:attrName>
                                        </p:attrNameLst>
                                      </p:cBhvr>
                                      <p:to>
                                        <p:strVal val="visible"/>
                                      </p:to>
                                    </p:set>
                                    <p:animEffect transition="in" filter="box(out)">
                                      <p:cBhvr>
                                        <p:cTn id="41" dur="600"/>
                                        <p:tgtEl>
                                          <p:spTgt spid="13"/>
                                        </p:tgtEl>
                                      </p:cBhvr>
                                    </p:animEffect>
                                  </p:childTnLst>
                                </p:cTn>
                              </p:par>
                            </p:childTnLst>
                          </p:cTn>
                        </p:par>
                        <p:par>
                          <p:cTn id="42" fill="hold">
                            <p:stCondLst>
                              <p:cond delay="600"/>
                            </p:stCondLst>
                            <p:childTnLst>
                              <p:par>
                                <p:cTn id="43" presetID="4" presetClass="entr" presetSubtype="32" fill="hold" grpId="0" nodeType="afterEffect">
                                  <p:stCondLst>
                                    <p:cond delay="0"/>
                                  </p:stCondLst>
                                  <p:iterate>
                                    <p:tmAbs val="0"/>
                                  </p:iterate>
                                  <p:childTnLst>
                                    <p:set>
                                      <p:cBhvr>
                                        <p:cTn id="44" fill="hold"/>
                                        <p:tgtEl>
                                          <p:spTgt spid="27"/>
                                        </p:tgtEl>
                                        <p:attrNameLst>
                                          <p:attrName>style.visibility</p:attrName>
                                        </p:attrNameLst>
                                      </p:cBhvr>
                                      <p:to>
                                        <p:strVal val="visible"/>
                                      </p:to>
                                    </p:set>
                                    <p:animEffect transition="in" filter="box(out)">
                                      <p:cBhvr>
                                        <p:cTn id="45" dur="6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iterate>
                                    <p:tmAbs val="0"/>
                                  </p:iterate>
                                  <p:childTnLst>
                                    <p:set>
                                      <p:cBhvr>
                                        <p:cTn id="49" fill="hold"/>
                                        <p:tgtEl>
                                          <p:spTgt spid="24"/>
                                        </p:tgtEl>
                                        <p:attrNameLst>
                                          <p:attrName>style.visibility</p:attrName>
                                        </p:attrNameLst>
                                      </p:cBhvr>
                                      <p:to>
                                        <p:strVal val="visible"/>
                                      </p:to>
                                    </p:set>
                                    <p:animEffect transition="in" filter="box(out)">
                                      <p:cBhvr>
                                        <p:cTn id="50" dur="700"/>
                                        <p:tgtEl>
                                          <p:spTgt spid="24"/>
                                        </p:tgtEl>
                                      </p:cBhvr>
                                    </p:animEffect>
                                  </p:childTnLst>
                                </p:cTn>
                              </p:par>
                            </p:childTnLst>
                          </p:cTn>
                        </p:par>
                        <p:par>
                          <p:cTn id="51" fill="hold">
                            <p:stCondLst>
                              <p:cond delay="700"/>
                            </p:stCondLst>
                            <p:childTnLst>
                              <p:par>
                                <p:cTn id="52" presetID="4" presetClass="entr" presetSubtype="32" fill="hold" grpId="0" nodeType="afterEffect">
                                  <p:stCondLst>
                                    <p:cond delay="0"/>
                                  </p:stCondLst>
                                  <p:iterate>
                                    <p:tmAbs val="0"/>
                                  </p:iterate>
                                  <p:childTnLst>
                                    <p:set>
                                      <p:cBhvr>
                                        <p:cTn id="53" fill="hold"/>
                                        <p:tgtEl>
                                          <p:spTgt spid="17"/>
                                        </p:tgtEl>
                                        <p:attrNameLst>
                                          <p:attrName>style.visibility</p:attrName>
                                        </p:attrNameLst>
                                      </p:cBhvr>
                                      <p:to>
                                        <p:strVal val="visible"/>
                                      </p:to>
                                    </p:set>
                                    <p:animEffect transition="in" filter="box(out)">
                                      <p:cBhvr>
                                        <p:cTn id="54" dur="700"/>
                                        <p:tgtEl>
                                          <p:spTgt spid="17"/>
                                        </p:tgtEl>
                                      </p:cBhvr>
                                    </p:animEffect>
                                  </p:childTnLst>
                                </p:cTn>
                              </p:par>
                            </p:childTnLst>
                          </p:cTn>
                        </p:par>
                        <p:par>
                          <p:cTn id="55" fill="hold">
                            <p:stCondLst>
                              <p:cond delay="1400"/>
                            </p:stCondLst>
                            <p:childTnLst>
                              <p:par>
                                <p:cTn id="56" presetID="4" presetClass="entr" presetSubtype="32" fill="hold" grpId="0" nodeType="afterEffect">
                                  <p:stCondLst>
                                    <p:cond delay="0"/>
                                  </p:stCondLst>
                                  <p:iterate>
                                    <p:tmAbs val="0"/>
                                  </p:iterate>
                                  <p:childTnLst>
                                    <p:set>
                                      <p:cBhvr>
                                        <p:cTn id="57" fill="hold"/>
                                        <p:tgtEl>
                                          <p:spTgt spid="22"/>
                                        </p:tgtEl>
                                        <p:attrNameLst>
                                          <p:attrName>style.visibility</p:attrName>
                                        </p:attrNameLst>
                                      </p:cBhvr>
                                      <p:to>
                                        <p:strVal val="visible"/>
                                      </p:to>
                                    </p:set>
                                    <p:animEffect transition="in" filter="box(out)">
                                      <p:cBhvr>
                                        <p:cTn id="58" dur="700"/>
                                        <p:tgtEl>
                                          <p:spTgt spid="22"/>
                                        </p:tgtEl>
                                      </p:cBhvr>
                                    </p:animEffect>
                                  </p:childTnLst>
                                </p:cTn>
                              </p:par>
                            </p:childTnLst>
                          </p:cTn>
                        </p:par>
                        <p:par>
                          <p:cTn id="59" fill="hold">
                            <p:stCondLst>
                              <p:cond delay="2100"/>
                            </p:stCondLst>
                            <p:childTnLst>
                              <p:par>
                                <p:cTn id="60" presetID="4" presetClass="entr" presetSubtype="32" fill="hold" grpId="0" nodeType="afterEffect">
                                  <p:stCondLst>
                                    <p:cond delay="0"/>
                                  </p:stCondLst>
                                  <p:iterate>
                                    <p:tmAbs val="0"/>
                                  </p:iterate>
                                  <p:childTnLst>
                                    <p:set>
                                      <p:cBhvr>
                                        <p:cTn id="61" fill="hold"/>
                                        <p:tgtEl>
                                          <p:spTgt spid="21"/>
                                        </p:tgtEl>
                                        <p:attrNameLst>
                                          <p:attrName>style.visibility</p:attrName>
                                        </p:attrNameLst>
                                      </p:cBhvr>
                                      <p:to>
                                        <p:strVal val="visible"/>
                                      </p:to>
                                    </p:set>
                                    <p:animEffect transition="in" filter="box(out)">
                                      <p:cBhvr>
                                        <p:cTn id="62" dur="700"/>
                                        <p:tgtEl>
                                          <p:spTgt spid="21"/>
                                        </p:tgtEl>
                                      </p:cBhvr>
                                    </p:animEffect>
                                  </p:childTnLst>
                                </p:cTn>
                              </p:par>
                            </p:childTnLst>
                          </p:cTn>
                        </p:par>
                        <p:par>
                          <p:cTn id="63" fill="hold">
                            <p:stCondLst>
                              <p:cond delay="2800"/>
                            </p:stCondLst>
                            <p:childTnLst>
                              <p:par>
                                <p:cTn id="64" presetID="4" presetClass="entr" presetSubtype="32" fill="hold" grpId="0" nodeType="afterEffect">
                                  <p:stCondLst>
                                    <p:cond delay="0"/>
                                  </p:stCondLst>
                                  <p:iterate>
                                    <p:tmAbs val="0"/>
                                  </p:iterate>
                                  <p:childTnLst>
                                    <p:set>
                                      <p:cBhvr>
                                        <p:cTn id="65" fill="hold"/>
                                        <p:tgtEl>
                                          <p:spTgt spid="20"/>
                                        </p:tgtEl>
                                        <p:attrNameLst>
                                          <p:attrName>style.visibility</p:attrName>
                                        </p:attrNameLst>
                                      </p:cBhvr>
                                      <p:to>
                                        <p:strVal val="visible"/>
                                      </p:to>
                                    </p:set>
                                    <p:animEffect transition="in" filter="box(out)">
                                      <p:cBhvr>
                                        <p:cTn id="66" dur="700"/>
                                        <p:tgtEl>
                                          <p:spTgt spid="20"/>
                                        </p:tgtEl>
                                      </p:cBhvr>
                                    </p:animEffect>
                                  </p:childTnLst>
                                </p:cTn>
                              </p:par>
                            </p:childTnLst>
                          </p:cTn>
                        </p:par>
                        <p:par>
                          <p:cTn id="67" fill="hold">
                            <p:stCondLst>
                              <p:cond delay="3500"/>
                            </p:stCondLst>
                            <p:childTnLst>
                              <p:par>
                                <p:cTn id="68" presetID="22" presetClass="entr" presetSubtype="1" fill="hold" grpId="0" nodeType="afterEffect">
                                  <p:stCondLst>
                                    <p:cond delay="0"/>
                                  </p:stCondLst>
                                  <p:iterate>
                                    <p:tmAbs val="0"/>
                                  </p:iterate>
                                  <p:childTnLst>
                                    <p:set>
                                      <p:cBhvr>
                                        <p:cTn id="69" fill="hold"/>
                                        <p:tgtEl>
                                          <p:spTgt spid="26"/>
                                        </p:tgtEl>
                                        <p:attrNameLst>
                                          <p:attrName>style.visibility</p:attrName>
                                        </p:attrNameLst>
                                      </p:cBhvr>
                                      <p:to>
                                        <p:strVal val="visible"/>
                                      </p:to>
                                    </p:set>
                                    <p:animEffect transition="in" filter="wipe(up)">
                                      <p:cBhvr>
                                        <p:cTn id="70" dur="600"/>
                                        <p:tgtEl>
                                          <p:spTgt spid="26"/>
                                        </p:tgtEl>
                                      </p:cBhvr>
                                    </p:animEffect>
                                  </p:childTnLst>
                                </p:cTn>
                              </p:par>
                            </p:childTnLst>
                          </p:cTn>
                        </p:par>
                        <p:par>
                          <p:cTn id="71" fill="hold">
                            <p:stCondLst>
                              <p:cond delay="4100"/>
                            </p:stCondLst>
                            <p:childTnLst>
                              <p:par>
                                <p:cTn id="72" presetID="23" presetClass="entr" presetSubtype="16" fill="hold" grpId="0" nodeType="afterEffect">
                                  <p:stCondLst>
                                    <p:cond delay="0"/>
                                  </p:stCondLst>
                                  <p:iterate>
                                    <p:tmAbs val="0"/>
                                  </p:iterate>
                                  <p:childTnLst>
                                    <p:set>
                                      <p:cBhvr>
                                        <p:cTn id="73" fill="hold"/>
                                        <p:tgtEl>
                                          <p:spTgt spid="28"/>
                                        </p:tgtEl>
                                        <p:attrNameLst>
                                          <p:attrName>style.visibility</p:attrName>
                                        </p:attrNameLst>
                                      </p:cBhvr>
                                      <p:to>
                                        <p:strVal val="visible"/>
                                      </p:to>
                                    </p:set>
                                    <p:anim calcmode="lin" valueType="num">
                                      <p:cBhvr>
                                        <p:cTn id="74" dur="600" fill="hold"/>
                                        <p:tgtEl>
                                          <p:spTgt spid="28"/>
                                        </p:tgtEl>
                                        <p:attrNameLst>
                                          <p:attrName>ppt_w</p:attrName>
                                        </p:attrNameLst>
                                      </p:cBhvr>
                                      <p:tavLst>
                                        <p:tav tm="0">
                                          <p:val>
                                            <p:fltVal val="0"/>
                                          </p:val>
                                        </p:tav>
                                        <p:tav tm="100000">
                                          <p:val>
                                            <p:strVal val="#ppt_w"/>
                                          </p:val>
                                        </p:tav>
                                      </p:tavLst>
                                    </p:anim>
                                    <p:anim calcmode="lin" valueType="num">
                                      <p:cBhvr>
                                        <p:cTn id="75" dur="600" fill="hold"/>
                                        <p:tgtEl>
                                          <p:spTgt spid="28"/>
                                        </p:tgtEl>
                                        <p:attrNameLst>
                                          <p:attrName>ppt_h</p:attrName>
                                        </p:attrNameLst>
                                      </p:cBhvr>
                                      <p:tavLst>
                                        <p:tav tm="0">
                                          <p:val>
                                            <p:fltVal val="0"/>
                                          </p:val>
                                        </p:tav>
                                        <p:tav tm="100000">
                                          <p:val>
                                            <p:strVal val="#ppt_h"/>
                                          </p:val>
                                        </p:tav>
                                      </p:tavLst>
                                    </p:anim>
                                  </p:childTnLst>
                                </p:cTn>
                              </p:par>
                            </p:childTnLst>
                          </p:cTn>
                        </p:par>
                        <p:par>
                          <p:cTn id="76" fill="hold">
                            <p:stCondLst>
                              <p:cond delay="4700"/>
                            </p:stCondLst>
                            <p:childTnLst>
                              <p:par>
                                <p:cTn id="77" presetID="4" presetClass="entr" presetSubtype="32" fill="hold" grpId="0" nodeType="afterEffect">
                                  <p:stCondLst>
                                    <p:cond delay="0"/>
                                  </p:stCondLst>
                                  <p:iterate>
                                    <p:tmAbs val="0"/>
                                  </p:iterate>
                                  <p:childTnLst>
                                    <p:set>
                                      <p:cBhvr>
                                        <p:cTn id="78" fill="hold"/>
                                        <p:tgtEl>
                                          <p:spTgt spid="29"/>
                                        </p:tgtEl>
                                        <p:attrNameLst>
                                          <p:attrName>style.visibility</p:attrName>
                                        </p:attrNameLst>
                                      </p:cBhvr>
                                      <p:to>
                                        <p:strVal val="visible"/>
                                      </p:to>
                                    </p:set>
                                    <p:animEffect transition="in" filter="box(out)">
                                      <p:cBhvr>
                                        <p:cTn id="79" dur="6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5" grpId="0" animBg="1" advAuto="0"/>
      <p:bldP spid="6" grpId="0" animBg="1" advAuto="0"/>
      <p:bldP spid="9" grpId="0" animBg="1" advAuto="0"/>
      <p:bldP spid="13" grpId="0" animBg="1" advAuto="0"/>
      <p:bldP spid="18" grpId="0" animBg="1" advAuto="0"/>
      <p:bldP spid="19" grpId="0" animBg="1" advAuto="0"/>
      <p:bldP spid="23" grpId="0" animBg="1" advAuto="0"/>
      <p:bldP spid="25" grpId="0" animBg="1" advAuto="0"/>
      <p:bldP spid="27" grpId="0" animBg="1" advAuto="0"/>
      <p:bldP spid="17" grpId="0" animBg="1" advAuto="0"/>
      <p:bldP spid="20" grpId="0" animBg="1" advAuto="0"/>
      <p:bldP spid="21" grpId="0" animBg="1" advAuto="0"/>
      <p:bldP spid="22" grpId="0" animBg="1" advAuto="0"/>
      <p:bldP spid="24" grpId="0" animBg="1" advAuto="0"/>
      <p:bldP spid="26" grpId="0" animBg="1" advAuto="0"/>
      <p:bldP spid="28" grpId="0" animBg="1" advAuto="0"/>
      <p:bldP spid="29"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26126" y="692696"/>
            <a:ext cx="3068533" cy="2972433"/>
            <a:chOff x="11" y="7"/>
            <a:chExt cx="3068532" cy="2972431"/>
          </a:xfrm>
        </p:grpSpPr>
        <p:sp>
          <p:nvSpPr>
            <p:cNvPr id="3" name="Freeform 2"/>
            <p:cNvSpPr/>
            <p:nvPr/>
          </p:nvSpPr>
          <p:spPr>
            <a:xfrm rot="7441132">
              <a:off x="535643" y="309218"/>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924">
                  <a:srgbClr val="C3EA03"/>
                </a:gs>
                <a:gs pos="53178">
                  <a:srgbClr val="67CE02"/>
                </a:gs>
                <a:gs pos="100000">
                  <a:srgbClr val="0CB100"/>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4" name="Freeform 3"/>
            <p:cNvSpPr/>
            <p:nvPr/>
          </p:nvSpPr>
          <p:spPr>
            <a:xfrm rot="7441132">
              <a:off x="535642" y="309219"/>
              <a:ext cx="1997270"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0CB100"/>
                </a:gs>
                <a:gs pos="46821">
                  <a:srgbClr val="67CE02"/>
                </a:gs>
                <a:gs pos="99075">
                  <a:srgbClr val="C3EA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5" name="Oval 4"/>
          <p:cNvSpPr/>
          <p:nvPr/>
        </p:nvSpPr>
        <p:spPr>
          <a:xfrm rot="21561766">
            <a:off x="102548" y="2001985"/>
            <a:ext cx="1435555" cy="127920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defRPr>
                <a:solidFill>
                  <a:srgbClr val="FFFFFF"/>
                </a:solidFill>
              </a:defRPr>
            </a:pPr>
            <a:r>
              <a:rPr lang="en-US" dirty="0" smtClean="0">
                <a:solidFill>
                  <a:srgbClr val="C00000"/>
                </a:solidFill>
              </a:rPr>
              <a:t>Complex</a:t>
            </a:r>
          </a:p>
        </p:txBody>
      </p:sp>
      <p:grpSp>
        <p:nvGrpSpPr>
          <p:cNvPr id="6" name="Group 10"/>
          <p:cNvGrpSpPr/>
          <p:nvPr/>
        </p:nvGrpSpPr>
        <p:grpSpPr>
          <a:xfrm>
            <a:off x="2791005" y="1511237"/>
            <a:ext cx="3075302" cy="2990241"/>
            <a:chOff x="10" y="0"/>
            <a:chExt cx="3075301" cy="2990239"/>
          </a:xfrm>
        </p:grpSpPr>
        <p:sp>
          <p:nvSpPr>
            <p:cNvPr id="7" name="Freeform 11"/>
            <p:cNvSpPr/>
            <p:nvPr/>
          </p:nvSpPr>
          <p:spPr>
            <a:xfrm rot="3282400" flipH="1">
              <a:off x="539027" y="318115"/>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10465" y="7359"/>
                  </a:moveTo>
                  <a:lnTo>
                    <a:pt x="10519" y="6676"/>
                  </a:lnTo>
                  <a:cubicBezTo>
                    <a:pt x="10565" y="6345"/>
                    <a:pt x="10629" y="6017"/>
                    <a:pt x="10713" y="5695"/>
                  </a:cubicBezTo>
                  <a:lnTo>
                    <a:pt x="10885" y="5164"/>
                  </a:lnTo>
                  <a:lnTo>
                    <a:pt x="12793" y="7359"/>
                  </a:lnTo>
                  <a:close/>
                  <a:moveTo>
                    <a:pt x="5146" y="15380"/>
                  </a:moveTo>
                  <a:cubicBezTo>
                    <a:pt x="3255" y="13171"/>
                    <a:pt x="2364" y="10674"/>
                    <a:pt x="2415" y="8310"/>
                  </a:cubicBezTo>
                  <a:lnTo>
                    <a:pt x="2490" y="7359"/>
                  </a:lnTo>
                  <a:lnTo>
                    <a:pt x="0" y="7359"/>
                  </a:lnTo>
                  <a:lnTo>
                    <a:pt x="6397" y="0"/>
                  </a:lnTo>
                  <a:lnTo>
                    <a:pt x="7086" y="793"/>
                  </a:lnTo>
                  <a:lnTo>
                    <a:pt x="10885" y="5164"/>
                  </a:lnTo>
                  <a:lnTo>
                    <a:pt x="10713" y="5695"/>
                  </a:lnTo>
                  <a:cubicBezTo>
                    <a:pt x="10629" y="6017"/>
                    <a:pt x="10565" y="6345"/>
                    <a:pt x="10519" y="6676"/>
                  </a:cubicBezTo>
                  <a:lnTo>
                    <a:pt x="10465" y="7359"/>
                  </a:lnTo>
                  <a:lnTo>
                    <a:pt x="10440" y="7679"/>
                  </a:lnTo>
                  <a:cubicBezTo>
                    <a:pt x="10388" y="10043"/>
                    <a:pt x="11280" y="12540"/>
                    <a:pt x="13171" y="14749"/>
                  </a:cubicBezTo>
                  <a:cubicBezTo>
                    <a:pt x="15333" y="17273"/>
                    <a:pt x="18392" y="18944"/>
                    <a:pt x="21590" y="19604"/>
                  </a:cubicBezTo>
                  <a:lnTo>
                    <a:pt x="21600" y="19606"/>
                  </a:lnTo>
                  <a:lnTo>
                    <a:pt x="20676" y="19949"/>
                  </a:lnTo>
                  <a:cubicBezTo>
                    <a:pt x="15460" y="21600"/>
                    <a:pt x="8929" y="19797"/>
                    <a:pt x="5146" y="15380"/>
                  </a:cubicBezTo>
                  <a:close/>
                </a:path>
              </a:pathLst>
            </a:custGeom>
            <a:gradFill flip="none" rotWithShape="1">
              <a:gsLst>
                <a:gs pos="22846">
                  <a:srgbClr val="FF3847"/>
                </a:gs>
                <a:gs pos="63342">
                  <a:srgbClr val="FF7D25"/>
                </a:gs>
                <a:gs pos="100000">
                  <a:srgbClr val="FFC203"/>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sp>
          <p:nvSpPr>
            <p:cNvPr id="8" name="Freeform 12"/>
            <p:cNvSpPr/>
            <p:nvPr/>
          </p:nvSpPr>
          <p:spPr>
            <a:xfrm rot="3282400" flipH="1">
              <a:off x="539026" y="318114"/>
              <a:ext cx="1997269" cy="2354010"/>
            </a:xfrm>
            <a:custGeom>
              <a:avLst/>
              <a:gdLst/>
              <a:ahLst/>
              <a:cxnLst>
                <a:cxn ang="0">
                  <a:pos x="wd2" y="hd2"/>
                </a:cxn>
                <a:cxn ang="5400000">
                  <a:pos x="wd2" y="hd2"/>
                </a:cxn>
                <a:cxn ang="10800000">
                  <a:pos x="wd2" y="hd2"/>
                </a:cxn>
                <a:cxn ang="16200000">
                  <a:pos x="wd2" y="hd2"/>
                </a:cxn>
              </a:cxnLst>
              <a:rect l="0" t="0" r="r" b="b"/>
              <a:pathLst>
                <a:path w="21600" h="20553" extrusionOk="0">
                  <a:moveTo>
                    <a:pt x="5146" y="15380"/>
                  </a:moveTo>
                  <a:cubicBezTo>
                    <a:pt x="3255" y="13171"/>
                    <a:pt x="2364" y="10674"/>
                    <a:pt x="2415" y="8310"/>
                  </a:cubicBezTo>
                  <a:lnTo>
                    <a:pt x="2490" y="7359"/>
                  </a:lnTo>
                  <a:lnTo>
                    <a:pt x="0" y="7359"/>
                  </a:lnTo>
                  <a:lnTo>
                    <a:pt x="6397" y="0"/>
                  </a:lnTo>
                  <a:lnTo>
                    <a:pt x="6420" y="27"/>
                  </a:lnTo>
                  <a:lnTo>
                    <a:pt x="6401" y="51"/>
                  </a:lnTo>
                  <a:cubicBezTo>
                    <a:pt x="4084" y="3755"/>
                    <a:pt x="5899" y="11447"/>
                    <a:pt x="8812" y="14654"/>
                  </a:cubicBezTo>
                  <a:cubicBezTo>
                    <a:pt x="11516" y="17631"/>
                    <a:pt x="16864" y="20028"/>
                    <a:pt x="21074" y="19539"/>
                  </a:cubicBezTo>
                  <a:lnTo>
                    <a:pt x="21222" y="19513"/>
                  </a:lnTo>
                  <a:lnTo>
                    <a:pt x="21590" y="19604"/>
                  </a:lnTo>
                  <a:lnTo>
                    <a:pt x="21600" y="19606"/>
                  </a:lnTo>
                  <a:lnTo>
                    <a:pt x="20676" y="19949"/>
                  </a:lnTo>
                  <a:cubicBezTo>
                    <a:pt x="15460" y="21600"/>
                    <a:pt x="8929" y="19797"/>
                    <a:pt x="5146" y="15380"/>
                  </a:cubicBezTo>
                  <a:close/>
                </a:path>
              </a:pathLst>
            </a:custGeom>
            <a:gradFill flip="none" rotWithShape="1">
              <a:gsLst>
                <a:gs pos="0">
                  <a:srgbClr val="FFC203"/>
                </a:gs>
                <a:gs pos="36657">
                  <a:srgbClr val="FF7D25"/>
                </a:gs>
                <a:gs pos="77153">
                  <a:srgbClr val="FF3847"/>
                </a:gs>
              </a:gsLst>
              <a:lin ang="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grpSp>
      <p:sp>
        <p:nvSpPr>
          <p:cNvPr id="9" name="Oval 13"/>
          <p:cNvSpPr/>
          <p:nvPr/>
        </p:nvSpPr>
        <p:spPr>
          <a:xfrm rot="21561766">
            <a:off x="2788660" y="2021718"/>
            <a:ext cx="1084819" cy="1084819"/>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fontAlgn="t"/>
            <a:r>
              <a:rPr lang="en-US" dirty="0">
                <a:solidFill>
                  <a:srgbClr val="C00000"/>
                </a:solidFill>
              </a:rPr>
              <a:t>3 + 2i</a:t>
            </a:r>
          </a:p>
        </p:txBody>
      </p:sp>
      <p:sp>
        <p:nvSpPr>
          <p:cNvPr id="13" name="Oval 21"/>
          <p:cNvSpPr/>
          <p:nvPr/>
        </p:nvSpPr>
        <p:spPr>
          <a:xfrm rot="21561766">
            <a:off x="4931087" y="399781"/>
            <a:ext cx="4086529" cy="2678930"/>
          </a:xfrm>
          <a:prstGeom prst="ellipse">
            <a:avLst/>
          </a:prstGeom>
          <a:gradFill>
            <a:gsLst>
              <a:gs pos="22846">
                <a:srgbClr val="FFFFFF"/>
              </a:gs>
              <a:gs pos="63322">
                <a:srgbClr val="E6EAEB"/>
              </a:gs>
              <a:gs pos="99960">
                <a:srgbClr val="CDD5D8"/>
              </a:gs>
            </a:gsLst>
            <a:lin ang="2089253"/>
          </a:gradFill>
          <a:ln w="6350">
            <a:solidFill>
              <a:srgbClr val="FFFFFF"/>
            </a:solidFill>
            <a:miter/>
          </a:ln>
          <a:effectLst>
            <a:outerShdw blurRad="419100" dist="466023" dir="2315233" rotWithShape="0">
              <a:srgbClr val="000000">
                <a:alpha val="38297"/>
              </a:srgbClr>
            </a:outerShdw>
          </a:effectLst>
        </p:spPr>
        <p:txBody>
          <a:bodyPr lIns="45719" rIns="45719" anchor="ctr"/>
          <a:lstStyle/>
          <a:p>
            <a:pPr algn="ctr" fontAlgn="t"/>
            <a:r>
              <a:rPr lang="en-US" sz="2400" dirty="0">
                <a:solidFill>
                  <a:srgbClr val="C00000"/>
                </a:solidFill>
              </a:rPr>
              <a:t>v &lt;- 2+5i print(class(v))it produces the following result −</a:t>
            </a:r>
          </a:p>
          <a:p>
            <a:pPr algn="ctr" fontAlgn="t"/>
            <a:r>
              <a:rPr lang="en-US" sz="2400" dirty="0">
                <a:solidFill>
                  <a:srgbClr val="C00000"/>
                </a:solidFill>
              </a:rPr>
              <a:t>[1] "complex" </a:t>
            </a:r>
            <a:endParaRPr sz="2400" dirty="0"/>
          </a:p>
        </p:txBody>
      </p:sp>
      <p:sp>
        <p:nvSpPr>
          <p:cNvPr id="18" name="Oval 34"/>
          <p:cNvSpPr/>
          <p:nvPr/>
        </p:nvSpPr>
        <p:spPr>
          <a:xfrm rot="21561766">
            <a:off x="1933030" y="2802668"/>
            <a:ext cx="278021" cy="278021"/>
          </a:xfrm>
          <a:prstGeom prst="ellipse">
            <a:avLst/>
          </a:prstGeom>
          <a:blipFill>
            <a:blip r:embed="rId3"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19" name="Oval 35"/>
          <p:cNvSpPr/>
          <p:nvPr/>
        </p:nvSpPr>
        <p:spPr>
          <a:xfrm rot="21561766">
            <a:off x="4648931" y="2039894"/>
            <a:ext cx="278023" cy="278023"/>
          </a:xfrm>
          <a:prstGeom prst="ellipse">
            <a:avLst/>
          </a:prstGeom>
          <a:blipFill>
            <a:blip r:embed="rId4" cstate="print"/>
            <a:stretch>
              <a:fillRect/>
            </a:stretch>
          </a:blipFill>
          <a:ln w="12700">
            <a:miter lim="400000"/>
          </a:ln>
        </p:spPr>
        <p:txBody>
          <a:bodyPr lIns="45719" rIns="45719" anchor="ctr"/>
          <a:lstStyle/>
          <a:p>
            <a:pPr>
              <a:defRPr>
                <a:solidFill>
                  <a:srgbClr val="FFFFFF"/>
                </a:solidFill>
                <a:latin typeface="Avenir Roman"/>
                <a:ea typeface="Avenir Roman"/>
                <a:cs typeface="Avenir Roman"/>
                <a:sym typeface="Avenir Roman"/>
              </a:defRPr>
            </a:pPr>
            <a:endParaRPr/>
          </a:p>
        </p:txBody>
      </p:sp>
      <p:sp>
        <p:nvSpPr>
          <p:cNvPr id="23" name="TextBox 52"/>
          <p:cNvSpPr txBox="1"/>
          <p:nvPr/>
        </p:nvSpPr>
        <p:spPr>
          <a:xfrm>
            <a:off x="42673" y="3308253"/>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fontAlgn="t"/>
            <a:r>
              <a:rPr lang="en-US" dirty="0">
                <a:solidFill>
                  <a:schemeClr val="tx1"/>
                </a:solidFill>
              </a:rPr>
              <a:t>Data Type</a:t>
            </a:r>
          </a:p>
        </p:txBody>
      </p:sp>
      <p:sp>
        <p:nvSpPr>
          <p:cNvPr id="25" name="TextBox 52"/>
          <p:cNvSpPr txBox="1"/>
          <p:nvPr/>
        </p:nvSpPr>
        <p:spPr>
          <a:xfrm>
            <a:off x="2729854" y="1311494"/>
            <a:ext cx="1202430"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r>
              <a:rPr lang="en-IN" dirty="0" smtClean="0"/>
              <a:t>Example</a:t>
            </a:r>
            <a:endParaRPr dirty="0"/>
          </a:p>
        </p:txBody>
      </p:sp>
      <p:sp>
        <p:nvSpPr>
          <p:cNvPr id="27" name="TextBox 52"/>
          <p:cNvSpPr txBox="1"/>
          <p:nvPr/>
        </p:nvSpPr>
        <p:spPr>
          <a:xfrm>
            <a:off x="5550800" y="3280456"/>
            <a:ext cx="120243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pPr algn="ctr"/>
            <a:r>
              <a:rPr lang="en-IN" dirty="0" smtClean="0"/>
              <a:t>Verify</a:t>
            </a:r>
            <a:endParaRPr dirty="0"/>
          </a:p>
        </p:txBody>
      </p:sp>
      <p:sp>
        <p:nvSpPr>
          <p:cNvPr id="16" name="Trapezoid 39"/>
          <p:cNvSpPr/>
          <p:nvPr/>
        </p:nvSpPr>
        <p:spPr>
          <a:xfrm rot="5400000" flipH="1">
            <a:off x="3267768" y="3334368"/>
            <a:ext cx="1903102" cy="42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gradFill>
            <a:gsLst>
              <a:gs pos="32000">
                <a:srgbClr val="CDD5D8"/>
              </a:gs>
              <a:gs pos="38000">
                <a:srgbClr val="E6EAEB"/>
              </a:gs>
              <a:gs pos="43000">
                <a:srgbClr val="FFFFFF"/>
              </a:gs>
            </a:gsLst>
            <a:lin ang="8100000"/>
          </a:gradFill>
          <a:ln w="12700">
            <a:miter lim="400000"/>
          </a:ln>
        </p:spPr>
        <p:txBody>
          <a:bodyPr lIns="45718" tIns="45718" rIns="45718" bIns="45718" anchor="ctr"/>
          <a:lstStyle/>
          <a:p>
            <a:pPr>
              <a:defRPr>
                <a:solidFill>
                  <a:srgbClr val="FFFFFF"/>
                </a:solidFill>
              </a:defRPr>
            </a:pPr>
            <a:endParaRPr/>
          </a:p>
        </p:txBody>
      </p:sp>
      <p:sp>
        <p:nvSpPr>
          <p:cNvPr id="17" name="Arrow: Pentagon 40"/>
          <p:cNvSpPr/>
          <p:nvPr/>
        </p:nvSpPr>
        <p:spPr>
          <a:xfrm rot="10800000" flipH="1">
            <a:off x="1408001" y="4969483"/>
            <a:ext cx="1324583" cy="10586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8" y="0"/>
                </a:lnTo>
                <a:lnTo>
                  <a:pt x="21600" y="10800"/>
                </a:lnTo>
                <a:lnTo>
                  <a:pt x="12968" y="21600"/>
                </a:lnTo>
                <a:lnTo>
                  <a:pt x="0" y="21600"/>
                </a:lnTo>
                <a:close/>
              </a:path>
            </a:pathLst>
          </a:custGeom>
          <a:gradFill>
            <a:gsLst>
              <a:gs pos="924">
                <a:srgbClr val="C3EA03"/>
              </a:gs>
              <a:gs pos="53178">
                <a:srgbClr val="67CE02"/>
              </a:gs>
              <a:gs pos="100000">
                <a:srgbClr val="0CB100"/>
              </a:gs>
            </a:gsLst>
          </a:gradFill>
          <a:ln w="12700">
            <a:miter lim="400000"/>
          </a:ln>
        </p:spPr>
        <p:txBody>
          <a:bodyPr lIns="45718" tIns="45718" rIns="45718" bIns="45718" anchor="ctr"/>
          <a:lstStyle/>
          <a:p>
            <a:pPr>
              <a:defRPr>
                <a:solidFill>
                  <a:srgbClr val="FFFFFF"/>
                </a:solidFill>
              </a:defRPr>
            </a:pPr>
            <a:endParaRPr/>
          </a:p>
        </p:txBody>
      </p:sp>
      <p:sp>
        <p:nvSpPr>
          <p:cNvPr id="20" name="Isosceles Triangle 42"/>
          <p:cNvSpPr/>
          <p:nvPr/>
        </p:nvSpPr>
        <p:spPr>
          <a:xfrm rot="16200000">
            <a:off x="1452676" y="5983463"/>
            <a:ext cx="159227" cy="248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1" name="Freeform: Shape 43"/>
          <p:cNvSpPr/>
          <p:nvPr/>
        </p:nvSpPr>
        <p:spPr>
          <a:xfrm rot="5400000" flipH="1">
            <a:off x="5975415" y="5339475"/>
            <a:ext cx="1011996" cy="2720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45" y="0"/>
                </a:lnTo>
                <a:lnTo>
                  <a:pt x="20955" y="0"/>
                </a:lnTo>
                <a:close/>
              </a:path>
            </a:pathLst>
          </a:custGeom>
          <a:gradFill>
            <a:gsLst>
              <a:gs pos="0">
                <a:srgbClr val="FFEA03"/>
              </a:gs>
              <a:gs pos="70683">
                <a:srgbClr val="85CE02"/>
              </a:gs>
              <a:gs pos="97580">
                <a:srgbClr val="0CB100"/>
              </a:gs>
            </a:gsLst>
            <a:lin ang="2089253"/>
          </a:gradFill>
          <a:ln w="12700">
            <a:miter lim="400000"/>
          </a:ln>
        </p:spPr>
        <p:txBody>
          <a:bodyPr lIns="45718" tIns="45718" rIns="45718" bIns="45718" anchor="ctr"/>
          <a:lstStyle/>
          <a:p>
            <a:pPr>
              <a:defRPr>
                <a:solidFill>
                  <a:srgbClr val="FFFFFF"/>
                </a:solidFill>
              </a:defRPr>
            </a:pPr>
            <a:endParaRPr/>
          </a:p>
        </p:txBody>
      </p:sp>
      <p:pic>
        <p:nvPicPr>
          <p:cNvPr id="22" name="Picture1.png" descr="Picture1.png"/>
          <p:cNvPicPr>
            <a:picLocks noChangeAspect="1"/>
          </p:cNvPicPr>
          <p:nvPr/>
        </p:nvPicPr>
        <p:blipFill>
          <a:blip r:embed="rId5">
            <a:alphaModFix amt="79568"/>
          </a:blip>
          <a:srcRect t="23035" b="1013"/>
          <a:stretch>
            <a:fillRect/>
          </a:stretch>
        </p:blipFill>
        <p:spPr>
          <a:xfrm>
            <a:off x="6513670" y="4993642"/>
            <a:ext cx="145275" cy="1460005"/>
          </a:xfrm>
          <a:prstGeom prst="rect">
            <a:avLst/>
          </a:prstGeom>
          <a:ln w="12700">
            <a:miter lim="400000"/>
          </a:ln>
        </p:spPr>
      </p:pic>
      <p:sp>
        <p:nvSpPr>
          <p:cNvPr id="24" name="TextBox 52"/>
          <p:cNvSpPr txBox="1"/>
          <p:nvPr/>
        </p:nvSpPr>
        <p:spPr>
          <a:xfrm>
            <a:off x="2465345" y="4883123"/>
            <a:ext cx="2202521"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a:solidFill>
                  <a:srgbClr val="535353"/>
                </a:solidFill>
              </a:defRPr>
            </a:lvl1pPr>
          </a:lstStyle>
          <a:p>
            <a:pPr algn="ctr" fontAlgn="t"/>
            <a:r>
              <a:rPr lang="en-US" sz="3200" dirty="0">
                <a:solidFill>
                  <a:schemeClr val="tx1"/>
                </a:solidFill>
                <a:hlinkClick r:id="rId6" action="ppaction://hlinkfile"/>
              </a:rPr>
              <a:t>R GUI</a:t>
            </a:r>
            <a:r>
              <a:rPr lang="en-US" sz="3200" dirty="0">
                <a:solidFill>
                  <a:schemeClr val="tx1"/>
                </a:solidFill>
              </a:rPr>
              <a:t> </a:t>
            </a:r>
          </a:p>
          <a:p>
            <a:pPr algn="ctr" fontAlgn="t"/>
            <a:r>
              <a:rPr lang="en-US" sz="3200" dirty="0" err="1" smtClean="0">
                <a:solidFill>
                  <a:schemeClr val="tx1"/>
                </a:solidFill>
                <a:hlinkClick r:id="rId7" action="ppaction://hlinkfile"/>
              </a:rPr>
              <a:t>RStudio</a:t>
            </a:r>
            <a:endParaRPr lang="en-US" sz="3200" dirty="0">
              <a:solidFill>
                <a:schemeClr val="tx1"/>
              </a:solidFill>
            </a:endParaRPr>
          </a:p>
        </p:txBody>
      </p:sp>
      <p:sp>
        <p:nvSpPr>
          <p:cNvPr id="26" name="Freeform 110"/>
          <p:cNvSpPr/>
          <p:nvPr/>
        </p:nvSpPr>
        <p:spPr>
          <a:xfrm>
            <a:off x="5578899" y="5229737"/>
            <a:ext cx="431406" cy="481016"/>
          </a:xfrm>
          <a:custGeom>
            <a:avLst/>
            <a:gdLst/>
            <a:ahLst/>
            <a:cxnLst>
              <a:cxn ang="0">
                <a:pos x="wd2" y="hd2"/>
              </a:cxn>
              <a:cxn ang="5400000">
                <a:pos x="wd2" y="hd2"/>
              </a:cxn>
              <a:cxn ang="10800000">
                <a:pos x="wd2" y="hd2"/>
              </a:cxn>
              <a:cxn ang="16200000">
                <a:pos x="wd2" y="hd2"/>
              </a:cxn>
            </a:cxnLst>
            <a:rect l="0" t="0" r="r" b="b"/>
            <a:pathLst>
              <a:path w="21600" h="21600" extrusionOk="0">
                <a:moveTo>
                  <a:pt x="6538" y="0"/>
                </a:moveTo>
                <a:cubicBezTo>
                  <a:pt x="5492" y="0"/>
                  <a:pt x="4650" y="756"/>
                  <a:pt x="4650" y="1693"/>
                </a:cubicBezTo>
                <a:cubicBezTo>
                  <a:pt x="4650" y="2630"/>
                  <a:pt x="5492" y="3386"/>
                  <a:pt x="6538" y="3386"/>
                </a:cubicBezTo>
                <a:cubicBezTo>
                  <a:pt x="7583" y="3386"/>
                  <a:pt x="8425" y="2630"/>
                  <a:pt x="8425" y="1693"/>
                </a:cubicBezTo>
                <a:cubicBezTo>
                  <a:pt x="8425" y="756"/>
                  <a:pt x="7583" y="0"/>
                  <a:pt x="6538" y="0"/>
                </a:cubicBezTo>
                <a:close/>
                <a:moveTo>
                  <a:pt x="17944" y="1907"/>
                </a:moveTo>
                <a:cubicBezTo>
                  <a:pt x="16731" y="1907"/>
                  <a:pt x="15738" y="2779"/>
                  <a:pt x="15738" y="3867"/>
                </a:cubicBezTo>
                <a:cubicBezTo>
                  <a:pt x="15738" y="4955"/>
                  <a:pt x="16731" y="5846"/>
                  <a:pt x="17944" y="5846"/>
                </a:cubicBezTo>
                <a:cubicBezTo>
                  <a:pt x="19157" y="5846"/>
                  <a:pt x="20130" y="4955"/>
                  <a:pt x="20130" y="3867"/>
                </a:cubicBezTo>
                <a:cubicBezTo>
                  <a:pt x="20130" y="2779"/>
                  <a:pt x="19157" y="1907"/>
                  <a:pt x="17944" y="1907"/>
                </a:cubicBezTo>
                <a:close/>
                <a:moveTo>
                  <a:pt x="1351" y="2228"/>
                </a:moveTo>
                <a:cubicBezTo>
                  <a:pt x="847" y="2228"/>
                  <a:pt x="457" y="2595"/>
                  <a:pt x="457" y="3048"/>
                </a:cubicBezTo>
                <a:cubicBezTo>
                  <a:pt x="457" y="3500"/>
                  <a:pt x="847" y="3867"/>
                  <a:pt x="1351" y="3867"/>
                </a:cubicBezTo>
                <a:cubicBezTo>
                  <a:pt x="1855" y="3867"/>
                  <a:pt x="2265" y="3500"/>
                  <a:pt x="2265" y="3048"/>
                </a:cubicBezTo>
                <a:cubicBezTo>
                  <a:pt x="2265" y="2595"/>
                  <a:pt x="1855" y="2228"/>
                  <a:pt x="1351" y="2228"/>
                </a:cubicBezTo>
                <a:close/>
                <a:moveTo>
                  <a:pt x="12320" y="5650"/>
                </a:moveTo>
                <a:cubicBezTo>
                  <a:pt x="9800" y="5650"/>
                  <a:pt x="7750" y="7470"/>
                  <a:pt x="7750" y="9731"/>
                </a:cubicBezTo>
                <a:cubicBezTo>
                  <a:pt x="7750" y="9821"/>
                  <a:pt x="7750" y="9920"/>
                  <a:pt x="7750" y="10016"/>
                </a:cubicBezTo>
                <a:cubicBezTo>
                  <a:pt x="10007" y="9031"/>
                  <a:pt x="12732" y="9863"/>
                  <a:pt x="13830" y="11887"/>
                </a:cubicBezTo>
                <a:cubicBezTo>
                  <a:pt x="14091" y="12367"/>
                  <a:pt x="14231" y="12887"/>
                  <a:pt x="14268" y="13420"/>
                </a:cubicBezTo>
                <a:cubicBezTo>
                  <a:pt x="16539" y="12441"/>
                  <a:pt x="17505" y="10004"/>
                  <a:pt x="16414" y="7966"/>
                </a:cubicBezTo>
                <a:cubicBezTo>
                  <a:pt x="15656" y="6552"/>
                  <a:pt x="14069" y="5654"/>
                  <a:pt x="12320" y="5650"/>
                </a:cubicBezTo>
                <a:close/>
                <a:moveTo>
                  <a:pt x="3636" y="5774"/>
                </a:moveTo>
                <a:cubicBezTo>
                  <a:pt x="2124" y="5774"/>
                  <a:pt x="914" y="6877"/>
                  <a:pt x="914" y="8234"/>
                </a:cubicBezTo>
                <a:cubicBezTo>
                  <a:pt x="914" y="9590"/>
                  <a:pt x="2124" y="10693"/>
                  <a:pt x="3636" y="10693"/>
                </a:cubicBezTo>
                <a:cubicBezTo>
                  <a:pt x="5149" y="10693"/>
                  <a:pt x="6379" y="9590"/>
                  <a:pt x="6379" y="8234"/>
                </a:cubicBezTo>
                <a:cubicBezTo>
                  <a:pt x="6379" y="6877"/>
                  <a:pt x="5149" y="5774"/>
                  <a:pt x="3636" y="5774"/>
                </a:cubicBezTo>
                <a:close/>
                <a:moveTo>
                  <a:pt x="4093" y="6737"/>
                </a:moveTo>
                <a:cubicBezTo>
                  <a:pt x="4766" y="6737"/>
                  <a:pt x="5325" y="7221"/>
                  <a:pt x="5325" y="7824"/>
                </a:cubicBezTo>
                <a:cubicBezTo>
                  <a:pt x="5325" y="7974"/>
                  <a:pt x="5176" y="8109"/>
                  <a:pt x="5008" y="8109"/>
                </a:cubicBezTo>
                <a:cubicBezTo>
                  <a:pt x="4840" y="8109"/>
                  <a:pt x="4709" y="7975"/>
                  <a:pt x="4709" y="7824"/>
                </a:cubicBezTo>
                <a:cubicBezTo>
                  <a:pt x="4709" y="7522"/>
                  <a:pt x="4430" y="7289"/>
                  <a:pt x="4093" y="7289"/>
                </a:cubicBezTo>
                <a:cubicBezTo>
                  <a:pt x="3925" y="7289"/>
                  <a:pt x="3795" y="7155"/>
                  <a:pt x="3795" y="7004"/>
                </a:cubicBezTo>
                <a:cubicBezTo>
                  <a:pt x="3795" y="6853"/>
                  <a:pt x="3925" y="6737"/>
                  <a:pt x="4093" y="6737"/>
                </a:cubicBezTo>
                <a:close/>
                <a:moveTo>
                  <a:pt x="12916" y="6737"/>
                </a:moveTo>
                <a:cubicBezTo>
                  <a:pt x="14429" y="6737"/>
                  <a:pt x="15658" y="7840"/>
                  <a:pt x="15659" y="9196"/>
                </a:cubicBezTo>
                <a:cubicBezTo>
                  <a:pt x="15659" y="9347"/>
                  <a:pt x="15528" y="9463"/>
                  <a:pt x="15360" y="9463"/>
                </a:cubicBezTo>
                <a:cubicBezTo>
                  <a:pt x="15192" y="9463"/>
                  <a:pt x="15042" y="9347"/>
                  <a:pt x="15042" y="9196"/>
                </a:cubicBezTo>
                <a:cubicBezTo>
                  <a:pt x="15042" y="8141"/>
                  <a:pt x="14092" y="7289"/>
                  <a:pt x="12916" y="7289"/>
                </a:cubicBezTo>
                <a:cubicBezTo>
                  <a:pt x="12748" y="7289"/>
                  <a:pt x="12618" y="7155"/>
                  <a:pt x="12618" y="7004"/>
                </a:cubicBezTo>
                <a:cubicBezTo>
                  <a:pt x="12618" y="6853"/>
                  <a:pt x="12748" y="6737"/>
                  <a:pt x="12916" y="6737"/>
                </a:cubicBezTo>
                <a:close/>
                <a:moveTo>
                  <a:pt x="9737" y="10141"/>
                </a:moveTo>
                <a:cubicBezTo>
                  <a:pt x="7553" y="10141"/>
                  <a:pt x="5763" y="11728"/>
                  <a:pt x="5763" y="13687"/>
                </a:cubicBezTo>
                <a:cubicBezTo>
                  <a:pt x="5763" y="15646"/>
                  <a:pt x="7553" y="17234"/>
                  <a:pt x="9737" y="17234"/>
                </a:cubicBezTo>
                <a:cubicBezTo>
                  <a:pt x="11921" y="17234"/>
                  <a:pt x="13691" y="15646"/>
                  <a:pt x="13691" y="13687"/>
                </a:cubicBezTo>
                <a:cubicBezTo>
                  <a:pt x="13691" y="11728"/>
                  <a:pt x="11921" y="10141"/>
                  <a:pt x="9737" y="10141"/>
                </a:cubicBezTo>
                <a:close/>
                <a:moveTo>
                  <a:pt x="10333" y="11246"/>
                </a:moveTo>
                <a:cubicBezTo>
                  <a:pt x="11509" y="11246"/>
                  <a:pt x="12459" y="12098"/>
                  <a:pt x="12459" y="13152"/>
                </a:cubicBezTo>
                <a:cubicBezTo>
                  <a:pt x="12459" y="13303"/>
                  <a:pt x="12329" y="13420"/>
                  <a:pt x="12161" y="13420"/>
                </a:cubicBezTo>
                <a:cubicBezTo>
                  <a:pt x="11993" y="13420"/>
                  <a:pt x="11863" y="13303"/>
                  <a:pt x="11863" y="13152"/>
                </a:cubicBezTo>
                <a:cubicBezTo>
                  <a:pt x="11863" y="12399"/>
                  <a:pt x="11173" y="11780"/>
                  <a:pt x="10333" y="11780"/>
                </a:cubicBezTo>
                <a:cubicBezTo>
                  <a:pt x="10165" y="11780"/>
                  <a:pt x="10035" y="11664"/>
                  <a:pt x="10035" y="11513"/>
                </a:cubicBezTo>
                <a:cubicBezTo>
                  <a:pt x="10035" y="11362"/>
                  <a:pt x="10165" y="11246"/>
                  <a:pt x="10333" y="11246"/>
                </a:cubicBezTo>
                <a:close/>
                <a:moveTo>
                  <a:pt x="19613" y="12867"/>
                </a:moveTo>
                <a:cubicBezTo>
                  <a:pt x="19109" y="12867"/>
                  <a:pt x="18699" y="13235"/>
                  <a:pt x="18699" y="13687"/>
                </a:cubicBezTo>
                <a:cubicBezTo>
                  <a:pt x="18699" y="14139"/>
                  <a:pt x="19109" y="14507"/>
                  <a:pt x="19613" y="14507"/>
                </a:cubicBezTo>
                <a:cubicBezTo>
                  <a:pt x="20117" y="14507"/>
                  <a:pt x="20527" y="14139"/>
                  <a:pt x="20527" y="13687"/>
                </a:cubicBezTo>
                <a:cubicBezTo>
                  <a:pt x="20527" y="13235"/>
                  <a:pt x="20117" y="12867"/>
                  <a:pt x="19613" y="12867"/>
                </a:cubicBezTo>
                <a:close/>
                <a:moveTo>
                  <a:pt x="2424" y="15879"/>
                </a:moveTo>
                <a:cubicBezTo>
                  <a:pt x="1080" y="15879"/>
                  <a:pt x="0" y="16848"/>
                  <a:pt x="0" y="18053"/>
                </a:cubicBezTo>
                <a:cubicBezTo>
                  <a:pt x="0" y="19259"/>
                  <a:pt x="1080" y="20246"/>
                  <a:pt x="2424" y="20246"/>
                </a:cubicBezTo>
                <a:cubicBezTo>
                  <a:pt x="3768" y="20246"/>
                  <a:pt x="4868" y="19259"/>
                  <a:pt x="4868" y="18053"/>
                </a:cubicBezTo>
                <a:cubicBezTo>
                  <a:pt x="4868" y="16848"/>
                  <a:pt x="3768" y="15879"/>
                  <a:pt x="2424" y="15879"/>
                </a:cubicBezTo>
                <a:close/>
                <a:moveTo>
                  <a:pt x="18560" y="16147"/>
                </a:moveTo>
                <a:cubicBezTo>
                  <a:pt x="16879" y="16147"/>
                  <a:pt x="15500" y="17366"/>
                  <a:pt x="15500" y="18873"/>
                </a:cubicBezTo>
                <a:cubicBezTo>
                  <a:pt x="15500" y="20380"/>
                  <a:pt x="16879" y="21600"/>
                  <a:pt x="18560" y="21600"/>
                </a:cubicBezTo>
                <a:cubicBezTo>
                  <a:pt x="20240" y="21600"/>
                  <a:pt x="21600" y="20380"/>
                  <a:pt x="21600" y="18873"/>
                </a:cubicBezTo>
                <a:cubicBezTo>
                  <a:pt x="21600" y="17366"/>
                  <a:pt x="20240" y="16147"/>
                  <a:pt x="18560" y="16147"/>
                </a:cubicBezTo>
                <a:close/>
                <a:moveTo>
                  <a:pt x="18997" y="17198"/>
                </a:moveTo>
                <a:cubicBezTo>
                  <a:pt x="19781" y="17200"/>
                  <a:pt x="20426" y="17760"/>
                  <a:pt x="20428" y="18463"/>
                </a:cubicBezTo>
                <a:cubicBezTo>
                  <a:pt x="20426" y="18639"/>
                  <a:pt x="20266" y="18783"/>
                  <a:pt x="20070" y="18784"/>
                </a:cubicBezTo>
                <a:cubicBezTo>
                  <a:pt x="19874" y="18783"/>
                  <a:pt x="19714" y="18639"/>
                  <a:pt x="19712" y="18463"/>
                </a:cubicBezTo>
                <a:cubicBezTo>
                  <a:pt x="19712" y="18112"/>
                  <a:pt x="19388" y="17840"/>
                  <a:pt x="18997" y="17840"/>
                </a:cubicBezTo>
                <a:cubicBezTo>
                  <a:pt x="18800" y="17840"/>
                  <a:pt x="18659" y="17695"/>
                  <a:pt x="18659" y="17519"/>
                </a:cubicBezTo>
                <a:cubicBezTo>
                  <a:pt x="18659" y="17342"/>
                  <a:pt x="18800" y="17198"/>
                  <a:pt x="18997" y="17198"/>
                </a:cubicBezTo>
                <a:close/>
                <a:moveTo>
                  <a:pt x="7452" y="18873"/>
                </a:moveTo>
                <a:cubicBezTo>
                  <a:pt x="6948" y="18873"/>
                  <a:pt x="6538" y="19241"/>
                  <a:pt x="6538" y="19693"/>
                </a:cubicBezTo>
                <a:cubicBezTo>
                  <a:pt x="6538" y="20145"/>
                  <a:pt x="6948" y="20513"/>
                  <a:pt x="7452" y="20513"/>
                </a:cubicBezTo>
                <a:cubicBezTo>
                  <a:pt x="7956" y="20513"/>
                  <a:pt x="8366" y="20145"/>
                  <a:pt x="8366" y="19693"/>
                </a:cubicBezTo>
                <a:cubicBezTo>
                  <a:pt x="8366" y="19241"/>
                  <a:pt x="7956" y="18873"/>
                  <a:pt x="7452" y="18873"/>
                </a:cubicBezTo>
                <a:close/>
              </a:path>
            </a:pathLst>
          </a:custGeom>
          <a:gradFill>
            <a:gsLst>
              <a:gs pos="2419">
                <a:srgbClr val="0CB100"/>
              </a:gs>
              <a:gs pos="29316">
                <a:srgbClr val="85CE02"/>
              </a:gs>
              <a:gs pos="100000">
                <a:srgbClr val="FFEA03"/>
              </a:gs>
            </a:gsLst>
            <a:lin ang="2089253"/>
          </a:gradFill>
          <a:ln w="12700">
            <a:miter lim="400000"/>
          </a:ln>
        </p:spPr>
        <p:txBody>
          <a:bodyPr lIns="45718" tIns="45718" rIns="45718" bIns="45718" anchor="ctr"/>
          <a:lstStyle/>
          <a:p>
            <a:pPr>
              <a:defRPr>
                <a:solidFill>
                  <a:srgbClr val="FFFFFF"/>
                </a:solidFill>
              </a:defRPr>
            </a:pPr>
            <a:endParaRPr/>
          </a:p>
        </p:txBody>
      </p:sp>
      <p:sp>
        <p:nvSpPr>
          <p:cNvPr id="28" name="TextBox 27"/>
          <p:cNvSpPr txBox="1"/>
          <p:nvPr/>
        </p:nvSpPr>
        <p:spPr>
          <a:xfrm>
            <a:off x="1534927" y="5067787"/>
            <a:ext cx="77718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FFFF"/>
                </a:solidFill>
                <a:latin typeface="Encode Sans Semi Expanded Regular"/>
                <a:ea typeface="Encode Sans Semi Expanded Regular"/>
                <a:cs typeface="Encode Sans Semi Expanded Regular"/>
                <a:sym typeface="Encode Sans Semi Expanded Regular"/>
              </a:defRPr>
            </a:lvl1pPr>
          </a:lstStyle>
          <a:p>
            <a:r>
              <a:rPr lang="en-IN" dirty="0" smtClean="0"/>
              <a:t>Live</a:t>
            </a:r>
          </a:p>
          <a:p>
            <a:pPr algn="ctr"/>
            <a:r>
              <a:rPr lang="en-IN" dirty="0" smtClean="0"/>
              <a:t>Demo</a:t>
            </a:r>
            <a:endParaRPr dirty="0"/>
          </a:p>
        </p:txBody>
      </p:sp>
    </p:spTree>
    <p:extLst>
      <p:ext uri="{BB962C8B-B14F-4D97-AF65-F5344CB8AC3E}">
        <p14:creationId xmlns:p14="http://schemas.microsoft.com/office/powerpoint/2010/main" xmlns="" val="337944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5"/>
                                        </p:tgtEl>
                                        <p:attrNameLst>
                                          <p:attrName>style.visibility</p:attrName>
                                        </p:attrNameLst>
                                      </p:cBhvr>
                                      <p:to>
                                        <p:strVal val="visible"/>
                                      </p:to>
                                    </p:set>
                                    <p:animEffect transition="in" filter="box(out)">
                                      <p:cBhvr>
                                        <p:cTn id="7" dur="600"/>
                                        <p:tgtEl>
                                          <p:spTgt spid="5"/>
                                        </p:tgtEl>
                                      </p:cBhvr>
                                    </p:animEffect>
                                  </p:childTnLst>
                                </p:cTn>
                              </p:par>
                            </p:childTnLst>
                          </p:cTn>
                        </p:par>
                        <p:par>
                          <p:cTn id="8" fill="hold">
                            <p:stCondLst>
                              <p:cond delay="600"/>
                            </p:stCondLst>
                            <p:childTnLst>
                              <p:par>
                                <p:cTn id="9" presetID="4" presetClass="entr" presetSubtype="32" fill="hold" grpId="0" nodeType="afterEffect">
                                  <p:stCondLst>
                                    <p:cond delay="0"/>
                                  </p:stCondLst>
                                  <p:iterate>
                                    <p:tmAbs val="0"/>
                                  </p:iterate>
                                  <p:childTnLst>
                                    <p:set>
                                      <p:cBhvr>
                                        <p:cTn id="10" fill="hold"/>
                                        <p:tgtEl>
                                          <p:spTgt spid="2"/>
                                        </p:tgtEl>
                                        <p:attrNameLst>
                                          <p:attrName>style.visibility</p:attrName>
                                        </p:attrNameLst>
                                      </p:cBhvr>
                                      <p:to>
                                        <p:strVal val="visible"/>
                                      </p:to>
                                    </p:set>
                                    <p:animEffect transition="in" filter="box(out)">
                                      <p:cBhvr>
                                        <p:cTn id="11" dur="600"/>
                                        <p:tgtEl>
                                          <p:spTgt spid="2"/>
                                        </p:tgtEl>
                                      </p:cBhvr>
                                    </p:animEffect>
                                  </p:childTnLst>
                                </p:cTn>
                              </p:par>
                            </p:childTnLst>
                          </p:cTn>
                        </p:par>
                        <p:par>
                          <p:cTn id="12" fill="hold">
                            <p:stCondLst>
                              <p:cond delay="1200"/>
                            </p:stCondLst>
                            <p:childTnLst>
                              <p:par>
                                <p:cTn id="13" presetID="4" presetClass="entr" presetSubtype="32" fill="hold" grpId="0" nodeType="afterEffect">
                                  <p:stCondLst>
                                    <p:cond delay="0"/>
                                  </p:stCondLst>
                                  <p:iterate>
                                    <p:tmAbs val="0"/>
                                  </p:iterate>
                                  <p:childTnLst>
                                    <p:set>
                                      <p:cBhvr>
                                        <p:cTn id="14" fill="hold"/>
                                        <p:tgtEl>
                                          <p:spTgt spid="23"/>
                                        </p:tgtEl>
                                        <p:attrNameLst>
                                          <p:attrName>style.visibility</p:attrName>
                                        </p:attrNameLst>
                                      </p:cBhvr>
                                      <p:to>
                                        <p:strVal val="visible"/>
                                      </p:to>
                                    </p:set>
                                    <p:animEffect transition="in" filter="box(out)">
                                      <p:cBhvr>
                                        <p:cTn id="15" dur="600"/>
                                        <p:tgtEl>
                                          <p:spTgt spid="23"/>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8"/>
                                        </p:tgtEl>
                                        <p:attrNameLst>
                                          <p:attrName>style.visibility</p:attrName>
                                        </p:attrNameLst>
                                      </p:cBhvr>
                                      <p:to>
                                        <p:strVal val="visible"/>
                                      </p:to>
                                    </p:set>
                                    <p:animEffect transition="in" filter="box(out)">
                                      <p:cBhvr>
                                        <p:cTn id="19" dur="6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iterate>
                                    <p:tmAbs val="0"/>
                                  </p:iterate>
                                  <p:childTnLst>
                                    <p:set>
                                      <p:cBhvr>
                                        <p:cTn id="23" fill="hold"/>
                                        <p:tgtEl>
                                          <p:spTgt spid="9"/>
                                        </p:tgtEl>
                                        <p:attrNameLst>
                                          <p:attrName>style.visibility</p:attrName>
                                        </p:attrNameLst>
                                      </p:cBhvr>
                                      <p:to>
                                        <p:strVal val="visible"/>
                                      </p:to>
                                    </p:set>
                                    <p:animEffect transition="in" filter="box(out)">
                                      <p:cBhvr>
                                        <p:cTn id="24" dur="600"/>
                                        <p:tgtEl>
                                          <p:spTgt spid="9"/>
                                        </p:tgtEl>
                                      </p:cBhvr>
                                    </p:animEffect>
                                  </p:childTnLst>
                                </p:cTn>
                              </p:par>
                            </p:childTnLst>
                          </p:cTn>
                        </p:par>
                        <p:par>
                          <p:cTn id="25" fill="hold">
                            <p:stCondLst>
                              <p:cond delay="600"/>
                            </p:stCondLst>
                            <p:childTnLst>
                              <p:par>
                                <p:cTn id="26" presetID="4" presetClass="entr" presetSubtype="32"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box(out)">
                                      <p:cBhvr>
                                        <p:cTn id="28" dur="600"/>
                                        <p:tgtEl>
                                          <p:spTgt spid="6"/>
                                        </p:tgtEl>
                                      </p:cBhvr>
                                    </p:animEffect>
                                  </p:childTnLst>
                                </p:cTn>
                              </p:par>
                            </p:childTnLst>
                          </p:cTn>
                        </p:par>
                        <p:par>
                          <p:cTn id="29" fill="hold">
                            <p:stCondLst>
                              <p:cond delay="1200"/>
                            </p:stCondLst>
                            <p:childTnLst>
                              <p:par>
                                <p:cTn id="30" presetID="4" presetClass="entr" presetSubtype="32" fill="hold" grpId="0" nodeType="afterEffect">
                                  <p:stCondLst>
                                    <p:cond delay="0"/>
                                  </p:stCondLst>
                                  <p:iterate>
                                    <p:tmAbs val="0"/>
                                  </p:iterate>
                                  <p:childTnLst>
                                    <p:set>
                                      <p:cBhvr>
                                        <p:cTn id="31" fill="hold"/>
                                        <p:tgtEl>
                                          <p:spTgt spid="25"/>
                                        </p:tgtEl>
                                        <p:attrNameLst>
                                          <p:attrName>style.visibility</p:attrName>
                                        </p:attrNameLst>
                                      </p:cBhvr>
                                      <p:to>
                                        <p:strVal val="visible"/>
                                      </p:to>
                                    </p:set>
                                    <p:animEffect transition="in" filter="box(out)">
                                      <p:cBhvr>
                                        <p:cTn id="32" dur="600"/>
                                        <p:tgtEl>
                                          <p:spTgt spid="25"/>
                                        </p:tgtEl>
                                      </p:cBhvr>
                                    </p:animEffect>
                                  </p:childTnLst>
                                </p:cTn>
                              </p:par>
                            </p:childTnLst>
                          </p:cTn>
                        </p:par>
                        <p:par>
                          <p:cTn id="33" fill="hold">
                            <p:stCondLst>
                              <p:cond delay="1800"/>
                            </p:stCondLst>
                            <p:childTnLst>
                              <p:par>
                                <p:cTn id="34" presetID="4" presetClass="entr" presetSubtype="32" fill="hold" grpId="0" nodeType="afterEffect">
                                  <p:stCondLst>
                                    <p:cond delay="0"/>
                                  </p:stCondLst>
                                  <p:iterate>
                                    <p:tmAbs val="0"/>
                                  </p:iterate>
                                  <p:childTnLst>
                                    <p:set>
                                      <p:cBhvr>
                                        <p:cTn id="35" fill="hold"/>
                                        <p:tgtEl>
                                          <p:spTgt spid="19"/>
                                        </p:tgtEl>
                                        <p:attrNameLst>
                                          <p:attrName>style.visibility</p:attrName>
                                        </p:attrNameLst>
                                      </p:cBhvr>
                                      <p:to>
                                        <p:strVal val="visible"/>
                                      </p:to>
                                    </p:set>
                                    <p:animEffect transition="in" filter="box(out)">
                                      <p:cBhvr>
                                        <p:cTn id="36" dur="6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iterate>
                                    <p:tmAbs val="0"/>
                                  </p:iterate>
                                  <p:childTnLst>
                                    <p:set>
                                      <p:cBhvr>
                                        <p:cTn id="40" fill="hold"/>
                                        <p:tgtEl>
                                          <p:spTgt spid="13"/>
                                        </p:tgtEl>
                                        <p:attrNameLst>
                                          <p:attrName>style.visibility</p:attrName>
                                        </p:attrNameLst>
                                      </p:cBhvr>
                                      <p:to>
                                        <p:strVal val="visible"/>
                                      </p:to>
                                    </p:set>
                                    <p:animEffect transition="in" filter="box(out)">
                                      <p:cBhvr>
                                        <p:cTn id="41" dur="600"/>
                                        <p:tgtEl>
                                          <p:spTgt spid="13"/>
                                        </p:tgtEl>
                                      </p:cBhvr>
                                    </p:animEffect>
                                  </p:childTnLst>
                                </p:cTn>
                              </p:par>
                            </p:childTnLst>
                          </p:cTn>
                        </p:par>
                        <p:par>
                          <p:cTn id="42" fill="hold">
                            <p:stCondLst>
                              <p:cond delay="600"/>
                            </p:stCondLst>
                            <p:childTnLst>
                              <p:par>
                                <p:cTn id="43" presetID="4" presetClass="entr" presetSubtype="32" fill="hold" grpId="0" nodeType="afterEffect">
                                  <p:stCondLst>
                                    <p:cond delay="0"/>
                                  </p:stCondLst>
                                  <p:iterate>
                                    <p:tmAbs val="0"/>
                                  </p:iterate>
                                  <p:childTnLst>
                                    <p:set>
                                      <p:cBhvr>
                                        <p:cTn id="44" fill="hold"/>
                                        <p:tgtEl>
                                          <p:spTgt spid="27"/>
                                        </p:tgtEl>
                                        <p:attrNameLst>
                                          <p:attrName>style.visibility</p:attrName>
                                        </p:attrNameLst>
                                      </p:cBhvr>
                                      <p:to>
                                        <p:strVal val="visible"/>
                                      </p:to>
                                    </p:set>
                                    <p:animEffect transition="in" filter="box(out)">
                                      <p:cBhvr>
                                        <p:cTn id="45" dur="6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iterate>
                                    <p:tmAbs val="0"/>
                                  </p:iterate>
                                  <p:childTnLst>
                                    <p:set>
                                      <p:cBhvr>
                                        <p:cTn id="49" fill="hold"/>
                                        <p:tgtEl>
                                          <p:spTgt spid="22"/>
                                        </p:tgtEl>
                                        <p:attrNameLst>
                                          <p:attrName>style.visibility</p:attrName>
                                        </p:attrNameLst>
                                      </p:cBhvr>
                                      <p:to>
                                        <p:strVal val="visible"/>
                                      </p:to>
                                    </p:set>
                                    <p:animEffect transition="in" filter="box(out)">
                                      <p:cBhvr>
                                        <p:cTn id="50" dur="700"/>
                                        <p:tgtEl>
                                          <p:spTgt spid="22"/>
                                        </p:tgtEl>
                                      </p:cBhvr>
                                    </p:animEffect>
                                  </p:childTnLst>
                                </p:cTn>
                              </p:par>
                            </p:childTnLst>
                          </p:cTn>
                        </p:par>
                        <p:par>
                          <p:cTn id="51" fill="hold">
                            <p:stCondLst>
                              <p:cond delay="700"/>
                            </p:stCondLst>
                            <p:childTnLst>
                              <p:par>
                                <p:cTn id="52" presetID="4" presetClass="entr" presetSubtype="32" fill="hold" grpId="0" nodeType="afterEffect">
                                  <p:stCondLst>
                                    <p:cond delay="0"/>
                                  </p:stCondLst>
                                  <p:iterate>
                                    <p:tmAbs val="0"/>
                                  </p:iterate>
                                  <p:childTnLst>
                                    <p:set>
                                      <p:cBhvr>
                                        <p:cTn id="53" fill="hold"/>
                                        <p:tgtEl>
                                          <p:spTgt spid="16"/>
                                        </p:tgtEl>
                                        <p:attrNameLst>
                                          <p:attrName>style.visibility</p:attrName>
                                        </p:attrNameLst>
                                      </p:cBhvr>
                                      <p:to>
                                        <p:strVal val="visible"/>
                                      </p:to>
                                    </p:set>
                                    <p:animEffect transition="in" filter="box(out)">
                                      <p:cBhvr>
                                        <p:cTn id="54" dur="700"/>
                                        <p:tgtEl>
                                          <p:spTgt spid="16"/>
                                        </p:tgtEl>
                                      </p:cBhvr>
                                    </p:animEffect>
                                  </p:childTnLst>
                                </p:cTn>
                              </p:par>
                            </p:childTnLst>
                          </p:cTn>
                        </p:par>
                        <p:par>
                          <p:cTn id="55" fill="hold">
                            <p:stCondLst>
                              <p:cond delay="1400"/>
                            </p:stCondLst>
                            <p:childTnLst>
                              <p:par>
                                <p:cTn id="56" presetID="4" presetClass="entr" presetSubtype="32" fill="hold" grpId="0" nodeType="afterEffect">
                                  <p:stCondLst>
                                    <p:cond delay="0"/>
                                  </p:stCondLst>
                                  <p:iterate>
                                    <p:tmAbs val="0"/>
                                  </p:iterate>
                                  <p:childTnLst>
                                    <p:set>
                                      <p:cBhvr>
                                        <p:cTn id="57" fill="hold"/>
                                        <p:tgtEl>
                                          <p:spTgt spid="21"/>
                                        </p:tgtEl>
                                        <p:attrNameLst>
                                          <p:attrName>style.visibility</p:attrName>
                                        </p:attrNameLst>
                                      </p:cBhvr>
                                      <p:to>
                                        <p:strVal val="visible"/>
                                      </p:to>
                                    </p:set>
                                    <p:animEffect transition="in" filter="box(out)">
                                      <p:cBhvr>
                                        <p:cTn id="58" dur="700"/>
                                        <p:tgtEl>
                                          <p:spTgt spid="21"/>
                                        </p:tgtEl>
                                      </p:cBhvr>
                                    </p:animEffect>
                                  </p:childTnLst>
                                </p:cTn>
                              </p:par>
                            </p:childTnLst>
                          </p:cTn>
                        </p:par>
                        <p:par>
                          <p:cTn id="59" fill="hold">
                            <p:stCondLst>
                              <p:cond delay="2100"/>
                            </p:stCondLst>
                            <p:childTnLst>
                              <p:par>
                                <p:cTn id="60" presetID="4" presetClass="entr" presetSubtype="32" fill="hold" grpId="0" nodeType="afterEffect">
                                  <p:stCondLst>
                                    <p:cond delay="0"/>
                                  </p:stCondLst>
                                  <p:iterate>
                                    <p:tmAbs val="0"/>
                                  </p:iterate>
                                  <p:childTnLst>
                                    <p:set>
                                      <p:cBhvr>
                                        <p:cTn id="61" fill="hold"/>
                                        <p:tgtEl>
                                          <p:spTgt spid="20"/>
                                        </p:tgtEl>
                                        <p:attrNameLst>
                                          <p:attrName>style.visibility</p:attrName>
                                        </p:attrNameLst>
                                      </p:cBhvr>
                                      <p:to>
                                        <p:strVal val="visible"/>
                                      </p:to>
                                    </p:set>
                                    <p:animEffect transition="in" filter="box(out)">
                                      <p:cBhvr>
                                        <p:cTn id="62" dur="700"/>
                                        <p:tgtEl>
                                          <p:spTgt spid="20"/>
                                        </p:tgtEl>
                                      </p:cBhvr>
                                    </p:animEffect>
                                  </p:childTnLst>
                                </p:cTn>
                              </p:par>
                            </p:childTnLst>
                          </p:cTn>
                        </p:par>
                        <p:par>
                          <p:cTn id="63" fill="hold">
                            <p:stCondLst>
                              <p:cond delay="2800"/>
                            </p:stCondLst>
                            <p:childTnLst>
                              <p:par>
                                <p:cTn id="64" presetID="4" presetClass="entr" presetSubtype="32" fill="hold" grpId="0" nodeType="afterEffect">
                                  <p:stCondLst>
                                    <p:cond delay="0"/>
                                  </p:stCondLst>
                                  <p:iterate>
                                    <p:tmAbs val="0"/>
                                  </p:iterate>
                                  <p:childTnLst>
                                    <p:set>
                                      <p:cBhvr>
                                        <p:cTn id="65" fill="hold"/>
                                        <p:tgtEl>
                                          <p:spTgt spid="17"/>
                                        </p:tgtEl>
                                        <p:attrNameLst>
                                          <p:attrName>style.visibility</p:attrName>
                                        </p:attrNameLst>
                                      </p:cBhvr>
                                      <p:to>
                                        <p:strVal val="visible"/>
                                      </p:to>
                                    </p:set>
                                    <p:animEffect transition="in" filter="box(out)">
                                      <p:cBhvr>
                                        <p:cTn id="66" dur="700"/>
                                        <p:tgtEl>
                                          <p:spTgt spid="17"/>
                                        </p:tgtEl>
                                      </p:cBhvr>
                                    </p:animEffect>
                                  </p:childTnLst>
                                </p:cTn>
                              </p:par>
                            </p:childTnLst>
                          </p:cTn>
                        </p:par>
                        <p:par>
                          <p:cTn id="67" fill="hold">
                            <p:stCondLst>
                              <p:cond delay="3500"/>
                            </p:stCondLst>
                            <p:childTnLst>
                              <p:par>
                                <p:cTn id="68" presetID="22" presetClass="entr" presetSubtype="1" fill="hold" grpId="0" nodeType="afterEffect">
                                  <p:stCondLst>
                                    <p:cond delay="0"/>
                                  </p:stCondLst>
                                  <p:iterate>
                                    <p:tmAbs val="0"/>
                                  </p:iterate>
                                  <p:childTnLst>
                                    <p:set>
                                      <p:cBhvr>
                                        <p:cTn id="69" fill="hold"/>
                                        <p:tgtEl>
                                          <p:spTgt spid="24"/>
                                        </p:tgtEl>
                                        <p:attrNameLst>
                                          <p:attrName>style.visibility</p:attrName>
                                        </p:attrNameLst>
                                      </p:cBhvr>
                                      <p:to>
                                        <p:strVal val="visible"/>
                                      </p:to>
                                    </p:set>
                                    <p:animEffect transition="in" filter="wipe(up)">
                                      <p:cBhvr>
                                        <p:cTn id="70" dur="600"/>
                                        <p:tgtEl>
                                          <p:spTgt spid="24"/>
                                        </p:tgtEl>
                                      </p:cBhvr>
                                    </p:animEffect>
                                  </p:childTnLst>
                                </p:cTn>
                              </p:par>
                            </p:childTnLst>
                          </p:cTn>
                        </p:par>
                        <p:par>
                          <p:cTn id="71" fill="hold">
                            <p:stCondLst>
                              <p:cond delay="4100"/>
                            </p:stCondLst>
                            <p:childTnLst>
                              <p:par>
                                <p:cTn id="72" presetID="23" presetClass="entr" presetSubtype="16" fill="hold" grpId="0" nodeType="afterEffect">
                                  <p:stCondLst>
                                    <p:cond delay="0"/>
                                  </p:stCondLst>
                                  <p:iterate>
                                    <p:tmAbs val="0"/>
                                  </p:iterate>
                                  <p:childTnLst>
                                    <p:set>
                                      <p:cBhvr>
                                        <p:cTn id="73" fill="hold"/>
                                        <p:tgtEl>
                                          <p:spTgt spid="26"/>
                                        </p:tgtEl>
                                        <p:attrNameLst>
                                          <p:attrName>style.visibility</p:attrName>
                                        </p:attrNameLst>
                                      </p:cBhvr>
                                      <p:to>
                                        <p:strVal val="visible"/>
                                      </p:to>
                                    </p:set>
                                    <p:anim calcmode="lin" valueType="num">
                                      <p:cBhvr>
                                        <p:cTn id="74" dur="600" fill="hold"/>
                                        <p:tgtEl>
                                          <p:spTgt spid="26"/>
                                        </p:tgtEl>
                                        <p:attrNameLst>
                                          <p:attrName>ppt_w</p:attrName>
                                        </p:attrNameLst>
                                      </p:cBhvr>
                                      <p:tavLst>
                                        <p:tav tm="0">
                                          <p:val>
                                            <p:fltVal val="0"/>
                                          </p:val>
                                        </p:tav>
                                        <p:tav tm="100000">
                                          <p:val>
                                            <p:strVal val="#ppt_w"/>
                                          </p:val>
                                        </p:tav>
                                      </p:tavLst>
                                    </p:anim>
                                    <p:anim calcmode="lin" valueType="num">
                                      <p:cBhvr>
                                        <p:cTn id="75" dur="600" fill="hold"/>
                                        <p:tgtEl>
                                          <p:spTgt spid="26"/>
                                        </p:tgtEl>
                                        <p:attrNameLst>
                                          <p:attrName>ppt_h</p:attrName>
                                        </p:attrNameLst>
                                      </p:cBhvr>
                                      <p:tavLst>
                                        <p:tav tm="0">
                                          <p:val>
                                            <p:fltVal val="0"/>
                                          </p:val>
                                        </p:tav>
                                        <p:tav tm="100000">
                                          <p:val>
                                            <p:strVal val="#ppt_h"/>
                                          </p:val>
                                        </p:tav>
                                      </p:tavLst>
                                    </p:anim>
                                  </p:childTnLst>
                                </p:cTn>
                              </p:par>
                            </p:childTnLst>
                          </p:cTn>
                        </p:par>
                        <p:par>
                          <p:cTn id="76" fill="hold">
                            <p:stCondLst>
                              <p:cond delay="4700"/>
                            </p:stCondLst>
                            <p:childTnLst>
                              <p:par>
                                <p:cTn id="77" presetID="4" presetClass="entr" presetSubtype="32" fill="hold" grpId="0" nodeType="afterEffect">
                                  <p:stCondLst>
                                    <p:cond delay="0"/>
                                  </p:stCondLst>
                                  <p:iterate>
                                    <p:tmAbs val="0"/>
                                  </p:iterate>
                                  <p:childTnLst>
                                    <p:set>
                                      <p:cBhvr>
                                        <p:cTn id="78" fill="hold"/>
                                        <p:tgtEl>
                                          <p:spTgt spid="28"/>
                                        </p:tgtEl>
                                        <p:attrNameLst>
                                          <p:attrName>style.visibility</p:attrName>
                                        </p:attrNameLst>
                                      </p:cBhvr>
                                      <p:to>
                                        <p:strVal val="visible"/>
                                      </p:to>
                                    </p:set>
                                    <p:animEffect transition="in" filter="box(out)">
                                      <p:cBhvr>
                                        <p:cTn id="79" dur="6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5" grpId="0" animBg="1" advAuto="0"/>
      <p:bldP spid="6" grpId="0" animBg="1" advAuto="0"/>
      <p:bldP spid="9" grpId="0" animBg="1" advAuto="0"/>
      <p:bldP spid="13" grpId="0" animBg="1" advAuto="0"/>
      <p:bldP spid="18" grpId="0" animBg="1" advAuto="0"/>
      <p:bldP spid="19" grpId="0" animBg="1" advAuto="0"/>
      <p:bldP spid="23" grpId="0" animBg="1" advAuto="0"/>
      <p:bldP spid="25" grpId="0" animBg="1" advAuto="0"/>
      <p:bldP spid="27" grpId="0" animBg="1" advAuto="0"/>
      <p:bldP spid="16" grpId="0" animBg="1" advAuto="0"/>
      <p:bldP spid="17" grpId="0" animBg="1" advAuto="0"/>
      <p:bldP spid="20" grpId="0" animBg="1" advAuto="0"/>
      <p:bldP spid="21" grpId="0" animBg="1" advAuto="0"/>
      <p:bldP spid="22" grpId="0" animBg="1" advAuto="0"/>
      <p:bldP spid="24" grpId="0" animBg="1" advAuto="0"/>
      <p:bldP spid="26" grpId="0" animBg="1" advAuto="0"/>
      <p:bldP spid="28"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826" y="1172985"/>
            <a:ext cx="8468630" cy="2934843"/>
          </a:xfrm>
        </p:spPr>
        <p:txBody>
          <a:bodyPr>
            <a:noAutofit/>
          </a:bodyPr>
          <a:lstStyle/>
          <a:p>
            <a:pPr marL="457200" indent="-457200" algn="just">
              <a:buFont typeface="Wingdings" panose="05000000000000000000" pitchFamily="2" charset="2"/>
              <a:buChar char="v"/>
            </a:pPr>
            <a:r>
              <a:rPr lang="en-US" sz="2600" dirty="0" smtClean="0">
                <a:latin typeface="Times New Roman" panose="02020603050405020304" pitchFamily="18" charset="0"/>
                <a:ea typeface="Times New Roman" panose="02020603050405020304" pitchFamily="18" charset="0"/>
              </a:rPr>
              <a:t>In contrast to other programming languages like C and java in R, the variables are not declared as some data type. </a:t>
            </a:r>
          </a:p>
          <a:p>
            <a:pPr marL="457200" indent="-457200" algn="just">
              <a:buFont typeface="Wingdings" panose="05000000000000000000" pitchFamily="2" charset="2"/>
              <a:buChar char="v"/>
            </a:pPr>
            <a:r>
              <a:rPr lang="en-US" sz="2600" dirty="0" smtClean="0">
                <a:latin typeface="Times New Roman" panose="02020603050405020304" pitchFamily="18" charset="0"/>
                <a:ea typeface="Times New Roman" panose="02020603050405020304" pitchFamily="18" charset="0"/>
              </a:rPr>
              <a:t>The variables are assigned with R-Objects and the data type of the R-object becomes the data type of the variable. </a:t>
            </a:r>
          </a:p>
          <a:p>
            <a:pPr marL="457200" indent="-457200" algn="just">
              <a:buFont typeface="Wingdings" panose="05000000000000000000" pitchFamily="2" charset="2"/>
              <a:buChar char="v"/>
            </a:pPr>
            <a:r>
              <a:rPr lang="en-US" sz="2600" dirty="0" smtClean="0">
                <a:latin typeface="Times New Roman" panose="02020603050405020304" pitchFamily="18" charset="0"/>
                <a:ea typeface="Times New Roman" panose="02020603050405020304" pitchFamily="18" charset="0"/>
              </a:rPr>
              <a:t>There are many types of R-objects. The frequently used ones are −</a:t>
            </a:r>
          </a:p>
        </p:txBody>
      </p:sp>
      <p:sp>
        <p:nvSpPr>
          <p:cNvPr id="4"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p:cNvGrpSpPr/>
          <p:nvPr/>
        </p:nvGrpSpPr>
        <p:grpSpPr>
          <a:xfrm>
            <a:off x="0" y="-22691"/>
            <a:ext cx="6084169" cy="796552"/>
            <a:chOff x="2127210" y="2435642"/>
            <a:chExt cx="8112226" cy="1172611"/>
          </a:xfrm>
        </p:grpSpPr>
        <p:sp>
          <p:nvSpPr>
            <p:cNvPr id="6" name="Rectangle 5"/>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7"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Object </a:t>
              </a:r>
              <a:r>
                <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Data Types</a:t>
              </a:r>
            </a:p>
          </p:txBody>
        </p:sp>
      </p:grpSp>
      <p:sp>
        <p:nvSpPr>
          <p:cNvPr id="55" name="Oval 11"/>
          <p:cNvSpPr/>
          <p:nvPr/>
        </p:nvSpPr>
        <p:spPr>
          <a:xfrm>
            <a:off x="1535811" y="4406095"/>
            <a:ext cx="1333591" cy="1333591"/>
          </a:xfrm>
          <a:prstGeom prst="ellipse">
            <a:avLst/>
          </a:prstGeom>
          <a:gradFill>
            <a:gsLst>
              <a:gs pos="0">
                <a:srgbClr val="FFC203"/>
              </a:gs>
              <a:gs pos="36657">
                <a:srgbClr val="FF7D25"/>
              </a:gs>
              <a:gs pos="77153">
                <a:srgbClr val="FF3847"/>
              </a:gs>
            </a:gsLst>
          </a:gradFill>
          <a:ln w="12700">
            <a:miter lim="400000"/>
          </a:ln>
        </p:spPr>
        <p:txBody>
          <a:bodyPr lIns="45718" tIns="45718" rIns="45718" bIns="45718" anchor="ctr"/>
          <a:lstStyle/>
          <a:p>
            <a:pPr>
              <a:defRPr>
                <a:solidFill>
                  <a:srgbClr val="FFFFFF"/>
                </a:solidFill>
              </a:defRPr>
            </a:pPr>
            <a:endParaRPr/>
          </a:p>
        </p:txBody>
      </p:sp>
      <p:sp>
        <p:nvSpPr>
          <p:cNvPr id="56" name="Oval 12"/>
          <p:cNvSpPr/>
          <p:nvPr/>
        </p:nvSpPr>
        <p:spPr>
          <a:xfrm>
            <a:off x="1551801" y="4129143"/>
            <a:ext cx="1292205" cy="129220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defRPr>
                <a:solidFill>
                  <a:srgbClr val="FFFFFF"/>
                </a:solidFill>
              </a:defRPr>
            </a:pPr>
            <a:endParaRPr/>
          </a:p>
        </p:txBody>
      </p:sp>
      <p:sp>
        <p:nvSpPr>
          <p:cNvPr id="57" name="Oval 53"/>
          <p:cNvSpPr/>
          <p:nvPr/>
        </p:nvSpPr>
        <p:spPr>
          <a:xfrm rot="3555613">
            <a:off x="2820731" y="5156549"/>
            <a:ext cx="1333591" cy="1333591"/>
          </a:xfrm>
          <a:prstGeom prst="ellipse">
            <a:avLst/>
          </a:pr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58" name="Oval 54"/>
          <p:cNvSpPr/>
          <p:nvPr/>
        </p:nvSpPr>
        <p:spPr>
          <a:xfrm>
            <a:off x="3078273" y="5057231"/>
            <a:ext cx="1292205" cy="129220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defRPr>
                <a:solidFill>
                  <a:srgbClr val="FFFFFF"/>
                </a:solidFill>
              </a:defRPr>
            </a:pPr>
            <a:endParaRPr/>
          </a:p>
        </p:txBody>
      </p:sp>
      <p:sp>
        <p:nvSpPr>
          <p:cNvPr id="63" name="Oval 66"/>
          <p:cNvSpPr/>
          <p:nvPr/>
        </p:nvSpPr>
        <p:spPr>
          <a:xfrm rot="7050825">
            <a:off x="7416741" y="4976488"/>
            <a:ext cx="1333591" cy="1333591"/>
          </a:xfrm>
          <a:prstGeom prst="ellipse">
            <a:avLst/>
          </a:prstGeom>
          <a:gradFill>
            <a:gsLst>
              <a:gs pos="0">
                <a:srgbClr val="F000C6"/>
              </a:gs>
              <a:gs pos="46532">
                <a:srgbClr val="B800C4"/>
              </a:gs>
              <a:gs pos="100000">
                <a:srgbClr val="8000C2"/>
              </a:gs>
            </a:gsLst>
          </a:gradFill>
          <a:ln w="12700">
            <a:miter lim="400000"/>
          </a:ln>
        </p:spPr>
        <p:txBody>
          <a:bodyPr lIns="45718" tIns="45718" rIns="45718" bIns="45718" anchor="ctr"/>
          <a:lstStyle/>
          <a:p>
            <a:pPr>
              <a:defRPr>
                <a:solidFill>
                  <a:srgbClr val="FFFFFF"/>
                </a:solidFill>
              </a:defRPr>
            </a:pPr>
            <a:endParaRPr/>
          </a:p>
        </p:txBody>
      </p:sp>
      <p:sp>
        <p:nvSpPr>
          <p:cNvPr id="64" name="Oval 67"/>
          <p:cNvSpPr/>
          <p:nvPr/>
        </p:nvSpPr>
        <p:spPr>
          <a:xfrm>
            <a:off x="7712136" y="5105133"/>
            <a:ext cx="1292205" cy="129220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defRPr>
                <a:solidFill>
                  <a:srgbClr val="FFFFFF"/>
                </a:solidFill>
              </a:defRPr>
            </a:pPr>
            <a:endParaRPr/>
          </a:p>
        </p:txBody>
      </p:sp>
      <p:sp>
        <p:nvSpPr>
          <p:cNvPr id="69" name="Oval 79"/>
          <p:cNvSpPr/>
          <p:nvPr/>
        </p:nvSpPr>
        <p:spPr>
          <a:xfrm rot="10800000">
            <a:off x="6120456" y="4077072"/>
            <a:ext cx="1333591" cy="1333591"/>
          </a:xfrm>
          <a:prstGeom prst="ellipse">
            <a:avLst/>
          </a:prstGeom>
          <a:gradFill>
            <a:gsLst>
              <a:gs pos="2485">
                <a:srgbClr val="4FACFE"/>
              </a:gs>
              <a:gs pos="58102">
                <a:srgbClr val="28CFFE"/>
              </a:gs>
              <a:gs pos="100000">
                <a:srgbClr val="00F2FE"/>
              </a:gs>
            </a:gsLst>
          </a:gradFill>
          <a:ln w="12700">
            <a:miter lim="400000"/>
          </a:ln>
        </p:spPr>
        <p:txBody>
          <a:bodyPr lIns="45718" tIns="45718" rIns="45718" bIns="45718" anchor="ctr"/>
          <a:lstStyle/>
          <a:p>
            <a:pPr>
              <a:defRPr>
                <a:solidFill>
                  <a:srgbClr val="FFFFFF"/>
                </a:solidFill>
              </a:defRPr>
            </a:pPr>
            <a:endParaRPr/>
          </a:p>
        </p:txBody>
      </p:sp>
      <p:sp>
        <p:nvSpPr>
          <p:cNvPr id="70" name="Oval 80"/>
          <p:cNvSpPr/>
          <p:nvPr/>
        </p:nvSpPr>
        <p:spPr>
          <a:xfrm>
            <a:off x="6139694" y="4386032"/>
            <a:ext cx="1292205" cy="129220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defRPr>
                <a:solidFill>
                  <a:srgbClr val="FFFFFF"/>
                </a:solidFill>
              </a:defRPr>
            </a:pPr>
            <a:endParaRPr/>
          </a:p>
        </p:txBody>
      </p:sp>
      <p:sp>
        <p:nvSpPr>
          <p:cNvPr id="71" name="Oval 92"/>
          <p:cNvSpPr/>
          <p:nvPr/>
        </p:nvSpPr>
        <p:spPr>
          <a:xfrm rot="14501296">
            <a:off x="4824875" y="4926453"/>
            <a:ext cx="1333591" cy="1333591"/>
          </a:xfrm>
          <a:prstGeom prst="ellipse">
            <a:avLst/>
          </a:prstGeom>
          <a:gradFill>
            <a:gsLst>
              <a:gs pos="0">
                <a:srgbClr val="0CB100"/>
              </a:gs>
              <a:gs pos="46821">
                <a:srgbClr val="67CE02"/>
              </a:gs>
              <a:gs pos="99075">
                <a:srgbClr val="C3EA03"/>
              </a:gs>
            </a:gsLst>
          </a:gradFill>
          <a:ln w="12700">
            <a:miter lim="400000"/>
          </a:ln>
        </p:spPr>
        <p:txBody>
          <a:bodyPr lIns="45718" tIns="45718" rIns="45718" bIns="45718" anchor="ctr"/>
          <a:lstStyle/>
          <a:p>
            <a:pPr>
              <a:defRPr>
                <a:solidFill>
                  <a:srgbClr val="FFFFFF"/>
                </a:solidFill>
              </a:defRPr>
            </a:pPr>
            <a:endParaRPr/>
          </a:p>
        </p:txBody>
      </p:sp>
      <p:sp>
        <p:nvSpPr>
          <p:cNvPr id="72" name="Oval 93"/>
          <p:cNvSpPr/>
          <p:nvPr/>
        </p:nvSpPr>
        <p:spPr>
          <a:xfrm>
            <a:off x="4572000" y="5089096"/>
            <a:ext cx="1292205" cy="129220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defRPr>
                <a:solidFill>
                  <a:srgbClr val="FFFFFF"/>
                </a:solidFill>
              </a:defRPr>
            </a:pPr>
            <a:endParaRPr/>
          </a:p>
        </p:txBody>
      </p:sp>
      <p:sp>
        <p:nvSpPr>
          <p:cNvPr id="77" name="Oval 105"/>
          <p:cNvSpPr/>
          <p:nvPr/>
        </p:nvSpPr>
        <p:spPr>
          <a:xfrm rot="18428492">
            <a:off x="253879" y="5113669"/>
            <a:ext cx="1333591" cy="1333591"/>
          </a:xfrm>
          <a:prstGeom prst="ellipse">
            <a:avLst/>
          </a:prstGeom>
          <a:gradFill>
            <a:gsLst>
              <a:gs pos="2419">
                <a:srgbClr val="FF8A00"/>
              </a:gs>
              <a:gs pos="29316">
                <a:srgbClr val="FFBA02"/>
              </a:gs>
              <a:gs pos="100000">
                <a:srgbClr val="FFEA03"/>
              </a:gs>
            </a:gsLst>
          </a:gradFill>
          <a:ln w="12700">
            <a:miter lim="400000"/>
          </a:ln>
        </p:spPr>
        <p:txBody>
          <a:bodyPr lIns="45718" tIns="45718" rIns="45718" bIns="45718" anchor="ctr"/>
          <a:lstStyle/>
          <a:p>
            <a:pPr>
              <a:defRPr>
                <a:solidFill>
                  <a:srgbClr val="FFFFFF"/>
                </a:solidFill>
              </a:defRPr>
            </a:pPr>
            <a:endParaRPr/>
          </a:p>
        </p:txBody>
      </p:sp>
      <p:sp>
        <p:nvSpPr>
          <p:cNvPr id="78" name="Oval 106"/>
          <p:cNvSpPr/>
          <p:nvPr/>
        </p:nvSpPr>
        <p:spPr>
          <a:xfrm>
            <a:off x="18392" y="4952540"/>
            <a:ext cx="1292205" cy="129220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defRPr>
                <a:solidFill>
                  <a:srgbClr val="FFFFFF"/>
                </a:solidFill>
              </a:defRPr>
            </a:pPr>
            <a:endParaRPr/>
          </a:p>
        </p:txBody>
      </p:sp>
      <p:sp>
        <p:nvSpPr>
          <p:cNvPr id="95" name="TextBox 52"/>
          <p:cNvSpPr txBox="1"/>
          <p:nvPr/>
        </p:nvSpPr>
        <p:spPr>
          <a:xfrm>
            <a:off x="4705573" y="5375148"/>
            <a:ext cx="1112340"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4500">
                <a:solidFill>
                  <a:srgbClr val="29BF12"/>
                </a:solidFill>
                <a:latin typeface="Bellota Regular"/>
                <a:ea typeface="Bellota Regular"/>
                <a:cs typeface="Bellota Regular"/>
                <a:sym typeface="Bellota Regular"/>
              </a:defRPr>
            </a:lvl1pPr>
          </a:lstStyle>
          <a:p>
            <a:pPr algn="ctr"/>
            <a:r>
              <a:rPr lang="en-IN" sz="2000" dirty="0" smtClean="0">
                <a:ln>
                  <a:solidFill>
                    <a:schemeClr val="tx1"/>
                  </a:solidFill>
                </a:ln>
              </a:rPr>
              <a:t>Data </a:t>
            </a:r>
          </a:p>
          <a:p>
            <a:pPr algn="ctr"/>
            <a:r>
              <a:rPr lang="en-IN" sz="2000" dirty="0" smtClean="0">
                <a:ln>
                  <a:solidFill>
                    <a:schemeClr val="tx1"/>
                  </a:solidFill>
                </a:ln>
              </a:rPr>
              <a:t>Frames</a:t>
            </a:r>
            <a:endParaRPr sz="2000" dirty="0">
              <a:ln>
                <a:solidFill>
                  <a:schemeClr val="tx1"/>
                </a:solidFill>
              </a:ln>
            </a:endParaRPr>
          </a:p>
        </p:txBody>
      </p:sp>
      <p:sp>
        <p:nvSpPr>
          <p:cNvPr id="97" name="TextBox 52"/>
          <p:cNvSpPr txBox="1"/>
          <p:nvPr/>
        </p:nvSpPr>
        <p:spPr>
          <a:xfrm>
            <a:off x="1892586" y="4545692"/>
            <a:ext cx="795862"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500">
                <a:solidFill>
                  <a:srgbClr val="F77F00"/>
                </a:solidFill>
                <a:latin typeface="Bellota Regular"/>
                <a:ea typeface="Bellota Regular"/>
                <a:cs typeface="Bellota Regular"/>
                <a:sym typeface="Bellota Regular"/>
              </a:defRPr>
            </a:lvl1pPr>
          </a:lstStyle>
          <a:p>
            <a:r>
              <a:rPr lang="en-IN" sz="2000" dirty="0" smtClean="0">
                <a:ln>
                  <a:solidFill>
                    <a:schemeClr val="tx1"/>
                  </a:solidFill>
                </a:ln>
              </a:rPr>
              <a:t>Lists</a:t>
            </a:r>
            <a:endParaRPr sz="2000" dirty="0">
              <a:ln>
                <a:solidFill>
                  <a:schemeClr val="tx1"/>
                </a:solidFill>
              </a:ln>
            </a:endParaRPr>
          </a:p>
        </p:txBody>
      </p:sp>
      <p:sp>
        <p:nvSpPr>
          <p:cNvPr id="99" name="TextBox 52"/>
          <p:cNvSpPr txBox="1"/>
          <p:nvPr/>
        </p:nvSpPr>
        <p:spPr>
          <a:xfrm>
            <a:off x="3260158" y="5515638"/>
            <a:ext cx="111026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4500">
                <a:solidFill>
                  <a:srgbClr val="FF0054"/>
                </a:solidFill>
                <a:latin typeface="Bellota Regular"/>
                <a:ea typeface="Bellota Regular"/>
                <a:cs typeface="Bellota Regular"/>
                <a:sym typeface="Bellota Regular"/>
              </a:defRPr>
            </a:lvl1pPr>
          </a:lstStyle>
          <a:p>
            <a:r>
              <a:rPr lang="en-IN" sz="2000" dirty="0" smtClean="0">
                <a:ln>
                  <a:solidFill>
                    <a:schemeClr val="tx1"/>
                  </a:solidFill>
                </a:ln>
              </a:rPr>
              <a:t>Matrices</a:t>
            </a:r>
            <a:endParaRPr sz="2000" dirty="0">
              <a:ln>
                <a:solidFill>
                  <a:schemeClr val="tx1"/>
                </a:solidFill>
              </a:ln>
            </a:endParaRPr>
          </a:p>
        </p:txBody>
      </p:sp>
      <p:sp>
        <p:nvSpPr>
          <p:cNvPr id="101" name="TextBox 52"/>
          <p:cNvSpPr txBox="1"/>
          <p:nvPr/>
        </p:nvSpPr>
        <p:spPr>
          <a:xfrm>
            <a:off x="6260679" y="4845852"/>
            <a:ext cx="1107842"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4500">
                <a:solidFill>
                  <a:srgbClr val="00A6FB"/>
                </a:solidFill>
                <a:latin typeface="Bellota Regular"/>
                <a:ea typeface="Bellota Regular"/>
                <a:cs typeface="Bellota Regular"/>
                <a:sym typeface="Bellota Regular"/>
              </a:defRPr>
            </a:lvl1pPr>
          </a:lstStyle>
          <a:p>
            <a:pPr algn="ctr"/>
            <a:r>
              <a:rPr lang="en-IN" sz="2000" b="1" dirty="0" smtClean="0">
                <a:ln>
                  <a:solidFill>
                    <a:schemeClr val="tx1"/>
                  </a:solidFill>
                </a:ln>
              </a:rPr>
              <a:t>Factors</a:t>
            </a:r>
            <a:endParaRPr sz="2000" b="1" dirty="0">
              <a:ln>
                <a:solidFill>
                  <a:schemeClr val="tx1"/>
                </a:solidFill>
              </a:ln>
            </a:endParaRPr>
          </a:p>
        </p:txBody>
      </p:sp>
      <p:sp>
        <p:nvSpPr>
          <p:cNvPr id="103" name="TextBox 52"/>
          <p:cNvSpPr txBox="1"/>
          <p:nvPr/>
        </p:nvSpPr>
        <p:spPr>
          <a:xfrm>
            <a:off x="7878219" y="5539949"/>
            <a:ext cx="96003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500">
                <a:solidFill>
                  <a:srgbClr val="7209B7"/>
                </a:solidFill>
                <a:latin typeface="Bellota Regular"/>
                <a:ea typeface="Bellota Regular"/>
                <a:cs typeface="Bellota Regular"/>
                <a:sym typeface="Bellota Regular"/>
              </a:defRPr>
            </a:lvl1pPr>
          </a:lstStyle>
          <a:p>
            <a:pPr algn="ctr"/>
            <a:r>
              <a:rPr lang="en-IN" sz="2000" dirty="0" smtClean="0">
                <a:ln>
                  <a:solidFill>
                    <a:schemeClr val="tx1"/>
                  </a:solidFill>
                </a:ln>
              </a:rPr>
              <a:t>Arrays</a:t>
            </a:r>
            <a:endParaRPr sz="2000" dirty="0">
              <a:ln>
                <a:solidFill>
                  <a:schemeClr val="tx1"/>
                </a:solidFill>
              </a:ln>
            </a:endParaRPr>
          </a:p>
        </p:txBody>
      </p:sp>
      <p:sp>
        <p:nvSpPr>
          <p:cNvPr id="105" name="TextBox 52"/>
          <p:cNvSpPr txBox="1"/>
          <p:nvPr/>
        </p:nvSpPr>
        <p:spPr>
          <a:xfrm>
            <a:off x="169726" y="5366800"/>
            <a:ext cx="1101233"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4500">
                <a:solidFill>
                  <a:srgbClr val="FFBD00"/>
                </a:solidFill>
                <a:latin typeface="Bellota Regular"/>
                <a:ea typeface="Bellota Regular"/>
                <a:cs typeface="Bellota Regular"/>
                <a:sym typeface="Bellota Regular"/>
              </a:defRPr>
            </a:lvl1pPr>
          </a:lstStyle>
          <a:p>
            <a:r>
              <a:rPr lang="en-IN" sz="2000" b="1" dirty="0" smtClean="0">
                <a:ln>
                  <a:solidFill>
                    <a:schemeClr val="tx1"/>
                  </a:solidFill>
                </a:ln>
              </a:rPr>
              <a:t>Vectors</a:t>
            </a:r>
            <a:endParaRPr sz="2000" b="1" dirty="0">
              <a:ln>
                <a:solidFill>
                  <a:schemeClr val="tx1"/>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circle(in)">
                                      <p:cBhvr>
                                        <p:cTn id="27" dur="2000"/>
                                        <p:tgtEl>
                                          <p:spTgt spid="105"/>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circle(in)">
                                      <p:cBhvr>
                                        <p:cTn id="30" dur="2000"/>
                                        <p:tgtEl>
                                          <p:spTgt spid="7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circle(in)">
                                      <p:cBhvr>
                                        <p:cTn id="33" dur="20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circle(in)">
                                      <p:cBhvr>
                                        <p:cTn id="38" dur="2000"/>
                                        <p:tgtEl>
                                          <p:spTgt spid="55"/>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circle(in)">
                                      <p:cBhvr>
                                        <p:cTn id="41" dur="2000"/>
                                        <p:tgtEl>
                                          <p:spTgt spid="97"/>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circle(in)">
                                      <p:cBhvr>
                                        <p:cTn id="44" dur="20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circle(in)">
                                      <p:cBhvr>
                                        <p:cTn id="49" dur="2000"/>
                                        <p:tgtEl>
                                          <p:spTgt spid="57"/>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circle(in)">
                                      <p:cBhvr>
                                        <p:cTn id="52" dur="2000"/>
                                        <p:tgtEl>
                                          <p:spTgt spid="58"/>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circle(in)">
                                      <p:cBhvr>
                                        <p:cTn id="55" dur="2000"/>
                                        <p:tgtEl>
                                          <p:spTgt spid="9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circle(in)">
                                      <p:cBhvr>
                                        <p:cTn id="60" dur="2000"/>
                                        <p:tgtEl>
                                          <p:spTgt spid="72"/>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circle(in)">
                                      <p:cBhvr>
                                        <p:cTn id="63" dur="2000"/>
                                        <p:tgtEl>
                                          <p:spTgt spid="95"/>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circle(in)">
                                      <p:cBhvr>
                                        <p:cTn id="66" dur="2000"/>
                                        <p:tgtEl>
                                          <p:spTgt spid="71"/>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circle(in)">
                                      <p:cBhvr>
                                        <p:cTn id="71" dur="2000"/>
                                        <p:tgtEl>
                                          <p:spTgt spid="69"/>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circle(in)">
                                      <p:cBhvr>
                                        <p:cTn id="74" dur="2000"/>
                                        <p:tgtEl>
                                          <p:spTgt spid="70"/>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01"/>
                                        </p:tgtEl>
                                        <p:attrNameLst>
                                          <p:attrName>style.visibility</p:attrName>
                                        </p:attrNameLst>
                                      </p:cBhvr>
                                      <p:to>
                                        <p:strVal val="visible"/>
                                      </p:to>
                                    </p:set>
                                    <p:animEffect transition="in" filter="circle(in)">
                                      <p:cBhvr>
                                        <p:cTn id="77" dur="2000"/>
                                        <p:tgtEl>
                                          <p:spTgt spid="101"/>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circle(in)">
                                      <p:cBhvr>
                                        <p:cTn id="82" dur="2000"/>
                                        <p:tgtEl>
                                          <p:spTgt spid="63"/>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circle(in)">
                                      <p:cBhvr>
                                        <p:cTn id="85" dur="2000"/>
                                        <p:tgtEl>
                                          <p:spTgt spid="64"/>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circle(in)">
                                      <p:cBhvr>
                                        <p:cTn id="88"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5" grpId="0" animBg="1"/>
      <p:bldP spid="56" grpId="0" animBg="1"/>
      <p:bldP spid="57" grpId="0" animBg="1"/>
      <p:bldP spid="58" grpId="0" animBg="1"/>
      <p:bldP spid="63" grpId="0" animBg="1"/>
      <p:bldP spid="64" grpId="0" animBg="1"/>
      <p:bldP spid="69" grpId="0" animBg="1"/>
      <p:bldP spid="70" grpId="0" animBg="1"/>
      <p:bldP spid="71" grpId="0" animBg="1"/>
      <p:bldP spid="72" grpId="0" animBg="1"/>
      <p:bldP spid="77" grpId="0" animBg="1"/>
      <p:bldP spid="78" grpId="0" animBg="1"/>
      <p:bldP spid="95" grpId="0" animBg="1"/>
      <p:bldP spid="97" grpId="0" animBg="1"/>
      <p:bldP spid="99" grpId="0" animBg="1"/>
      <p:bldP spid="101" grpId="0" animBg="1"/>
      <p:bldP spid="103" grpId="0" animBg="1"/>
      <p:bldP spid="10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268" y="1001071"/>
            <a:ext cx="8318728" cy="1697882"/>
          </a:xfrm>
        </p:spPr>
        <p:txBody>
          <a:bodyPr>
            <a:normAutofit/>
          </a:bodyPr>
          <a:lstStyle/>
          <a:p>
            <a:pPr algn="just"/>
            <a:r>
              <a:rPr lang="en-US" dirty="0" smtClean="0"/>
              <a:t>	</a:t>
            </a:r>
            <a:r>
              <a:rPr lang="en-US" sz="2500" dirty="0" smtClean="0"/>
              <a:t>When you want to create vector with more than one element, you should use </a:t>
            </a:r>
            <a:r>
              <a:rPr lang="en-US" sz="2500" b="1" dirty="0" smtClean="0"/>
              <a:t>c()</a:t>
            </a:r>
            <a:r>
              <a:rPr lang="en-US" sz="2500" dirty="0" smtClean="0"/>
              <a:t> function which means to combine the elements into a vector.</a:t>
            </a:r>
          </a:p>
        </p:txBody>
      </p:sp>
      <p:sp>
        <p:nvSpPr>
          <p:cNvPr id="5"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0" y="-22691"/>
            <a:ext cx="6084169" cy="796552"/>
            <a:chOff x="2127210" y="2435642"/>
            <a:chExt cx="8112226" cy="1172611"/>
          </a:xfrm>
        </p:grpSpPr>
        <p:sp>
          <p:nvSpPr>
            <p:cNvPr id="7" name="Rectangle 6"/>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Vectors</a:t>
              </a:r>
              <a:endPar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11" name="Google Shape;31;p1"/>
          <p:cNvSpPr/>
          <p:nvPr/>
        </p:nvSpPr>
        <p:spPr>
          <a:xfrm>
            <a:off x="54512" y="2701737"/>
            <a:ext cx="1973334" cy="3037284"/>
          </a:xfrm>
          <a:prstGeom prst="ellipse">
            <a:avLst/>
          </a:prstGeom>
          <a:gradFill>
            <a:gsLst>
              <a:gs pos="849">
                <a:srgbClr val="FF00A2"/>
              </a:gs>
              <a:gs pos="62946">
                <a:srgbClr val="FF0071"/>
              </a:gs>
              <a:gs pos="97627">
                <a:srgbClr val="FF0040"/>
              </a:gs>
            </a:gsLst>
          </a:gradFill>
          <a:ln w="12700">
            <a:miter lim="400000"/>
          </a:ln>
        </p:spPr>
        <p:txBody>
          <a:bodyPr lIns="45718" tIns="45718" rIns="45718" bIns="45718" anchor="ctr"/>
          <a:lstStyle/>
          <a:p>
            <a:pPr>
              <a:defRPr>
                <a:solidFill>
                  <a:srgbClr val="FFFFFF"/>
                </a:solidFill>
              </a:defRPr>
            </a:pPr>
            <a:endParaRPr/>
          </a:p>
        </p:txBody>
      </p:sp>
      <p:sp>
        <p:nvSpPr>
          <p:cNvPr id="12" name="Google Shape;33;p1"/>
          <p:cNvSpPr/>
          <p:nvPr/>
        </p:nvSpPr>
        <p:spPr>
          <a:xfrm>
            <a:off x="1006450" y="2655183"/>
            <a:ext cx="7668064" cy="3294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30" y="0"/>
                </a:lnTo>
                <a:lnTo>
                  <a:pt x="21600" y="10826"/>
                </a:lnTo>
                <a:lnTo>
                  <a:pt x="19330" y="21600"/>
                </a:lnTo>
                <a:lnTo>
                  <a:pt x="0" y="21600"/>
                </a:lnTo>
                <a:lnTo>
                  <a:pt x="0"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13" name="Google Shape;34;p1"/>
          <p:cNvSpPr/>
          <p:nvPr/>
        </p:nvSpPr>
        <p:spPr>
          <a:xfrm rot="10800000" flipH="1">
            <a:off x="1000099" y="2770259"/>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110917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4" name="Google Shape;35;p1"/>
          <p:cNvSpPr/>
          <p:nvPr/>
        </p:nvSpPr>
        <p:spPr>
          <a:xfrm>
            <a:off x="1000099" y="2636912"/>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309524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6" name="Google Shape;59;p1"/>
          <p:cNvSpPr/>
          <p:nvPr/>
        </p:nvSpPr>
        <p:spPr>
          <a:xfrm>
            <a:off x="3418089" y="2785987"/>
            <a:ext cx="737193" cy="1625351"/>
          </a:xfrm>
          <a:custGeom>
            <a:avLst/>
            <a:gdLst/>
            <a:ahLst/>
            <a:cxnLst>
              <a:cxn ang="0">
                <a:pos x="wd2" y="hd2"/>
              </a:cxn>
              <a:cxn ang="5400000">
                <a:pos x="wd2" y="hd2"/>
              </a:cxn>
              <a:cxn ang="10800000">
                <a:pos x="wd2" y="hd2"/>
              </a:cxn>
              <a:cxn ang="16200000">
                <a:pos x="wd2" y="hd2"/>
              </a:cxn>
            </a:cxnLst>
            <a:rect l="0" t="0" r="r" b="b"/>
            <a:pathLst>
              <a:path w="21600" h="21600"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FFFFFF"/>
          </a:solidFill>
          <a:ln w="12700">
            <a:miter lim="400000"/>
          </a:ln>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7" name="TextBox 52"/>
          <p:cNvSpPr txBox="1"/>
          <p:nvPr/>
        </p:nvSpPr>
        <p:spPr>
          <a:xfrm>
            <a:off x="1304179" y="2785987"/>
            <a:ext cx="4476397" cy="2677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r>
              <a:rPr lang="en-US" sz="2800" b="1" dirty="0">
                <a:solidFill>
                  <a:schemeClr val="accent1">
                    <a:lumMod val="50000"/>
                  </a:schemeClr>
                </a:solidFill>
              </a:rPr>
              <a:t># Create a vector. </a:t>
            </a:r>
          </a:p>
          <a:p>
            <a:r>
              <a:rPr lang="en-US" sz="2800" b="1" dirty="0">
                <a:solidFill>
                  <a:schemeClr val="accent1">
                    <a:lumMod val="50000"/>
                  </a:schemeClr>
                </a:solidFill>
              </a:rPr>
              <a:t>apple &lt;- c('</a:t>
            </a:r>
            <a:r>
              <a:rPr lang="en-US" sz="2800" b="1" dirty="0" err="1">
                <a:solidFill>
                  <a:schemeClr val="accent1">
                    <a:lumMod val="50000"/>
                  </a:schemeClr>
                </a:solidFill>
              </a:rPr>
              <a:t>red','green',"yellow</a:t>
            </a:r>
            <a:r>
              <a:rPr lang="en-US" sz="2800" b="1" dirty="0">
                <a:solidFill>
                  <a:schemeClr val="accent1">
                    <a:lumMod val="50000"/>
                  </a:schemeClr>
                </a:solidFill>
              </a:rPr>
              <a:t>") </a:t>
            </a:r>
          </a:p>
          <a:p>
            <a:r>
              <a:rPr lang="en-US" sz="2800" b="1" dirty="0">
                <a:solidFill>
                  <a:schemeClr val="accent1">
                    <a:lumMod val="50000"/>
                  </a:schemeClr>
                </a:solidFill>
              </a:rPr>
              <a:t>print(apple)</a:t>
            </a:r>
          </a:p>
          <a:p>
            <a:r>
              <a:rPr lang="en-US" sz="2800" b="1" dirty="0">
                <a:solidFill>
                  <a:schemeClr val="accent1">
                    <a:lumMod val="50000"/>
                  </a:schemeClr>
                </a:solidFill>
              </a:rPr>
              <a:t> # Get the class of the vector. </a:t>
            </a:r>
          </a:p>
          <a:p>
            <a:r>
              <a:rPr lang="en-US" sz="2800" b="1" dirty="0">
                <a:solidFill>
                  <a:schemeClr val="accent1">
                    <a:lumMod val="50000"/>
                  </a:schemeClr>
                </a:solidFill>
              </a:rPr>
              <a:t>print(class(apple</a:t>
            </a:r>
            <a:r>
              <a:rPr lang="en-US" sz="2800" b="1" dirty="0" smtClean="0">
                <a:solidFill>
                  <a:schemeClr val="accent1">
                    <a:lumMod val="50000"/>
                  </a:schemeClr>
                </a:solidFill>
              </a:rPr>
              <a:t>))</a:t>
            </a:r>
            <a:r>
              <a:rPr sz="2800" b="1" dirty="0" smtClean="0"/>
              <a:t>   </a:t>
            </a:r>
            <a:endParaRPr sz="2800" b="1" dirty="0"/>
          </a:p>
        </p:txBody>
      </p:sp>
      <p:sp>
        <p:nvSpPr>
          <p:cNvPr id="20" name="Hexagon 19"/>
          <p:cNvSpPr/>
          <p:nvPr/>
        </p:nvSpPr>
        <p:spPr>
          <a:xfrm>
            <a:off x="6166925" y="3212977"/>
            <a:ext cx="2437523" cy="2160239"/>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fontAlgn="t"/>
            <a:r>
              <a:rPr lang="en-US" sz="2400" b="1" dirty="0">
                <a:solidFill>
                  <a:schemeClr val="bg1"/>
                </a:solidFill>
                <a:hlinkClick r:id="rId2" action="ppaction://hlinkfile"/>
              </a:rPr>
              <a:t> Live Demo </a:t>
            </a:r>
          </a:p>
          <a:p>
            <a:pPr algn="ctr" fontAlgn="t"/>
            <a:r>
              <a:rPr lang="en-US" sz="2400" b="1" dirty="0">
                <a:solidFill>
                  <a:schemeClr val="bg1"/>
                </a:solidFill>
                <a:hlinkClick r:id="rId2" action="ppaction://hlinkfile"/>
              </a:rPr>
              <a:t>R GUI</a:t>
            </a:r>
            <a:r>
              <a:rPr lang="en-US" sz="2400" b="1" dirty="0">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iterate>
                                    <p:tmAbs val="0"/>
                                  </p:iterate>
                                  <p:childTnLst>
                                    <p:set>
                                      <p:cBhvr>
                                        <p:cTn id="19" fill="hold"/>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0" presetClass="entr" fill="hold" grpId="0" nodeType="afterEffect">
                                  <p:stCondLst>
                                    <p:cond delay="0"/>
                                  </p:stCondLst>
                                  <p:iterate>
                                    <p:tmAbs val="0"/>
                                  </p:iterate>
                                  <p:childTnLst>
                                    <p:set>
                                      <p:cBhvr>
                                        <p:cTn id="24" fill="hold"/>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10" presetClass="entr" fill="hold" grpId="0" nodeType="afterEffect">
                                  <p:stCondLst>
                                    <p:cond delay="0"/>
                                  </p:stCondLst>
                                  <p:iterate>
                                    <p:tmAbs val="0"/>
                                  </p:iterate>
                                  <p:childTnLst>
                                    <p:set>
                                      <p:cBhvr>
                                        <p:cTn id="28" fill="hold"/>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1500"/>
                            </p:stCondLst>
                            <p:childTnLst>
                              <p:par>
                                <p:cTn id="31" presetID="10" presetClass="entr" fill="hold" grpId="0" nodeType="afterEffect">
                                  <p:stCondLst>
                                    <p:cond delay="0"/>
                                  </p:stCondLst>
                                  <p:iterate>
                                    <p:tmAbs val="0"/>
                                  </p:iterate>
                                  <p:childTnLst>
                                    <p:set>
                                      <p:cBhvr>
                                        <p:cTn id="32" fill="hold"/>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2000"/>
                            </p:stCondLst>
                            <p:childTnLst>
                              <p:par>
                                <p:cTn id="35" presetID="23" presetClass="entr" presetSubtype="16" fill="hold" grpId="0" nodeType="afterEffect">
                                  <p:stCondLst>
                                    <p:cond delay="0"/>
                                  </p:stCondLst>
                                  <p:iterate>
                                    <p:tmAbs val="0"/>
                                  </p:iterate>
                                  <p:childTnLst>
                                    <p:set>
                                      <p:cBhvr>
                                        <p:cTn id="36" fill="hold"/>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22" presetClass="entr" presetSubtype="1" fill="hold" grpId="0" nodeType="afterEffect">
                                  <p:stCondLst>
                                    <p:cond delay="0"/>
                                  </p:stCondLst>
                                  <p:iterate>
                                    <p:tmAbs val="0"/>
                                  </p:iterate>
                                  <p:childTnLst>
                                    <p:set>
                                      <p:cBhvr>
                                        <p:cTn id="41" fill="hold"/>
                                        <p:tgtEl>
                                          <p:spTgt spid="17"/>
                                        </p:tgtEl>
                                        <p:attrNameLst>
                                          <p:attrName>style.visibility</p:attrName>
                                        </p:attrNameLst>
                                      </p:cBhvr>
                                      <p:to>
                                        <p:strVal val="visible"/>
                                      </p:to>
                                    </p:set>
                                    <p:animEffect transition="in" filter="wipe(up)">
                                      <p:cBhvr>
                                        <p:cTn id="42" dur="6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advAuto="0"/>
      <p:bldP spid="12" grpId="0" animBg="1" advAuto="0"/>
      <p:bldP spid="13" grpId="0" animBg="1" advAuto="0"/>
      <p:bldP spid="14" grpId="0" animBg="1" advAuto="0"/>
      <p:bldP spid="16" grpId="0" animBg="1" advAuto="0"/>
      <p:bldP spid="17" grpId="0" animBg="1" advAuto="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268" y="1001071"/>
            <a:ext cx="8318728" cy="1697882"/>
          </a:xfrm>
        </p:spPr>
        <p:txBody>
          <a:bodyPr>
            <a:normAutofit/>
          </a:bodyPr>
          <a:lstStyle/>
          <a:p>
            <a:pPr algn="just"/>
            <a:r>
              <a:rPr lang="en-US" dirty="0" smtClean="0"/>
              <a:t>	</a:t>
            </a:r>
            <a:r>
              <a:rPr lang="en-US" sz="2800" dirty="0">
                <a:solidFill>
                  <a:schemeClr val="accent1">
                    <a:lumMod val="50000"/>
                  </a:schemeClr>
                </a:solidFill>
              </a:rPr>
              <a:t> A list is an R-object which can contain many different types of elements inside it like vectors, functions and even another list inside </a:t>
            </a:r>
            <a:r>
              <a:rPr lang="en-US" sz="2800" dirty="0">
                <a:solidFill>
                  <a:schemeClr val="bg2">
                    <a:lumMod val="50000"/>
                  </a:schemeClr>
                </a:solidFill>
              </a:rPr>
              <a:t>it</a:t>
            </a:r>
            <a:r>
              <a:rPr lang="en-US" sz="2800" dirty="0" smtClean="0">
                <a:solidFill>
                  <a:schemeClr val="bg2">
                    <a:lumMod val="50000"/>
                  </a:schemeClr>
                </a:solidFill>
              </a:rPr>
              <a:t>.</a:t>
            </a:r>
            <a:endParaRPr lang="en-US" sz="2500" dirty="0" smtClean="0"/>
          </a:p>
        </p:txBody>
      </p:sp>
      <p:sp>
        <p:nvSpPr>
          <p:cNvPr id="5"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0" y="-22691"/>
            <a:ext cx="6084169" cy="796552"/>
            <a:chOff x="2127210" y="2435642"/>
            <a:chExt cx="8112226" cy="1172611"/>
          </a:xfrm>
        </p:grpSpPr>
        <p:sp>
          <p:nvSpPr>
            <p:cNvPr id="7" name="Rectangle 6"/>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Lists</a:t>
              </a:r>
              <a:endPar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11" name="Google Shape;31;p1"/>
          <p:cNvSpPr/>
          <p:nvPr/>
        </p:nvSpPr>
        <p:spPr>
          <a:xfrm>
            <a:off x="54512" y="2701737"/>
            <a:ext cx="1973334" cy="3037284"/>
          </a:xfrm>
          <a:prstGeom prst="ellipse">
            <a:avLst/>
          </a:prstGeom>
          <a:gradFill>
            <a:gsLst>
              <a:gs pos="849">
                <a:srgbClr val="FF00A2"/>
              </a:gs>
              <a:gs pos="62946">
                <a:srgbClr val="FF0071"/>
              </a:gs>
              <a:gs pos="97627">
                <a:srgbClr val="FF0040"/>
              </a:gs>
            </a:gsLst>
          </a:gradFill>
          <a:ln w="12700">
            <a:miter lim="400000"/>
          </a:ln>
        </p:spPr>
        <p:txBody>
          <a:bodyPr lIns="45718" tIns="45718" rIns="45718" bIns="45718" anchor="ctr"/>
          <a:lstStyle/>
          <a:p>
            <a:pPr>
              <a:defRPr>
                <a:solidFill>
                  <a:srgbClr val="FFFFFF"/>
                </a:solidFill>
              </a:defRPr>
            </a:pPr>
            <a:endParaRPr/>
          </a:p>
        </p:txBody>
      </p:sp>
      <p:sp>
        <p:nvSpPr>
          <p:cNvPr id="12" name="Google Shape;33;p1"/>
          <p:cNvSpPr/>
          <p:nvPr/>
        </p:nvSpPr>
        <p:spPr>
          <a:xfrm>
            <a:off x="1006450" y="2655183"/>
            <a:ext cx="7668064" cy="3294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30" y="0"/>
                </a:lnTo>
                <a:lnTo>
                  <a:pt x="21600" y="10826"/>
                </a:lnTo>
                <a:lnTo>
                  <a:pt x="19330" y="21600"/>
                </a:lnTo>
                <a:lnTo>
                  <a:pt x="0" y="21600"/>
                </a:lnTo>
                <a:lnTo>
                  <a:pt x="0"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13" name="Google Shape;34;p1"/>
          <p:cNvSpPr/>
          <p:nvPr/>
        </p:nvSpPr>
        <p:spPr>
          <a:xfrm rot="10800000" flipH="1">
            <a:off x="1000099" y="2770259"/>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110917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4" name="Google Shape;35;p1"/>
          <p:cNvSpPr/>
          <p:nvPr/>
        </p:nvSpPr>
        <p:spPr>
          <a:xfrm>
            <a:off x="1000099" y="2636912"/>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309524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6" name="Google Shape;59;p1"/>
          <p:cNvSpPr/>
          <p:nvPr/>
        </p:nvSpPr>
        <p:spPr>
          <a:xfrm>
            <a:off x="3418089" y="2785987"/>
            <a:ext cx="737193" cy="1625351"/>
          </a:xfrm>
          <a:custGeom>
            <a:avLst/>
            <a:gdLst/>
            <a:ahLst/>
            <a:cxnLst>
              <a:cxn ang="0">
                <a:pos x="wd2" y="hd2"/>
              </a:cxn>
              <a:cxn ang="5400000">
                <a:pos x="wd2" y="hd2"/>
              </a:cxn>
              <a:cxn ang="10800000">
                <a:pos x="wd2" y="hd2"/>
              </a:cxn>
              <a:cxn ang="16200000">
                <a:pos x="wd2" y="hd2"/>
              </a:cxn>
            </a:cxnLst>
            <a:rect l="0" t="0" r="r" b="b"/>
            <a:pathLst>
              <a:path w="21600" h="21600"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FFFFFF"/>
          </a:solidFill>
          <a:ln w="12700">
            <a:miter lim="400000"/>
          </a:ln>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7" name="TextBox 52"/>
          <p:cNvSpPr txBox="1"/>
          <p:nvPr/>
        </p:nvSpPr>
        <p:spPr>
          <a:xfrm>
            <a:off x="1304179" y="2785987"/>
            <a:ext cx="4476397" cy="261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a:lnSpc>
                <a:spcPct val="150000"/>
              </a:lnSpc>
            </a:pPr>
            <a:r>
              <a:rPr lang="en-US" sz="2800" b="1" dirty="0" smtClean="0">
                <a:solidFill>
                  <a:schemeClr val="accent1">
                    <a:lumMod val="50000"/>
                  </a:schemeClr>
                </a:solidFill>
              </a:rPr>
              <a:t># </a:t>
            </a:r>
            <a:r>
              <a:rPr lang="en-US" sz="2800" b="1" dirty="0">
                <a:solidFill>
                  <a:schemeClr val="accent1">
                    <a:lumMod val="50000"/>
                  </a:schemeClr>
                </a:solidFill>
              </a:rPr>
              <a:t>Create a list. </a:t>
            </a:r>
          </a:p>
          <a:p>
            <a:pPr>
              <a:lnSpc>
                <a:spcPct val="150000"/>
              </a:lnSpc>
            </a:pPr>
            <a:r>
              <a:rPr lang="en-US" sz="2800" b="1" dirty="0">
                <a:solidFill>
                  <a:schemeClr val="accent1">
                    <a:lumMod val="50000"/>
                  </a:schemeClr>
                </a:solidFill>
              </a:rPr>
              <a:t>list1 &lt;- list(c(2,5,3),21.3,sin) </a:t>
            </a:r>
          </a:p>
          <a:p>
            <a:pPr>
              <a:lnSpc>
                <a:spcPct val="150000"/>
              </a:lnSpc>
            </a:pPr>
            <a:r>
              <a:rPr lang="en-US" sz="2800" b="1" dirty="0">
                <a:solidFill>
                  <a:schemeClr val="accent1">
                    <a:lumMod val="50000"/>
                  </a:schemeClr>
                </a:solidFill>
              </a:rPr>
              <a:t># Print the list. </a:t>
            </a:r>
          </a:p>
          <a:p>
            <a:pPr>
              <a:lnSpc>
                <a:spcPct val="150000"/>
              </a:lnSpc>
            </a:pPr>
            <a:r>
              <a:rPr lang="en-US" sz="2800" b="1" dirty="0">
                <a:solidFill>
                  <a:schemeClr val="accent1">
                    <a:lumMod val="50000"/>
                  </a:schemeClr>
                </a:solidFill>
              </a:rPr>
              <a:t>print(list1)</a:t>
            </a:r>
            <a:r>
              <a:rPr sz="2800" b="1" dirty="0">
                <a:solidFill>
                  <a:schemeClr val="accent1">
                    <a:lumMod val="50000"/>
                  </a:schemeClr>
                </a:solidFill>
              </a:rPr>
              <a:t>   </a:t>
            </a:r>
          </a:p>
        </p:txBody>
      </p:sp>
      <p:sp>
        <p:nvSpPr>
          <p:cNvPr id="20" name="Hexagon 19"/>
          <p:cNvSpPr/>
          <p:nvPr/>
        </p:nvSpPr>
        <p:spPr>
          <a:xfrm>
            <a:off x="6166925" y="3212977"/>
            <a:ext cx="2437523" cy="2160239"/>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fontAlgn="t"/>
            <a:r>
              <a:rPr lang="en-US" sz="2400" b="1" dirty="0">
                <a:solidFill>
                  <a:schemeClr val="bg1"/>
                </a:solidFill>
                <a:hlinkClick r:id="rId2" action="ppaction://hlinkfile"/>
              </a:rPr>
              <a:t> Live Demo </a:t>
            </a:r>
          </a:p>
          <a:p>
            <a:pPr algn="ctr" fontAlgn="t"/>
            <a:r>
              <a:rPr lang="en-US" sz="2400" b="1" dirty="0">
                <a:solidFill>
                  <a:schemeClr val="bg1"/>
                </a:solidFill>
                <a:hlinkClick r:id="rId2" action="ppaction://hlinkfile"/>
              </a:rPr>
              <a:t>R GUI</a:t>
            </a:r>
            <a:r>
              <a:rPr lang="en-US" sz="2400" b="1" dirty="0">
                <a:solidFill>
                  <a:schemeClr val="bg1"/>
                </a:solidFill>
              </a:rPr>
              <a:t> </a:t>
            </a:r>
          </a:p>
        </p:txBody>
      </p:sp>
    </p:spTree>
    <p:extLst>
      <p:ext uri="{BB962C8B-B14F-4D97-AF65-F5344CB8AC3E}">
        <p14:creationId xmlns:p14="http://schemas.microsoft.com/office/powerpoint/2010/main" xmlns="" val="235665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iterate>
                                    <p:tmAbs val="0"/>
                                  </p:iterate>
                                  <p:childTnLst>
                                    <p:set>
                                      <p:cBhvr>
                                        <p:cTn id="19" fill="hold"/>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0" presetClass="entr" fill="hold" grpId="0" nodeType="afterEffect">
                                  <p:stCondLst>
                                    <p:cond delay="0"/>
                                  </p:stCondLst>
                                  <p:iterate>
                                    <p:tmAbs val="0"/>
                                  </p:iterate>
                                  <p:childTnLst>
                                    <p:set>
                                      <p:cBhvr>
                                        <p:cTn id="24" fill="hold"/>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10" presetClass="entr" fill="hold" grpId="0" nodeType="afterEffect">
                                  <p:stCondLst>
                                    <p:cond delay="0"/>
                                  </p:stCondLst>
                                  <p:iterate>
                                    <p:tmAbs val="0"/>
                                  </p:iterate>
                                  <p:childTnLst>
                                    <p:set>
                                      <p:cBhvr>
                                        <p:cTn id="28" fill="hold"/>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1500"/>
                            </p:stCondLst>
                            <p:childTnLst>
                              <p:par>
                                <p:cTn id="31" presetID="10" presetClass="entr" fill="hold" grpId="0" nodeType="afterEffect">
                                  <p:stCondLst>
                                    <p:cond delay="0"/>
                                  </p:stCondLst>
                                  <p:iterate>
                                    <p:tmAbs val="0"/>
                                  </p:iterate>
                                  <p:childTnLst>
                                    <p:set>
                                      <p:cBhvr>
                                        <p:cTn id="32" fill="hold"/>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2000"/>
                            </p:stCondLst>
                            <p:childTnLst>
                              <p:par>
                                <p:cTn id="35" presetID="23" presetClass="entr" presetSubtype="16" fill="hold" grpId="0" nodeType="afterEffect">
                                  <p:stCondLst>
                                    <p:cond delay="0"/>
                                  </p:stCondLst>
                                  <p:iterate>
                                    <p:tmAbs val="0"/>
                                  </p:iterate>
                                  <p:childTnLst>
                                    <p:set>
                                      <p:cBhvr>
                                        <p:cTn id="36" fill="hold"/>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22" presetClass="entr" presetSubtype="1" fill="hold" grpId="0" nodeType="afterEffect">
                                  <p:stCondLst>
                                    <p:cond delay="0"/>
                                  </p:stCondLst>
                                  <p:iterate>
                                    <p:tmAbs val="0"/>
                                  </p:iterate>
                                  <p:childTnLst>
                                    <p:set>
                                      <p:cBhvr>
                                        <p:cTn id="41" fill="hold"/>
                                        <p:tgtEl>
                                          <p:spTgt spid="17"/>
                                        </p:tgtEl>
                                        <p:attrNameLst>
                                          <p:attrName>style.visibility</p:attrName>
                                        </p:attrNameLst>
                                      </p:cBhvr>
                                      <p:to>
                                        <p:strVal val="visible"/>
                                      </p:to>
                                    </p:set>
                                    <p:animEffect transition="in" filter="wipe(up)">
                                      <p:cBhvr>
                                        <p:cTn id="42" dur="6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advAuto="0"/>
      <p:bldP spid="12" grpId="0" animBg="1" advAuto="0"/>
      <p:bldP spid="13" grpId="0" animBg="1" advAuto="0"/>
      <p:bldP spid="14" grpId="0" animBg="1" advAuto="0"/>
      <p:bldP spid="16" grpId="0" animBg="1" advAuto="0"/>
      <p:bldP spid="17" grpId="0" animBg="1" advAuto="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268" y="1001071"/>
            <a:ext cx="8318728" cy="1697882"/>
          </a:xfrm>
        </p:spPr>
        <p:txBody>
          <a:bodyPr>
            <a:normAutofit/>
          </a:bodyPr>
          <a:lstStyle/>
          <a:p>
            <a:pPr algn="just"/>
            <a:r>
              <a:rPr lang="en-US" sz="2800" dirty="0" smtClean="0"/>
              <a:t>	A </a:t>
            </a:r>
            <a:r>
              <a:rPr lang="en-US" sz="2800" dirty="0"/>
              <a:t>matrix is a two-dimensional rectangular data set. It can be created using a vector input to the matrix function.</a:t>
            </a:r>
          </a:p>
        </p:txBody>
      </p:sp>
      <p:sp>
        <p:nvSpPr>
          <p:cNvPr id="5"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0" y="-22691"/>
            <a:ext cx="6084169" cy="796552"/>
            <a:chOff x="2127210" y="2435642"/>
            <a:chExt cx="8112226" cy="1172611"/>
          </a:xfrm>
        </p:grpSpPr>
        <p:sp>
          <p:nvSpPr>
            <p:cNvPr id="7" name="Rectangle 6"/>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Matrices</a:t>
              </a:r>
              <a:endPar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11" name="Google Shape;31;p1"/>
          <p:cNvSpPr/>
          <p:nvPr/>
        </p:nvSpPr>
        <p:spPr>
          <a:xfrm>
            <a:off x="54512" y="2701737"/>
            <a:ext cx="1973334" cy="3037284"/>
          </a:xfrm>
          <a:prstGeom prst="ellipse">
            <a:avLst/>
          </a:prstGeom>
          <a:gradFill>
            <a:gsLst>
              <a:gs pos="849">
                <a:srgbClr val="FF00A2"/>
              </a:gs>
              <a:gs pos="62946">
                <a:srgbClr val="FF0071"/>
              </a:gs>
              <a:gs pos="97627">
                <a:srgbClr val="FF0040"/>
              </a:gs>
            </a:gsLst>
          </a:gradFill>
          <a:ln w="12700">
            <a:miter lim="400000"/>
          </a:ln>
        </p:spPr>
        <p:txBody>
          <a:bodyPr lIns="45718" tIns="45718" rIns="45718" bIns="45718" anchor="ctr"/>
          <a:lstStyle/>
          <a:p>
            <a:pPr>
              <a:defRPr>
                <a:solidFill>
                  <a:srgbClr val="FFFFFF"/>
                </a:solidFill>
              </a:defRPr>
            </a:pPr>
            <a:endParaRPr/>
          </a:p>
        </p:txBody>
      </p:sp>
      <p:sp>
        <p:nvSpPr>
          <p:cNvPr id="12" name="Google Shape;33;p1"/>
          <p:cNvSpPr/>
          <p:nvPr/>
        </p:nvSpPr>
        <p:spPr>
          <a:xfrm>
            <a:off x="1006450" y="2655183"/>
            <a:ext cx="7668064" cy="3294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30" y="0"/>
                </a:lnTo>
                <a:lnTo>
                  <a:pt x="21600" y="10826"/>
                </a:lnTo>
                <a:lnTo>
                  <a:pt x="19330" y="21600"/>
                </a:lnTo>
                <a:lnTo>
                  <a:pt x="0" y="21600"/>
                </a:lnTo>
                <a:lnTo>
                  <a:pt x="0"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13" name="Google Shape;34;p1"/>
          <p:cNvSpPr/>
          <p:nvPr/>
        </p:nvSpPr>
        <p:spPr>
          <a:xfrm rot="10800000" flipH="1">
            <a:off x="1000099" y="2770259"/>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110917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4" name="Google Shape;35;p1"/>
          <p:cNvSpPr/>
          <p:nvPr/>
        </p:nvSpPr>
        <p:spPr>
          <a:xfrm>
            <a:off x="971600" y="2636912"/>
            <a:ext cx="5976664"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309524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6" name="Google Shape;59;p1"/>
          <p:cNvSpPr/>
          <p:nvPr/>
        </p:nvSpPr>
        <p:spPr>
          <a:xfrm>
            <a:off x="3418089" y="2785987"/>
            <a:ext cx="737193" cy="1625351"/>
          </a:xfrm>
          <a:custGeom>
            <a:avLst/>
            <a:gdLst/>
            <a:ahLst/>
            <a:cxnLst>
              <a:cxn ang="0">
                <a:pos x="wd2" y="hd2"/>
              </a:cxn>
              <a:cxn ang="5400000">
                <a:pos x="wd2" y="hd2"/>
              </a:cxn>
              <a:cxn ang="10800000">
                <a:pos x="wd2" y="hd2"/>
              </a:cxn>
              <a:cxn ang="16200000">
                <a:pos x="wd2" y="hd2"/>
              </a:cxn>
            </a:cxnLst>
            <a:rect l="0" t="0" r="r" b="b"/>
            <a:pathLst>
              <a:path w="21600" h="21600"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FFFFFF"/>
          </a:solidFill>
          <a:ln w="12700">
            <a:miter lim="400000"/>
          </a:ln>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7" name="TextBox 52"/>
          <p:cNvSpPr txBox="1"/>
          <p:nvPr/>
        </p:nvSpPr>
        <p:spPr>
          <a:xfrm>
            <a:off x="1082757" y="2586668"/>
            <a:ext cx="5080992" cy="2472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a:lnSpc>
                <a:spcPct val="150000"/>
              </a:lnSpc>
            </a:pPr>
            <a:r>
              <a:rPr lang="en-US" sz="2800" b="1" dirty="0" smtClean="0">
                <a:solidFill>
                  <a:schemeClr val="accent1">
                    <a:lumMod val="50000"/>
                  </a:schemeClr>
                </a:solidFill>
              </a:rPr>
              <a:t># </a:t>
            </a:r>
            <a:r>
              <a:rPr lang="en-US" sz="2800" b="1" dirty="0">
                <a:solidFill>
                  <a:schemeClr val="accent1">
                    <a:lumMod val="50000"/>
                  </a:schemeClr>
                </a:solidFill>
              </a:rPr>
              <a:t>Create a matrix. </a:t>
            </a:r>
          </a:p>
          <a:p>
            <a:pPr>
              <a:lnSpc>
                <a:spcPct val="150000"/>
              </a:lnSpc>
            </a:pPr>
            <a:r>
              <a:rPr lang="en-US" sz="2500" b="1" dirty="0">
                <a:solidFill>
                  <a:schemeClr val="accent1">
                    <a:lumMod val="50000"/>
                  </a:schemeClr>
                </a:solidFill>
              </a:rPr>
              <a:t>M = matrix( c('</a:t>
            </a:r>
            <a:r>
              <a:rPr lang="en-US" sz="2500" b="1" dirty="0" err="1">
                <a:solidFill>
                  <a:schemeClr val="accent1">
                    <a:lumMod val="50000"/>
                  </a:schemeClr>
                </a:solidFill>
              </a:rPr>
              <a:t>a','a','b','c','b','a</a:t>
            </a:r>
            <a:r>
              <a:rPr lang="en-US" sz="2500" b="1" dirty="0" smtClean="0">
                <a:solidFill>
                  <a:schemeClr val="accent1">
                    <a:lumMod val="50000"/>
                  </a:schemeClr>
                </a:solidFill>
              </a:rPr>
              <a:t>'),</a:t>
            </a:r>
          </a:p>
          <a:p>
            <a:pPr>
              <a:lnSpc>
                <a:spcPct val="150000"/>
              </a:lnSpc>
            </a:pPr>
            <a:r>
              <a:rPr lang="en-US" sz="2500" b="1" dirty="0">
                <a:solidFill>
                  <a:schemeClr val="accent1">
                    <a:lumMod val="50000"/>
                  </a:schemeClr>
                </a:solidFill>
              </a:rPr>
              <a:t> </a:t>
            </a:r>
            <a:r>
              <a:rPr lang="en-US" sz="2500" b="1" dirty="0" smtClean="0">
                <a:solidFill>
                  <a:schemeClr val="accent1">
                    <a:lumMod val="50000"/>
                  </a:schemeClr>
                </a:solidFill>
              </a:rPr>
              <a:t>       </a:t>
            </a:r>
            <a:r>
              <a:rPr lang="en-US" sz="2500" b="1" dirty="0" err="1" smtClean="0">
                <a:solidFill>
                  <a:schemeClr val="accent1">
                    <a:lumMod val="50000"/>
                  </a:schemeClr>
                </a:solidFill>
              </a:rPr>
              <a:t>nrow</a:t>
            </a:r>
            <a:r>
              <a:rPr lang="en-US" sz="2500" b="1" dirty="0" smtClean="0">
                <a:solidFill>
                  <a:schemeClr val="accent1">
                    <a:lumMod val="50000"/>
                  </a:schemeClr>
                </a:solidFill>
              </a:rPr>
              <a:t> </a:t>
            </a:r>
            <a:r>
              <a:rPr lang="en-US" sz="2500" b="1" dirty="0">
                <a:solidFill>
                  <a:schemeClr val="accent1">
                    <a:lumMod val="50000"/>
                  </a:schemeClr>
                </a:solidFill>
              </a:rPr>
              <a:t>= 2</a:t>
            </a:r>
            <a:r>
              <a:rPr lang="en-US" sz="2500" b="1" dirty="0" smtClean="0">
                <a:solidFill>
                  <a:schemeClr val="accent1">
                    <a:lumMod val="50000"/>
                  </a:schemeClr>
                </a:solidFill>
              </a:rPr>
              <a:t>, </a:t>
            </a:r>
            <a:r>
              <a:rPr lang="en-US" sz="2500" b="1" dirty="0" err="1" smtClean="0">
                <a:solidFill>
                  <a:schemeClr val="accent1">
                    <a:lumMod val="50000"/>
                  </a:schemeClr>
                </a:solidFill>
              </a:rPr>
              <a:t>ncol</a:t>
            </a:r>
            <a:r>
              <a:rPr lang="en-US" sz="2500" b="1" dirty="0" smtClean="0">
                <a:solidFill>
                  <a:schemeClr val="accent1">
                    <a:lumMod val="50000"/>
                  </a:schemeClr>
                </a:solidFill>
              </a:rPr>
              <a:t> </a:t>
            </a:r>
            <a:r>
              <a:rPr lang="en-US" sz="2500" b="1" dirty="0">
                <a:solidFill>
                  <a:schemeClr val="accent1">
                    <a:lumMod val="50000"/>
                  </a:schemeClr>
                </a:solidFill>
              </a:rPr>
              <a:t>= 3, </a:t>
            </a:r>
            <a:r>
              <a:rPr lang="en-US" sz="2500" b="1" dirty="0" err="1">
                <a:solidFill>
                  <a:schemeClr val="accent1">
                    <a:lumMod val="50000"/>
                  </a:schemeClr>
                </a:solidFill>
              </a:rPr>
              <a:t>byrow</a:t>
            </a:r>
            <a:r>
              <a:rPr lang="en-US" sz="2500" b="1" dirty="0">
                <a:solidFill>
                  <a:schemeClr val="accent1">
                    <a:lumMod val="50000"/>
                  </a:schemeClr>
                </a:solidFill>
              </a:rPr>
              <a:t> = TRUE)</a:t>
            </a:r>
          </a:p>
          <a:p>
            <a:pPr>
              <a:lnSpc>
                <a:spcPct val="150000"/>
              </a:lnSpc>
            </a:pPr>
            <a:r>
              <a:rPr lang="en-US" sz="2800" b="1" dirty="0">
                <a:solidFill>
                  <a:schemeClr val="accent1">
                    <a:lumMod val="50000"/>
                  </a:schemeClr>
                </a:solidFill>
              </a:rPr>
              <a:t> print(M)</a:t>
            </a:r>
            <a:endParaRPr sz="2800" b="1" dirty="0">
              <a:solidFill>
                <a:schemeClr val="accent1">
                  <a:lumMod val="50000"/>
                </a:schemeClr>
              </a:solidFill>
            </a:endParaRPr>
          </a:p>
        </p:txBody>
      </p:sp>
      <p:sp>
        <p:nvSpPr>
          <p:cNvPr id="20" name="Hexagon 19"/>
          <p:cNvSpPr/>
          <p:nvPr/>
        </p:nvSpPr>
        <p:spPr>
          <a:xfrm>
            <a:off x="6166925" y="3212977"/>
            <a:ext cx="2437523" cy="2160239"/>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fontAlgn="t"/>
            <a:r>
              <a:rPr lang="en-US" sz="2400" b="1" dirty="0">
                <a:solidFill>
                  <a:schemeClr val="bg1"/>
                </a:solidFill>
                <a:hlinkClick r:id="rId2" action="ppaction://hlinkfile"/>
              </a:rPr>
              <a:t> Live Demo </a:t>
            </a:r>
          </a:p>
          <a:p>
            <a:pPr algn="ctr" fontAlgn="t"/>
            <a:r>
              <a:rPr lang="en-US" sz="2400" b="1" dirty="0">
                <a:solidFill>
                  <a:schemeClr val="bg1"/>
                </a:solidFill>
                <a:hlinkClick r:id="rId2" action="ppaction://hlinkfile"/>
              </a:rPr>
              <a:t>R GUI</a:t>
            </a:r>
            <a:r>
              <a:rPr lang="en-US" sz="2400" b="1" dirty="0">
                <a:solidFill>
                  <a:schemeClr val="bg1"/>
                </a:solidFill>
              </a:rPr>
              <a:t> </a:t>
            </a:r>
          </a:p>
        </p:txBody>
      </p:sp>
    </p:spTree>
    <p:extLst>
      <p:ext uri="{BB962C8B-B14F-4D97-AF65-F5344CB8AC3E}">
        <p14:creationId xmlns:p14="http://schemas.microsoft.com/office/powerpoint/2010/main" xmlns="" val="293970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iterate>
                                    <p:tmAbs val="0"/>
                                  </p:iterate>
                                  <p:childTnLst>
                                    <p:set>
                                      <p:cBhvr>
                                        <p:cTn id="19" fill="hold"/>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0" presetClass="entr" fill="hold" grpId="0" nodeType="afterEffect">
                                  <p:stCondLst>
                                    <p:cond delay="0"/>
                                  </p:stCondLst>
                                  <p:iterate>
                                    <p:tmAbs val="0"/>
                                  </p:iterate>
                                  <p:childTnLst>
                                    <p:set>
                                      <p:cBhvr>
                                        <p:cTn id="24" fill="hold"/>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10" presetClass="entr" fill="hold" grpId="0" nodeType="afterEffect">
                                  <p:stCondLst>
                                    <p:cond delay="0"/>
                                  </p:stCondLst>
                                  <p:iterate>
                                    <p:tmAbs val="0"/>
                                  </p:iterate>
                                  <p:childTnLst>
                                    <p:set>
                                      <p:cBhvr>
                                        <p:cTn id="28" fill="hold"/>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1500"/>
                            </p:stCondLst>
                            <p:childTnLst>
                              <p:par>
                                <p:cTn id="31" presetID="10" presetClass="entr" fill="hold" grpId="0" nodeType="afterEffect">
                                  <p:stCondLst>
                                    <p:cond delay="0"/>
                                  </p:stCondLst>
                                  <p:iterate>
                                    <p:tmAbs val="0"/>
                                  </p:iterate>
                                  <p:childTnLst>
                                    <p:set>
                                      <p:cBhvr>
                                        <p:cTn id="32" fill="hold"/>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2000"/>
                            </p:stCondLst>
                            <p:childTnLst>
                              <p:par>
                                <p:cTn id="35" presetID="23" presetClass="entr" presetSubtype="16" fill="hold" grpId="0" nodeType="afterEffect">
                                  <p:stCondLst>
                                    <p:cond delay="0"/>
                                  </p:stCondLst>
                                  <p:iterate>
                                    <p:tmAbs val="0"/>
                                  </p:iterate>
                                  <p:childTnLst>
                                    <p:set>
                                      <p:cBhvr>
                                        <p:cTn id="36" fill="hold"/>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22" presetClass="entr" presetSubtype="1" fill="hold" grpId="0" nodeType="afterEffect">
                                  <p:stCondLst>
                                    <p:cond delay="0"/>
                                  </p:stCondLst>
                                  <p:iterate>
                                    <p:tmAbs val="0"/>
                                  </p:iterate>
                                  <p:childTnLst>
                                    <p:set>
                                      <p:cBhvr>
                                        <p:cTn id="41" fill="hold"/>
                                        <p:tgtEl>
                                          <p:spTgt spid="17"/>
                                        </p:tgtEl>
                                        <p:attrNameLst>
                                          <p:attrName>style.visibility</p:attrName>
                                        </p:attrNameLst>
                                      </p:cBhvr>
                                      <p:to>
                                        <p:strVal val="visible"/>
                                      </p:to>
                                    </p:set>
                                    <p:animEffect transition="in" filter="wipe(up)">
                                      <p:cBhvr>
                                        <p:cTn id="42" dur="6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advAuto="0"/>
      <p:bldP spid="12" grpId="0" animBg="1" advAuto="0"/>
      <p:bldP spid="13" grpId="0" animBg="1" advAuto="0"/>
      <p:bldP spid="14" grpId="0" animBg="1" advAuto="0"/>
      <p:bldP spid="16" grpId="0" animBg="1" advAuto="0"/>
      <p:bldP spid="17" grpId="0" animBg="1" advAuto="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jfif"/>
          <p:cNvPicPr>
            <a:picLocks noChangeAspect="1"/>
          </p:cNvPicPr>
          <p:nvPr/>
        </p:nvPicPr>
        <p:blipFill>
          <a:blip r:embed="rId4"/>
          <a:stretch>
            <a:fillRect/>
          </a:stretch>
        </p:blipFill>
        <p:spPr>
          <a:xfrm>
            <a:off x="714348" y="2571744"/>
            <a:ext cx="1859280" cy="15697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Content"/>
          <p:cNvSpPr/>
          <p:nvPr>
            <p:custDataLst>
              <p:custData r:id="rId1"/>
            </p:custDataLst>
          </p:nvPr>
        </p:nvSpPr>
        <p:spPr>
          <a:xfrm>
            <a:off x="0" y="785794"/>
            <a:ext cx="3286116" cy="1547745"/>
          </a:xfrm>
          <a:prstGeom prst="wedgeRoundRectCallout">
            <a:avLst>
              <a:gd name="adj1" fmla="val -8905"/>
              <a:gd name="adj2" fmla="val 66037"/>
              <a:gd name="adj3" fmla="val 16667"/>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2000" b="1" i="0" u="none" strike="noStrike" kern="0" cap="none" spc="0" normalizeH="0" baseline="0" noProof="0" dirty="0" smtClean="0">
                <a:ln>
                  <a:noFill/>
                </a:ln>
                <a:solidFill>
                  <a:srgbClr val="FF0000"/>
                </a:solidFill>
                <a:effectLst/>
                <a:uLnTx/>
                <a:uFillTx/>
                <a:latin typeface="Segoe UI"/>
              </a:rPr>
              <a:t>Hi</a:t>
            </a:r>
            <a:r>
              <a:rPr kumimoji="0" lang="en-US" sz="2000" b="1" i="0" u="none" strike="noStrike" kern="0" cap="none" spc="0" normalizeH="0" noProof="0" dirty="0" smtClean="0">
                <a:ln>
                  <a:noFill/>
                </a:ln>
                <a:solidFill>
                  <a:srgbClr val="FF0000"/>
                </a:solidFill>
                <a:effectLst/>
                <a:uLnTx/>
                <a:uFillTx/>
                <a:latin typeface="Segoe UI"/>
              </a:rPr>
              <a:t> Students, </a:t>
            </a:r>
            <a:r>
              <a:rPr lang="en-US" sz="2000" b="1" kern="0" dirty="0" smtClean="0">
                <a:solidFill>
                  <a:srgbClr val="FF0000"/>
                </a:solidFill>
                <a:latin typeface="Segoe UI"/>
              </a:rPr>
              <a:t> Today we will learn about Introduction to R</a:t>
            </a:r>
            <a:endParaRPr kumimoji="0" lang="en-US" sz="2000" b="1" i="0" u="none" strike="noStrike" kern="0" cap="none" spc="0" normalizeH="0" baseline="0" noProof="0" dirty="0" smtClean="0">
              <a:ln>
                <a:noFill/>
              </a:ln>
              <a:solidFill>
                <a:srgbClr val="FF0000"/>
              </a:solidFill>
              <a:effectLst/>
              <a:uLnTx/>
              <a:uFillTx/>
              <a:latin typeface="Segoe UI"/>
            </a:endParaRPr>
          </a:p>
        </p:txBody>
      </p:sp>
      <p:sp>
        <p:nvSpPr>
          <p:cNvPr id="5" name="Content"/>
          <p:cNvSpPr/>
          <p:nvPr>
            <p:custDataLst>
              <p:custData r:id="rId2"/>
            </p:custDataLst>
          </p:nvPr>
        </p:nvSpPr>
        <p:spPr>
          <a:xfrm>
            <a:off x="3500430" y="2643182"/>
            <a:ext cx="5286412" cy="1714512"/>
          </a:xfrm>
          <a:prstGeom prst="wedgeRoundRectCallout">
            <a:avLst>
              <a:gd name="adj1" fmla="val -67170"/>
              <a:gd name="adj2" fmla="val -26559"/>
              <a:gd name="adj3" fmla="val 16667"/>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91440" bIns="45720" numCol="1" spcCol="0" rtlCol="0" fromWordArt="0" anchor="t" anchorCtr="0" forceAA="0" compatLnSpc="1">
            <a:prstTxWarp prst="textNoShape">
              <a:avLst/>
            </a:prstTxWarp>
            <a:noAutofit/>
          </a:bodyPr>
          <a:lstStyle/>
          <a:p>
            <a:pPr marL="457200" marR="0" indent="-457200" defTabSz="914400" eaLnBrk="1" fontAlgn="auto" latinLnBrk="0" hangingPunct="1">
              <a:lnSpc>
                <a:spcPct val="100000"/>
              </a:lnSpc>
              <a:spcBef>
                <a:spcPts val="0"/>
              </a:spcBef>
              <a:spcAft>
                <a:spcPts val="0"/>
              </a:spcAft>
              <a:buClrTx/>
              <a:buSzTx/>
              <a:buFontTx/>
              <a:buAutoNum type="arabicPeriod"/>
              <a:tabLst/>
            </a:pPr>
            <a:r>
              <a:rPr kumimoji="0" lang="en-IN" sz="2000" b="1" i="0" u="none" strike="noStrike" kern="0" cap="none" spc="0" normalizeH="0" baseline="0" noProof="0" dirty="0" smtClean="0">
                <a:ln>
                  <a:noFill/>
                </a:ln>
                <a:solidFill>
                  <a:srgbClr val="C00000"/>
                </a:solidFill>
                <a:effectLst/>
                <a:uLnTx/>
                <a:uFillTx/>
                <a:latin typeface="Segoe UI"/>
              </a:rPr>
              <a:t>Evolution of R</a:t>
            </a:r>
          </a:p>
          <a:p>
            <a:pPr marL="457200" marR="0" indent="-457200" defTabSz="914400" eaLnBrk="1" fontAlgn="auto" latinLnBrk="0" hangingPunct="1">
              <a:lnSpc>
                <a:spcPct val="100000"/>
              </a:lnSpc>
              <a:spcBef>
                <a:spcPts val="0"/>
              </a:spcBef>
              <a:spcAft>
                <a:spcPts val="0"/>
              </a:spcAft>
              <a:buClrTx/>
              <a:buSzTx/>
              <a:buFontTx/>
              <a:buAutoNum type="arabicPeriod"/>
              <a:tabLst/>
            </a:pPr>
            <a:r>
              <a:rPr kumimoji="0" lang="en-IN" sz="2000" b="1" i="0" u="none" strike="noStrike" kern="0" cap="none" spc="0" normalizeH="0" baseline="0" noProof="0" dirty="0" smtClean="0">
                <a:ln>
                  <a:noFill/>
                </a:ln>
                <a:solidFill>
                  <a:srgbClr val="C00000"/>
                </a:solidFill>
                <a:effectLst/>
                <a:uLnTx/>
                <a:uFillTx/>
                <a:latin typeface="Segoe UI"/>
              </a:rPr>
              <a:t>Features of R </a:t>
            </a:r>
          </a:p>
          <a:p>
            <a:pPr marL="457200" marR="0" indent="-457200" defTabSz="914400" eaLnBrk="1" fontAlgn="auto" latinLnBrk="0" hangingPunct="1">
              <a:lnSpc>
                <a:spcPct val="100000"/>
              </a:lnSpc>
              <a:spcBef>
                <a:spcPts val="0"/>
              </a:spcBef>
              <a:spcAft>
                <a:spcPts val="0"/>
              </a:spcAft>
              <a:buClrTx/>
              <a:buSzTx/>
              <a:buFontTx/>
              <a:buAutoNum type="arabicPeriod"/>
              <a:tabLst/>
            </a:pPr>
            <a:r>
              <a:rPr lang="en-IN" sz="2000" b="1" kern="0" dirty="0" smtClean="0">
                <a:solidFill>
                  <a:srgbClr val="C00000"/>
                </a:solidFill>
                <a:latin typeface="Segoe UI"/>
              </a:rPr>
              <a:t>Installation of R</a:t>
            </a:r>
            <a:endParaRPr kumimoji="0" lang="en-IN" sz="2000" b="1" i="0" u="none" strike="noStrike" kern="0" cap="none" spc="0" normalizeH="0" baseline="0" noProof="0" dirty="0" smtClean="0">
              <a:ln>
                <a:noFill/>
              </a:ln>
              <a:solidFill>
                <a:srgbClr val="C00000"/>
              </a:solidFill>
              <a:effectLst/>
              <a:uLnTx/>
              <a:uFillTx/>
              <a:latin typeface="Segoe UI"/>
            </a:endParaRPr>
          </a:p>
          <a:p>
            <a:pPr marL="457200" marR="0" indent="-457200" defTabSz="914400" eaLnBrk="1" fontAlgn="auto" latinLnBrk="0" hangingPunct="1">
              <a:lnSpc>
                <a:spcPct val="100000"/>
              </a:lnSpc>
              <a:spcBef>
                <a:spcPts val="0"/>
              </a:spcBef>
              <a:spcAft>
                <a:spcPts val="0"/>
              </a:spcAft>
              <a:buClrTx/>
              <a:buSzTx/>
              <a:buFontTx/>
              <a:buAutoNum type="arabicPeriod"/>
              <a:tabLst/>
            </a:pPr>
            <a:r>
              <a:rPr lang="en-IN" sz="2000" b="1" kern="0" dirty="0" smtClean="0">
                <a:solidFill>
                  <a:srgbClr val="C00000"/>
                </a:solidFill>
                <a:latin typeface="Segoe UI"/>
              </a:rPr>
              <a:t>Basic Data Types</a:t>
            </a:r>
          </a:p>
          <a:p>
            <a:pPr marL="457200" marR="0" indent="-457200" defTabSz="914400" eaLnBrk="1" fontAlgn="auto" latinLnBrk="0" hangingPunct="1">
              <a:lnSpc>
                <a:spcPct val="100000"/>
              </a:lnSpc>
              <a:spcBef>
                <a:spcPts val="0"/>
              </a:spcBef>
              <a:spcAft>
                <a:spcPts val="0"/>
              </a:spcAft>
              <a:buClrTx/>
              <a:buSzTx/>
              <a:buFontTx/>
              <a:buAutoNum type="arabicPeriod"/>
              <a:tabLst/>
            </a:pPr>
            <a:r>
              <a:rPr kumimoji="0" lang="en-IN" sz="2000" b="1" i="0" u="none" strike="noStrike" kern="0" cap="none" spc="0" normalizeH="0" baseline="0" noProof="0" dirty="0" smtClean="0">
                <a:ln>
                  <a:noFill/>
                </a:ln>
                <a:solidFill>
                  <a:srgbClr val="C00000"/>
                </a:solidFill>
                <a:effectLst/>
                <a:uLnTx/>
                <a:uFillTx/>
                <a:latin typeface="Segoe UI"/>
              </a:rPr>
              <a:t>Object Data Types</a:t>
            </a:r>
            <a:endParaRPr kumimoji="0" lang="en-US" sz="2000" b="1" i="0" u="none" strike="noStrike" kern="0" cap="none" spc="0" normalizeH="0" baseline="0" noProof="0" dirty="0" smtClean="0">
              <a:ln>
                <a:noFill/>
              </a:ln>
              <a:solidFill>
                <a:srgbClr val="C00000"/>
              </a:solidFill>
              <a:effectLst/>
              <a:uLnTx/>
              <a:uFillTx/>
              <a:latin typeface="Segoe U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160" y="963206"/>
            <a:ext cx="8318728" cy="1697882"/>
          </a:xfrm>
        </p:spPr>
        <p:txBody>
          <a:bodyPr>
            <a:normAutofit fontScale="92500" lnSpcReduction="10000"/>
          </a:bodyPr>
          <a:lstStyle/>
          <a:p>
            <a:pPr algn="just"/>
            <a:r>
              <a:rPr lang="en-US" sz="2800" dirty="0" smtClean="0"/>
              <a:t>	While </a:t>
            </a:r>
            <a:r>
              <a:rPr lang="en-US" sz="2800" dirty="0"/>
              <a:t>matrices are confined to two dimensions, arrays can be of any number of dimensions. The array function takes a dim attribute which creates the required number of dimension. In the below example we create an array with two elements which are 3x3 matrices each</a:t>
            </a:r>
          </a:p>
        </p:txBody>
      </p:sp>
      <p:sp>
        <p:nvSpPr>
          <p:cNvPr id="5"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0" y="-22691"/>
            <a:ext cx="6084169" cy="796552"/>
            <a:chOff x="2127210" y="2435642"/>
            <a:chExt cx="8112226" cy="1172611"/>
          </a:xfrm>
        </p:grpSpPr>
        <p:sp>
          <p:nvSpPr>
            <p:cNvPr id="7" name="Rectangle 6"/>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Arrays</a:t>
              </a:r>
              <a:endPar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11" name="Google Shape;31;p1"/>
          <p:cNvSpPr/>
          <p:nvPr/>
        </p:nvSpPr>
        <p:spPr>
          <a:xfrm>
            <a:off x="54512" y="3205793"/>
            <a:ext cx="1973334" cy="3037284"/>
          </a:xfrm>
          <a:prstGeom prst="ellipse">
            <a:avLst/>
          </a:prstGeom>
          <a:gradFill>
            <a:gsLst>
              <a:gs pos="849">
                <a:srgbClr val="FF00A2"/>
              </a:gs>
              <a:gs pos="62946">
                <a:srgbClr val="FF0071"/>
              </a:gs>
              <a:gs pos="97627">
                <a:srgbClr val="FF0040"/>
              </a:gs>
            </a:gsLst>
          </a:gradFill>
          <a:ln w="12700">
            <a:miter lim="400000"/>
          </a:ln>
        </p:spPr>
        <p:txBody>
          <a:bodyPr lIns="45718" tIns="45718" rIns="45718" bIns="45718" anchor="ctr"/>
          <a:lstStyle/>
          <a:p>
            <a:pPr>
              <a:defRPr>
                <a:solidFill>
                  <a:srgbClr val="FFFFFF"/>
                </a:solidFill>
              </a:defRPr>
            </a:pPr>
            <a:endParaRPr/>
          </a:p>
        </p:txBody>
      </p:sp>
      <p:sp>
        <p:nvSpPr>
          <p:cNvPr id="12" name="Google Shape;33;p1"/>
          <p:cNvSpPr/>
          <p:nvPr/>
        </p:nvSpPr>
        <p:spPr>
          <a:xfrm>
            <a:off x="1006450" y="3159239"/>
            <a:ext cx="7668064" cy="3294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30" y="0"/>
                </a:lnTo>
                <a:lnTo>
                  <a:pt x="21600" y="10826"/>
                </a:lnTo>
                <a:lnTo>
                  <a:pt x="19330" y="21600"/>
                </a:lnTo>
                <a:lnTo>
                  <a:pt x="0" y="21600"/>
                </a:lnTo>
                <a:lnTo>
                  <a:pt x="0"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13" name="Google Shape;34;p1"/>
          <p:cNvSpPr/>
          <p:nvPr/>
        </p:nvSpPr>
        <p:spPr>
          <a:xfrm rot="10800000" flipH="1">
            <a:off x="1000099" y="3274315"/>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110917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4" name="Google Shape;35;p1"/>
          <p:cNvSpPr/>
          <p:nvPr/>
        </p:nvSpPr>
        <p:spPr>
          <a:xfrm>
            <a:off x="1152847" y="3159239"/>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309524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6" name="Google Shape;59;p1"/>
          <p:cNvSpPr/>
          <p:nvPr/>
        </p:nvSpPr>
        <p:spPr>
          <a:xfrm>
            <a:off x="3418089" y="3290043"/>
            <a:ext cx="737193" cy="1625351"/>
          </a:xfrm>
          <a:custGeom>
            <a:avLst/>
            <a:gdLst/>
            <a:ahLst/>
            <a:cxnLst>
              <a:cxn ang="0">
                <a:pos x="wd2" y="hd2"/>
              </a:cxn>
              <a:cxn ang="5400000">
                <a:pos x="wd2" y="hd2"/>
              </a:cxn>
              <a:cxn ang="10800000">
                <a:pos x="wd2" y="hd2"/>
              </a:cxn>
              <a:cxn ang="16200000">
                <a:pos x="wd2" y="hd2"/>
              </a:cxn>
            </a:cxnLst>
            <a:rect l="0" t="0" r="r" b="b"/>
            <a:pathLst>
              <a:path w="21600" h="21600"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FFFFFF"/>
          </a:solidFill>
          <a:ln w="12700">
            <a:miter lim="400000"/>
          </a:ln>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7" name="TextBox 52"/>
          <p:cNvSpPr txBox="1"/>
          <p:nvPr/>
        </p:nvSpPr>
        <p:spPr>
          <a:xfrm>
            <a:off x="1182168" y="3439374"/>
            <a:ext cx="5080992" cy="1779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a:lnSpc>
                <a:spcPct val="150000"/>
              </a:lnSpc>
            </a:pPr>
            <a:r>
              <a:rPr lang="en-US" sz="2800" b="1" dirty="0" smtClean="0">
                <a:solidFill>
                  <a:schemeClr val="accent1">
                    <a:lumMod val="50000"/>
                  </a:schemeClr>
                </a:solidFill>
              </a:rPr>
              <a:t># </a:t>
            </a:r>
            <a:r>
              <a:rPr lang="en-US" sz="2800" b="1" dirty="0">
                <a:solidFill>
                  <a:schemeClr val="accent1">
                    <a:lumMod val="50000"/>
                  </a:schemeClr>
                </a:solidFill>
              </a:rPr>
              <a:t>Create an array. </a:t>
            </a:r>
          </a:p>
          <a:p>
            <a:pPr>
              <a:lnSpc>
                <a:spcPct val="150000"/>
              </a:lnSpc>
            </a:pPr>
            <a:r>
              <a:rPr lang="en-US" sz="2000" b="1" dirty="0">
                <a:solidFill>
                  <a:schemeClr val="accent1">
                    <a:lumMod val="50000"/>
                  </a:schemeClr>
                </a:solidFill>
              </a:rPr>
              <a:t>a &lt;- array(c('</a:t>
            </a:r>
            <a:r>
              <a:rPr lang="en-US" sz="2000" b="1" dirty="0" err="1">
                <a:solidFill>
                  <a:schemeClr val="accent1">
                    <a:lumMod val="50000"/>
                  </a:schemeClr>
                </a:solidFill>
              </a:rPr>
              <a:t>green','yellow</a:t>
            </a:r>
            <a:r>
              <a:rPr lang="en-US" sz="2000" b="1" dirty="0">
                <a:solidFill>
                  <a:schemeClr val="accent1">
                    <a:lumMod val="50000"/>
                  </a:schemeClr>
                </a:solidFill>
              </a:rPr>
              <a:t>'),dim = c(3,3,2)) </a:t>
            </a:r>
          </a:p>
          <a:p>
            <a:pPr>
              <a:lnSpc>
                <a:spcPct val="150000"/>
              </a:lnSpc>
            </a:pPr>
            <a:r>
              <a:rPr lang="en-US" sz="2800" b="1" dirty="0">
                <a:solidFill>
                  <a:schemeClr val="accent1">
                    <a:lumMod val="50000"/>
                  </a:schemeClr>
                </a:solidFill>
              </a:rPr>
              <a:t>print(a)</a:t>
            </a:r>
            <a:endParaRPr sz="2800" b="1" dirty="0">
              <a:solidFill>
                <a:schemeClr val="accent1">
                  <a:lumMod val="50000"/>
                </a:schemeClr>
              </a:solidFill>
            </a:endParaRPr>
          </a:p>
        </p:txBody>
      </p:sp>
      <p:sp>
        <p:nvSpPr>
          <p:cNvPr id="20" name="Hexagon 19"/>
          <p:cNvSpPr/>
          <p:nvPr/>
        </p:nvSpPr>
        <p:spPr>
          <a:xfrm>
            <a:off x="6166925" y="3717033"/>
            <a:ext cx="2437523" cy="2160239"/>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fontAlgn="t"/>
            <a:r>
              <a:rPr lang="en-US" sz="2400" b="1" dirty="0">
                <a:solidFill>
                  <a:schemeClr val="bg1"/>
                </a:solidFill>
                <a:hlinkClick r:id="rId2" action="ppaction://hlinkfile"/>
              </a:rPr>
              <a:t> Live Demo </a:t>
            </a:r>
          </a:p>
          <a:p>
            <a:pPr algn="ctr" fontAlgn="t"/>
            <a:r>
              <a:rPr lang="en-US" sz="2400" b="1" dirty="0">
                <a:solidFill>
                  <a:schemeClr val="bg1"/>
                </a:solidFill>
                <a:hlinkClick r:id="rId2" action="ppaction://hlinkfile"/>
              </a:rPr>
              <a:t>R GUI</a:t>
            </a:r>
            <a:r>
              <a:rPr lang="en-US" sz="2400" b="1" dirty="0">
                <a:solidFill>
                  <a:schemeClr val="bg1"/>
                </a:solidFill>
              </a:rPr>
              <a:t> </a:t>
            </a:r>
          </a:p>
        </p:txBody>
      </p:sp>
    </p:spTree>
    <p:extLst>
      <p:ext uri="{BB962C8B-B14F-4D97-AF65-F5344CB8AC3E}">
        <p14:creationId xmlns:p14="http://schemas.microsoft.com/office/powerpoint/2010/main" xmlns="" val="190582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iterate>
                                    <p:tmAbs val="0"/>
                                  </p:iterate>
                                  <p:childTnLst>
                                    <p:set>
                                      <p:cBhvr>
                                        <p:cTn id="19" fill="hold"/>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0" presetClass="entr" fill="hold" grpId="0" nodeType="afterEffect">
                                  <p:stCondLst>
                                    <p:cond delay="0"/>
                                  </p:stCondLst>
                                  <p:iterate>
                                    <p:tmAbs val="0"/>
                                  </p:iterate>
                                  <p:childTnLst>
                                    <p:set>
                                      <p:cBhvr>
                                        <p:cTn id="24" fill="hold"/>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10" presetClass="entr" fill="hold" grpId="0" nodeType="afterEffect">
                                  <p:stCondLst>
                                    <p:cond delay="0"/>
                                  </p:stCondLst>
                                  <p:iterate>
                                    <p:tmAbs val="0"/>
                                  </p:iterate>
                                  <p:childTnLst>
                                    <p:set>
                                      <p:cBhvr>
                                        <p:cTn id="28" fill="hold"/>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1500"/>
                            </p:stCondLst>
                            <p:childTnLst>
                              <p:par>
                                <p:cTn id="31" presetID="10" presetClass="entr" fill="hold" grpId="0" nodeType="afterEffect">
                                  <p:stCondLst>
                                    <p:cond delay="0"/>
                                  </p:stCondLst>
                                  <p:iterate>
                                    <p:tmAbs val="0"/>
                                  </p:iterate>
                                  <p:childTnLst>
                                    <p:set>
                                      <p:cBhvr>
                                        <p:cTn id="32" fill="hold"/>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2000"/>
                            </p:stCondLst>
                            <p:childTnLst>
                              <p:par>
                                <p:cTn id="35" presetID="23" presetClass="entr" presetSubtype="16" fill="hold" grpId="0" nodeType="afterEffect">
                                  <p:stCondLst>
                                    <p:cond delay="0"/>
                                  </p:stCondLst>
                                  <p:iterate>
                                    <p:tmAbs val="0"/>
                                  </p:iterate>
                                  <p:childTnLst>
                                    <p:set>
                                      <p:cBhvr>
                                        <p:cTn id="36" fill="hold"/>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22" presetClass="entr" presetSubtype="1" fill="hold" grpId="0" nodeType="afterEffect">
                                  <p:stCondLst>
                                    <p:cond delay="0"/>
                                  </p:stCondLst>
                                  <p:iterate>
                                    <p:tmAbs val="0"/>
                                  </p:iterate>
                                  <p:childTnLst>
                                    <p:set>
                                      <p:cBhvr>
                                        <p:cTn id="41" fill="hold"/>
                                        <p:tgtEl>
                                          <p:spTgt spid="17"/>
                                        </p:tgtEl>
                                        <p:attrNameLst>
                                          <p:attrName>style.visibility</p:attrName>
                                        </p:attrNameLst>
                                      </p:cBhvr>
                                      <p:to>
                                        <p:strVal val="visible"/>
                                      </p:to>
                                    </p:set>
                                    <p:animEffect transition="in" filter="wipe(up)">
                                      <p:cBhvr>
                                        <p:cTn id="42" dur="6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advAuto="0"/>
      <p:bldP spid="12" grpId="0" animBg="1" advAuto="0"/>
      <p:bldP spid="13" grpId="0" animBg="1" advAuto="0"/>
      <p:bldP spid="14" grpId="0" animBg="1" advAuto="0"/>
      <p:bldP spid="16" grpId="0" animBg="1" advAuto="0"/>
      <p:bldP spid="17" grpId="0" animBg="1" advAuto="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1616" y="871656"/>
            <a:ext cx="8318728" cy="1697882"/>
          </a:xfrm>
        </p:spPr>
        <p:txBody>
          <a:bodyPr>
            <a:noAutofit/>
          </a:bodyPr>
          <a:lstStyle/>
          <a:p>
            <a:pPr algn="just"/>
            <a:r>
              <a:rPr lang="en-US" dirty="0"/>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p>
          <a:p>
            <a:pPr algn="just"/>
            <a:r>
              <a:rPr lang="en-US" dirty="0"/>
              <a:t>Factors are created using the factor() function. </a:t>
            </a:r>
            <a:r>
              <a:rPr lang="en-US" dirty="0">
                <a:solidFill>
                  <a:srgbClr val="C00000"/>
                </a:solidFill>
              </a:rPr>
              <a:t>The </a:t>
            </a:r>
            <a:r>
              <a:rPr lang="en-US" dirty="0" err="1">
                <a:solidFill>
                  <a:srgbClr val="C00000"/>
                </a:solidFill>
              </a:rPr>
              <a:t>nlevels</a:t>
            </a:r>
            <a:r>
              <a:rPr lang="en-US" dirty="0">
                <a:solidFill>
                  <a:srgbClr val="C00000"/>
                </a:solidFill>
              </a:rPr>
              <a:t> functions gives the count of levels.</a:t>
            </a:r>
          </a:p>
        </p:txBody>
      </p:sp>
      <p:sp>
        <p:nvSpPr>
          <p:cNvPr id="5"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0" y="-22691"/>
            <a:ext cx="6084169" cy="796552"/>
            <a:chOff x="2127210" y="2435642"/>
            <a:chExt cx="8112226" cy="1172611"/>
          </a:xfrm>
        </p:grpSpPr>
        <p:sp>
          <p:nvSpPr>
            <p:cNvPr id="7" name="Rectangle 6"/>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Factors</a:t>
              </a:r>
              <a:endPar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11" name="Google Shape;31;p1"/>
          <p:cNvSpPr/>
          <p:nvPr/>
        </p:nvSpPr>
        <p:spPr>
          <a:xfrm>
            <a:off x="54512" y="3547562"/>
            <a:ext cx="1973334" cy="3037284"/>
          </a:xfrm>
          <a:prstGeom prst="ellipse">
            <a:avLst/>
          </a:prstGeom>
          <a:gradFill>
            <a:gsLst>
              <a:gs pos="849">
                <a:srgbClr val="FF00A2"/>
              </a:gs>
              <a:gs pos="62946">
                <a:srgbClr val="FF0071"/>
              </a:gs>
              <a:gs pos="97627">
                <a:srgbClr val="FF0040"/>
              </a:gs>
            </a:gsLst>
          </a:gradFill>
          <a:ln w="12700">
            <a:miter lim="400000"/>
          </a:ln>
        </p:spPr>
        <p:txBody>
          <a:bodyPr lIns="45718" tIns="45718" rIns="45718" bIns="45718" anchor="ctr"/>
          <a:lstStyle/>
          <a:p>
            <a:pPr>
              <a:defRPr>
                <a:solidFill>
                  <a:srgbClr val="FFFFFF"/>
                </a:solidFill>
              </a:defRPr>
            </a:pPr>
            <a:endParaRPr/>
          </a:p>
        </p:txBody>
      </p:sp>
      <p:sp>
        <p:nvSpPr>
          <p:cNvPr id="12" name="Google Shape;33;p1"/>
          <p:cNvSpPr/>
          <p:nvPr/>
        </p:nvSpPr>
        <p:spPr>
          <a:xfrm>
            <a:off x="1006450" y="3501008"/>
            <a:ext cx="7668064" cy="3294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30" y="0"/>
                </a:lnTo>
                <a:lnTo>
                  <a:pt x="21600" y="10826"/>
                </a:lnTo>
                <a:lnTo>
                  <a:pt x="19330" y="21600"/>
                </a:lnTo>
                <a:lnTo>
                  <a:pt x="0" y="21600"/>
                </a:lnTo>
                <a:lnTo>
                  <a:pt x="0"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13" name="Google Shape;34;p1"/>
          <p:cNvSpPr/>
          <p:nvPr/>
        </p:nvSpPr>
        <p:spPr>
          <a:xfrm rot="10800000" flipH="1">
            <a:off x="1000099" y="3616084"/>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110917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4" name="Google Shape;35;p1"/>
          <p:cNvSpPr/>
          <p:nvPr/>
        </p:nvSpPr>
        <p:spPr>
          <a:xfrm>
            <a:off x="1152847" y="3501008"/>
            <a:ext cx="5769197" cy="3037276"/>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309524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6" name="Google Shape;59;p1"/>
          <p:cNvSpPr/>
          <p:nvPr/>
        </p:nvSpPr>
        <p:spPr>
          <a:xfrm>
            <a:off x="3418089" y="3290043"/>
            <a:ext cx="737193" cy="1625351"/>
          </a:xfrm>
          <a:custGeom>
            <a:avLst/>
            <a:gdLst/>
            <a:ahLst/>
            <a:cxnLst>
              <a:cxn ang="0">
                <a:pos x="wd2" y="hd2"/>
              </a:cxn>
              <a:cxn ang="5400000">
                <a:pos x="wd2" y="hd2"/>
              </a:cxn>
              <a:cxn ang="10800000">
                <a:pos x="wd2" y="hd2"/>
              </a:cxn>
              <a:cxn ang="16200000">
                <a:pos x="wd2" y="hd2"/>
              </a:cxn>
            </a:cxnLst>
            <a:rect l="0" t="0" r="r" b="b"/>
            <a:pathLst>
              <a:path w="21600" h="21600"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FFFFFF"/>
          </a:solidFill>
          <a:ln w="12700">
            <a:miter lim="400000"/>
          </a:ln>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7" name="TextBox 52"/>
          <p:cNvSpPr txBox="1"/>
          <p:nvPr/>
        </p:nvSpPr>
        <p:spPr>
          <a:xfrm>
            <a:off x="1182168" y="3781143"/>
            <a:ext cx="5080992" cy="22467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r>
              <a:rPr lang="en-US" sz="2000" dirty="0" smtClean="0">
                <a:solidFill>
                  <a:schemeClr val="tx2">
                    <a:lumMod val="75000"/>
                  </a:schemeClr>
                </a:solidFill>
              </a:rPr>
              <a:t># </a:t>
            </a:r>
            <a:r>
              <a:rPr lang="en-US" sz="2000" dirty="0">
                <a:solidFill>
                  <a:schemeClr val="tx2">
                    <a:lumMod val="75000"/>
                  </a:schemeClr>
                </a:solidFill>
              </a:rPr>
              <a:t>Create a vector.</a:t>
            </a:r>
          </a:p>
          <a:p>
            <a:r>
              <a:rPr lang="en-US" sz="2000" dirty="0">
                <a:solidFill>
                  <a:schemeClr val="tx2">
                    <a:lumMod val="75000"/>
                  </a:schemeClr>
                </a:solidFill>
              </a:rPr>
              <a:t> </a:t>
            </a:r>
            <a:r>
              <a:rPr lang="en-US" sz="2000" dirty="0" err="1">
                <a:solidFill>
                  <a:schemeClr val="tx2">
                    <a:lumMod val="75000"/>
                  </a:schemeClr>
                </a:solidFill>
              </a:rPr>
              <a:t>apple_colors</a:t>
            </a:r>
            <a:r>
              <a:rPr lang="en-US" sz="2000" dirty="0">
                <a:solidFill>
                  <a:schemeClr val="tx2">
                    <a:lumMod val="75000"/>
                  </a:schemeClr>
                </a:solidFill>
              </a:rPr>
              <a:t> &lt;- c('</a:t>
            </a:r>
            <a:r>
              <a:rPr lang="en-US" sz="2000" dirty="0" err="1">
                <a:solidFill>
                  <a:schemeClr val="tx2">
                    <a:lumMod val="75000"/>
                  </a:schemeClr>
                </a:solidFill>
              </a:rPr>
              <a:t>green','green','yellow','red','red','red','green</a:t>
            </a:r>
            <a:r>
              <a:rPr lang="en-US" sz="2000" dirty="0">
                <a:solidFill>
                  <a:schemeClr val="tx2">
                    <a:lumMod val="75000"/>
                  </a:schemeClr>
                </a:solidFill>
              </a:rPr>
              <a:t>')</a:t>
            </a:r>
          </a:p>
          <a:p>
            <a:r>
              <a:rPr lang="en-US" sz="2000" dirty="0">
                <a:solidFill>
                  <a:schemeClr val="tx2">
                    <a:lumMod val="75000"/>
                  </a:schemeClr>
                </a:solidFill>
              </a:rPr>
              <a:t> # Create a factor object.</a:t>
            </a:r>
          </a:p>
          <a:p>
            <a:r>
              <a:rPr lang="en-US" sz="2000" dirty="0">
                <a:solidFill>
                  <a:schemeClr val="tx2">
                    <a:lumMod val="75000"/>
                  </a:schemeClr>
                </a:solidFill>
              </a:rPr>
              <a:t> </a:t>
            </a:r>
            <a:r>
              <a:rPr lang="en-US" sz="2000" dirty="0" err="1">
                <a:solidFill>
                  <a:schemeClr val="tx2">
                    <a:lumMod val="75000"/>
                  </a:schemeClr>
                </a:solidFill>
              </a:rPr>
              <a:t>factor_apple</a:t>
            </a:r>
            <a:r>
              <a:rPr lang="en-US" sz="2000" dirty="0">
                <a:solidFill>
                  <a:schemeClr val="tx2">
                    <a:lumMod val="75000"/>
                  </a:schemeClr>
                </a:solidFill>
              </a:rPr>
              <a:t> &lt;- factor(</a:t>
            </a:r>
            <a:r>
              <a:rPr lang="en-US" sz="2000" dirty="0" err="1">
                <a:solidFill>
                  <a:schemeClr val="tx2">
                    <a:lumMod val="75000"/>
                  </a:schemeClr>
                </a:solidFill>
              </a:rPr>
              <a:t>apple_colors</a:t>
            </a:r>
            <a:r>
              <a:rPr lang="en-US" sz="2000" dirty="0">
                <a:solidFill>
                  <a:schemeClr val="tx2">
                    <a:lumMod val="75000"/>
                  </a:schemeClr>
                </a:solidFill>
              </a:rPr>
              <a:t>) </a:t>
            </a:r>
          </a:p>
          <a:p>
            <a:r>
              <a:rPr lang="en-US" sz="2000" dirty="0">
                <a:solidFill>
                  <a:schemeClr val="tx2">
                    <a:lumMod val="75000"/>
                  </a:schemeClr>
                </a:solidFill>
              </a:rPr>
              <a:t># Print the factor. </a:t>
            </a:r>
          </a:p>
          <a:p>
            <a:r>
              <a:rPr lang="en-US" sz="2000" dirty="0">
                <a:solidFill>
                  <a:schemeClr val="tx2">
                    <a:lumMod val="75000"/>
                  </a:schemeClr>
                </a:solidFill>
              </a:rPr>
              <a:t>print(</a:t>
            </a:r>
            <a:r>
              <a:rPr lang="en-US" sz="2000" dirty="0" err="1">
                <a:solidFill>
                  <a:schemeClr val="tx2">
                    <a:lumMod val="75000"/>
                  </a:schemeClr>
                </a:solidFill>
              </a:rPr>
              <a:t>factor_apple</a:t>
            </a:r>
            <a:r>
              <a:rPr lang="en-US" sz="2000" dirty="0">
                <a:solidFill>
                  <a:schemeClr val="tx2">
                    <a:lumMod val="75000"/>
                  </a:schemeClr>
                </a:solidFill>
              </a:rPr>
              <a:t>) print(</a:t>
            </a:r>
            <a:r>
              <a:rPr lang="en-US" sz="2000" dirty="0" err="1">
                <a:solidFill>
                  <a:schemeClr val="tx2">
                    <a:lumMod val="75000"/>
                  </a:schemeClr>
                </a:solidFill>
              </a:rPr>
              <a:t>nlevels</a:t>
            </a:r>
            <a:r>
              <a:rPr lang="en-US" sz="2000" dirty="0">
                <a:solidFill>
                  <a:schemeClr val="tx2">
                    <a:lumMod val="75000"/>
                  </a:schemeClr>
                </a:solidFill>
              </a:rPr>
              <a:t>(</a:t>
            </a:r>
            <a:r>
              <a:rPr lang="en-US" sz="2000" dirty="0" err="1">
                <a:solidFill>
                  <a:schemeClr val="tx2">
                    <a:lumMod val="75000"/>
                  </a:schemeClr>
                </a:solidFill>
              </a:rPr>
              <a:t>factor_apple</a:t>
            </a:r>
            <a:r>
              <a:rPr lang="en-US" sz="2000" dirty="0"/>
              <a:t>))</a:t>
            </a:r>
            <a:endParaRPr sz="2800" b="1" dirty="0">
              <a:solidFill>
                <a:schemeClr val="accent1">
                  <a:lumMod val="50000"/>
                </a:schemeClr>
              </a:solidFill>
            </a:endParaRPr>
          </a:p>
        </p:txBody>
      </p:sp>
      <p:sp>
        <p:nvSpPr>
          <p:cNvPr id="20" name="Hexagon 19"/>
          <p:cNvSpPr/>
          <p:nvPr/>
        </p:nvSpPr>
        <p:spPr>
          <a:xfrm>
            <a:off x="6166925" y="4058802"/>
            <a:ext cx="2437523" cy="2160239"/>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fontAlgn="t"/>
            <a:r>
              <a:rPr lang="en-US" sz="2400" b="1" dirty="0">
                <a:solidFill>
                  <a:schemeClr val="bg1"/>
                </a:solidFill>
                <a:hlinkClick r:id="rId2" action="ppaction://hlinkfile"/>
              </a:rPr>
              <a:t> Live Demo </a:t>
            </a:r>
          </a:p>
          <a:p>
            <a:pPr algn="ctr" fontAlgn="t"/>
            <a:r>
              <a:rPr lang="en-US" sz="2400" b="1" dirty="0">
                <a:solidFill>
                  <a:schemeClr val="bg1"/>
                </a:solidFill>
                <a:hlinkClick r:id="rId2" action="ppaction://hlinkfile"/>
              </a:rPr>
              <a:t>R GUI</a:t>
            </a:r>
            <a:r>
              <a:rPr lang="en-US" sz="2400" b="1" dirty="0">
                <a:solidFill>
                  <a:schemeClr val="bg1"/>
                </a:solidFill>
              </a:rPr>
              <a:t> </a:t>
            </a:r>
          </a:p>
        </p:txBody>
      </p:sp>
    </p:spTree>
    <p:extLst>
      <p:ext uri="{BB962C8B-B14F-4D97-AF65-F5344CB8AC3E}">
        <p14:creationId xmlns:p14="http://schemas.microsoft.com/office/powerpoint/2010/main" xmlns="" val="214605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iterate>
                                    <p:tmAbs val="0"/>
                                  </p:iterate>
                                  <p:childTnLst>
                                    <p:set>
                                      <p:cBhvr>
                                        <p:cTn id="24" fill="hold"/>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10" presetClass="entr" fill="hold" grpId="0" nodeType="afterEffect">
                                  <p:stCondLst>
                                    <p:cond delay="0"/>
                                  </p:stCondLst>
                                  <p:iterate>
                                    <p:tmAbs val="0"/>
                                  </p:iterate>
                                  <p:childTnLst>
                                    <p:set>
                                      <p:cBhvr>
                                        <p:cTn id="29" fill="hold"/>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000"/>
                            </p:stCondLst>
                            <p:childTnLst>
                              <p:par>
                                <p:cTn id="32" presetID="10" presetClass="entr" fill="hold" grpId="0" nodeType="afterEffect">
                                  <p:stCondLst>
                                    <p:cond delay="0"/>
                                  </p:stCondLst>
                                  <p:iterate>
                                    <p:tmAbs val="0"/>
                                  </p:iterate>
                                  <p:childTnLst>
                                    <p:set>
                                      <p:cBhvr>
                                        <p:cTn id="33" fill="hold"/>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1500"/>
                            </p:stCondLst>
                            <p:childTnLst>
                              <p:par>
                                <p:cTn id="36" presetID="10" presetClass="entr" fill="hold" grpId="0" nodeType="afterEffect">
                                  <p:stCondLst>
                                    <p:cond delay="0"/>
                                  </p:stCondLst>
                                  <p:iterate>
                                    <p:tmAbs val="0"/>
                                  </p:iterate>
                                  <p:childTnLst>
                                    <p:set>
                                      <p:cBhvr>
                                        <p:cTn id="37" fill="hold"/>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2000"/>
                            </p:stCondLst>
                            <p:childTnLst>
                              <p:par>
                                <p:cTn id="40" presetID="23" presetClass="entr" presetSubtype="16" fill="hold" grpId="0" nodeType="afterEffect">
                                  <p:stCondLst>
                                    <p:cond delay="0"/>
                                  </p:stCondLst>
                                  <p:iterate>
                                    <p:tmAbs val="0"/>
                                  </p:iterate>
                                  <p:childTnLst>
                                    <p:set>
                                      <p:cBhvr>
                                        <p:cTn id="41" fill="hold"/>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childTnLst>
                                </p:cTn>
                              </p:par>
                            </p:childTnLst>
                          </p:cTn>
                        </p:par>
                        <p:par>
                          <p:cTn id="44" fill="hold">
                            <p:stCondLst>
                              <p:cond delay="2500"/>
                            </p:stCondLst>
                            <p:childTnLst>
                              <p:par>
                                <p:cTn id="45" presetID="22" presetClass="entr" presetSubtype="1" fill="hold" grpId="0" nodeType="afterEffect">
                                  <p:stCondLst>
                                    <p:cond delay="0"/>
                                  </p:stCondLst>
                                  <p:iterate>
                                    <p:tmAbs val="0"/>
                                  </p:iterate>
                                  <p:childTnLst>
                                    <p:set>
                                      <p:cBhvr>
                                        <p:cTn id="46" fill="hold"/>
                                        <p:tgtEl>
                                          <p:spTgt spid="17"/>
                                        </p:tgtEl>
                                        <p:attrNameLst>
                                          <p:attrName>style.visibility</p:attrName>
                                        </p:attrNameLst>
                                      </p:cBhvr>
                                      <p:to>
                                        <p:strVal val="visible"/>
                                      </p:to>
                                    </p:set>
                                    <p:animEffect transition="in" filter="wipe(up)">
                                      <p:cBhvr>
                                        <p:cTn id="47" dur="6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ircle(in)">
                                      <p:cBhvr>
                                        <p:cTn id="5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advAuto="0"/>
      <p:bldP spid="12" grpId="0" animBg="1" advAuto="0"/>
      <p:bldP spid="13" grpId="0" animBg="1" advAuto="0"/>
      <p:bldP spid="14" grpId="0" animBg="1" advAuto="0"/>
      <p:bldP spid="16" grpId="0" animBg="1" advAuto="0"/>
      <p:bldP spid="17" grpId="0" animBg="1" advAuto="0"/>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1616" y="871656"/>
            <a:ext cx="8318728" cy="1697882"/>
          </a:xfrm>
        </p:spPr>
        <p:txBody>
          <a:bodyPr>
            <a:noAutofit/>
          </a:bodyPr>
          <a:lstStyle/>
          <a:p>
            <a:pPr algn="just"/>
            <a:r>
              <a:rPr lang="en-US" dirty="0" smtClean="0"/>
              <a:t>	Data </a:t>
            </a:r>
            <a:r>
              <a:rPr lang="en-US" dirty="0"/>
              <a:t>frames are tabular data objects. Unlike a matrix in data frame each column can contain different modes of data. The first column can be numeric while the second column can be character and third column can be logical. It is a list of vectors of equal length.</a:t>
            </a:r>
          </a:p>
          <a:p>
            <a:pPr algn="just"/>
            <a:r>
              <a:rPr lang="en-US" dirty="0"/>
              <a:t>Data Frames are created using the data.frame() function.</a:t>
            </a:r>
          </a:p>
        </p:txBody>
      </p:sp>
      <p:sp>
        <p:nvSpPr>
          <p:cNvPr id="5" name="Rectangle: Rounded Corners 47"/>
          <p:cNvSpPr/>
          <p:nvPr/>
        </p:nvSpPr>
        <p:spPr>
          <a:xfrm rot="5400000">
            <a:off x="4175956" y="-4203339"/>
            <a:ext cx="792089" cy="9144000"/>
          </a:xfrm>
          <a:prstGeom prst="roundRect">
            <a:avLst>
              <a:gd name="adj" fmla="val 9544"/>
            </a:avLst>
          </a:prstGeom>
          <a:pattFill prst="dkDnDiag">
            <a:fgClr>
              <a:srgbClr val="D8DBDE"/>
            </a:fgClr>
            <a:bgClr>
              <a:srgbClr val="C6CBCF"/>
            </a:bgClr>
          </a:pattFill>
          <a:ln>
            <a:noFill/>
          </a:ln>
          <a:effectLst>
            <a:innerShdw blurRad="190500" dist="508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0" y="-22691"/>
            <a:ext cx="6084169" cy="796552"/>
            <a:chOff x="2127210" y="2435642"/>
            <a:chExt cx="8112226" cy="1172611"/>
          </a:xfrm>
        </p:grpSpPr>
        <p:sp>
          <p:nvSpPr>
            <p:cNvPr id="7" name="Rectangle 6"/>
            <p:cNvSpPr/>
            <p:nvPr/>
          </p:nvSpPr>
          <p:spPr>
            <a:xfrm rot="5400000">
              <a:off x="6221301" y="-417981"/>
              <a:ext cx="1164511" cy="6871758"/>
            </a:xfrm>
            <a:prstGeom prst="rect">
              <a:avLst/>
            </a:prstGeom>
            <a:gradFill flip="none" rotWithShape="1">
              <a:gsLst>
                <a:gs pos="0">
                  <a:srgbClr val="682D91"/>
                </a:gs>
                <a:gs pos="25000">
                  <a:srgbClr val="812A90"/>
                </a:gs>
                <a:gs pos="78000">
                  <a:srgbClr val="AC208E"/>
                </a:gs>
                <a:gs pos="100000">
                  <a:srgbClr val="CE5DA1"/>
                </a:gs>
              </a:gsLst>
              <a:lin ang="0" scaled="1"/>
              <a:tileRect/>
            </a:gra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Freeform: Shape 60"/>
            <p:cNvSpPr/>
            <p:nvPr/>
          </p:nvSpPr>
          <p:spPr>
            <a:xfrm rot="5400000">
              <a:off x="2333066" y="2237886"/>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no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66115" y="2612528"/>
              <a:ext cx="6085287" cy="770237"/>
            </a:xfrm>
            <a:prstGeom prst="rect">
              <a:avLst/>
            </a:prstGeom>
          </p:spPr>
          <p:txBody>
            <a:bodyPr wrap="square">
              <a:spAutoFit/>
            </a:bodyPr>
            <a:lstStyle/>
            <a:p>
              <a:r>
                <a:rPr lang="en-IN" sz="2800" b="1" spc="300" dirty="0" smtClean="0">
                  <a:solidFill>
                    <a:schemeClr val="bg1"/>
                  </a:solidFill>
                  <a:latin typeface="Roboto Medium" panose="02000000000000000000" pitchFamily="2" charset="0"/>
                  <a:ea typeface="Roboto Medium" panose="02000000000000000000" pitchFamily="2" charset="0"/>
                  <a:cs typeface="Roboto Medium" panose="02000000000000000000" pitchFamily="2" charset="0"/>
                </a:rPr>
                <a:t>Data </a:t>
              </a:r>
              <a:r>
                <a:rPr lang="en-IN" sz="2800" b="1" spc="3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Frames</a:t>
              </a:r>
            </a:p>
          </p:txBody>
        </p:sp>
      </p:grpSp>
      <p:sp>
        <p:nvSpPr>
          <p:cNvPr id="12" name="Google Shape;33;p1"/>
          <p:cNvSpPr/>
          <p:nvPr/>
        </p:nvSpPr>
        <p:spPr>
          <a:xfrm>
            <a:off x="323528" y="3284984"/>
            <a:ext cx="8820472" cy="25922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30" y="0"/>
                </a:lnTo>
                <a:lnTo>
                  <a:pt x="21600" y="10826"/>
                </a:lnTo>
                <a:lnTo>
                  <a:pt x="19330" y="21600"/>
                </a:lnTo>
                <a:lnTo>
                  <a:pt x="0" y="21600"/>
                </a:lnTo>
                <a:lnTo>
                  <a:pt x="0"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13" name="Google Shape;34;p1"/>
          <p:cNvSpPr/>
          <p:nvPr/>
        </p:nvSpPr>
        <p:spPr>
          <a:xfrm rot="10800000" flipH="1">
            <a:off x="317177" y="3400057"/>
            <a:ext cx="7207151" cy="2390183"/>
          </a:xfrm>
          <a:custGeom>
            <a:avLst/>
            <a:gdLst/>
            <a:ahLst/>
            <a:cxnLst>
              <a:cxn ang="0">
                <a:pos x="wd2" y="hd2"/>
              </a:cxn>
              <a:cxn ang="5400000">
                <a:pos x="wd2" y="hd2"/>
              </a:cxn>
              <a:cxn ang="10800000">
                <a:pos x="wd2" y="hd2"/>
              </a:cxn>
              <a:cxn ang="16200000">
                <a:pos x="wd2" y="hd2"/>
              </a:cxn>
            </a:cxnLst>
            <a:rect l="0" t="0" r="r" b="b"/>
            <a:pathLst>
              <a:path w="21600" h="21600" extrusionOk="0">
                <a:moveTo>
                  <a:pt x="0" y="56"/>
                </a:moveTo>
                <a:lnTo>
                  <a:pt x="21600" y="0"/>
                </a:lnTo>
                <a:lnTo>
                  <a:pt x="16112" y="21600"/>
                </a:lnTo>
                <a:lnTo>
                  <a:pt x="0" y="21341"/>
                </a:lnTo>
                <a:lnTo>
                  <a:pt x="0" y="56"/>
                </a:lnTo>
                <a:close/>
              </a:path>
            </a:pathLst>
          </a:custGeom>
          <a:gradFill>
            <a:gsLst>
              <a:gs pos="0">
                <a:srgbClr val="FFFFFF"/>
              </a:gs>
              <a:gs pos="47806">
                <a:srgbClr val="FFFFFF"/>
              </a:gs>
              <a:gs pos="100000">
                <a:srgbClr val="EAEEF1"/>
              </a:gs>
            </a:gsLst>
            <a:lin ang="9645362"/>
          </a:gradFill>
          <a:ln w="12700">
            <a:miter lim="400000"/>
          </a:ln>
          <a:effectLst>
            <a:outerShdw blurRad="50800" dist="56020" dir="1109177" rotWithShape="0">
              <a:srgbClr val="000000">
                <a:alpha val="21568"/>
              </a:srgbClr>
            </a:outerShdw>
          </a:effectLst>
        </p:spPr>
        <p:txBody>
          <a:bodyPr lIns="45718" tIns="45718" rIns="45718" bIns="45718" anchor="ctr"/>
          <a:lstStyle/>
          <a:p>
            <a:pPr>
              <a:defRPr sz="1800">
                <a:solidFill>
                  <a:srgbClr val="A9E800"/>
                </a:solidFill>
                <a:latin typeface="Calibri"/>
                <a:ea typeface="Calibri"/>
                <a:cs typeface="Calibri"/>
                <a:sym typeface="Calibri"/>
              </a:defRPr>
            </a:pPr>
            <a:endParaRPr/>
          </a:p>
        </p:txBody>
      </p:sp>
      <p:sp>
        <p:nvSpPr>
          <p:cNvPr id="17" name="TextBox 52"/>
          <p:cNvSpPr txBox="1"/>
          <p:nvPr/>
        </p:nvSpPr>
        <p:spPr>
          <a:xfrm>
            <a:off x="518319" y="3434089"/>
            <a:ext cx="6135684" cy="2400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a:lnSpc>
                <a:spcPct val="150000"/>
              </a:lnSpc>
            </a:pPr>
            <a:r>
              <a:rPr lang="en-US" sz="2000" b="1" dirty="0" smtClean="0">
                <a:solidFill>
                  <a:srgbClr val="002060"/>
                </a:solidFill>
              </a:rPr>
              <a:t># </a:t>
            </a:r>
            <a:r>
              <a:rPr lang="en-US" sz="2000" b="1" dirty="0">
                <a:solidFill>
                  <a:srgbClr val="002060"/>
                </a:solidFill>
              </a:rPr>
              <a:t>Create the data frame.</a:t>
            </a:r>
          </a:p>
          <a:p>
            <a:pPr>
              <a:lnSpc>
                <a:spcPct val="150000"/>
              </a:lnSpc>
            </a:pPr>
            <a:r>
              <a:rPr lang="en-US" sz="2000" b="1" dirty="0">
                <a:solidFill>
                  <a:srgbClr val="002060"/>
                </a:solidFill>
              </a:rPr>
              <a:t> BMI &lt;- data.frame( gender = c("Male</a:t>
            </a:r>
            <a:r>
              <a:rPr lang="en-US" sz="2000" b="1" dirty="0" smtClean="0">
                <a:solidFill>
                  <a:srgbClr val="002060"/>
                </a:solidFill>
              </a:rPr>
              <a:t>", "</a:t>
            </a:r>
            <a:r>
              <a:rPr lang="en-US" sz="2000" b="1" dirty="0">
                <a:solidFill>
                  <a:srgbClr val="002060"/>
                </a:solidFill>
              </a:rPr>
              <a:t>Female"), </a:t>
            </a:r>
            <a:endParaRPr lang="en-US" sz="2000" b="1" dirty="0" smtClean="0">
              <a:solidFill>
                <a:srgbClr val="002060"/>
              </a:solidFill>
            </a:endParaRPr>
          </a:p>
          <a:p>
            <a:pPr>
              <a:lnSpc>
                <a:spcPct val="150000"/>
              </a:lnSpc>
            </a:pPr>
            <a:r>
              <a:rPr lang="en-US" sz="2000" b="1" dirty="0">
                <a:solidFill>
                  <a:srgbClr val="002060"/>
                </a:solidFill>
              </a:rPr>
              <a:t>	</a:t>
            </a:r>
            <a:r>
              <a:rPr lang="en-US" sz="2000" b="1" dirty="0" smtClean="0">
                <a:solidFill>
                  <a:srgbClr val="002060"/>
                </a:solidFill>
              </a:rPr>
              <a:t>height = c(152, 171.5, 165), </a:t>
            </a:r>
          </a:p>
          <a:p>
            <a:pPr>
              <a:lnSpc>
                <a:spcPct val="150000"/>
              </a:lnSpc>
            </a:pPr>
            <a:r>
              <a:rPr lang="en-US" sz="2000" b="1" dirty="0">
                <a:solidFill>
                  <a:srgbClr val="002060"/>
                </a:solidFill>
              </a:rPr>
              <a:t>	</a:t>
            </a:r>
            <a:r>
              <a:rPr lang="en-US" sz="2000" b="1" dirty="0" smtClean="0">
                <a:solidFill>
                  <a:srgbClr val="002060"/>
                </a:solidFill>
              </a:rPr>
              <a:t>weight = c(81,93, 78), Age =c(42,38,26</a:t>
            </a:r>
            <a:r>
              <a:rPr lang="en-US" sz="2000" b="1" dirty="0">
                <a:solidFill>
                  <a:srgbClr val="002060"/>
                </a:solidFill>
              </a:rPr>
              <a:t>) ) </a:t>
            </a:r>
            <a:endParaRPr lang="en-US" sz="2000" b="1" dirty="0" smtClean="0">
              <a:solidFill>
                <a:srgbClr val="002060"/>
              </a:solidFill>
            </a:endParaRPr>
          </a:p>
          <a:p>
            <a:pPr>
              <a:lnSpc>
                <a:spcPct val="150000"/>
              </a:lnSpc>
            </a:pPr>
            <a:r>
              <a:rPr lang="en-US" sz="2000" b="1" dirty="0" smtClean="0">
                <a:solidFill>
                  <a:srgbClr val="002060"/>
                </a:solidFill>
              </a:rPr>
              <a:t>print(BMI</a:t>
            </a:r>
            <a:r>
              <a:rPr lang="en-US" sz="2000" b="1" dirty="0">
                <a:solidFill>
                  <a:srgbClr val="002060"/>
                </a:solidFill>
              </a:rPr>
              <a:t>)</a:t>
            </a:r>
            <a:endParaRPr sz="2800" b="1" dirty="0">
              <a:solidFill>
                <a:srgbClr val="002060"/>
              </a:solidFill>
            </a:endParaRPr>
          </a:p>
        </p:txBody>
      </p:sp>
      <p:sp>
        <p:nvSpPr>
          <p:cNvPr id="20" name="Hexagon 19"/>
          <p:cNvSpPr/>
          <p:nvPr/>
        </p:nvSpPr>
        <p:spPr>
          <a:xfrm>
            <a:off x="6981262" y="3824746"/>
            <a:ext cx="1788064" cy="1512764"/>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fontAlgn="t"/>
            <a:r>
              <a:rPr lang="en-US" sz="2400" b="1" dirty="0">
                <a:solidFill>
                  <a:schemeClr val="bg1"/>
                </a:solidFill>
                <a:hlinkClick r:id="rId2" action="ppaction://hlinkfile"/>
              </a:rPr>
              <a:t> Live Demo </a:t>
            </a:r>
          </a:p>
          <a:p>
            <a:pPr algn="ctr" fontAlgn="t"/>
            <a:r>
              <a:rPr lang="en-US" sz="2400" b="1" dirty="0">
                <a:solidFill>
                  <a:schemeClr val="bg1"/>
                </a:solidFill>
                <a:hlinkClick r:id="rId2" action="ppaction://hlinkfile"/>
              </a:rPr>
              <a:t>R GUI</a:t>
            </a:r>
            <a:r>
              <a:rPr lang="en-US" sz="2400" b="1" dirty="0">
                <a:solidFill>
                  <a:schemeClr val="bg1"/>
                </a:solidFill>
              </a:rPr>
              <a:t> </a:t>
            </a:r>
          </a:p>
        </p:txBody>
      </p:sp>
    </p:spTree>
    <p:extLst>
      <p:ext uri="{BB962C8B-B14F-4D97-AF65-F5344CB8AC3E}">
        <p14:creationId xmlns:p14="http://schemas.microsoft.com/office/powerpoint/2010/main" xmlns="" val="420393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par>
                          <p:cTn id="21" fill="hold">
                            <p:stCondLst>
                              <p:cond delay="500"/>
                            </p:stCondLst>
                            <p:childTnLst>
                              <p:par>
                                <p:cTn id="22" presetID="10" presetClass="entr" fill="hold" grpId="0" nodeType="afterEffect">
                                  <p:stCondLst>
                                    <p:cond delay="0"/>
                                  </p:stCondLst>
                                  <p:iterate>
                                    <p:tmAbs val="0"/>
                                  </p:iterate>
                                  <p:childTnLst>
                                    <p:set>
                                      <p:cBhvr>
                                        <p:cTn id="23" fill="hold"/>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000"/>
                            </p:stCondLst>
                            <p:childTnLst>
                              <p:par>
                                <p:cTn id="26" presetID="10" presetClass="entr" fill="hold" grpId="0" nodeType="afterEffect">
                                  <p:stCondLst>
                                    <p:cond delay="0"/>
                                  </p:stCondLst>
                                  <p:iterate>
                                    <p:tmAbs val="0"/>
                                  </p:iterate>
                                  <p:childTnLst>
                                    <p:set>
                                      <p:cBhvr>
                                        <p:cTn id="27" fill="hold"/>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1" fill="hold" grpId="0" nodeType="afterEffect">
                                  <p:stCondLst>
                                    <p:cond delay="0"/>
                                  </p:stCondLst>
                                  <p:iterate>
                                    <p:tmAbs val="0"/>
                                  </p:iterate>
                                  <p:childTnLst>
                                    <p:set>
                                      <p:cBhvr>
                                        <p:cTn id="31" fill="hold"/>
                                        <p:tgtEl>
                                          <p:spTgt spid="17"/>
                                        </p:tgtEl>
                                        <p:attrNameLst>
                                          <p:attrName>style.visibility</p:attrName>
                                        </p:attrNameLst>
                                      </p:cBhvr>
                                      <p:to>
                                        <p:strVal val="visible"/>
                                      </p:to>
                                    </p:set>
                                    <p:animEffect transition="in" filter="wipe(up)">
                                      <p:cBhvr>
                                        <p:cTn id="32" dur="6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ircle(in)">
                                      <p:cBhvr>
                                        <p:cTn id="3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advAuto="0"/>
      <p:bldP spid="13" grpId="0" animBg="1" advAuto="0"/>
      <p:bldP spid="17" grpId="0" animBg="1" advAuto="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accent4">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1439" y="980728"/>
            <a:ext cx="8501122" cy="5096608"/>
          </a:xfrm>
        </p:spPr>
        <p:txBody>
          <a:bodyPr>
            <a:noAutofit/>
          </a:bodyPr>
          <a:lstStyle/>
          <a:p>
            <a:pPr marL="285750" indent="-285750" algn="just">
              <a:buFont typeface="Wingdings" panose="05000000000000000000" pitchFamily="2" charset="2"/>
              <a:buChar char="v"/>
            </a:pPr>
            <a:r>
              <a:rPr lang="en-US" sz="3600" dirty="0" smtClean="0">
                <a:latin typeface="Candara" panose="020E0502030303020204" pitchFamily="34" charset="0"/>
              </a:rPr>
              <a:t>R was initially written by </a:t>
            </a:r>
            <a:r>
              <a:rPr lang="en-US" sz="3600" b="1" dirty="0" smtClean="0">
                <a:latin typeface="Candara" panose="020E0502030303020204" pitchFamily="34" charset="0"/>
              </a:rPr>
              <a:t>Ross </a:t>
            </a:r>
            <a:r>
              <a:rPr lang="en-US" sz="3600" b="1" dirty="0" err="1" smtClean="0">
                <a:latin typeface="Candara" panose="020E0502030303020204" pitchFamily="34" charset="0"/>
              </a:rPr>
              <a:t>Ihaka</a:t>
            </a:r>
            <a:r>
              <a:rPr lang="en-US" sz="3600" dirty="0" smtClean="0">
                <a:latin typeface="Candara" panose="020E0502030303020204" pitchFamily="34" charset="0"/>
              </a:rPr>
              <a:t> and </a:t>
            </a:r>
            <a:r>
              <a:rPr lang="en-US" sz="3600" b="1" dirty="0" smtClean="0">
                <a:latin typeface="Candara" panose="020E0502030303020204" pitchFamily="34" charset="0"/>
              </a:rPr>
              <a:t>Robert Gentleman</a:t>
            </a:r>
            <a:r>
              <a:rPr lang="en-US" sz="3600" dirty="0" smtClean="0">
                <a:latin typeface="Candara" panose="020E0502030303020204" pitchFamily="34" charset="0"/>
              </a:rPr>
              <a:t> at the Department of Statistics of the University of Auckland in Auckland, New Zealand. R made its first appearance in 1993.</a:t>
            </a:r>
          </a:p>
          <a:p>
            <a:pPr marL="285750" indent="-285750" algn="just">
              <a:buFont typeface="Wingdings" panose="05000000000000000000" pitchFamily="2" charset="2"/>
              <a:buChar char="v"/>
            </a:pPr>
            <a:r>
              <a:rPr lang="en-US" sz="3600" b="1" dirty="0" smtClean="0">
                <a:latin typeface="Candara" panose="020E0502030303020204" pitchFamily="34" charset="0"/>
              </a:rPr>
              <a:t>A large group of individuals has contributed to R by sending code and bug reports.</a:t>
            </a:r>
          </a:p>
          <a:p>
            <a:pPr marL="285750" indent="-285750" algn="just">
              <a:buFont typeface="Wingdings" panose="05000000000000000000" pitchFamily="2" charset="2"/>
              <a:buChar char="v"/>
            </a:pPr>
            <a:r>
              <a:rPr lang="en-US" sz="3600" dirty="0" smtClean="0">
                <a:latin typeface="Candara" panose="020E0502030303020204" pitchFamily="34" charset="0"/>
              </a:rPr>
              <a:t>Since mid-1997 there has been a core group (the "R Core Team") who can modify the R source code archive.</a:t>
            </a:r>
          </a:p>
          <a:p>
            <a:pPr algn="just"/>
            <a:endParaRPr lang="en-US" dirty="0">
              <a:latin typeface="Candara" panose="020E0502030303020204" pitchFamily="34" charset="0"/>
            </a:endParaRPr>
          </a:p>
        </p:txBody>
      </p:sp>
      <p:grpSp>
        <p:nvGrpSpPr>
          <p:cNvPr id="7" name="Group 6"/>
          <p:cNvGrpSpPr/>
          <p:nvPr/>
        </p:nvGrpSpPr>
        <p:grpSpPr>
          <a:xfrm>
            <a:off x="0" y="-27384"/>
            <a:ext cx="9144000" cy="953589"/>
            <a:chOff x="0" y="0"/>
            <a:chExt cx="9144000" cy="953589"/>
          </a:xfrm>
        </p:grpSpPr>
        <p:sp>
          <p:nvSpPr>
            <p:cNvPr id="6" name="Rectangle 5"/>
            <p:cNvSpPr/>
            <p:nvPr/>
          </p:nvSpPr>
          <p:spPr>
            <a:xfrm>
              <a:off x="0" y="0"/>
              <a:ext cx="9144000" cy="953589"/>
            </a:xfrm>
            <a:prstGeom prst="rect">
              <a:avLst/>
            </a:prstGeom>
            <a:gradFill>
              <a:gsLst>
                <a:gs pos="22846">
                  <a:srgbClr val="FF3847"/>
                </a:gs>
                <a:gs pos="63342">
                  <a:srgbClr val="FF7D25"/>
                </a:gs>
                <a:gs pos="100000">
                  <a:srgbClr val="FFC203"/>
                </a:gs>
              </a:gsLst>
            </a:gradFill>
            <a:ln w="12700">
              <a:miter lim="400000"/>
            </a:ln>
          </p:spPr>
          <p:txBody>
            <a:bodyPr lIns="45718" tIns="45718" rIns="45718" bIns="45718" anchor="ctr"/>
            <a:lstStyle/>
            <a:p>
              <a:endParaRPr lang="en-IN">
                <a:solidFill>
                  <a:srgbClr val="FFFFFF"/>
                </a:solidFill>
              </a:endParaRPr>
            </a:p>
          </p:txBody>
        </p:sp>
        <p:sp>
          <p:nvSpPr>
            <p:cNvPr id="5" name="Round Diagonal Corner Rectangle 4"/>
            <p:cNvSpPr/>
            <p:nvPr/>
          </p:nvSpPr>
          <p:spPr>
            <a:xfrm>
              <a:off x="233772" y="158775"/>
              <a:ext cx="8676456" cy="677937"/>
            </a:xfrm>
            <a:prstGeom prst="round2DiagRect">
              <a:avLst>
                <a:gd name="adj1" fmla="val 50000"/>
                <a:gd name="adj2" fmla="val 50000"/>
              </a:avLst>
            </a:prstGeom>
            <a:ln w="28575"/>
            <a:effectLst>
              <a:innerShdw blurRad="63500" dist="50800" dir="189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IN" sz="4800" b="1" spc="50" dirty="0">
                  <a:ln w="0"/>
                  <a:solidFill>
                    <a:srgbClr val="C00000"/>
                  </a:solidFill>
                  <a:effectLst>
                    <a:innerShdw blurRad="63500" dist="50800" dir="13500000">
                      <a:srgbClr val="000000">
                        <a:alpha val="50000"/>
                      </a:srgbClr>
                    </a:innerShdw>
                  </a:effectLst>
                  <a:latin typeface="Georgia" panose="02040502050405020303" pitchFamily="18" charset="0"/>
                </a:rPr>
                <a:t>Evolution of 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TextBox 52"/>
          <p:cNvSpPr txBox="1"/>
          <p:nvPr/>
        </p:nvSpPr>
        <p:spPr>
          <a:xfrm>
            <a:off x="4078796" y="347435"/>
            <a:ext cx="1202432"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endParaRPr dirty="0"/>
          </a:p>
        </p:txBody>
      </p:sp>
      <p:sp>
        <p:nvSpPr>
          <p:cNvPr id="13" name="Freeform 13"/>
          <p:cNvSpPr/>
          <p:nvPr/>
        </p:nvSpPr>
        <p:spPr>
          <a:xfrm>
            <a:off x="395536" y="908720"/>
            <a:ext cx="8568952" cy="4392488"/>
          </a:xfrm>
          <a:custGeom>
            <a:avLst/>
            <a:gdLst/>
            <a:ahLst/>
            <a:cxnLst>
              <a:cxn ang="0">
                <a:pos x="wd2" y="hd2"/>
              </a:cxn>
              <a:cxn ang="5400000">
                <a:pos x="wd2" y="hd2"/>
              </a:cxn>
              <a:cxn ang="10800000">
                <a:pos x="wd2" y="hd2"/>
              </a:cxn>
              <a:cxn ang="16200000">
                <a:pos x="wd2" y="hd2"/>
              </a:cxn>
            </a:cxnLst>
            <a:rect l="0" t="0" r="r" b="b"/>
            <a:pathLst>
              <a:path w="21508" h="21600" extrusionOk="0">
                <a:moveTo>
                  <a:pt x="21508" y="10800"/>
                </a:moveTo>
                <a:cubicBezTo>
                  <a:pt x="21508" y="11205"/>
                  <a:pt x="21413" y="11603"/>
                  <a:pt x="21232" y="11953"/>
                </a:cubicBezTo>
                <a:lnTo>
                  <a:pt x="16879" y="20447"/>
                </a:lnTo>
                <a:cubicBezTo>
                  <a:pt x="16513" y="21158"/>
                  <a:pt x="15840" y="21597"/>
                  <a:pt x="15110" y="21600"/>
                </a:cubicBezTo>
                <a:lnTo>
                  <a:pt x="6397" y="21600"/>
                </a:lnTo>
                <a:cubicBezTo>
                  <a:pt x="5668" y="21597"/>
                  <a:pt x="4994" y="21158"/>
                  <a:pt x="4629" y="20447"/>
                </a:cubicBezTo>
                <a:lnTo>
                  <a:pt x="274" y="11953"/>
                </a:lnTo>
                <a:cubicBezTo>
                  <a:pt x="-92" y="11240"/>
                  <a:pt x="-92" y="10361"/>
                  <a:pt x="274" y="9647"/>
                </a:cubicBezTo>
                <a:lnTo>
                  <a:pt x="4629" y="1153"/>
                </a:lnTo>
                <a:cubicBezTo>
                  <a:pt x="4994" y="442"/>
                  <a:pt x="5668" y="3"/>
                  <a:pt x="6397" y="0"/>
                </a:cubicBezTo>
                <a:lnTo>
                  <a:pt x="15106" y="0"/>
                </a:lnTo>
                <a:cubicBezTo>
                  <a:pt x="15835" y="3"/>
                  <a:pt x="16509" y="442"/>
                  <a:pt x="16874" y="1153"/>
                </a:cubicBezTo>
                <a:lnTo>
                  <a:pt x="21227" y="9647"/>
                </a:lnTo>
                <a:cubicBezTo>
                  <a:pt x="21410" y="9997"/>
                  <a:pt x="21507" y="10394"/>
                  <a:pt x="21508" y="10800"/>
                </a:cubicBezTo>
                <a:close/>
              </a:path>
            </a:pathLst>
          </a:custGeom>
          <a:gradFill>
            <a:gsLst>
              <a:gs pos="0">
                <a:srgbClr val="F000C6"/>
              </a:gs>
              <a:gs pos="46532">
                <a:srgbClr val="B800C4"/>
              </a:gs>
              <a:gs pos="100000">
                <a:srgbClr val="8000C2"/>
              </a:gs>
            </a:gsLst>
          </a:gradFill>
          <a:ln w="12700">
            <a:miter lim="400000"/>
          </a:ln>
        </p:spPr>
        <p:txBody>
          <a:bodyPr lIns="45718" tIns="45718" rIns="45718" bIns="45718" anchor="ctr"/>
          <a:lstStyle/>
          <a:p>
            <a:pPr>
              <a:defRPr>
                <a:solidFill>
                  <a:srgbClr val="FFFFFF"/>
                </a:solidFill>
              </a:defRPr>
            </a:pPr>
            <a:endParaRPr/>
          </a:p>
        </p:txBody>
      </p:sp>
      <p:sp>
        <p:nvSpPr>
          <p:cNvPr id="14" name="Freeform 14"/>
          <p:cNvSpPr/>
          <p:nvPr/>
        </p:nvSpPr>
        <p:spPr>
          <a:xfrm>
            <a:off x="579322" y="1078804"/>
            <a:ext cx="6642313" cy="3365921"/>
          </a:xfrm>
          <a:custGeom>
            <a:avLst/>
            <a:gdLst/>
            <a:ahLst/>
            <a:cxnLst>
              <a:cxn ang="0">
                <a:pos x="wd2" y="hd2"/>
              </a:cxn>
              <a:cxn ang="5400000">
                <a:pos x="wd2" y="hd2"/>
              </a:cxn>
              <a:cxn ang="10800000">
                <a:pos x="wd2" y="hd2"/>
              </a:cxn>
              <a:cxn ang="16200000">
                <a:pos x="wd2" y="hd2"/>
              </a:cxn>
            </a:cxnLst>
            <a:rect l="0" t="0" r="r" b="b"/>
            <a:pathLst>
              <a:path w="21492" h="21600" extrusionOk="0">
                <a:moveTo>
                  <a:pt x="5977" y="21600"/>
                </a:moveTo>
                <a:cubicBezTo>
                  <a:pt x="5545" y="21599"/>
                  <a:pt x="5146" y="21336"/>
                  <a:pt x="4930" y="20910"/>
                </a:cubicBezTo>
                <a:lnTo>
                  <a:pt x="162" y="11490"/>
                </a:lnTo>
                <a:cubicBezTo>
                  <a:pt x="-54" y="11063"/>
                  <a:pt x="-54" y="10537"/>
                  <a:pt x="162" y="10110"/>
                </a:cubicBezTo>
                <a:lnTo>
                  <a:pt x="4930" y="690"/>
                </a:lnTo>
                <a:cubicBezTo>
                  <a:pt x="5146" y="264"/>
                  <a:pt x="5545" y="1"/>
                  <a:pt x="5977" y="0"/>
                </a:cubicBezTo>
                <a:lnTo>
                  <a:pt x="15515" y="0"/>
                </a:lnTo>
                <a:cubicBezTo>
                  <a:pt x="15947" y="1"/>
                  <a:pt x="16346" y="264"/>
                  <a:pt x="16562" y="690"/>
                </a:cubicBezTo>
                <a:lnTo>
                  <a:pt x="21330" y="10110"/>
                </a:lnTo>
                <a:cubicBezTo>
                  <a:pt x="21546" y="10537"/>
                  <a:pt x="21546" y="11063"/>
                  <a:pt x="21330" y="11490"/>
                </a:cubicBezTo>
                <a:lnTo>
                  <a:pt x="16562" y="20910"/>
                </a:lnTo>
                <a:cubicBezTo>
                  <a:pt x="16346" y="21336"/>
                  <a:pt x="15947" y="21599"/>
                  <a:pt x="15515" y="21600"/>
                </a:cubicBezTo>
                <a:close/>
              </a:path>
            </a:pathLst>
          </a:custGeom>
          <a:gradFill>
            <a:gsLst>
              <a:gs pos="41352">
                <a:srgbClr val="FFFFFF"/>
              </a:gs>
              <a:gs pos="87442">
                <a:srgbClr val="E6EAEB"/>
              </a:gs>
              <a:gs pos="99960">
                <a:srgbClr val="CDD5D8"/>
              </a:gs>
            </a:gsLst>
            <a:lin ang="2089253"/>
          </a:gradFill>
          <a:ln w="12700">
            <a:miter lim="400000"/>
          </a:ln>
          <a:effectLst>
            <a:outerShdw blurRad="152400" dist="90035" dir="2315233" rotWithShape="0">
              <a:srgbClr val="000000">
                <a:alpha val="38297"/>
              </a:srgbClr>
            </a:outerShdw>
          </a:effectLst>
        </p:spPr>
        <p:txBody>
          <a:bodyPr lIns="45718" tIns="45718" rIns="45718" bIns="45718" anchor="ctr"/>
          <a:lstStyle/>
          <a:p>
            <a:pPr algn="ctr"/>
            <a:endParaRPr lang="en-IN" sz="8000" b="1" dirty="0"/>
          </a:p>
        </p:txBody>
      </p:sp>
      <p:sp>
        <p:nvSpPr>
          <p:cNvPr id="15" name="Rectangle 14"/>
          <p:cNvSpPr/>
          <p:nvPr/>
        </p:nvSpPr>
        <p:spPr>
          <a:xfrm>
            <a:off x="-505520" y="1772816"/>
            <a:ext cx="9168631" cy="2308324"/>
          </a:xfrm>
          <a:prstGeom prst="rect">
            <a:avLst/>
          </a:prstGeom>
        </p:spPr>
        <p:txBody>
          <a:bodyPr wrap="square">
            <a:spAutoFit/>
          </a:bodyPr>
          <a:lstStyle/>
          <a:p>
            <a:pPr algn="ctr"/>
            <a:r>
              <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Features of </a:t>
            </a:r>
          </a:p>
          <a:p>
            <a:pPr algn="ctr"/>
            <a:r>
              <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a:t>
            </a:r>
          </a:p>
        </p:txBody>
      </p:sp>
    </p:spTree>
    <p:extLst>
      <p:ext uri="{BB962C8B-B14F-4D97-AF65-F5344CB8AC3E}">
        <p14:creationId xmlns:p14="http://schemas.microsoft.com/office/powerpoint/2010/main" xmlns="" val="2433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Effect transition="in" filter="wipe(up)">
                                      <p:cBhvr>
                                        <p:cTn id="7" dur="600"/>
                                        <p:tgtEl>
                                          <p:spTgt spid="9"/>
                                        </p:tgtEl>
                                      </p:cBhvr>
                                    </p:animEffect>
                                  </p:childTnLst>
                                </p:cTn>
                              </p:par>
                            </p:childTnLst>
                          </p:cTn>
                        </p:par>
                        <p:par>
                          <p:cTn id="8" fill="hold">
                            <p:stCondLst>
                              <p:cond delay="600"/>
                            </p:stCondLst>
                            <p:childTnLst>
                              <p:par>
                                <p:cTn id="9" presetID="23" presetClass="entr" presetSubtype="16" fill="hold" grpId="0" nodeType="afterEffect">
                                  <p:stCondLst>
                                    <p:cond delay="0"/>
                                  </p:stCondLst>
                                  <p:iterate>
                                    <p:tmAbs val="0"/>
                                  </p:iterate>
                                  <p:childTnLst>
                                    <p:set>
                                      <p:cBhvr>
                                        <p:cTn id="10" fill="hold"/>
                                        <p:tgtEl>
                                          <p:spTgt spid="13"/>
                                        </p:tgtEl>
                                        <p:attrNameLst>
                                          <p:attrName>style.visibility</p:attrName>
                                        </p:attrNameLst>
                                      </p:cBhvr>
                                      <p:to>
                                        <p:strVal val="visible"/>
                                      </p:to>
                                    </p:set>
                                    <p:anim calcmode="lin" valueType="num">
                                      <p:cBhvr>
                                        <p:cTn id="11" dur="750" fill="hold"/>
                                        <p:tgtEl>
                                          <p:spTgt spid="13"/>
                                        </p:tgtEl>
                                        <p:attrNameLst>
                                          <p:attrName>ppt_w</p:attrName>
                                        </p:attrNameLst>
                                      </p:cBhvr>
                                      <p:tavLst>
                                        <p:tav tm="0">
                                          <p:val>
                                            <p:fltVal val="0"/>
                                          </p:val>
                                        </p:tav>
                                        <p:tav tm="100000">
                                          <p:val>
                                            <p:strVal val="#ppt_w"/>
                                          </p:val>
                                        </p:tav>
                                      </p:tavLst>
                                    </p:anim>
                                    <p:anim calcmode="lin" valueType="num">
                                      <p:cBhvr>
                                        <p:cTn id="12" dur="750" fill="hold"/>
                                        <p:tgtEl>
                                          <p:spTgt spid="13"/>
                                        </p:tgtEl>
                                        <p:attrNameLst>
                                          <p:attrName>ppt_h</p:attrName>
                                        </p:attrNameLst>
                                      </p:cBhvr>
                                      <p:tavLst>
                                        <p:tav tm="0">
                                          <p:val>
                                            <p:fltVal val="0"/>
                                          </p:val>
                                        </p:tav>
                                        <p:tav tm="100000">
                                          <p:val>
                                            <p:strVal val="#ppt_h"/>
                                          </p:val>
                                        </p:tav>
                                      </p:tavLst>
                                    </p:anim>
                                  </p:childTnLst>
                                </p:cTn>
                              </p:par>
                            </p:childTnLst>
                          </p:cTn>
                        </p:par>
                        <p:par>
                          <p:cTn id="13" fill="hold">
                            <p:stCondLst>
                              <p:cond delay="1350"/>
                            </p:stCondLst>
                            <p:childTnLst>
                              <p:par>
                                <p:cTn id="14" presetID="23" presetClass="entr" presetSubtype="16" fill="hold" grpId="0" nodeType="afterEffect">
                                  <p:stCondLst>
                                    <p:cond delay="0"/>
                                  </p:stCondLst>
                                  <p:iterate>
                                    <p:tmAbs val="0"/>
                                  </p:iterate>
                                  <p:childTnLst>
                                    <p:set>
                                      <p:cBhvr>
                                        <p:cTn id="15" fill="hold"/>
                                        <p:tgtEl>
                                          <p:spTgt spid="14"/>
                                        </p:tgtEl>
                                        <p:attrNameLst>
                                          <p:attrName>style.visibility</p:attrName>
                                        </p:attrNameLst>
                                      </p:cBhvr>
                                      <p:to>
                                        <p:strVal val="visible"/>
                                      </p:to>
                                    </p:set>
                                    <p:anim calcmode="lin" valueType="num">
                                      <p:cBhvr>
                                        <p:cTn id="16" dur="750" fill="hold"/>
                                        <p:tgtEl>
                                          <p:spTgt spid="14"/>
                                        </p:tgtEl>
                                        <p:attrNameLst>
                                          <p:attrName>ppt_w</p:attrName>
                                        </p:attrNameLst>
                                      </p:cBhvr>
                                      <p:tavLst>
                                        <p:tav tm="0">
                                          <p:val>
                                            <p:fltVal val="0"/>
                                          </p:val>
                                        </p:tav>
                                        <p:tav tm="100000">
                                          <p:val>
                                            <p:strVal val="#ppt_w"/>
                                          </p:val>
                                        </p:tav>
                                      </p:tavLst>
                                    </p:anim>
                                    <p:anim calcmode="lin" valueType="num">
                                      <p:cBhvr>
                                        <p:cTn id="17" dur="75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circle(in)">
                                      <p:cBhvr>
                                        <p:cTn id="22" dur="2000"/>
                                        <p:tgtEl>
                                          <p:spTgt spid="15">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circle(in)">
                                      <p:cBhvr>
                                        <p:cTn id="25" dur="2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3" grpId="0" animBg="1" advAuto="0"/>
      <p:bldP spid="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 name="Group 3"/>
          <p:cNvGrpSpPr/>
          <p:nvPr/>
        </p:nvGrpSpPr>
        <p:grpSpPr>
          <a:xfrm>
            <a:off x="467544" y="2666470"/>
            <a:ext cx="8412037" cy="2272472"/>
            <a:chOff x="1855197" y="2474021"/>
            <a:chExt cx="9773033" cy="1322500"/>
          </a:xfrm>
        </p:grpSpPr>
        <p:sp>
          <p:nvSpPr>
            <p:cNvPr id="5" name="Rectangle 4"/>
            <p:cNvSpPr/>
            <p:nvPr/>
          </p:nvSpPr>
          <p:spPr>
            <a:xfrm rot="5400000">
              <a:off x="6779693" y="-1210005"/>
              <a:ext cx="1164511" cy="8532563"/>
            </a:xfrm>
            <a:prstGeom prst="rect">
              <a:avLst/>
            </a:prstGeom>
            <a:gradFill flip="none" rotWithShape="1">
              <a:gsLst>
                <a:gs pos="0">
                  <a:srgbClr val="FEC10E"/>
                </a:gs>
                <a:gs pos="25000">
                  <a:srgbClr val="FCCD01"/>
                </a:gs>
                <a:gs pos="78000">
                  <a:srgbClr val="FFE200"/>
                </a:gs>
                <a:gs pos="100000">
                  <a:srgbClr val="D7CA26"/>
                </a:gs>
              </a:gsLst>
              <a:lin ang="0" scaled="1"/>
              <a:tileRect/>
            </a:gradFill>
            <a:ln>
              <a:solidFill>
                <a:schemeClr val="bg1"/>
              </a:solid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60"/>
            <p:cNvSpPr/>
            <p:nvPr/>
          </p:nvSpPr>
          <p:spPr>
            <a:xfrm rot="5400000">
              <a:off x="2061053" y="2276265"/>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solidFill>
                <a:schemeClr val="bg1"/>
              </a:solid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129036" y="2834934"/>
              <a:ext cx="692791" cy="363618"/>
            </a:xfrm>
            <a:prstGeom prst="rect">
              <a:avLst/>
            </a:prstGeom>
            <a:noFill/>
          </p:spPr>
          <p:txBody>
            <a:bodyPr wrap="square" rtlCol="0">
              <a:spAutoFit/>
            </a:bodyPr>
            <a:lstStyle/>
            <a:p>
              <a:r>
                <a:rPr lang="en-IN" sz="2500" b="1" dirty="0" smtClean="0">
                  <a:solidFill>
                    <a:srgbClr val="D9A601"/>
                  </a:solidFill>
                  <a:latin typeface="Eurostile BQ" pitchFamily="50" charset="0"/>
                </a:rPr>
                <a:t>01</a:t>
              </a:r>
              <a:endParaRPr lang="en-IN" sz="2500" b="1" dirty="0">
                <a:solidFill>
                  <a:srgbClr val="D9A601"/>
                </a:solidFill>
                <a:latin typeface="Eurostile BQ" pitchFamily="50" charset="0"/>
              </a:endParaRPr>
            </a:p>
          </p:txBody>
        </p:sp>
        <p:sp>
          <p:nvSpPr>
            <p:cNvPr id="8" name="Rectangle 7"/>
            <p:cNvSpPr/>
            <p:nvPr/>
          </p:nvSpPr>
          <p:spPr>
            <a:xfrm>
              <a:off x="3459823" y="2600101"/>
              <a:ext cx="8034129" cy="1196420"/>
            </a:xfrm>
            <a:prstGeom prst="rect">
              <a:avLst/>
            </a:prstGeom>
          </p:spPr>
          <p:txBody>
            <a:bodyPr wrap="square">
              <a:spAutoFit/>
            </a:bodyPr>
            <a:lstStyle/>
            <a:p>
              <a:pPr algn="just"/>
              <a:r>
                <a:rPr lang="en-US" sz="2400" dirty="0"/>
                <a:t>R is a well-developed, simple and effective programming language which includes conditionals, loops, user defined recursive functions and input and output facilities</a:t>
              </a:r>
              <a:endParaRPr lang="en-IN" sz="2400" b="1" spc="300" dirty="0">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16" name="Group 15"/>
          <p:cNvGrpSpPr/>
          <p:nvPr/>
        </p:nvGrpSpPr>
        <p:grpSpPr>
          <a:xfrm>
            <a:off x="467544" y="5013176"/>
            <a:ext cx="8412037" cy="1445510"/>
            <a:chOff x="1855197" y="2474020"/>
            <a:chExt cx="9773032" cy="1172612"/>
          </a:xfrm>
        </p:grpSpPr>
        <p:sp>
          <p:nvSpPr>
            <p:cNvPr id="17" name="Rectangle 16"/>
            <p:cNvSpPr/>
            <p:nvPr/>
          </p:nvSpPr>
          <p:spPr>
            <a:xfrm rot="5400000">
              <a:off x="6779692" y="-1210005"/>
              <a:ext cx="1164511" cy="8532562"/>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8" name="Freeform: Shape 60"/>
            <p:cNvSpPr/>
            <p:nvPr/>
          </p:nvSpPr>
          <p:spPr>
            <a:xfrm rot="5400000">
              <a:off x="2061053" y="2276265"/>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solidFill>
                <a:schemeClr val="bg1"/>
              </a:solid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129036" y="2834934"/>
              <a:ext cx="692791" cy="386991"/>
            </a:xfrm>
            <a:prstGeom prst="rect">
              <a:avLst/>
            </a:prstGeom>
            <a:noFill/>
          </p:spPr>
          <p:txBody>
            <a:bodyPr wrap="square" rtlCol="0">
              <a:spAutoFit/>
            </a:bodyPr>
            <a:lstStyle/>
            <a:p>
              <a:r>
                <a:rPr lang="en-IN" sz="2500" b="1" dirty="0" smtClean="0">
                  <a:solidFill>
                    <a:srgbClr val="D9A601"/>
                  </a:solidFill>
                  <a:latin typeface="Eurostile BQ" pitchFamily="50" charset="0"/>
                </a:rPr>
                <a:t>02</a:t>
              </a:r>
              <a:endParaRPr lang="en-IN" sz="2500" b="1" dirty="0">
                <a:solidFill>
                  <a:srgbClr val="D9A601"/>
                </a:solidFill>
                <a:latin typeface="Eurostile BQ" pitchFamily="50" charset="0"/>
              </a:endParaRPr>
            </a:p>
          </p:txBody>
        </p:sp>
        <p:sp>
          <p:nvSpPr>
            <p:cNvPr id="20" name="Rectangle 19"/>
            <p:cNvSpPr/>
            <p:nvPr/>
          </p:nvSpPr>
          <p:spPr>
            <a:xfrm>
              <a:off x="3565109" y="2702796"/>
              <a:ext cx="7929433" cy="674113"/>
            </a:xfrm>
            <a:prstGeom prst="rect">
              <a:avLst/>
            </a:prstGeom>
          </p:spPr>
          <p:txBody>
            <a:bodyPr wrap="square">
              <a:spAutoFit/>
            </a:bodyPr>
            <a:lstStyle/>
            <a:p>
              <a:r>
                <a:rPr lang="en-US" sz="2400" dirty="0"/>
                <a:t>R provides a suite of operators for calculations on arrays, lists, vectors and matrices</a:t>
              </a:r>
              <a:endParaRPr lang="en-IN" sz="2400" dirty="0"/>
            </a:p>
          </p:txBody>
        </p:sp>
      </p:grpSp>
      <p:sp>
        <p:nvSpPr>
          <p:cNvPr id="63" name="Rectangle 62"/>
          <p:cNvSpPr/>
          <p:nvPr/>
        </p:nvSpPr>
        <p:spPr>
          <a:xfrm>
            <a:off x="251520" y="191991"/>
            <a:ext cx="8109944" cy="523220"/>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pPr algn="ctr"/>
            <a:r>
              <a:rPr lang="en-IN" sz="2800" b="1" dirty="0" smtClean="0">
                <a:ln/>
                <a:solidFill>
                  <a:srgbClr val="7030A0"/>
                </a:solidFill>
                <a:latin typeface="Roboto Medium" panose="02000000000000000000" pitchFamily="2" charset="0"/>
                <a:ea typeface="Roboto Medium" panose="02000000000000000000" pitchFamily="2" charset="0"/>
                <a:cs typeface="Roboto Medium" panose="02000000000000000000" pitchFamily="2" charset="0"/>
              </a:rPr>
              <a:t>Features of R</a:t>
            </a:r>
            <a:endParaRPr lang="en-IN" sz="2800" b="1" dirty="0">
              <a:ln/>
              <a:solidFill>
                <a:srgbClr val="7030A0"/>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68" name="Rectangle 67"/>
          <p:cNvSpPr/>
          <p:nvPr/>
        </p:nvSpPr>
        <p:spPr>
          <a:xfrm>
            <a:off x="611560" y="734878"/>
            <a:ext cx="8093163" cy="1697068"/>
          </a:xfrm>
          <a:prstGeom prst="rect">
            <a:avLst/>
          </a:prstGeom>
        </p:spPr>
        <p:txBody>
          <a:bodyPr wrap="square">
            <a:spAutoFit/>
          </a:bodyPr>
          <a:lstStyle/>
          <a:p>
            <a:pPr algn="just">
              <a:lnSpc>
                <a:spcPct val="150000"/>
              </a:lnSpc>
            </a:pPr>
            <a:r>
              <a:rPr lang="en-US" sz="2400" dirty="0" smtClean="0"/>
              <a:t>	R </a:t>
            </a:r>
            <a:r>
              <a:rPr lang="en-US" sz="2400" dirty="0"/>
              <a:t>is a programming language and software environment for statistical analysis, graphics representation and reporting. </a:t>
            </a:r>
            <a:r>
              <a:rPr lang="en-US" sz="2400" dirty="0" smtClean="0"/>
              <a:t>The </a:t>
            </a:r>
            <a:r>
              <a:rPr lang="en-US" sz="2400" dirty="0"/>
              <a:t>following are the important features of R</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 name="Group 3"/>
          <p:cNvGrpSpPr/>
          <p:nvPr/>
        </p:nvGrpSpPr>
        <p:grpSpPr>
          <a:xfrm>
            <a:off x="323528" y="1124745"/>
            <a:ext cx="8412037" cy="1008111"/>
            <a:chOff x="1855197" y="2474021"/>
            <a:chExt cx="9773033" cy="1172611"/>
          </a:xfrm>
        </p:grpSpPr>
        <p:sp>
          <p:nvSpPr>
            <p:cNvPr id="5" name="Rectangle 4"/>
            <p:cNvSpPr/>
            <p:nvPr/>
          </p:nvSpPr>
          <p:spPr>
            <a:xfrm rot="5400000">
              <a:off x="6779693" y="-1210005"/>
              <a:ext cx="1164511" cy="8532563"/>
            </a:xfrm>
            <a:prstGeom prst="rect">
              <a:avLst/>
            </a:prstGeom>
            <a:gradFill flip="none" rotWithShape="1">
              <a:gsLst>
                <a:gs pos="0">
                  <a:srgbClr val="FEC10E"/>
                </a:gs>
                <a:gs pos="25000">
                  <a:srgbClr val="FCCD01"/>
                </a:gs>
                <a:gs pos="78000">
                  <a:srgbClr val="FFE200"/>
                </a:gs>
                <a:gs pos="100000">
                  <a:srgbClr val="D7CA26"/>
                </a:gs>
              </a:gsLst>
              <a:lin ang="0" scaled="1"/>
              <a:tileRect/>
            </a:gradFill>
            <a:ln>
              <a:solidFill>
                <a:schemeClr val="bg1"/>
              </a:solid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60"/>
            <p:cNvSpPr/>
            <p:nvPr/>
          </p:nvSpPr>
          <p:spPr>
            <a:xfrm rot="5400000">
              <a:off x="2061053" y="2276265"/>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solidFill>
                <a:schemeClr val="bg1"/>
              </a:solid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129036" y="2834934"/>
              <a:ext cx="692791" cy="277629"/>
            </a:xfrm>
            <a:prstGeom prst="rect">
              <a:avLst/>
            </a:prstGeom>
            <a:noFill/>
          </p:spPr>
          <p:txBody>
            <a:bodyPr wrap="square" rtlCol="0">
              <a:spAutoFit/>
            </a:bodyPr>
            <a:lstStyle/>
            <a:p>
              <a:r>
                <a:rPr lang="en-IN" sz="2500" b="1" dirty="0" smtClean="0">
                  <a:solidFill>
                    <a:srgbClr val="D9A601"/>
                  </a:solidFill>
                  <a:latin typeface="Eurostile BQ" pitchFamily="50" charset="0"/>
                </a:rPr>
                <a:t>03</a:t>
              </a:r>
              <a:endParaRPr lang="en-IN" sz="2500" b="1" dirty="0">
                <a:solidFill>
                  <a:srgbClr val="D9A601"/>
                </a:solidFill>
                <a:latin typeface="Eurostile BQ" pitchFamily="50" charset="0"/>
              </a:endParaRPr>
            </a:p>
          </p:txBody>
        </p:sp>
        <p:sp>
          <p:nvSpPr>
            <p:cNvPr id="8" name="Rectangle 7"/>
            <p:cNvSpPr/>
            <p:nvPr/>
          </p:nvSpPr>
          <p:spPr>
            <a:xfrm>
              <a:off x="3460414" y="2747926"/>
              <a:ext cx="8034129" cy="268673"/>
            </a:xfrm>
            <a:prstGeom prst="rect">
              <a:avLst/>
            </a:prstGeom>
          </p:spPr>
          <p:txBody>
            <a:bodyPr wrap="square">
              <a:spAutoFit/>
            </a:bodyPr>
            <a:lstStyle/>
            <a:p>
              <a:pPr algn="just"/>
              <a:r>
                <a:rPr lang="en-US" sz="2400" dirty="0" smtClean="0"/>
                <a:t>R </a:t>
              </a:r>
              <a:r>
                <a:rPr lang="en-US" sz="2400" dirty="0"/>
                <a:t>has an effective data handling and storage facility</a:t>
              </a:r>
              <a:endParaRPr lang="en-IN" sz="2400" dirty="0"/>
            </a:p>
          </p:txBody>
        </p:sp>
      </p:grpSp>
      <p:grpSp>
        <p:nvGrpSpPr>
          <p:cNvPr id="16" name="Group 15"/>
          <p:cNvGrpSpPr/>
          <p:nvPr/>
        </p:nvGrpSpPr>
        <p:grpSpPr>
          <a:xfrm>
            <a:off x="323527" y="2780928"/>
            <a:ext cx="8412037" cy="1266895"/>
            <a:chOff x="1855197" y="2474020"/>
            <a:chExt cx="9773032" cy="1172612"/>
          </a:xfrm>
        </p:grpSpPr>
        <p:sp>
          <p:nvSpPr>
            <p:cNvPr id="17" name="Rectangle 16"/>
            <p:cNvSpPr/>
            <p:nvPr/>
          </p:nvSpPr>
          <p:spPr>
            <a:xfrm rot="5400000">
              <a:off x="6779692" y="-1210005"/>
              <a:ext cx="1164511" cy="8532562"/>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8" name="Freeform: Shape 60"/>
            <p:cNvSpPr/>
            <p:nvPr/>
          </p:nvSpPr>
          <p:spPr>
            <a:xfrm rot="5400000">
              <a:off x="2061053" y="2276265"/>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solidFill>
                <a:schemeClr val="bg1"/>
              </a:solid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129036" y="2834934"/>
              <a:ext cx="692791" cy="386991"/>
            </a:xfrm>
            <a:prstGeom prst="rect">
              <a:avLst/>
            </a:prstGeom>
            <a:noFill/>
          </p:spPr>
          <p:txBody>
            <a:bodyPr wrap="square" rtlCol="0">
              <a:spAutoFit/>
            </a:bodyPr>
            <a:lstStyle/>
            <a:p>
              <a:r>
                <a:rPr lang="en-IN" sz="2500" b="1" dirty="0" smtClean="0">
                  <a:solidFill>
                    <a:srgbClr val="D9A601"/>
                  </a:solidFill>
                  <a:latin typeface="Eurostile BQ" pitchFamily="50" charset="0"/>
                </a:rPr>
                <a:t>04</a:t>
              </a:r>
              <a:endParaRPr lang="en-IN" sz="2500" b="1" dirty="0">
                <a:solidFill>
                  <a:srgbClr val="D9A601"/>
                </a:solidFill>
                <a:latin typeface="Eurostile BQ" pitchFamily="50" charset="0"/>
              </a:endParaRPr>
            </a:p>
          </p:txBody>
        </p:sp>
        <p:sp>
          <p:nvSpPr>
            <p:cNvPr id="20" name="Rectangle 19"/>
            <p:cNvSpPr/>
            <p:nvPr/>
          </p:nvSpPr>
          <p:spPr>
            <a:xfrm>
              <a:off x="3460415" y="2719218"/>
              <a:ext cx="7929433" cy="674113"/>
            </a:xfrm>
            <a:prstGeom prst="rect">
              <a:avLst/>
            </a:prstGeom>
          </p:spPr>
          <p:txBody>
            <a:bodyPr wrap="square">
              <a:spAutoFit/>
            </a:bodyPr>
            <a:lstStyle/>
            <a:p>
              <a:r>
                <a:rPr lang="en-US" sz="2400" dirty="0" smtClean="0"/>
                <a:t>R </a:t>
              </a:r>
              <a:r>
                <a:rPr lang="en-US" sz="2400" dirty="0"/>
                <a:t>provides a large, coherent and integrated collection of tools for data analysis</a:t>
              </a:r>
              <a:endParaRPr lang="en-IN" sz="2400" dirty="0"/>
            </a:p>
          </p:txBody>
        </p:sp>
      </p:grpSp>
      <p:sp>
        <p:nvSpPr>
          <p:cNvPr id="63" name="Rectangle 62"/>
          <p:cNvSpPr/>
          <p:nvPr/>
        </p:nvSpPr>
        <p:spPr>
          <a:xfrm>
            <a:off x="251520" y="191991"/>
            <a:ext cx="8109944" cy="523220"/>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pPr algn="ctr"/>
            <a:r>
              <a:rPr lang="en-IN" sz="2800" b="1" dirty="0" smtClean="0">
                <a:ln/>
                <a:solidFill>
                  <a:srgbClr val="7030A0"/>
                </a:solidFill>
                <a:latin typeface="Roboto Medium" panose="02000000000000000000" pitchFamily="2" charset="0"/>
                <a:ea typeface="Roboto Medium" panose="02000000000000000000" pitchFamily="2" charset="0"/>
                <a:cs typeface="Roboto Medium" panose="02000000000000000000" pitchFamily="2" charset="0"/>
              </a:rPr>
              <a:t>Features of R</a:t>
            </a:r>
            <a:endParaRPr lang="en-IN" sz="2800" b="1" dirty="0">
              <a:ln/>
              <a:solidFill>
                <a:srgbClr val="7030A0"/>
              </a:solidFill>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14" name="Group 13"/>
          <p:cNvGrpSpPr/>
          <p:nvPr/>
        </p:nvGrpSpPr>
        <p:grpSpPr>
          <a:xfrm>
            <a:off x="323527" y="4687142"/>
            <a:ext cx="8412037" cy="1589368"/>
            <a:chOff x="1855197" y="2474020"/>
            <a:chExt cx="9773032" cy="1172612"/>
          </a:xfrm>
        </p:grpSpPr>
        <p:sp>
          <p:nvSpPr>
            <p:cNvPr id="15" name="Rectangle 14"/>
            <p:cNvSpPr/>
            <p:nvPr/>
          </p:nvSpPr>
          <p:spPr>
            <a:xfrm rot="5400000">
              <a:off x="6779692" y="-1210005"/>
              <a:ext cx="1164511" cy="8532562"/>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1" name="Freeform: Shape 60"/>
            <p:cNvSpPr/>
            <p:nvPr/>
          </p:nvSpPr>
          <p:spPr>
            <a:xfrm rot="5400000">
              <a:off x="2061053" y="2276265"/>
              <a:ext cx="1164511" cy="1576224"/>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gradFill>
              <a:gsLst>
                <a:gs pos="0">
                  <a:srgbClr val="BFC4C8"/>
                </a:gs>
                <a:gs pos="20000">
                  <a:srgbClr val="D9DDE0"/>
                </a:gs>
                <a:gs pos="87000">
                  <a:srgbClr val="F6F6F6"/>
                </a:gs>
                <a:gs pos="100000">
                  <a:srgbClr val="C5C6C8"/>
                </a:gs>
              </a:gsLst>
              <a:lin ang="0" scaled="1"/>
            </a:gradFill>
            <a:ln>
              <a:solidFill>
                <a:schemeClr val="bg1"/>
              </a:solidFill>
            </a:ln>
            <a:effectLst>
              <a:outerShdw blurRad="1778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129036" y="2834934"/>
              <a:ext cx="692791" cy="441551"/>
            </a:xfrm>
            <a:prstGeom prst="rect">
              <a:avLst/>
            </a:prstGeom>
            <a:noFill/>
          </p:spPr>
          <p:txBody>
            <a:bodyPr wrap="square" rtlCol="0">
              <a:spAutoFit/>
            </a:bodyPr>
            <a:lstStyle/>
            <a:p>
              <a:r>
                <a:rPr lang="en-IN" sz="2500" b="1" dirty="0" smtClean="0">
                  <a:solidFill>
                    <a:srgbClr val="D9A601"/>
                  </a:solidFill>
                  <a:latin typeface="Eurostile BQ" pitchFamily="50" charset="0"/>
                </a:rPr>
                <a:t>05</a:t>
              </a:r>
              <a:endParaRPr lang="en-IN" sz="2500" b="1" dirty="0">
                <a:solidFill>
                  <a:srgbClr val="D9A601"/>
                </a:solidFill>
                <a:latin typeface="Eurostile BQ" pitchFamily="50" charset="0"/>
              </a:endParaRPr>
            </a:p>
          </p:txBody>
        </p:sp>
        <p:sp>
          <p:nvSpPr>
            <p:cNvPr id="23" name="Rectangle 22"/>
            <p:cNvSpPr/>
            <p:nvPr/>
          </p:nvSpPr>
          <p:spPr>
            <a:xfrm>
              <a:off x="3460415" y="2612917"/>
              <a:ext cx="7929433" cy="885585"/>
            </a:xfrm>
            <a:prstGeom prst="rect">
              <a:avLst/>
            </a:prstGeom>
          </p:spPr>
          <p:txBody>
            <a:bodyPr wrap="square">
              <a:spAutoFit/>
            </a:bodyPr>
            <a:lstStyle/>
            <a:p>
              <a:pPr algn="just"/>
              <a:r>
                <a:rPr lang="en-US" sz="2400" dirty="0" smtClean="0"/>
                <a:t>R provides </a:t>
              </a:r>
              <a:r>
                <a:rPr lang="en-US" sz="2400" dirty="0"/>
                <a:t>graphical facilities for data analysis and display either directly at the computer or printing at the paper</a:t>
              </a:r>
              <a:endParaRPr lang="en-IN" sz="2400" dirty="0"/>
            </a:p>
          </p:txBody>
        </p:sp>
      </p:grpSp>
    </p:spTree>
    <p:extLst>
      <p:ext uri="{BB962C8B-B14F-4D97-AF65-F5344CB8AC3E}">
        <p14:creationId xmlns:p14="http://schemas.microsoft.com/office/powerpoint/2010/main" xmlns="" val="16074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ounded Rectangle 2"/>
          <p:cNvSpPr/>
          <p:nvPr/>
        </p:nvSpPr>
        <p:spPr>
          <a:xfrm>
            <a:off x="371154" y="4029733"/>
            <a:ext cx="8377309" cy="10801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9" name="TextBox 52"/>
          <p:cNvSpPr txBox="1"/>
          <p:nvPr/>
        </p:nvSpPr>
        <p:spPr>
          <a:xfrm>
            <a:off x="4078796" y="347435"/>
            <a:ext cx="1202432"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535353"/>
                </a:solidFill>
              </a:defRPr>
            </a:lvl1pPr>
          </a:lstStyle>
          <a:p>
            <a:endParaRPr dirty="0"/>
          </a:p>
        </p:txBody>
      </p:sp>
      <p:sp>
        <p:nvSpPr>
          <p:cNvPr id="13" name="Freeform 13"/>
          <p:cNvSpPr/>
          <p:nvPr/>
        </p:nvSpPr>
        <p:spPr>
          <a:xfrm>
            <a:off x="395536" y="332656"/>
            <a:ext cx="8568952" cy="3384376"/>
          </a:xfrm>
          <a:custGeom>
            <a:avLst/>
            <a:gdLst/>
            <a:ahLst/>
            <a:cxnLst>
              <a:cxn ang="0">
                <a:pos x="wd2" y="hd2"/>
              </a:cxn>
              <a:cxn ang="5400000">
                <a:pos x="wd2" y="hd2"/>
              </a:cxn>
              <a:cxn ang="10800000">
                <a:pos x="wd2" y="hd2"/>
              </a:cxn>
              <a:cxn ang="16200000">
                <a:pos x="wd2" y="hd2"/>
              </a:cxn>
            </a:cxnLst>
            <a:rect l="0" t="0" r="r" b="b"/>
            <a:pathLst>
              <a:path w="21508" h="21600" extrusionOk="0">
                <a:moveTo>
                  <a:pt x="21508" y="10800"/>
                </a:moveTo>
                <a:cubicBezTo>
                  <a:pt x="21508" y="11205"/>
                  <a:pt x="21413" y="11603"/>
                  <a:pt x="21232" y="11953"/>
                </a:cubicBezTo>
                <a:lnTo>
                  <a:pt x="16879" y="20447"/>
                </a:lnTo>
                <a:cubicBezTo>
                  <a:pt x="16513" y="21158"/>
                  <a:pt x="15840" y="21597"/>
                  <a:pt x="15110" y="21600"/>
                </a:cubicBezTo>
                <a:lnTo>
                  <a:pt x="6397" y="21600"/>
                </a:lnTo>
                <a:cubicBezTo>
                  <a:pt x="5668" y="21597"/>
                  <a:pt x="4994" y="21158"/>
                  <a:pt x="4629" y="20447"/>
                </a:cubicBezTo>
                <a:lnTo>
                  <a:pt x="274" y="11953"/>
                </a:lnTo>
                <a:cubicBezTo>
                  <a:pt x="-92" y="11240"/>
                  <a:pt x="-92" y="10361"/>
                  <a:pt x="274" y="9647"/>
                </a:cubicBezTo>
                <a:lnTo>
                  <a:pt x="4629" y="1153"/>
                </a:lnTo>
                <a:cubicBezTo>
                  <a:pt x="4994" y="442"/>
                  <a:pt x="5668" y="3"/>
                  <a:pt x="6397" y="0"/>
                </a:cubicBezTo>
                <a:lnTo>
                  <a:pt x="15106" y="0"/>
                </a:lnTo>
                <a:cubicBezTo>
                  <a:pt x="15835" y="3"/>
                  <a:pt x="16509" y="442"/>
                  <a:pt x="16874" y="1153"/>
                </a:cubicBezTo>
                <a:lnTo>
                  <a:pt x="21227" y="9647"/>
                </a:lnTo>
                <a:cubicBezTo>
                  <a:pt x="21410" y="9997"/>
                  <a:pt x="21507" y="10394"/>
                  <a:pt x="21508" y="10800"/>
                </a:cubicBezTo>
                <a:close/>
              </a:path>
            </a:pathLst>
          </a:custGeom>
          <a:gradFill>
            <a:gsLst>
              <a:gs pos="849">
                <a:srgbClr val="FF00A2"/>
              </a:gs>
              <a:gs pos="62946">
                <a:srgbClr val="FF0071"/>
              </a:gs>
              <a:gs pos="97627">
                <a:srgbClr val="FF0040"/>
              </a:gs>
            </a:gsLst>
          </a:gradFill>
          <a:ln w="12700">
            <a:miter lim="400000"/>
          </a:ln>
        </p:spPr>
        <p:txBody>
          <a:bodyPr lIns="45718" tIns="45718" rIns="45718" bIns="45718" anchor="ctr"/>
          <a:lstStyle/>
          <a:p>
            <a:endParaRPr>
              <a:solidFill>
                <a:srgbClr val="FFFFFF"/>
              </a:solidFill>
            </a:endParaRPr>
          </a:p>
        </p:txBody>
      </p:sp>
      <p:sp>
        <p:nvSpPr>
          <p:cNvPr id="14" name="Freeform 14"/>
          <p:cNvSpPr/>
          <p:nvPr/>
        </p:nvSpPr>
        <p:spPr>
          <a:xfrm>
            <a:off x="579322" y="502740"/>
            <a:ext cx="6642313" cy="2593415"/>
          </a:xfrm>
          <a:custGeom>
            <a:avLst/>
            <a:gdLst/>
            <a:ahLst/>
            <a:cxnLst>
              <a:cxn ang="0">
                <a:pos x="wd2" y="hd2"/>
              </a:cxn>
              <a:cxn ang="5400000">
                <a:pos x="wd2" y="hd2"/>
              </a:cxn>
              <a:cxn ang="10800000">
                <a:pos x="wd2" y="hd2"/>
              </a:cxn>
              <a:cxn ang="16200000">
                <a:pos x="wd2" y="hd2"/>
              </a:cxn>
            </a:cxnLst>
            <a:rect l="0" t="0" r="r" b="b"/>
            <a:pathLst>
              <a:path w="21492" h="21600" extrusionOk="0">
                <a:moveTo>
                  <a:pt x="5977" y="21600"/>
                </a:moveTo>
                <a:cubicBezTo>
                  <a:pt x="5545" y="21599"/>
                  <a:pt x="5146" y="21336"/>
                  <a:pt x="4930" y="20910"/>
                </a:cubicBezTo>
                <a:lnTo>
                  <a:pt x="162" y="11490"/>
                </a:lnTo>
                <a:cubicBezTo>
                  <a:pt x="-54" y="11063"/>
                  <a:pt x="-54" y="10537"/>
                  <a:pt x="162" y="10110"/>
                </a:cubicBezTo>
                <a:lnTo>
                  <a:pt x="4930" y="690"/>
                </a:lnTo>
                <a:cubicBezTo>
                  <a:pt x="5146" y="264"/>
                  <a:pt x="5545" y="1"/>
                  <a:pt x="5977" y="0"/>
                </a:cubicBezTo>
                <a:lnTo>
                  <a:pt x="15515" y="0"/>
                </a:lnTo>
                <a:cubicBezTo>
                  <a:pt x="15947" y="1"/>
                  <a:pt x="16346" y="264"/>
                  <a:pt x="16562" y="690"/>
                </a:cubicBezTo>
                <a:lnTo>
                  <a:pt x="21330" y="10110"/>
                </a:lnTo>
                <a:cubicBezTo>
                  <a:pt x="21546" y="10537"/>
                  <a:pt x="21546" y="11063"/>
                  <a:pt x="21330" y="11490"/>
                </a:cubicBezTo>
                <a:lnTo>
                  <a:pt x="16562" y="20910"/>
                </a:lnTo>
                <a:cubicBezTo>
                  <a:pt x="16346" y="21336"/>
                  <a:pt x="15947" y="21599"/>
                  <a:pt x="15515" y="21600"/>
                </a:cubicBezTo>
                <a:close/>
              </a:path>
            </a:pathLst>
          </a:custGeom>
          <a:gradFill>
            <a:gsLst>
              <a:gs pos="41352">
                <a:srgbClr val="FFFFFF"/>
              </a:gs>
              <a:gs pos="87442">
                <a:srgbClr val="E6EAEB"/>
              </a:gs>
              <a:gs pos="99960">
                <a:srgbClr val="CDD5D8"/>
              </a:gs>
            </a:gsLst>
            <a:lin ang="2089253"/>
          </a:gradFill>
          <a:ln w="12700">
            <a:miter lim="400000"/>
          </a:ln>
          <a:effectLst>
            <a:outerShdw blurRad="152400" dist="90035" dir="2315233" rotWithShape="0">
              <a:srgbClr val="000000">
                <a:alpha val="38297"/>
              </a:srgbClr>
            </a:outerShdw>
          </a:effectLst>
        </p:spPr>
        <p:txBody>
          <a:bodyPr lIns="45718" tIns="45718" rIns="45718" bIns="45718" anchor="ctr"/>
          <a:lstStyle/>
          <a:p>
            <a:pPr algn="ctr"/>
            <a:endParaRPr lang="en-IN" sz="8000" b="1" dirty="0"/>
          </a:p>
        </p:txBody>
      </p:sp>
      <p:sp>
        <p:nvSpPr>
          <p:cNvPr id="15" name="Rectangle 14"/>
          <p:cNvSpPr/>
          <p:nvPr/>
        </p:nvSpPr>
        <p:spPr>
          <a:xfrm>
            <a:off x="-683838" y="1044734"/>
            <a:ext cx="9168631" cy="1938992"/>
          </a:xfrm>
          <a:prstGeom prst="rect">
            <a:avLst/>
          </a:prstGeom>
        </p:spPr>
        <p:txBody>
          <a:bodyPr wrap="square">
            <a:spAutoFit/>
          </a:bodyPr>
          <a:lstStyle/>
          <a:p>
            <a:pPr algn="ctr"/>
            <a:r>
              <a:rPr lang="en-IN"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Installation  </a:t>
            </a:r>
            <a:r>
              <a:rPr lang="en-IN"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of </a:t>
            </a:r>
          </a:p>
          <a:p>
            <a:pPr algn="ctr"/>
            <a:r>
              <a:rPr lang="en-IN"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a:t>
            </a:r>
          </a:p>
        </p:txBody>
      </p:sp>
      <p:sp>
        <p:nvSpPr>
          <p:cNvPr id="2" name="Rectangle 1"/>
          <p:cNvSpPr/>
          <p:nvPr/>
        </p:nvSpPr>
        <p:spPr>
          <a:xfrm>
            <a:off x="1234100" y="4200663"/>
            <a:ext cx="6891823" cy="584775"/>
          </a:xfrm>
          <a:prstGeom prst="rect">
            <a:avLst/>
          </a:prstGeom>
        </p:spPr>
        <p:txBody>
          <a:bodyPr wrap="none">
            <a:spAutoFit/>
          </a:bodyPr>
          <a:lstStyle/>
          <a:p>
            <a:r>
              <a:rPr lang="en-US" sz="3200" dirty="0">
                <a:hlinkClick r:id="rId3"/>
              </a:rPr>
              <a:t>https://cran.r-project.org/bin/windows/</a:t>
            </a:r>
            <a:endParaRPr lang="en-IN" sz="3200" dirty="0"/>
          </a:p>
        </p:txBody>
      </p:sp>
      <p:sp>
        <p:nvSpPr>
          <p:cNvPr id="10" name="Rounded Rectangle 9"/>
          <p:cNvSpPr/>
          <p:nvPr/>
        </p:nvSpPr>
        <p:spPr>
          <a:xfrm>
            <a:off x="395536" y="5373216"/>
            <a:ext cx="8352927" cy="10801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4" name="Rectangle 3"/>
          <p:cNvSpPr/>
          <p:nvPr/>
        </p:nvSpPr>
        <p:spPr>
          <a:xfrm>
            <a:off x="435306" y="5589240"/>
            <a:ext cx="8385166" cy="584775"/>
          </a:xfrm>
          <a:prstGeom prst="rect">
            <a:avLst/>
          </a:prstGeom>
        </p:spPr>
        <p:txBody>
          <a:bodyPr wrap="square">
            <a:spAutoFit/>
          </a:bodyPr>
          <a:lstStyle/>
          <a:p>
            <a:r>
              <a:rPr lang="en-US" sz="3200" dirty="0">
                <a:hlinkClick r:id="rId4"/>
              </a:rPr>
              <a:t>https://rstudio.com/products/rstudio/download/</a:t>
            </a:r>
            <a:endParaRPr lang="en-US" sz="3200" dirty="0"/>
          </a:p>
        </p:txBody>
      </p:sp>
    </p:spTree>
    <p:extLst>
      <p:ext uri="{BB962C8B-B14F-4D97-AF65-F5344CB8AC3E}">
        <p14:creationId xmlns:p14="http://schemas.microsoft.com/office/powerpoint/2010/main" xmlns="" val="318318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Effect transition="in" filter="wipe(up)">
                                      <p:cBhvr>
                                        <p:cTn id="7" dur="600"/>
                                        <p:tgtEl>
                                          <p:spTgt spid="9"/>
                                        </p:tgtEl>
                                      </p:cBhvr>
                                    </p:animEffect>
                                  </p:childTnLst>
                                </p:cTn>
                              </p:par>
                            </p:childTnLst>
                          </p:cTn>
                        </p:par>
                        <p:par>
                          <p:cTn id="8" fill="hold">
                            <p:stCondLst>
                              <p:cond delay="600"/>
                            </p:stCondLst>
                            <p:childTnLst>
                              <p:par>
                                <p:cTn id="9" presetID="23" presetClass="entr" presetSubtype="16" fill="hold" grpId="0" nodeType="afterEffect">
                                  <p:stCondLst>
                                    <p:cond delay="0"/>
                                  </p:stCondLst>
                                  <p:iterate>
                                    <p:tmAbs val="0"/>
                                  </p:iterate>
                                  <p:childTnLst>
                                    <p:set>
                                      <p:cBhvr>
                                        <p:cTn id="10" fill="hold"/>
                                        <p:tgtEl>
                                          <p:spTgt spid="13"/>
                                        </p:tgtEl>
                                        <p:attrNameLst>
                                          <p:attrName>style.visibility</p:attrName>
                                        </p:attrNameLst>
                                      </p:cBhvr>
                                      <p:to>
                                        <p:strVal val="visible"/>
                                      </p:to>
                                    </p:set>
                                    <p:anim calcmode="lin" valueType="num">
                                      <p:cBhvr>
                                        <p:cTn id="11" dur="750" fill="hold"/>
                                        <p:tgtEl>
                                          <p:spTgt spid="13"/>
                                        </p:tgtEl>
                                        <p:attrNameLst>
                                          <p:attrName>ppt_w</p:attrName>
                                        </p:attrNameLst>
                                      </p:cBhvr>
                                      <p:tavLst>
                                        <p:tav tm="0">
                                          <p:val>
                                            <p:fltVal val="0"/>
                                          </p:val>
                                        </p:tav>
                                        <p:tav tm="100000">
                                          <p:val>
                                            <p:strVal val="#ppt_w"/>
                                          </p:val>
                                        </p:tav>
                                      </p:tavLst>
                                    </p:anim>
                                    <p:anim calcmode="lin" valueType="num">
                                      <p:cBhvr>
                                        <p:cTn id="12" dur="750" fill="hold"/>
                                        <p:tgtEl>
                                          <p:spTgt spid="13"/>
                                        </p:tgtEl>
                                        <p:attrNameLst>
                                          <p:attrName>ppt_h</p:attrName>
                                        </p:attrNameLst>
                                      </p:cBhvr>
                                      <p:tavLst>
                                        <p:tav tm="0">
                                          <p:val>
                                            <p:fltVal val="0"/>
                                          </p:val>
                                        </p:tav>
                                        <p:tav tm="100000">
                                          <p:val>
                                            <p:strVal val="#ppt_h"/>
                                          </p:val>
                                        </p:tav>
                                      </p:tavLst>
                                    </p:anim>
                                  </p:childTnLst>
                                </p:cTn>
                              </p:par>
                            </p:childTnLst>
                          </p:cTn>
                        </p:par>
                        <p:par>
                          <p:cTn id="13" fill="hold">
                            <p:stCondLst>
                              <p:cond delay="1350"/>
                            </p:stCondLst>
                            <p:childTnLst>
                              <p:par>
                                <p:cTn id="14" presetID="23" presetClass="entr" presetSubtype="16" fill="hold" grpId="0" nodeType="afterEffect">
                                  <p:stCondLst>
                                    <p:cond delay="0"/>
                                  </p:stCondLst>
                                  <p:iterate>
                                    <p:tmAbs val="0"/>
                                  </p:iterate>
                                  <p:childTnLst>
                                    <p:set>
                                      <p:cBhvr>
                                        <p:cTn id="15" fill="hold"/>
                                        <p:tgtEl>
                                          <p:spTgt spid="14"/>
                                        </p:tgtEl>
                                        <p:attrNameLst>
                                          <p:attrName>style.visibility</p:attrName>
                                        </p:attrNameLst>
                                      </p:cBhvr>
                                      <p:to>
                                        <p:strVal val="visible"/>
                                      </p:to>
                                    </p:set>
                                    <p:anim calcmode="lin" valueType="num">
                                      <p:cBhvr>
                                        <p:cTn id="16" dur="750" fill="hold"/>
                                        <p:tgtEl>
                                          <p:spTgt spid="14"/>
                                        </p:tgtEl>
                                        <p:attrNameLst>
                                          <p:attrName>ppt_w</p:attrName>
                                        </p:attrNameLst>
                                      </p:cBhvr>
                                      <p:tavLst>
                                        <p:tav tm="0">
                                          <p:val>
                                            <p:fltVal val="0"/>
                                          </p:val>
                                        </p:tav>
                                        <p:tav tm="100000">
                                          <p:val>
                                            <p:strVal val="#ppt_w"/>
                                          </p:val>
                                        </p:tav>
                                      </p:tavLst>
                                    </p:anim>
                                    <p:anim calcmode="lin" valueType="num">
                                      <p:cBhvr>
                                        <p:cTn id="17" dur="75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circle(in)">
                                      <p:cBhvr>
                                        <p:cTn id="22" dur="2000"/>
                                        <p:tgtEl>
                                          <p:spTgt spid="15">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circle(in)">
                                      <p:cBhvr>
                                        <p:cTn id="25" dur="2000"/>
                                        <p:tgtEl>
                                          <p:spTgt spid="1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ircle(in)">
                                      <p:cBhvr>
                                        <p:cTn id="30" dur="2000"/>
                                        <p:tgtEl>
                                          <p:spTgt spid="3"/>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20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ircle(in)">
                                      <p:cBhvr>
                                        <p:cTn id="38" dur="2000"/>
                                        <p:tgtEl>
                                          <p:spTgt spid="4"/>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advAuto="0"/>
      <p:bldP spid="13" grpId="0" animBg="1" advAuto="0"/>
      <p:bldP spid="14" grpId="0" animBg="1" advAuto="0"/>
      <p:bldP spid="2" grpId="0"/>
      <p:bldP spid="10"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4" name="Shape"/>
          <p:cNvSpPr/>
          <p:nvPr/>
        </p:nvSpPr>
        <p:spPr>
          <a:xfrm>
            <a:off x="4819809" y="3165897"/>
            <a:ext cx="3312631" cy="9620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92" y="1208"/>
                  <a:pt x="371" y="2470"/>
                  <a:pt x="516" y="3850"/>
                </a:cubicBezTo>
                <a:cubicBezTo>
                  <a:pt x="851" y="7031"/>
                  <a:pt x="1021" y="10287"/>
                  <a:pt x="1109" y="13545"/>
                </a:cubicBezTo>
                <a:cubicBezTo>
                  <a:pt x="1181" y="16228"/>
                  <a:pt x="1185" y="18915"/>
                  <a:pt x="1154" y="21600"/>
                </a:cubicBezTo>
                <a:lnTo>
                  <a:pt x="19657" y="21600"/>
                </a:lnTo>
                <a:lnTo>
                  <a:pt x="21600" y="10934"/>
                </a:lnTo>
                <a:lnTo>
                  <a:pt x="19657" y="0"/>
                </a:lnTo>
                <a:lnTo>
                  <a:pt x="0" y="0"/>
                </a:lnTo>
                <a:close/>
              </a:path>
            </a:pathLst>
          </a:custGeom>
          <a:gradFill>
            <a:gsLst>
              <a:gs pos="0">
                <a:srgbClr val="6428AA"/>
              </a:gs>
              <a:gs pos="54632">
                <a:srgbClr val="8815C8"/>
              </a:gs>
              <a:gs pos="100000">
                <a:srgbClr val="AD02E6"/>
              </a:gs>
            </a:gsLst>
          </a:gradFill>
          <a:ln w="12700">
            <a:miter lim="400000"/>
          </a:ln>
        </p:spPr>
        <p:txBody>
          <a:bodyPr lIns="45718" tIns="45718" rIns="45718" bIns="45718" anchor="ctr"/>
          <a:lstStyle/>
          <a:p>
            <a:pPr>
              <a:defRPr>
                <a:solidFill>
                  <a:srgbClr val="FFFFFF"/>
                </a:solidFill>
              </a:defRPr>
            </a:pPr>
            <a:endParaRPr/>
          </a:p>
        </p:txBody>
      </p:sp>
      <p:sp>
        <p:nvSpPr>
          <p:cNvPr id="5" name="Shape"/>
          <p:cNvSpPr/>
          <p:nvPr/>
        </p:nvSpPr>
        <p:spPr>
          <a:xfrm>
            <a:off x="3239400" y="2213498"/>
            <a:ext cx="4512286" cy="962028"/>
          </a:xfrm>
          <a:custGeom>
            <a:avLst/>
            <a:gdLst/>
            <a:ahLst/>
            <a:cxnLst>
              <a:cxn ang="0">
                <a:pos x="wd2" y="hd2"/>
              </a:cxn>
              <a:cxn ang="5400000">
                <a:pos x="wd2" y="hd2"/>
              </a:cxn>
              <a:cxn ang="10800000">
                <a:pos x="wd2" y="hd2"/>
              </a:cxn>
              <a:cxn ang="16200000">
                <a:pos x="wd2" y="hd2"/>
              </a:cxn>
            </a:cxnLst>
            <a:rect l="0" t="0" r="r" b="b"/>
            <a:pathLst>
              <a:path w="21600" h="21600" extrusionOk="0">
                <a:moveTo>
                  <a:pt x="4193" y="0"/>
                </a:moveTo>
                <a:cubicBezTo>
                  <a:pt x="4171" y="164"/>
                  <a:pt x="4154" y="347"/>
                  <a:pt x="4131" y="508"/>
                </a:cubicBezTo>
                <a:cubicBezTo>
                  <a:pt x="3548" y="4570"/>
                  <a:pt x="2722" y="6733"/>
                  <a:pt x="1930" y="8929"/>
                </a:cubicBezTo>
                <a:cubicBezTo>
                  <a:pt x="1568" y="9933"/>
                  <a:pt x="1204" y="10961"/>
                  <a:pt x="859" y="12199"/>
                </a:cubicBezTo>
                <a:cubicBezTo>
                  <a:pt x="556" y="13287"/>
                  <a:pt x="271" y="14545"/>
                  <a:pt x="0" y="15933"/>
                </a:cubicBezTo>
                <a:cubicBezTo>
                  <a:pt x="225" y="16145"/>
                  <a:pt x="457" y="16185"/>
                  <a:pt x="687" y="16036"/>
                </a:cubicBezTo>
                <a:cubicBezTo>
                  <a:pt x="1239" y="15678"/>
                  <a:pt x="1750" y="14282"/>
                  <a:pt x="2225" y="13077"/>
                </a:cubicBezTo>
                <a:cubicBezTo>
                  <a:pt x="2612" y="12095"/>
                  <a:pt x="3008" y="11248"/>
                  <a:pt x="3450" y="11041"/>
                </a:cubicBezTo>
                <a:cubicBezTo>
                  <a:pt x="4749" y="10431"/>
                  <a:pt x="5909" y="15203"/>
                  <a:pt x="5904" y="21600"/>
                </a:cubicBezTo>
                <a:lnTo>
                  <a:pt x="20188" y="21600"/>
                </a:lnTo>
                <a:lnTo>
                  <a:pt x="21600" y="10934"/>
                </a:lnTo>
                <a:lnTo>
                  <a:pt x="20188" y="0"/>
                </a:lnTo>
                <a:lnTo>
                  <a:pt x="4193" y="0"/>
                </a:lnTo>
                <a:close/>
              </a:path>
            </a:pathLst>
          </a:custGeom>
          <a:gradFill>
            <a:gsLst>
              <a:gs pos="0">
                <a:srgbClr val="8016EF"/>
              </a:gs>
              <a:gs pos="52282">
                <a:srgbClr val="6761F7"/>
              </a:gs>
              <a:gs pos="100000">
                <a:srgbClr val="4FACFE"/>
              </a:gs>
            </a:gsLst>
          </a:gradFill>
          <a:ln w="12700">
            <a:miter lim="400000"/>
          </a:ln>
        </p:spPr>
        <p:txBody>
          <a:bodyPr lIns="45718" tIns="45718" rIns="45718" bIns="45718" anchor="ctr"/>
          <a:lstStyle/>
          <a:p>
            <a:pPr>
              <a:defRPr>
                <a:solidFill>
                  <a:srgbClr val="FFFFFF"/>
                </a:solidFill>
              </a:defRPr>
            </a:pPr>
            <a:endParaRPr/>
          </a:p>
        </p:txBody>
      </p:sp>
      <p:sp>
        <p:nvSpPr>
          <p:cNvPr id="6" name="Shape"/>
          <p:cNvSpPr/>
          <p:nvPr/>
        </p:nvSpPr>
        <p:spPr>
          <a:xfrm>
            <a:off x="4821386" y="4125541"/>
            <a:ext cx="2904113" cy="962028"/>
          </a:xfrm>
          <a:custGeom>
            <a:avLst/>
            <a:gdLst/>
            <a:ahLst/>
            <a:cxnLst>
              <a:cxn ang="0">
                <a:pos x="wd2" y="hd2"/>
              </a:cxn>
              <a:cxn ang="5400000">
                <a:pos x="wd2" y="hd2"/>
              </a:cxn>
              <a:cxn ang="10800000">
                <a:pos x="wd2" y="hd2"/>
              </a:cxn>
              <a:cxn ang="16200000">
                <a:pos x="wd2" y="hd2"/>
              </a:cxn>
            </a:cxnLst>
            <a:rect l="0" t="0" r="r" b="b"/>
            <a:pathLst>
              <a:path w="21600" h="21600" extrusionOk="0">
                <a:moveTo>
                  <a:pt x="1146" y="0"/>
                </a:moveTo>
                <a:cubicBezTo>
                  <a:pt x="1139" y="594"/>
                  <a:pt x="1143" y="1189"/>
                  <a:pt x="1132" y="1782"/>
                </a:cubicBezTo>
                <a:cubicBezTo>
                  <a:pt x="1009" y="8283"/>
                  <a:pt x="633" y="14810"/>
                  <a:pt x="85" y="20780"/>
                </a:cubicBezTo>
                <a:cubicBezTo>
                  <a:pt x="60" y="21056"/>
                  <a:pt x="27" y="21325"/>
                  <a:pt x="0" y="21600"/>
                </a:cubicBezTo>
                <a:lnTo>
                  <a:pt x="19656" y="21600"/>
                </a:lnTo>
                <a:lnTo>
                  <a:pt x="21600" y="10934"/>
                </a:lnTo>
                <a:lnTo>
                  <a:pt x="19656" y="0"/>
                </a:lnTo>
                <a:lnTo>
                  <a:pt x="1146" y="0"/>
                </a:lnTo>
                <a:close/>
              </a:path>
            </a:pathLst>
          </a:custGeom>
          <a:gradFill>
            <a:gsLst>
              <a:gs pos="2372">
                <a:srgbClr val="FF0040"/>
              </a:gs>
              <a:gs pos="37053">
                <a:srgbClr val="FF0071"/>
              </a:gs>
              <a:gs pos="99150">
                <a:srgbClr val="FF00A2"/>
              </a:gs>
            </a:gsLst>
          </a:gradFill>
          <a:ln w="12700">
            <a:miter lim="400000"/>
          </a:ln>
        </p:spPr>
        <p:txBody>
          <a:bodyPr lIns="45718" tIns="45718" rIns="45718" bIns="45718" anchor="ctr"/>
          <a:lstStyle/>
          <a:p>
            <a:pPr>
              <a:defRPr>
                <a:solidFill>
                  <a:srgbClr val="FFFFFF"/>
                </a:solidFill>
              </a:defRPr>
            </a:pPr>
            <a:endParaRPr/>
          </a:p>
        </p:txBody>
      </p:sp>
      <p:sp>
        <p:nvSpPr>
          <p:cNvPr id="7" name="Shape"/>
          <p:cNvSpPr/>
          <p:nvPr/>
        </p:nvSpPr>
        <p:spPr>
          <a:xfrm>
            <a:off x="3923928" y="5085184"/>
            <a:ext cx="3543982" cy="962028"/>
          </a:xfrm>
          <a:custGeom>
            <a:avLst/>
            <a:gdLst/>
            <a:ahLst/>
            <a:cxnLst>
              <a:cxn ang="0">
                <a:pos x="wd2" y="hd2"/>
              </a:cxn>
              <a:cxn ang="5400000">
                <a:pos x="wd2" y="hd2"/>
              </a:cxn>
              <a:cxn ang="10800000">
                <a:pos x="wd2" y="hd2"/>
              </a:cxn>
              <a:cxn ang="16200000">
                <a:pos x="wd2" y="hd2"/>
              </a:cxn>
            </a:cxnLst>
            <a:rect l="0" t="0" r="r" b="b"/>
            <a:pathLst>
              <a:path w="21600" h="21600" extrusionOk="0">
                <a:moveTo>
                  <a:pt x="3803" y="0"/>
                </a:moveTo>
                <a:cubicBezTo>
                  <a:pt x="3606" y="2488"/>
                  <a:pt x="3374" y="4943"/>
                  <a:pt x="3102" y="7253"/>
                </a:cubicBezTo>
                <a:cubicBezTo>
                  <a:pt x="2818" y="9659"/>
                  <a:pt x="2496" y="11907"/>
                  <a:pt x="2168" y="13954"/>
                </a:cubicBezTo>
                <a:cubicBezTo>
                  <a:pt x="1573" y="17655"/>
                  <a:pt x="905" y="20766"/>
                  <a:pt x="0" y="21600"/>
                </a:cubicBezTo>
                <a:lnTo>
                  <a:pt x="19998" y="21600"/>
                </a:lnTo>
                <a:lnTo>
                  <a:pt x="21600" y="10934"/>
                </a:lnTo>
                <a:lnTo>
                  <a:pt x="19998" y="0"/>
                </a:lnTo>
                <a:lnTo>
                  <a:pt x="3803" y="0"/>
                </a:lnTo>
                <a:close/>
              </a:path>
            </a:pathLst>
          </a:custGeom>
          <a:gradFill>
            <a:gsLst>
              <a:gs pos="22846">
                <a:srgbClr val="FF3847"/>
              </a:gs>
              <a:gs pos="63342">
                <a:srgbClr val="FF7D25"/>
              </a:gs>
              <a:gs pos="100000">
                <a:srgbClr val="FFC203"/>
              </a:gs>
            </a:gsLst>
          </a:gradFill>
          <a:ln w="12700">
            <a:miter lim="400000"/>
          </a:ln>
        </p:spPr>
        <p:txBody>
          <a:bodyPr lIns="45718" tIns="45718" rIns="45718" bIns="45718" anchor="ctr"/>
          <a:lstStyle/>
          <a:p>
            <a:pPr>
              <a:defRPr>
                <a:solidFill>
                  <a:srgbClr val="FFFFFF"/>
                </a:solidFill>
              </a:defRPr>
            </a:pPr>
            <a:endParaRPr/>
          </a:p>
        </p:txBody>
      </p:sp>
      <p:sp>
        <p:nvSpPr>
          <p:cNvPr id="8" name="Shape"/>
          <p:cNvSpPr/>
          <p:nvPr/>
        </p:nvSpPr>
        <p:spPr>
          <a:xfrm>
            <a:off x="4397868" y="1249764"/>
            <a:ext cx="3095692" cy="962027"/>
          </a:xfrm>
          <a:custGeom>
            <a:avLst/>
            <a:gdLst/>
            <a:ahLst/>
            <a:cxnLst>
              <a:cxn ang="0">
                <a:pos x="wd2" y="hd2"/>
              </a:cxn>
              <a:cxn ang="5400000">
                <a:pos x="wd2" y="hd2"/>
              </a:cxn>
              <a:cxn ang="10800000">
                <a:pos x="wd2" y="hd2"/>
              </a:cxn>
              <a:cxn ang="16200000">
                <a:pos x="wd2" y="hd2"/>
              </a:cxn>
            </a:cxnLst>
            <a:rect l="0" t="0" r="r" b="b"/>
            <a:pathLst>
              <a:path w="21600" h="21600" extrusionOk="0">
                <a:moveTo>
                  <a:pt x="1427" y="103"/>
                </a:moveTo>
                <a:cubicBezTo>
                  <a:pt x="1547" y="2021"/>
                  <a:pt x="1568" y="3987"/>
                  <a:pt x="1491" y="5922"/>
                </a:cubicBezTo>
                <a:cubicBezTo>
                  <a:pt x="1407" y="8007"/>
                  <a:pt x="1212" y="10016"/>
                  <a:pt x="1013" y="12003"/>
                </a:cubicBezTo>
                <a:cubicBezTo>
                  <a:pt x="692" y="15227"/>
                  <a:pt x="356" y="18435"/>
                  <a:pt x="0" y="21600"/>
                </a:cubicBezTo>
                <a:lnTo>
                  <a:pt x="19848" y="21600"/>
                </a:lnTo>
                <a:lnTo>
                  <a:pt x="21600" y="10934"/>
                </a:lnTo>
                <a:lnTo>
                  <a:pt x="19848" y="0"/>
                </a:lnTo>
                <a:lnTo>
                  <a:pt x="1427" y="103"/>
                </a:lnTo>
                <a:close/>
              </a:path>
            </a:pathLst>
          </a:custGeom>
          <a:gradFill>
            <a:gsLst>
              <a:gs pos="0">
                <a:srgbClr val="0CB100"/>
              </a:gs>
              <a:gs pos="46821">
                <a:srgbClr val="67CE02"/>
              </a:gs>
              <a:gs pos="99075">
                <a:srgbClr val="C3EA03"/>
              </a:gs>
            </a:gsLst>
          </a:gradFill>
          <a:ln w="12700">
            <a:miter lim="400000"/>
          </a:ln>
        </p:spPr>
        <p:txBody>
          <a:bodyPr lIns="45718" tIns="45718" rIns="45718" bIns="45718" anchor="ctr"/>
          <a:lstStyle/>
          <a:p>
            <a:pPr>
              <a:defRPr>
                <a:solidFill>
                  <a:srgbClr val="FFFFFF"/>
                </a:solidFill>
              </a:defRPr>
            </a:pPr>
            <a:endParaRPr/>
          </a:p>
        </p:txBody>
      </p:sp>
      <p:sp>
        <p:nvSpPr>
          <p:cNvPr id="9" name="Shape"/>
          <p:cNvSpPr/>
          <p:nvPr/>
        </p:nvSpPr>
        <p:spPr>
          <a:xfrm>
            <a:off x="2179810" y="1250360"/>
            <a:ext cx="2443565" cy="960837"/>
          </a:xfrm>
          <a:custGeom>
            <a:avLst/>
            <a:gdLst/>
            <a:ahLst/>
            <a:cxnLst>
              <a:cxn ang="0">
                <a:pos x="wd2" y="hd2"/>
              </a:cxn>
              <a:cxn ang="5400000">
                <a:pos x="wd2" y="hd2"/>
              </a:cxn>
              <a:cxn ang="10800000">
                <a:pos x="wd2" y="hd2"/>
              </a:cxn>
              <a:cxn ang="16200000">
                <a:pos x="wd2" y="hd2"/>
              </a:cxn>
            </a:cxnLst>
            <a:rect l="0" t="0" r="r" b="b"/>
            <a:pathLst>
              <a:path w="21514" h="21600" extrusionOk="0">
                <a:moveTo>
                  <a:pt x="21361" y="0"/>
                </a:moveTo>
                <a:cubicBezTo>
                  <a:pt x="20106" y="439"/>
                  <a:pt x="18888" y="1238"/>
                  <a:pt x="17723" y="2373"/>
                </a:cubicBezTo>
                <a:cubicBezTo>
                  <a:pt x="15555" y="4486"/>
                  <a:pt x="13553" y="7768"/>
                  <a:pt x="12020" y="12357"/>
                </a:cubicBezTo>
                <a:cubicBezTo>
                  <a:pt x="11095" y="15127"/>
                  <a:pt x="10390" y="18269"/>
                  <a:pt x="9903" y="21600"/>
                </a:cubicBezTo>
                <a:lnTo>
                  <a:pt x="19435" y="21600"/>
                </a:lnTo>
                <a:cubicBezTo>
                  <a:pt x="20388" y="18624"/>
                  <a:pt x="20955" y="15070"/>
                  <a:pt x="21252" y="11438"/>
                </a:cubicBezTo>
                <a:cubicBezTo>
                  <a:pt x="21556" y="7732"/>
                  <a:pt x="21600" y="3863"/>
                  <a:pt x="21361" y="0"/>
                </a:cubicBezTo>
                <a:close/>
                <a:moveTo>
                  <a:pt x="1499" y="9493"/>
                </a:moveTo>
                <a:lnTo>
                  <a:pt x="0" y="16604"/>
                </a:lnTo>
                <a:cubicBezTo>
                  <a:pt x="696" y="17860"/>
                  <a:pt x="1408" y="19058"/>
                  <a:pt x="2132" y="20208"/>
                </a:cubicBezTo>
                <a:cubicBezTo>
                  <a:pt x="2424" y="20674"/>
                  <a:pt x="2718" y="21136"/>
                  <a:pt x="3012" y="21600"/>
                </a:cubicBezTo>
                <a:lnTo>
                  <a:pt x="6730" y="21600"/>
                </a:lnTo>
                <a:cubicBezTo>
                  <a:pt x="5375" y="16587"/>
                  <a:pt x="3591" y="12430"/>
                  <a:pt x="1499" y="9493"/>
                </a:cubicBezTo>
                <a:close/>
              </a:path>
            </a:pathLst>
          </a:custGeom>
          <a:gradFill>
            <a:gsLst>
              <a:gs pos="924">
                <a:srgbClr val="C3EA03"/>
              </a:gs>
              <a:gs pos="53179">
                <a:srgbClr val="67CE02"/>
              </a:gs>
              <a:gs pos="100000">
                <a:srgbClr val="0CB100"/>
              </a:gs>
            </a:gsLst>
          </a:gradFill>
          <a:ln w="12700">
            <a:miter lim="400000"/>
          </a:ln>
          <a:effectLst>
            <a:outerShdw blurRad="88900" dist="60181" dir="2623287" rotWithShape="0">
              <a:srgbClr val="000000">
                <a:alpha val="35538"/>
              </a:srgbClr>
            </a:outerShdw>
          </a:effectLst>
        </p:spPr>
        <p:txBody>
          <a:bodyPr lIns="45718" tIns="45718" rIns="45718" bIns="45718" anchor="ctr"/>
          <a:lstStyle/>
          <a:p>
            <a:pPr>
              <a:defRPr>
                <a:solidFill>
                  <a:srgbClr val="FFFFFF"/>
                </a:solidFill>
              </a:defRPr>
            </a:pPr>
            <a:endParaRPr/>
          </a:p>
        </p:txBody>
      </p:sp>
      <p:sp>
        <p:nvSpPr>
          <p:cNvPr id="10" name="Shape"/>
          <p:cNvSpPr/>
          <p:nvPr/>
        </p:nvSpPr>
        <p:spPr>
          <a:xfrm>
            <a:off x="1514647" y="2208813"/>
            <a:ext cx="3335738" cy="962028"/>
          </a:xfrm>
          <a:custGeom>
            <a:avLst/>
            <a:gdLst/>
            <a:ahLst/>
            <a:cxnLst>
              <a:cxn ang="0">
                <a:pos x="wd2" y="hd2"/>
              </a:cxn>
              <a:cxn ang="5400000">
                <a:pos x="wd2" y="hd2"/>
              </a:cxn>
              <a:cxn ang="10800000">
                <a:pos x="wd2" y="hd2"/>
              </a:cxn>
              <a:cxn ang="16200000">
                <a:pos x="wd2" y="hd2"/>
              </a:cxn>
            </a:cxnLst>
            <a:rect l="0" t="0" r="r" b="b"/>
            <a:pathLst>
              <a:path w="21600" h="21600" extrusionOk="0">
                <a:moveTo>
                  <a:pt x="6497" y="0"/>
                </a:moveTo>
                <a:cubicBezTo>
                  <a:pt x="6993" y="1061"/>
                  <a:pt x="7487" y="2144"/>
                  <a:pt x="7938" y="3431"/>
                </a:cubicBezTo>
                <a:cubicBezTo>
                  <a:pt x="9062" y="6632"/>
                  <a:pt x="9888" y="10911"/>
                  <a:pt x="10318" y="15728"/>
                </a:cubicBezTo>
                <a:cubicBezTo>
                  <a:pt x="9766" y="15495"/>
                  <a:pt x="9228" y="14923"/>
                  <a:pt x="8730" y="14079"/>
                </a:cubicBezTo>
                <a:cubicBezTo>
                  <a:pt x="8182" y="13151"/>
                  <a:pt x="7681" y="11896"/>
                  <a:pt x="7121" y="11130"/>
                </a:cubicBezTo>
                <a:cubicBezTo>
                  <a:pt x="6569" y="10374"/>
                  <a:pt x="5983" y="10106"/>
                  <a:pt x="5397" y="10150"/>
                </a:cubicBezTo>
                <a:cubicBezTo>
                  <a:pt x="3607" y="10282"/>
                  <a:pt x="2000" y="13053"/>
                  <a:pt x="748" y="18151"/>
                </a:cubicBezTo>
                <a:cubicBezTo>
                  <a:pt x="472" y="19273"/>
                  <a:pt x="228" y="20428"/>
                  <a:pt x="0" y="21600"/>
                </a:cubicBezTo>
                <a:lnTo>
                  <a:pt x="21600" y="21600"/>
                </a:lnTo>
                <a:cubicBezTo>
                  <a:pt x="20561" y="16430"/>
                  <a:pt x="19022" y="12814"/>
                  <a:pt x="17313" y="11041"/>
                </a:cubicBezTo>
                <a:cubicBezTo>
                  <a:pt x="16512" y="10209"/>
                  <a:pt x="15687" y="9780"/>
                  <a:pt x="14880" y="10470"/>
                </a:cubicBezTo>
                <a:cubicBezTo>
                  <a:pt x="14027" y="11199"/>
                  <a:pt x="13300" y="13139"/>
                  <a:pt x="12508" y="14462"/>
                </a:cubicBezTo>
                <a:cubicBezTo>
                  <a:pt x="12120" y="15111"/>
                  <a:pt x="11708" y="15582"/>
                  <a:pt x="11287" y="15933"/>
                </a:cubicBezTo>
                <a:cubicBezTo>
                  <a:pt x="11760" y="14545"/>
                  <a:pt x="12258" y="13287"/>
                  <a:pt x="12788" y="12199"/>
                </a:cubicBezTo>
                <a:cubicBezTo>
                  <a:pt x="13390" y="10961"/>
                  <a:pt x="14025" y="9934"/>
                  <a:pt x="14659" y="8929"/>
                </a:cubicBezTo>
                <a:cubicBezTo>
                  <a:pt x="16041" y="6734"/>
                  <a:pt x="17484" y="4570"/>
                  <a:pt x="18503" y="508"/>
                </a:cubicBezTo>
                <a:cubicBezTo>
                  <a:pt x="18544" y="347"/>
                  <a:pt x="18573" y="164"/>
                  <a:pt x="18611" y="0"/>
                </a:cubicBezTo>
                <a:lnTo>
                  <a:pt x="11595" y="0"/>
                </a:lnTo>
                <a:cubicBezTo>
                  <a:pt x="11045" y="5073"/>
                  <a:pt x="10878" y="10611"/>
                  <a:pt x="11146" y="16075"/>
                </a:cubicBezTo>
                <a:cubicBezTo>
                  <a:pt x="11136" y="16083"/>
                  <a:pt x="11127" y="16095"/>
                  <a:pt x="11117" y="16102"/>
                </a:cubicBezTo>
                <a:cubicBezTo>
                  <a:pt x="10859" y="10482"/>
                  <a:pt x="10251" y="5121"/>
                  <a:pt x="9334" y="401"/>
                </a:cubicBezTo>
                <a:cubicBezTo>
                  <a:pt x="9307" y="261"/>
                  <a:pt x="9274" y="138"/>
                  <a:pt x="9246" y="0"/>
                </a:cubicBezTo>
                <a:lnTo>
                  <a:pt x="6497" y="0"/>
                </a:lnTo>
                <a:close/>
              </a:path>
            </a:pathLst>
          </a:custGeom>
          <a:gradFill>
            <a:gsLst>
              <a:gs pos="0">
                <a:srgbClr val="8016EF"/>
              </a:gs>
              <a:gs pos="52282">
                <a:srgbClr val="6761F7"/>
              </a:gs>
              <a:gs pos="100000">
                <a:srgbClr val="4FACFE"/>
              </a:gs>
            </a:gsLst>
          </a:gradFill>
          <a:ln w="12700">
            <a:miter lim="400000"/>
          </a:ln>
          <a:effectLst>
            <a:outerShdw blurRad="88900" dist="60181" dir="2623287" rotWithShape="0">
              <a:srgbClr val="000000">
                <a:alpha val="35538"/>
              </a:srgbClr>
            </a:outerShdw>
          </a:effectLst>
        </p:spPr>
        <p:txBody>
          <a:bodyPr lIns="45718" tIns="45718" rIns="45718" bIns="45718" anchor="ctr"/>
          <a:lstStyle/>
          <a:p>
            <a:pPr>
              <a:defRPr>
                <a:solidFill>
                  <a:srgbClr val="FFFFFF"/>
                </a:solidFill>
              </a:defRPr>
            </a:pPr>
            <a:endParaRPr/>
          </a:p>
        </p:txBody>
      </p:sp>
      <p:sp>
        <p:nvSpPr>
          <p:cNvPr id="11" name="Shape"/>
          <p:cNvSpPr/>
          <p:nvPr/>
        </p:nvSpPr>
        <p:spPr>
          <a:xfrm>
            <a:off x="1253836" y="3168456"/>
            <a:ext cx="3824444" cy="962028"/>
          </a:xfrm>
          <a:custGeom>
            <a:avLst/>
            <a:gdLst/>
            <a:ahLst/>
            <a:cxnLst>
              <a:cxn ang="0">
                <a:pos x="wd2" y="hd2"/>
              </a:cxn>
              <a:cxn ang="5400000">
                <a:pos x="wd2" y="hd2"/>
              </a:cxn>
              <a:cxn ang="10800000">
                <a:pos x="wd2" y="hd2"/>
              </a:cxn>
              <a:cxn ang="16200000">
                <a:pos x="wd2" y="hd2"/>
              </a:cxn>
            </a:cxnLst>
            <a:rect l="0" t="0" r="r" b="b"/>
            <a:pathLst>
              <a:path w="21576" h="21600" extrusionOk="0">
                <a:moveTo>
                  <a:pt x="1481" y="0"/>
                </a:moveTo>
                <a:cubicBezTo>
                  <a:pt x="659" y="4829"/>
                  <a:pt x="180" y="10065"/>
                  <a:pt x="41" y="15541"/>
                </a:cubicBezTo>
                <a:cubicBezTo>
                  <a:pt x="-10" y="17551"/>
                  <a:pt x="-9" y="19574"/>
                  <a:pt x="21" y="21600"/>
                </a:cubicBezTo>
                <a:lnTo>
                  <a:pt x="21555" y="21600"/>
                </a:lnTo>
                <a:cubicBezTo>
                  <a:pt x="21590" y="18915"/>
                  <a:pt x="21586" y="16228"/>
                  <a:pt x="21506" y="13545"/>
                </a:cubicBezTo>
                <a:cubicBezTo>
                  <a:pt x="21409" y="10287"/>
                  <a:pt x="21220" y="7031"/>
                  <a:pt x="20850" y="3850"/>
                </a:cubicBezTo>
                <a:cubicBezTo>
                  <a:pt x="20690" y="2470"/>
                  <a:pt x="20492" y="1208"/>
                  <a:pt x="20279" y="0"/>
                </a:cubicBezTo>
                <a:lnTo>
                  <a:pt x="1481" y="0"/>
                </a:lnTo>
                <a:close/>
              </a:path>
            </a:pathLst>
          </a:custGeom>
          <a:gradFill>
            <a:gsLst>
              <a:gs pos="0">
                <a:srgbClr val="AD02E6"/>
              </a:gs>
              <a:gs pos="45367">
                <a:srgbClr val="8815C8"/>
              </a:gs>
              <a:gs pos="100000">
                <a:srgbClr val="6428AA"/>
              </a:gs>
            </a:gsLst>
          </a:gradFill>
          <a:ln w="12700">
            <a:miter lim="400000"/>
          </a:ln>
          <a:effectLst>
            <a:outerShdw blurRad="88900" dist="60181" dir="2623287" rotWithShape="0">
              <a:srgbClr val="000000">
                <a:alpha val="35538"/>
              </a:srgbClr>
            </a:outerShdw>
          </a:effectLst>
        </p:spPr>
        <p:txBody>
          <a:bodyPr lIns="45718" tIns="45718" rIns="45718" bIns="45718" anchor="ctr"/>
          <a:lstStyle/>
          <a:p>
            <a:pPr>
              <a:defRPr>
                <a:solidFill>
                  <a:srgbClr val="FFFFFF"/>
                </a:solidFill>
              </a:defRPr>
            </a:pPr>
            <a:endParaRPr/>
          </a:p>
        </p:txBody>
      </p:sp>
      <p:sp>
        <p:nvSpPr>
          <p:cNvPr id="12" name="Shape"/>
          <p:cNvSpPr/>
          <p:nvPr/>
        </p:nvSpPr>
        <p:spPr>
          <a:xfrm>
            <a:off x="1257076" y="4128099"/>
            <a:ext cx="3817543" cy="9620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 y="4932"/>
                  <a:pt x="359" y="9854"/>
                  <a:pt x="741" y="14489"/>
                </a:cubicBezTo>
                <a:cubicBezTo>
                  <a:pt x="940" y="16905"/>
                  <a:pt x="1192" y="19273"/>
                  <a:pt x="1464" y="21600"/>
                </a:cubicBezTo>
                <a:lnTo>
                  <a:pt x="20329" y="21600"/>
                </a:lnTo>
                <a:cubicBezTo>
                  <a:pt x="20358" y="21325"/>
                  <a:pt x="20395" y="21056"/>
                  <a:pt x="20423" y="20780"/>
                </a:cubicBezTo>
                <a:cubicBezTo>
                  <a:pt x="21031" y="14810"/>
                  <a:pt x="21448" y="8283"/>
                  <a:pt x="21584" y="1782"/>
                </a:cubicBezTo>
                <a:cubicBezTo>
                  <a:pt x="21597" y="1189"/>
                  <a:pt x="21592" y="594"/>
                  <a:pt x="21600" y="0"/>
                </a:cubicBezTo>
                <a:lnTo>
                  <a:pt x="0" y="0"/>
                </a:lnTo>
                <a:close/>
              </a:path>
            </a:pathLst>
          </a:custGeom>
          <a:gradFill>
            <a:gsLst>
              <a:gs pos="2372">
                <a:srgbClr val="FF0040"/>
              </a:gs>
              <a:gs pos="37053">
                <a:srgbClr val="FF0071"/>
              </a:gs>
              <a:gs pos="99150">
                <a:srgbClr val="FF00A2"/>
              </a:gs>
            </a:gsLst>
          </a:gradFill>
          <a:ln w="12700">
            <a:miter lim="400000"/>
          </a:ln>
          <a:effectLst>
            <a:outerShdw blurRad="88900" dist="60181" dir="2623287" rotWithShape="0">
              <a:srgbClr val="000000">
                <a:alpha val="35538"/>
              </a:srgbClr>
            </a:outerShdw>
          </a:effectLst>
        </p:spPr>
        <p:txBody>
          <a:bodyPr lIns="45718" tIns="45718" rIns="45718" bIns="45718" anchor="ctr"/>
          <a:lstStyle/>
          <a:p>
            <a:pPr>
              <a:defRPr>
                <a:solidFill>
                  <a:srgbClr val="FFFFFF"/>
                </a:solidFill>
              </a:defRPr>
            </a:pPr>
            <a:endParaRPr/>
          </a:p>
        </p:txBody>
      </p:sp>
      <p:sp>
        <p:nvSpPr>
          <p:cNvPr id="13" name="Shape"/>
          <p:cNvSpPr/>
          <p:nvPr/>
        </p:nvSpPr>
        <p:spPr>
          <a:xfrm>
            <a:off x="1514646" y="5087744"/>
            <a:ext cx="3336533" cy="981140"/>
          </a:xfrm>
          <a:custGeom>
            <a:avLst/>
            <a:gdLst/>
            <a:ahLst/>
            <a:cxnLst>
              <a:cxn ang="0">
                <a:pos x="wd2" y="hd2"/>
              </a:cxn>
              <a:cxn ang="5400000">
                <a:pos x="wd2" y="hd2"/>
              </a:cxn>
              <a:cxn ang="10800000">
                <a:pos x="wd2" y="hd2"/>
              </a:cxn>
              <a:cxn ang="16200000">
                <a:pos x="wd2" y="hd2"/>
              </a:cxn>
            </a:cxnLst>
            <a:rect l="0" t="0" r="r" b="b"/>
            <a:pathLst>
              <a:path w="21600" h="21593" extrusionOk="0">
                <a:moveTo>
                  <a:pt x="0" y="0"/>
                </a:moveTo>
                <a:cubicBezTo>
                  <a:pt x="572" y="4203"/>
                  <a:pt x="1248" y="8216"/>
                  <a:pt x="1963" y="11748"/>
                </a:cubicBezTo>
                <a:cubicBezTo>
                  <a:pt x="2843" y="16100"/>
                  <a:pt x="3887" y="19853"/>
                  <a:pt x="5336" y="21173"/>
                </a:cubicBezTo>
                <a:cubicBezTo>
                  <a:pt x="5684" y="21446"/>
                  <a:pt x="6039" y="21587"/>
                  <a:pt x="6395" y="21593"/>
                </a:cubicBezTo>
                <a:cubicBezTo>
                  <a:pt x="6768" y="21600"/>
                  <a:pt x="7141" y="21459"/>
                  <a:pt x="7505" y="21173"/>
                </a:cubicBezTo>
                <a:cubicBezTo>
                  <a:pt x="7860" y="20829"/>
                  <a:pt x="8207" y="20355"/>
                  <a:pt x="8548" y="19819"/>
                </a:cubicBezTo>
                <a:cubicBezTo>
                  <a:pt x="9184" y="18820"/>
                  <a:pt x="9801" y="17641"/>
                  <a:pt x="10501" y="17470"/>
                </a:cubicBezTo>
                <a:cubicBezTo>
                  <a:pt x="11282" y="17278"/>
                  <a:pt x="11992" y="18352"/>
                  <a:pt x="12713" y="19365"/>
                </a:cubicBezTo>
                <a:cubicBezTo>
                  <a:pt x="13257" y="20130"/>
                  <a:pt x="13808" y="20834"/>
                  <a:pt x="14378" y="21173"/>
                </a:cubicBezTo>
                <a:lnTo>
                  <a:pt x="15745" y="21173"/>
                </a:lnTo>
                <a:cubicBezTo>
                  <a:pt x="17138" y="20355"/>
                  <a:pt x="18167" y="17307"/>
                  <a:pt x="19082" y="13679"/>
                </a:cubicBezTo>
                <a:cubicBezTo>
                  <a:pt x="19588" y="11671"/>
                  <a:pt x="20084" y="9468"/>
                  <a:pt x="20521" y="7110"/>
                </a:cubicBezTo>
                <a:cubicBezTo>
                  <a:pt x="20941" y="4846"/>
                  <a:pt x="21297" y="2439"/>
                  <a:pt x="21600" y="0"/>
                </a:cubicBezTo>
                <a:lnTo>
                  <a:pt x="0" y="0"/>
                </a:lnTo>
                <a:close/>
              </a:path>
            </a:pathLst>
          </a:custGeom>
          <a:gradFill>
            <a:gsLst>
              <a:gs pos="0">
                <a:srgbClr val="FFC203"/>
              </a:gs>
              <a:gs pos="36657">
                <a:srgbClr val="FF7D25"/>
              </a:gs>
              <a:gs pos="77153">
                <a:srgbClr val="FF3847"/>
              </a:gs>
            </a:gsLst>
          </a:gradFill>
          <a:ln w="12700">
            <a:miter lim="400000"/>
          </a:ln>
          <a:effectLst>
            <a:outerShdw blurRad="88900" dist="60181" dir="2623287" rotWithShape="0">
              <a:srgbClr val="000000">
                <a:alpha val="35538"/>
              </a:srgbClr>
            </a:outerShdw>
          </a:effectLst>
        </p:spPr>
        <p:txBody>
          <a:bodyPr lIns="45718" tIns="45718" rIns="45718" bIns="45718" anchor="ctr"/>
          <a:lstStyle/>
          <a:p>
            <a:pPr>
              <a:defRPr>
                <a:solidFill>
                  <a:srgbClr val="FFFFFF"/>
                </a:solidFill>
              </a:defRPr>
            </a:pPr>
            <a:endParaRPr/>
          </a:p>
        </p:txBody>
      </p:sp>
      <p:pic>
        <p:nvPicPr>
          <p:cNvPr id="14" name="TinyPPT_8.png" descr="TinyPPT_8.png"/>
          <p:cNvPicPr>
            <a:picLocks noChangeAspect="1"/>
          </p:cNvPicPr>
          <p:nvPr/>
        </p:nvPicPr>
        <p:blipFill>
          <a:blip r:embed="rId2" cstate="print">
            <a:alphaModFix amt="85611"/>
          </a:blip>
          <a:stretch>
            <a:fillRect/>
          </a:stretch>
        </p:blipFill>
        <p:spPr>
          <a:xfrm>
            <a:off x="1134600" y="5947536"/>
            <a:ext cx="4469556" cy="257291"/>
          </a:xfrm>
          <a:prstGeom prst="rect">
            <a:avLst/>
          </a:prstGeom>
          <a:ln w="12700">
            <a:miter lim="400000"/>
          </a:ln>
        </p:spPr>
      </p:pic>
      <p:sp>
        <p:nvSpPr>
          <p:cNvPr id="15" name="Shape"/>
          <p:cNvSpPr/>
          <p:nvPr/>
        </p:nvSpPr>
        <p:spPr>
          <a:xfrm>
            <a:off x="1688491" y="3041003"/>
            <a:ext cx="763542" cy="2380448"/>
          </a:xfrm>
          <a:custGeom>
            <a:avLst/>
            <a:gdLst/>
            <a:ahLst/>
            <a:cxnLst>
              <a:cxn ang="0">
                <a:pos x="wd2" y="hd2"/>
              </a:cxn>
              <a:cxn ang="5400000">
                <a:pos x="wd2" y="hd2"/>
              </a:cxn>
              <a:cxn ang="10800000">
                <a:pos x="wd2" y="hd2"/>
              </a:cxn>
              <a:cxn ang="16200000">
                <a:pos x="wd2" y="hd2"/>
              </a:cxn>
            </a:cxnLst>
            <a:rect l="0" t="0" r="r" b="b"/>
            <a:pathLst>
              <a:path w="21594" h="21600" extrusionOk="0">
                <a:moveTo>
                  <a:pt x="18744" y="0"/>
                </a:moveTo>
                <a:cubicBezTo>
                  <a:pt x="7123" y="2199"/>
                  <a:pt x="-6" y="6205"/>
                  <a:pt x="0" y="10533"/>
                </a:cubicBezTo>
                <a:cubicBezTo>
                  <a:pt x="6" y="15244"/>
                  <a:pt x="8389" y="19540"/>
                  <a:pt x="21594" y="21600"/>
                </a:cubicBezTo>
                <a:cubicBezTo>
                  <a:pt x="11998" y="18701"/>
                  <a:pt x="6511" y="14670"/>
                  <a:pt x="6406" y="10442"/>
                </a:cubicBezTo>
                <a:cubicBezTo>
                  <a:pt x="6311" y="6589"/>
                  <a:pt x="10711" y="2864"/>
                  <a:pt x="18744" y="0"/>
                </a:cubicBezTo>
                <a:close/>
              </a:path>
            </a:pathLst>
          </a:custGeom>
          <a:gradFill>
            <a:gsLst>
              <a:gs pos="22846">
                <a:srgbClr val="FFFFFF"/>
              </a:gs>
              <a:gs pos="63322">
                <a:srgbClr val="E6EAEB"/>
              </a:gs>
              <a:gs pos="99960">
                <a:srgbClr val="CDD5D8"/>
              </a:gs>
            </a:gsLst>
            <a:lin ang="2089255"/>
          </a:gradFill>
          <a:ln w="12700">
            <a:miter lim="400000"/>
          </a:ln>
        </p:spPr>
        <p:txBody>
          <a:bodyPr lIns="45718" tIns="45718" rIns="45718" bIns="45718" anchor="ctr"/>
          <a:lstStyle/>
          <a:p>
            <a:pPr>
              <a:defRPr>
                <a:solidFill>
                  <a:srgbClr val="FFFFFF"/>
                </a:solidFill>
              </a:defRPr>
            </a:pPr>
            <a:endParaRPr/>
          </a:p>
        </p:txBody>
      </p:sp>
      <p:grpSp>
        <p:nvGrpSpPr>
          <p:cNvPr id="16" name="Group"/>
          <p:cNvGrpSpPr/>
          <p:nvPr/>
        </p:nvGrpSpPr>
        <p:grpSpPr>
          <a:xfrm>
            <a:off x="5120915" y="1989798"/>
            <a:ext cx="583339" cy="62335"/>
            <a:chOff x="0" y="-1"/>
            <a:chExt cx="583337" cy="62333"/>
          </a:xfrm>
        </p:grpSpPr>
        <p:sp>
          <p:nvSpPr>
            <p:cNvPr id="17" name="Circle"/>
            <p:cNvSpPr/>
            <p:nvPr/>
          </p:nvSpPr>
          <p:spPr>
            <a:xfrm>
              <a:off x="-1" y="-2"/>
              <a:ext cx="62332" cy="62335"/>
            </a:xfrm>
            <a:prstGeom prst="ellipse">
              <a:avLst/>
            </a:prstGeom>
            <a:solidFill>
              <a:srgbClr val="FFFFFF"/>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18" name="Circle"/>
            <p:cNvSpPr/>
            <p:nvPr/>
          </p:nvSpPr>
          <p:spPr>
            <a:xfrm>
              <a:off x="130251" y="-2"/>
              <a:ext cx="62331" cy="62335"/>
            </a:xfrm>
            <a:prstGeom prst="ellipse">
              <a:avLst/>
            </a:prstGeom>
            <a:solidFill>
              <a:srgbClr val="FFFFFF">
                <a:alpha val="8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19" name="Circle"/>
            <p:cNvSpPr/>
            <p:nvPr/>
          </p:nvSpPr>
          <p:spPr>
            <a:xfrm>
              <a:off x="260502" y="-2"/>
              <a:ext cx="62331" cy="62335"/>
            </a:xfrm>
            <a:prstGeom prst="ellipse">
              <a:avLst/>
            </a:prstGeom>
            <a:solidFill>
              <a:srgbClr val="FFFFFF">
                <a:alpha val="6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20" name="Circle"/>
            <p:cNvSpPr/>
            <p:nvPr/>
          </p:nvSpPr>
          <p:spPr>
            <a:xfrm>
              <a:off x="390754" y="-2"/>
              <a:ext cx="62331" cy="62335"/>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21" name="Circle"/>
            <p:cNvSpPr/>
            <p:nvPr/>
          </p:nvSpPr>
          <p:spPr>
            <a:xfrm>
              <a:off x="521005" y="-2"/>
              <a:ext cx="62333" cy="62335"/>
            </a:xfrm>
            <a:prstGeom prst="ellipse">
              <a:avLst/>
            </a:prstGeom>
            <a:solidFill>
              <a:srgbClr val="FFFFFF">
                <a:alpha val="2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grpSp>
      <p:sp>
        <p:nvSpPr>
          <p:cNvPr id="22" name="TextBox 52"/>
          <p:cNvSpPr txBox="1"/>
          <p:nvPr/>
        </p:nvSpPr>
        <p:spPr>
          <a:xfrm>
            <a:off x="4670136" y="1328159"/>
            <a:ext cx="2171297"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solidFill>
                  <a:srgbClr val="FFFFFF"/>
                </a:solidFill>
              </a:defRPr>
            </a:lvl1pPr>
          </a:lstStyle>
          <a:p>
            <a:pPr algn="ctr"/>
            <a:r>
              <a:rPr lang="en-US" sz="3600" b="1" dirty="0" smtClean="0"/>
              <a:t>Numeric</a:t>
            </a:r>
            <a:endParaRPr sz="3600" b="1" dirty="0"/>
          </a:p>
        </p:txBody>
      </p:sp>
      <p:grpSp>
        <p:nvGrpSpPr>
          <p:cNvPr id="23" name="Group"/>
          <p:cNvGrpSpPr/>
          <p:nvPr/>
        </p:nvGrpSpPr>
        <p:grpSpPr>
          <a:xfrm>
            <a:off x="5489008" y="2946965"/>
            <a:ext cx="583339" cy="62335"/>
            <a:chOff x="0" y="-1"/>
            <a:chExt cx="583337" cy="62333"/>
          </a:xfrm>
        </p:grpSpPr>
        <p:sp>
          <p:nvSpPr>
            <p:cNvPr id="24" name="Circle"/>
            <p:cNvSpPr/>
            <p:nvPr/>
          </p:nvSpPr>
          <p:spPr>
            <a:xfrm>
              <a:off x="-1" y="-2"/>
              <a:ext cx="62332" cy="62335"/>
            </a:xfrm>
            <a:prstGeom prst="ellipse">
              <a:avLst/>
            </a:prstGeom>
            <a:solidFill>
              <a:srgbClr val="FFFFFF"/>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25" name="Circle"/>
            <p:cNvSpPr/>
            <p:nvPr/>
          </p:nvSpPr>
          <p:spPr>
            <a:xfrm>
              <a:off x="130251" y="-2"/>
              <a:ext cx="62331" cy="62335"/>
            </a:xfrm>
            <a:prstGeom prst="ellipse">
              <a:avLst/>
            </a:prstGeom>
            <a:solidFill>
              <a:srgbClr val="FFFFFF">
                <a:alpha val="8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26" name="Circle"/>
            <p:cNvSpPr/>
            <p:nvPr/>
          </p:nvSpPr>
          <p:spPr>
            <a:xfrm>
              <a:off x="260502" y="-2"/>
              <a:ext cx="62331" cy="62335"/>
            </a:xfrm>
            <a:prstGeom prst="ellipse">
              <a:avLst/>
            </a:prstGeom>
            <a:solidFill>
              <a:srgbClr val="FFFFFF">
                <a:alpha val="6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27" name="Circle"/>
            <p:cNvSpPr/>
            <p:nvPr/>
          </p:nvSpPr>
          <p:spPr>
            <a:xfrm>
              <a:off x="390754" y="-2"/>
              <a:ext cx="62331" cy="62335"/>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28" name="Circle"/>
            <p:cNvSpPr/>
            <p:nvPr/>
          </p:nvSpPr>
          <p:spPr>
            <a:xfrm>
              <a:off x="521005" y="-2"/>
              <a:ext cx="62333" cy="62335"/>
            </a:xfrm>
            <a:prstGeom prst="ellipse">
              <a:avLst/>
            </a:prstGeom>
            <a:solidFill>
              <a:srgbClr val="FFFFFF">
                <a:alpha val="2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grpSp>
      <p:sp>
        <p:nvSpPr>
          <p:cNvPr id="29" name="TextBox 52"/>
          <p:cNvSpPr txBox="1"/>
          <p:nvPr/>
        </p:nvSpPr>
        <p:spPr>
          <a:xfrm>
            <a:off x="4333250" y="2283549"/>
            <a:ext cx="3057386"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solidFill>
                  <a:srgbClr val="FFFFFF"/>
                </a:solidFill>
              </a:defRPr>
            </a:lvl1pPr>
          </a:lstStyle>
          <a:p>
            <a:pPr algn="ctr"/>
            <a:r>
              <a:rPr lang="en-US" sz="3600" b="1" dirty="0" smtClean="0"/>
              <a:t>Integer</a:t>
            </a:r>
            <a:endParaRPr sz="3600" b="1" dirty="0"/>
          </a:p>
        </p:txBody>
      </p:sp>
      <p:grpSp>
        <p:nvGrpSpPr>
          <p:cNvPr id="30" name="Group"/>
          <p:cNvGrpSpPr/>
          <p:nvPr/>
        </p:nvGrpSpPr>
        <p:grpSpPr>
          <a:xfrm>
            <a:off x="5572138" y="3934318"/>
            <a:ext cx="583339" cy="62335"/>
            <a:chOff x="0" y="-1"/>
            <a:chExt cx="583337" cy="62333"/>
          </a:xfrm>
        </p:grpSpPr>
        <p:sp>
          <p:nvSpPr>
            <p:cNvPr id="31" name="Circle"/>
            <p:cNvSpPr/>
            <p:nvPr/>
          </p:nvSpPr>
          <p:spPr>
            <a:xfrm>
              <a:off x="-1" y="-2"/>
              <a:ext cx="62332" cy="62335"/>
            </a:xfrm>
            <a:prstGeom prst="ellipse">
              <a:avLst/>
            </a:prstGeom>
            <a:solidFill>
              <a:srgbClr val="FFFFFF"/>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32" name="Circle"/>
            <p:cNvSpPr/>
            <p:nvPr/>
          </p:nvSpPr>
          <p:spPr>
            <a:xfrm>
              <a:off x="130251" y="-2"/>
              <a:ext cx="62331" cy="62335"/>
            </a:xfrm>
            <a:prstGeom prst="ellipse">
              <a:avLst/>
            </a:prstGeom>
            <a:solidFill>
              <a:srgbClr val="FFFFFF">
                <a:alpha val="8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33" name="Circle"/>
            <p:cNvSpPr/>
            <p:nvPr/>
          </p:nvSpPr>
          <p:spPr>
            <a:xfrm>
              <a:off x="260502" y="-2"/>
              <a:ext cx="62331" cy="62335"/>
            </a:xfrm>
            <a:prstGeom prst="ellipse">
              <a:avLst/>
            </a:prstGeom>
            <a:solidFill>
              <a:srgbClr val="FFFFFF">
                <a:alpha val="6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34" name="Circle"/>
            <p:cNvSpPr/>
            <p:nvPr/>
          </p:nvSpPr>
          <p:spPr>
            <a:xfrm>
              <a:off x="390754" y="-2"/>
              <a:ext cx="62331" cy="62335"/>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35" name="Circle"/>
            <p:cNvSpPr/>
            <p:nvPr/>
          </p:nvSpPr>
          <p:spPr>
            <a:xfrm>
              <a:off x="521005" y="-2"/>
              <a:ext cx="62333" cy="62335"/>
            </a:xfrm>
            <a:prstGeom prst="ellipse">
              <a:avLst/>
            </a:prstGeom>
            <a:solidFill>
              <a:srgbClr val="FFFFFF">
                <a:alpha val="2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grpSp>
      <p:grpSp>
        <p:nvGrpSpPr>
          <p:cNvPr id="36" name="Group"/>
          <p:cNvGrpSpPr/>
          <p:nvPr/>
        </p:nvGrpSpPr>
        <p:grpSpPr>
          <a:xfrm>
            <a:off x="5994058" y="4963166"/>
            <a:ext cx="583339" cy="62335"/>
            <a:chOff x="0" y="-1"/>
            <a:chExt cx="583337" cy="62333"/>
          </a:xfrm>
        </p:grpSpPr>
        <p:sp>
          <p:nvSpPr>
            <p:cNvPr id="37" name="Circle"/>
            <p:cNvSpPr/>
            <p:nvPr/>
          </p:nvSpPr>
          <p:spPr>
            <a:xfrm>
              <a:off x="-1" y="-2"/>
              <a:ext cx="62332" cy="62335"/>
            </a:xfrm>
            <a:prstGeom prst="ellipse">
              <a:avLst/>
            </a:prstGeom>
            <a:solidFill>
              <a:srgbClr val="FFFFFF"/>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38" name="Circle"/>
            <p:cNvSpPr/>
            <p:nvPr/>
          </p:nvSpPr>
          <p:spPr>
            <a:xfrm>
              <a:off x="130251" y="-2"/>
              <a:ext cx="62331" cy="62335"/>
            </a:xfrm>
            <a:prstGeom prst="ellipse">
              <a:avLst/>
            </a:prstGeom>
            <a:solidFill>
              <a:srgbClr val="FFFFFF">
                <a:alpha val="8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39" name="Circle"/>
            <p:cNvSpPr/>
            <p:nvPr/>
          </p:nvSpPr>
          <p:spPr>
            <a:xfrm>
              <a:off x="260502" y="-2"/>
              <a:ext cx="62331" cy="62335"/>
            </a:xfrm>
            <a:prstGeom prst="ellipse">
              <a:avLst/>
            </a:prstGeom>
            <a:solidFill>
              <a:srgbClr val="FFFFFF">
                <a:alpha val="6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40" name="Circle"/>
            <p:cNvSpPr/>
            <p:nvPr/>
          </p:nvSpPr>
          <p:spPr>
            <a:xfrm>
              <a:off x="390754" y="-2"/>
              <a:ext cx="62331" cy="62335"/>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41" name="Circle"/>
            <p:cNvSpPr/>
            <p:nvPr/>
          </p:nvSpPr>
          <p:spPr>
            <a:xfrm>
              <a:off x="521005" y="-2"/>
              <a:ext cx="62333" cy="62335"/>
            </a:xfrm>
            <a:prstGeom prst="ellipse">
              <a:avLst/>
            </a:prstGeom>
            <a:solidFill>
              <a:srgbClr val="FFFFFF">
                <a:alpha val="2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grpSp>
      <p:sp>
        <p:nvSpPr>
          <p:cNvPr id="42" name="TextBox 52"/>
          <p:cNvSpPr txBox="1"/>
          <p:nvPr/>
        </p:nvSpPr>
        <p:spPr>
          <a:xfrm>
            <a:off x="4763888" y="3306487"/>
            <a:ext cx="2682168"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solidFill>
                  <a:srgbClr val="FFFFFF"/>
                </a:solidFill>
              </a:defRPr>
            </a:lvl1pPr>
          </a:lstStyle>
          <a:p>
            <a:pPr algn="ctr"/>
            <a:r>
              <a:rPr lang="en-IN" sz="3200" b="1" dirty="0" smtClean="0"/>
              <a:t>Complex</a:t>
            </a:r>
            <a:endParaRPr sz="3200" b="1" dirty="0"/>
          </a:p>
        </p:txBody>
      </p:sp>
      <p:sp>
        <p:nvSpPr>
          <p:cNvPr id="43" name="TextBox 52"/>
          <p:cNvSpPr txBox="1"/>
          <p:nvPr/>
        </p:nvSpPr>
        <p:spPr>
          <a:xfrm>
            <a:off x="4934729" y="4348553"/>
            <a:ext cx="2557488"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solidFill>
                  <a:srgbClr val="FFFFFF"/>
                </a:solidFill>
              </a:defRPr>
            </a:lvl1pPr>
          </a:lstStyle>
          <a:p>
            <a:pPr algn="ctr"/>
            <a:r>
              <a:rPr lang="en-IN" sz="3200" b="1" dirty="0" smtClean="0"/>
              <a:t>Logical</a:t>
            </a:r>
            <a:endParaRPr sz="3200" b="1" dirty="0"/>
          </a:p>
        </p:txBody>
      </p:sp>
      <p:grpSp>
        <p:nvGrpSpPr>
          <p:cNvPr id="44" name="Group"/>
          <p:cNvGrpSpPr/>
          <p:nvPr/>
        </p:nvGrpSpPr>
        <p:grpSpPr>
          <a:xfrm>
            <a:off x="5692466" y="5921053"/>
            <a:ext cx="583339" cy="62335"/>
            <a:chOff x="0" y="-1"/>
            <a:chExt cx="583337" cy="62333"/>
          </a:xfrm>
        </p:grpSpPr>
        <p:sp>
          <p:nvSpPr>
            <p:cNvPr id="45" name="Circle"/>
            <p:cNvSpPr/>
            <p:nvPr/>
          </p:nvSpPr>
          <p:spPr>
            <a:xfrm>
              <a:off x="-1" y="-2"/>
              <a:ext cx="62332" cy="62335"/>
            </a:xfrm>
            <a:prstGeom prst="ellipse">
              <a:avLst/>
            </a:prstGeom>
            <a:solidFill>
              <a:srgbClr val="FFFFFF"/>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46" name="Circle"/>
            <p:cNvSpPr/>
            <p:nvPr/>
          </p:nvSpPr>
          <p:spPr>
            <a:xfrm>
              <a:off x="130251" y="-2"/>
              <a:ext cx="62331" cy="62335"/>
            </a:xfrm>
            <a:prstGeom prst="ellipse">
              <a:avLst/>
            </a:prstGeom>
            <a:solidFill>
              <a:srgbClr val="FFFFFF">
                <a:alpha val="8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47" name="Circle"/>
            <p:cNvSpPr/>
            <p:nvPr/>
          </p:nvSpPr>
          <p:spPr>
            <a:xfrm>
              <a:off x="260502" y="-2"/>
              <a:ext cx="62331" cy="62335"/>
            </a:xfrm>
            <a:prstGeom prst="ellipse">
              <a:avLst/>
            </a:prstGeom>
            <a:solidFill>
              <a:srgbClr val="FFFFFF">
                <a:alpha val="6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48" name="Circle"/>
            <p:cNvSpPr/>
            <p:nvPr/>
          </p:nvSpPr>
          <p:spPr>
            <a:xfrm>
              <a:off x="390754" y="-2"/>
              <a:ext cx="62331" cy="62335"/>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sp>
          <p:nvSpPr>
            <p:cNvPr id="49" name="Circle"/>
            <p:cNvSpPr/>
            <p:nvPr/>
          </p:nvSpPr>
          <p:spPr>
            <a:xfrm>
              <a:off x="521005" y="-2"/>
              <a:ext cx="62333" cy="62335"/>
            </a:xfrm>
            <a:prstGeom prst="ellipse">
              <a:avLst/>
            </a:prstGeom>
            <a:solidFill>
              <a:srgbClr val="FFFFFF">
                <a:alpha val="20000"/>
              </a:srgbClr>
            </a:solidFill>
            <a:ln w="12700" cap="flat">
              <a:noFill/>
              <a:miter lim="400000"/>
            </a:ln>
            <a:effectLst/>
          </p:spPr>
          <p:txBody>
            <a:bodyPr wrap="square" lIns="45718" tIns="45718" rIns="45718" bIns="45718" numCol="1" anchor="ctr">
              <a:noAutofit/>
            </a:bodyPr>
            <a:lstStyle/>
            <a:p>
              <a:pPr>
                <a:defRPr>
                  <a:solidFill>
                    <a:srgbClr val="FFFFFF"/>
                  </a:solidFill>
                </a:defRPr>
              </a:pPr>
              <a:endParaRPr/>
            </a:p>
          </p:txBody>
        </p:sp>
      </p:grpSp>
      <p:sp>
        <p:nvSpPr>
          <p:cNvPr id="50" name="TextBox 49"/>
          <p:cNvSpPr txBox="1"/>
          <p:nvPr/>
        </p:nvSpPr>
        <p:spPr>
          <a:xfrm>
            <a:off x="4593927" y="5225096"/>
            <a:ext cx="2862593"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solidFill>
                  <a:srgbClr val="FFFFFF"/>
                </a:solidFill>
              </a:defRPr>
            </a:lvl1pPr>
          </a:lstStyle>
          <a:p>
            <a:pPr algn="ctr"/>
            <a:r>
              <a:rPr lang="en-US" sz="3200" b="1" dirty="0" smtClean="0"/>
              <a:t>Character</a:t>
            </a:r>
          </a:p>
        </p:txBody>
      </p:sp>
      <p:sp>
        <p:nvSpPr>
          <p:cNvPr id="51" name="Rectangle 50"/>
          <p:cNvSpPr/>
          <p:nvPr/>
        </p:nvSpPr>
        <p:spPr>
          <a:xfrm>
            <a:off x="1509120" y="3400045"/>
            <a:ext cx="3789226" cy="1323439"/>
          </a:xfrm>
          <a:prstGeom prst="rect">
            <a:avLst/>
          </a:prstGeom>
        </p:spPr>
        <p:txBody>
          <a:bodyPr wrap="square">
            <a:spAutoFit/>
          </a:bodyPr>
          <a:lstStyle/>
          <a:p>
            <a:pPr algn="ctr"/>
            <a:r>
              <a:rPr lang="en-IN" sz="40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latin typeface="Roboto Medium" panose="02000000000000000000" pitchFamily="2" charset="0"/>
                <a:ea typeface="Roboto Medium" panose="02000000000000000000" pitchFamily="2" charset="0"/>
                <a:cs typeface="Roboto Medium" panose="02000000000000000000" pitchFamily="2" charset="0"/>
              </a:rPr>
              <a:t>Basic Data</a:t>
            </a:r>
          </a:p>
          <a:p>
            <a:pPr algn="ctr"/>
            <a:r>
              <a:rPr lang="en-IN" sz="40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latin typeface="Roboto Medium" panose="02000000000000000000" pitchFamily="2" charset="0"/>
                <a:ea typeface="Roboto Medium" panose="02000000000000000000" pitchFamily="2" charset="0"/>
                <a:cs typeface="Roboto Medium" panose="02000000000000000000" pitchFamily="2" charset="0"/>
              </a:rPr>
              <a:t>Types</a:t>
            </a:r>
            <a:endParaRPr lang="en-IN" sz="40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Roboto Medium" panose="02000000000000000000" pitchFamily="2" charset="0"/>
              <a:ea typeface="Roboto Medium" panose="02000000000000000000" pitchFamily="2" charset="0"/>
              <a:cs typeface="Roboto Medium" panose="02000000000000000000" pitchFamily="2" charset="0"/>
            </a:endParaRPr>
          </a:p>
        </p:txBody>
      </p:sp>
      <p:sp>
        <p:nvSpPr>
          <p:cNvPr id="55" name="Rectangle 54"/>
          <p:cNvSpPr/>
          <p:nvPr/>
        </p:nvSpPr>
        <p:spPr>
          <a:xfrm>
            <a:off x="1243157" y="87916"/>
            <a:ext cx="6572309" cy="769441"/>
          </a:xfrm>
          <a:prstGeom prst="rect">
            <a:avLst/>
          </a:prstGeom>
        </p:spPr>
        <p:txBody>
          <a:bodyPr wrap="square">
            <a:spAutoFit/>
          </a:bodyPr>
          <a:lstStyle/>
          <a:p>
            <a:pPr algn="ct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Roboto Medium" panose="02000000000000000000" pitchFamily="2" charset="0"/>
                <a:ea typeface="Roboto Medium" panose="02000000000000000000" pitchFamily="2" charset="0"/>
                <a:cs typeface="Roboto Medium" panose="02000000000000000000" pitchFamily="2" charset="0"/>
              </a:rPr>
              <a:t>Basic </a:t>
            </a:r>
            <a:r>
              <a:rPr lang="en-IN"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Roboto Medium" panose="02000000000000000000" pitchFamily="2" charset="0"/>
                <a:ea typeface="Roboto Medium" panose="02000000000000000000" pitchFamily="2" charset="0"/>
                <a:cs typeface="Roboto Medium" panose="02000000000000000000" pitchFamily="2" charset="0"/>
              </a:rPr>
              <a:t>Data Types</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9"/>
                                        </p:tgtEl>
                                        <p:attrNameLst>
                                          <p:attrName>style.visibility</p:attrName>
                                        </p:attrNameLst>
                                      </p:cBhvr>
                                      <p:to>
                                        <p:strVal val="visible"/>
                                      </p:to>
                                    </p:set>
                                    <p:animEffect transition="in" filter="wipe(left)">
                                      <p:cBhvr>
                                        <p:cTn id="7" dur="600"/>
                                        <p:tgtEl>
                                          <p:spTgt spid="9"/>
                                        </p:tgtEl>
                                      </p:cBhvr>
                                    </p:animEffect>
                                  </p:childTnLst>
                                </p:cTn>
                              </p:par>
                            </p:childTnLst>
                          </p:cTn>
                        </p:par>
                        <p:par>
                          <p:cTn id="8" fill="hold">
                            <p:stCondLst>
                              <p:cond delay="600"/>
                            </p:stCondLst>
                            <p:childTnLst>
                              <p:par>
                                <p:cTn id="9" presetID="22" presetClass="entr" presetSubtype="8" fill="hold" grpId="0" nodeType="afterEffect">
                                  <p:stCondLst>
                                    <p:cond delay="0"/>
                                  </p:stCondLst>
                                  <p:iterate>
                                    <p:tmAbs val="0"/>
                                  </p:iterate>
                                  <p:childTnLst>
                                    <p:set>
                                      <p:cBhvr>
                                        <p:cTn id="10" fill="hold"/>
                                        <p:tgtEl>
                                          <p:spTgt spid="22"/>
                                        </p:tgtEl>
                                        <p:attrNameLst>
                                          <p:attrName>style.visibility</p:attrName>
                                        </p:attrNameLst>
                                      </p:cBhvr>
                                      <p:to>
                                        <p:strVal val="visible"/>
                                      </p:to>
                                    </p:set>
                                    <p:animEffect transition="in" filter="wipe(left)">
                                      <p:cBhvr>
                                        <p:cTn id="11" dur="4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p:tmAbs val="0"/>
                                  </p:iterate>
                                  <p:childTnLst>
                                    <p:set>
                                      <p:cBhvr>
                                        <p:cTn id="14" fill="hold"/>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p:tmAbs val="0"/>
                                  </p:iterate>
                                  <p:childTnLst>
                                    <p:set>
                                      <p:cBhvr>
                                        <p:cTn id="19" fill="hold"/>
                                        <p:tgtEl>
                                          <p:spTgt spid="10"/>
                                        </p:tgtEl>
                                        <p:attrNameLst>
                                          <p:attrName>style.visibility</p:attrName>
                                        </p:attrNameLst>
                                      </p:cBhvr>
                                      <p:to>
                                        <p:strVal val="visible"/>
                                      </p:to>
                                    </p:set>
                                    <p:animEffect transition="in" filter="wipe(left)">
                                      <p:cBhvr>
                                        <p:cTn id="20" dur="600"/>
                                        <p:tgtEl>
                                          <p:spTgt spid="10"/>
                                        </p:tgtEl>
                                      </p:cBhvr>
                                    </p:animEffect>
                                  </p:childTnLst>
                                </p:cTn>
                              </p:par>
                            </p:childTnLst>
                          </p:cTn>
                        </p:par>
                        <p:par>
                          <p:cTn id="21" fill="hold">
                            <p:stCondLst>
                              <p:cond delay="600"/>
                            </p:stCondLst>
                            <p:childTnLst>
                              <p:par>
                                <p:cTn id="22" presetID="22" presetClass="entr" presetSubtype="8" fill="hold" grpId="0" nodeType="afterEffect">
                                  <p:stCondLst>
                                    <p:cond delay="0"/>
                                  </p:stCondLst>
                                  <p:iterate>
                                    <p:tmAbs val="0"/>
                                  </p:iterate>
                                  <p:childTnLst>
                                    <p:set>
                                      <p:cBhvr>
                                        <p:cTn id="23" fill="hold"/>
                                        <p:tgtEl>
                                          <p:spTgt spid="29"/>
                                        </p:tgtEl>
                                        <p:attrNameLst>
                                          <p:attrName>style.visibility</p:attrName>
                                        </p:attrNameLst>
                                      </p:cBhvr>
                                      <p:to>
                                        <p:strVal val="visible"/>
                                      </p:to>
                                    </p:set>
                                    <p:animEffect transition="in" filter="wipe(left)">
                                      <p:cBhvr>
                                        <p:cTn id="24" dur="400"/>
                                        <p:tgtEl>
                                          <p:spTgt spid="29"/>
                                        </p:tgtEl>
                                      </p:cBhvr>
                                    </p:animEffect>
                                  </p:childTnLst>
                                </p:cTn>
                              </p:par>
                            </p:childTnLst>
                          </p:cTn>
                        </p:par>
                        <p:par>
                          <p:cTn id="25" fill="hold">
                            <p:stCondLst>
                              <p:cond delay="1000"/>
                            </p:stCondLst>
                            <p:childTnLst>
                              <p:par>
                                <p:cTn id="26" presetID="22" presetClass="entr" presetSubtype="8" fill="hold" grpId="0" nodeType="afterEffect">
                                  <p:stCondLst>
                                    <p:cond delay="0"/>
                                  </p:stCondLst>
                                  <p:iterate>
                                    <p:tmAbs val="0"/>
                                  </p:iterate>
                                  <p:childTnLst>
                                    <p:set>
                                      <p:cBhvr>
                                        <p:cTn id="27" fill="hold"/>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p:tmAbs val="0"/>
                                  </p:iterate>
                                  <p:childTnLst>
                                    <p:set>
                                      <p:cBhvr>
                                        <p:cTn id="32" fill="hold"/>
                                        <p:tgtEl>
                                          <p:spTgt spid="11"/>
                                        </p:tgtEl>
                                        <p:attrNameLst>
                                          <p:attrName>style.visibility</p:attrName>
                                        </p:attrNameLst>
                                      </p:cBhvr>
                                      <p:to>
                                        <p:strVal val="visible"/>
                                      </p:to>
                                    </p:set>
                                    <p:animEffect transition="in" filter="wipe(left)">
                                      <p:cBhvr>
                                        <p:cTn id="33" dur="600"/>
                                        <p:tgtEl>
                                          <p:spTgt spid="11"/>
                                        </p:tgtEl>
                                      </p:cBhvr>
                                    </p:animEffect>
                                  </p:childTnLst>
                                </p:cTn>
                              </p:par>
                            </p:childTnLst>
                          </p:cTn>
                        </p:par>
                        <p:par>
                          <p:cTn id="34" fill="hold">
                            <p:stCondLst>
                              <p:cond delay="600"/>
                            </p:stCondLst>
                            <p:childTnLst>
                              <p:par>
                                <p:cTn id="35" presetID="22" presetClass="entr" presetSubtype="8" fill="hold" grpId="0" nodeType="afterEffect">
                                  <p:stCondLst>
                                    <p:cond delay="0"/>
                                  </p:stCondLst>
                                  <p:iterate>
                                    <p:tmAbs val="0"/>
                                  </p:iterate>
                                  <p:childTnLst>
                                    <p:set>
                                      <p:cBhvr>
                                        <p:cTn id="36" fill="hold"/>
                                        <p:tgtEl>
                                          <p:spTgt spid="42"/>
                                        </p:tgtEl>
                                        <p:attrNameLst>
                                          <p:attrName>style.visibility</p:attrName>
                                        </p:attrNameLst>
                                      </p:cBhvr>
                                      <p:to>
                                        <p:strVal val="visible"/>
                                      </p:to>
                                    </p:set>
                                    <p:animEffect transition="in" filter="wipe(left)">
                                      <p:cBhvr>
                                        <p:cTn id="37" dur="400"/>
                                        <p:tgtEl>
                                          <p:spTgt spid="4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p:tmAbs val="0"/>
                                  </p:iterate>
                                  <p:childTnLst>
                                    <p:set>
                                      <p:cBhvr>
                                        <p:cTn id="40" fill="hold"/>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p:tmAbs val="0"/>
                                  </p:iterate>
                                  <p:childTnLst>
                                    <p:set>
                                      <p:cBhvr>
                                        <p:cTn id="45" fill="hold"/>
                                        <p:tgtEl>
                                          <p:spTgt spid="12"/>
                                        </p:tgtEl>
                                        <p:attrNameLst>
                                          <p:attrName>style.visibility</p:attrName>
                                        </p:attrNameLst>
                                      </p:cBhvr>
                                      <p:to>
                                        <p:strVal val="visible"/>
                                      </p:to>
                                    </p:set>
                                    <p:animEffect transition="in" filter="wipe(left)">
                                      <p:cBhvr>
                                        <p:cTn id="46" dur="600"/>
                                        <p:tgtEl>
                                          <p:spTgt spid="12"/>
                                        </p:tgtEl>
                                      </p:cBhvr>
                                    </p:animEffect>
                                  </p:childTnLst>
                                </p:cTn>
                              </p:par>
                            </p:childTnLst>
                          </p:cTn>
                        </p:par>
                        <p:par>
                          <p:cTn id="47" fill="hold">
                            <p:stCondLst>
                              <p:cond delay="600"/>
                            </p:stCondLst>
                            <p:childTnLst>
                              <p:par>
                                <p:cTn id="48" presetID="22" presetClass="entr" presetSubtype="8" fill="hold" grpId="0" nodeType="afterEffect">
                                  <p:stCondLst>
                                    <p:cond delay="0"/>
                                  </p:stCondLst>
                                  <p:iterate>
                                    <p:tmAbs val="0"/>
                                  </p:iterate>
                                  <p:childTnLst>
                                    <p:set>
                                      <p:cBhvr>
                                        <p:cTn id="49" fill="hold"/>
                                        <p:tgtEl>
                                          <p:spTgt spid="43"/>
                                        </p:tgtEl>
                                        <p:attrNameLst>
                                          <p:attrName>style.visibility</p:attrName>
                                        </p:attrNameLst>
                                      </p:cBhvr>
                                      <p:to>
                                        <p:strVal val="visible"/>
                                      </p:to>
                                    </p:set>
                                    <p:animEffect transition="in" filter="wipe(left)">
                                      <p:cBhvr>
                                        <p:cTn id="50" dur="400"/>
                                        <p:tgtEl>
                                          <p:spTgt spid="4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p:tmAbs val="0"/>
                                  </p:iterate>
                                  <p:childTnLst>
                                    <p:set>
                                      <p:cBhvr>
                                        <p:cTn id="53" fill="hold"/>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p:tmAbs val="0"/>
                                  </p:iterate>
                                  <p:childTnLst>
                                    <p:set>
                                      <p:cBhvr>
                                        <p:cTn id="58" fill="hold"/>
                                        <p:tgtEl>
                                          <p:spTgt spid="13"/>
                                        </p:tgtEl>
                                        <p:attrNameLst>
                                          <p:attrName>style.visibility</p:attrName>
                                        </p:attrNameLst>
                                      </p:cBhvr>
                                      <p:to>
                                        <p:strVal val="visible"/>
                                      </p:to>
                                    </p:set>
                                    <p:animEffect transition="in" filter="wipe(left)">
                                      <p:cBhvr>
                                        <p:cTn id="59" dur="600"/>
                                        <p:tgtEl>
                                          <p:spTgt spid="13"/>
                                        </p:tgtEl>
                                      </p:cBhvr>
                                    </p:animEffect>
                                  </p:childTnLst>
                                </p:cTn>
                              </p:par>
                            </p:childTnLst>
                          </p:cTn>
                        </p:par>
                        <p:par>
                          <p:cTn id="60" fill="hold">
                            <p:stCondLst>
                              <p:cond delay="600"/>
                            </p:stCondLst>
                            <p:childTnLst>
                              <p:par>
                                <p:cTn id="61" presetID="22" presetClass="entr" presetSubtype="8" fill="hold" grpId="0" nodeType="afterEffect">
                                  <p:stCondLst>
                                    <p:cond delay="0"/>
                                  </p:stCondLst>
                                  <p:iterate>
                                    <p:tmAbs val="0"/>
                                  </p:iterate>
                                  <p:childTnLst>
                                    <p:set>
                                      <p:cBhvr>
                                        <p:cTn id="62" fill="hold"/>
                                        <p:tgtEl>
                                          <p:spTgt spid="15"/>
                                        </p:tgtEl>
                                        <p:attrNameLst>
                                          <p:attrName>style.visibility</p:attrName>
                                        </p:attrNameLst>
                                      </p:cBhvr>
                                      <p:to>
                                        <p:strVal val="visible"/>
                                      </p:to>
                                    </p:set>
                                    <p:animEffect transition="in" filter="wipe(left)">
                                      <p:cBhvr>
                                        <p:cTn id="63" dur="600"/>
                                        <p:tgtEl>
                                          <p:spTgt spid="15"/>
                                        </p:tgtEl>
                                      </p:cBhvr>
                                    </p:animEffect>
                                  </p:childTnLst>
                                </p:cTn>
                              </p:par>
                            </p:childTnLst>
                          </p:cTn>
                        </p:par>
                        <p:par>
                          <p:cTn id="64" fill="hold">
                            <p:stCondLst>
                              <p:cond delay="1200"/>
                            </p:stCondLst>
                            <p:childTnLst>
                              <p:par>
                                <p:cTn id="65" presetID="22" presetClass="entr" presetSubtype="8" fill="hold" grpId="0" nodeType="afterEffect">
                                  <p:stCondLst>
                                    <p:cond delay="0"/>
                                  </p:stCondLst>
                                  <p:iterate>
                                    <p:tmAbs val="0"/>
                                  </p:iterate>
                                  <p:childTnLst>
                                    <p:set>
                                      <p:cBhvr>
                                        <p:cTn id="66" fill="hold"/>
                                        <p:tgtEl>
                                          <p:spTgt spid="14"/>
                                        </p:tgtEl>
                                        <p:attrNameLst>
                                          <p:attrName>style.visibility</p:attrName>
                                        </p:attrNameLst>
                                      </p:cBhvr>
                                      <p:to>
                                        <p:strVal val="visible"/>
                                      </p:to>
                                    </p:set>
                                    <p:animEffect transition="in" filter="wipe(left)">
                                      <p:cBhvr>
                                        <p:cTn id="67" dur="600"/>
                                        <p:tgtEl>
                                          <p:spTgt spid="14"/>
                                        </p:tgtEl>
                                      </p:cBhvr>
                                    </p:animEffect>
                                  </p:childTnLst>
                                </p:cTn>
                              </p:par>
                            </p:childTnLst>
                          </p:cTn>
                        </p:par>
                        <p:par>
                          <p:cTn id="68" fill="hold">
                            <p:stCondLst>
                              <p:cond delay="1800"/>
                            </p:stCondLst>
                            <p:childTnLst>
                              <p:par>
                                <p:cTn id="69" presetID="22" presetClass="entr" presetSubtype="8" fill="hold" grpId="0" nodeType="afterEffect">
                                  <p:stCondLst>
                                    <p:cond delay="0"/>
                                  </p:stCondLst>
                                  <p:iterate>
                                    <p:tmAbs val="0"/>
                                  </p:iterate>
                                  <p:childTnLst>
                                    <p:set>
                                      <p:cBhvr>
                                        <p:cTn id="70" fill="hold"/>
                                        <p:tgtEl>
                                          <p:spTgt spid="50"/>
                                        </p:tgtEl>
                                        <p:attrNameLst>
                                          <p:attrName>style.visibility</p:attrName>
                                        </p:attrNameLst>
                                      </p:cBhvr>
                                      <p:to>
                                        <p:strVal val="visible"/>
                                      </p:to>
                                    </p:set>
                                    <p:animEffect transition="in" filter="wipe(left)">
                                      <p:cBhvr>
                                        <p:cTn id="71" dur="400"/>
                                        <p:tgtEl>
                                          <p:spTgt spid="50"/>
                                        </p:tgtEl>
                                      </p:cBhvr>
                                    </p:animEffect>
                                  </p:childTnLst>
                                </p:cTn>
                              </p:par>
                            </p:childTnLst>
                          </p:cTn>
                        </p:par>
                        <p:par>
                          <p:cTn id="72" fill="hold">
                            <p:stCondLst>
                              <p:cond delay="2200"/>
                            </p:stCondLst>
                            <p:childTnLst>
                              <p:par>
                                <p:cTn id="73" presetID="22" presetClass="entr" presetSubtype="8" fill="hold" grpId="0" nodeType="afterEffect">
                                  <p:stCondLst>
                                    <p:cond delay="0"/>
                                  </p:stCondLst>
                                  <p:iterate>
                                    <p:tmAbs val="0"/>
                                  </p:iterate>
                                  <p:childTnLst>
                                    <p:set>
                                      <p:cBhvr>
                                        <p:cTn id="74" fill="hold"/>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animBg="1" advAuto="0"/>
      <p:bldP spid="14" grpId="0" animBg="1" advAuto="0"/>
      <p:bldP spid="15" grpId="0" animBg="1" advAuto="0"/>
      <p:bldP spid="16" grpId="0" animBg="1" advAuto="0"/>
      <p:bldP spid="22" grpId="0" animBg="1" advAuto="0"/>
      <p:bldP spid="23" grpId="0" animBg="1" advAuto="0"/>
      <p:bldP spid="29" grpId="0" animBg="1" advAuto="0"/>
      <p:bldP spid="30" grpId="0" animBg="1" advAuto="0"/>
      <p:bldP spid="36" grpId="0" animBg="1" advAuto="0"/>
      <p:bldP spid="42" grpId="0" animBg="1" advAuto="0"/>
      <p:bldP spid="43" grpId="0" animBg="1" advAuto="0"/>
      <p:bldP spid="44" grpId="0" animBg="1" advAuto="0"/>
      <p:bldP spid="5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983255551"/>
              </p:ext>
            </p:extLst>
          </p:nvPr>
        </p:nvGraphicFramePr>
        <p:xfrm>
          <a:off x="-1" y="142852"/>
          <a:ext cx="8964489" cy="6871722"/>
        </p:xfrm>
        <a:graphic>
          <a:graphicData uri="http://schemas.openxmlformats.org/drawingml/2006/table">
            <a:tbl>
              <a:tblPr firstRow="1" bandRow="1">
                <a:tableStyleId>{5C22544A-7EE6-4342-B048-85BDC9FD1C3A}</a:tableStyleId>
              </a:tblPr>
              <a:tblGrid>
                <a:gridCol w="1259633">
                  <a:extLst>
                    <a:ext uri="{9D8B030D-6E8A-4147-A177-3AD203B41FA5}">
                      <a16:colId xmlns:a16="http://schemas.microsoft.com/office/drawing/2014/main" xmlns="" val="20000"/>
                    </a:ext>
                  </a:extLst>
                </a:gridCol>
                <a:gridCol w="1261617">
                  <a:extLst>
                    <a:ext uri="{9D8B030D-6E8A-4147-A177-3AD203B41FA5}">
                      <a16:colId xmlns:a16="http://schemas.microsoft.com/office/drawing/2014/main" xmlns="" val="20001"/>
                    </a:ext>
                  </a:extLst>
                </a:gridCol>
                <a:gridCol w="5219103">
                  <a:extLst>
                    <a:ext uri="{9D8B030D-6E8A-4147-A177-3AD203B41FA5}">
                      <a16:colId xmlns:a16="http://schemas.microsoft.com/office/drawing/2014/main" xmlns="" val="20002"/>
                    </a:ext>
                  </a:extLst>
                </a:gridCol>
                <a:gridCol w="1224136">
                  <a:extLst>
                    <a:ext uri="{9D8B030D-6E8A-4147-A177-3AD203B41FA5}">
                      <a16:colId xmlns:a16="http://schemas.microsoft.com/office/drawing/2014/main" xmlns="" val="20003"/>
                    </a:ext>
                  </a:extLst>
                </a:gridCol>
              </a:tblGrid>
              <a:tr h="388461">
                <a:tc>
                  <a:txBody>
                    <a:bodyPr/>
                    <a:lstStyle/>
                    <a:p>
                      <a:pPr algn="ctr" fontAlgn="t"/>
                      <a:r>
                        <a:rPr lang="en-US" sz="1800" dirty="0">
                          <a:solidFill>
                            <a:schemeClr val="tx1"/>
                          </a:solidFill>
                        </a:rPr>
                        <a:t>Data Type</a:t>
                      </a:r>
                    </a:p>
                  </a:txBody>
                  <a:tcPr marL="59763" marR="59763" marT="59763" marB="59763"/>
                </a:tc>
                <a:tc>
                  <a:txBody>
                    <a:bodyPr/>
                    <a:lstStyle/>
                    <a:p>
                      <a:pPr algn="ctr" fontAlgn="t"/>
                      <a:r>
                        <a:rPr lang="en-US" sz="1800">
                          <a:solidFill>
                            <a:schemeClr val="tx1"/>
                          </a:solidFill>
                        </a:rPr>
                        <a:t>Example</a:t>
                      </a:r>
                    </a:p>
                  </a:txBody>
                  <a:tcPr marL="59763" marR="59763" marT="59763" marB="59763"/>
                </a:tc>
                <a:tc>
                  <a:txBody>
                    <a:bodyPr/>
                    <a:lstStyle/>
                    <a:p>
                      <a:pPr algn="ctr" fontAlgn="t"/>
                      <a:r>
                        <a:rPr lang="en-US" sz="1800" dirty="0">
                          <a:solidFill>
                            <a:schemeClr val="tx1"/>
                          </a:solidFill>
                        </a:rPr>
                        <a:t>Verify</a:t>
                      </a:r>
                    </a:p>
                  </a:txBody>
                  <a:tcPr marL="59763" marR="59763" marT="59763" marB="59763"/>
                </a:tc>
                <a:tc>
                  <a:txBody>
                    <a:bodyPr/>
                    <a:lstStyle/>
                    <a:p>
                      <a:pPr algn="ctr" fontAlgn="t"/>
                      <a:r>
                        <a:rPr lang="en-IN" sz="1800" dirty="0" smtClean="0">
                          <a:solidFill>
                            <a:schemeClr val="tx1"/>
                          </a:solidFill>
                        </a:rPr>
                        <a:t>Live </a:t>
                      </a:r>
                    </a:p>
                    <a:p>
                      <a:pPr algn="ctr" fontAlgn="t"/>
                      <a:r>
                        <a:rPr lang="en-IN" sz="1800" dirty="0" smtClean="0">
                          <a:solidFill>
                            <a:schemeClr val="tx1"/>
                          </a:solidFill>
                        </a:rPr>
                        <a:t>Demo</a:t>
                      </a:r>
                      <a:endParaRPr lang="en-US" sz="1800" dirty="0">
                        <a:solidFill>
                          <a:schemeClr val="tx1"/>
                        </a:solidFill>
                      </a:endParaRPr>
                    </a:p>
                  </a:txBody>
                  <a:tcPr marL="59763" marR="59763" marT="59763" marB="59763"/>
                </a:tc>
                <a:extLst>
                  <a:ext uri="{0D108BD9-81ED-4DB2-BD59-A6C34878D82A}">
                    <a16:rowId xmlns:a16="http://schemas.microsoft.com/office/drawing/2014/main" xmlns="" val="10000"/>
                  </a:ext>
                </a:extLst>
              </a:tr>
              <a:tr h="926331">
                <a:tc>
                  <a:txBody>
                    <a:bodyPr/>
                    <a:lstStyle/>
                    <a:p>
                      <a:pPr fontAlgn="t"/>
                      <a:r>
                        <a:rPr lang="en-US" sz="1800" dirty="0">
                          <a:solidFill>
                            <a:srgbClr val="C00000"/>
                          </a:solidFill>
                        </a:rPr>
                        <a:t>Logical</a:t>
                      </a:r>
                    </a:p>
                  </a:txBody>
                  <a:tcPr marL="59763" marR="59763" marT="59763" marB="59763"/>
                </a:tc>
                <a:tc>
                  <a:txBody>
                    <a:bodyPr/>
                    <a:lstStyle/>
                    <a:p>
                      <a:pPr fontAlgn="t"/>
                      <a:r>
                        <a:rPr lang="en-US" sz="1800" dirty="0">
                          <a:solidFill>
                            <a:srgbClr val="C00000"/>
                          </a:solidFill>
                        </a:rPr>
                        <a:t>TRUE, FALSE</a:t>
                      </a:r>
                    </a:p>
                  </a:txBody>
                  <a:tcPr marL="59763" marR="59763" marT="59763" marB="59763"/>
                </a:tc>
                <a:tc>
                  <a:txBody>
                    <a:bodyPr/>
                    <a:lstStyle/>
                    <a:p>
                      <a:pPr algn="just" fontAlgn="t"/>
                      <a:r>
                        <a:rPr lang="en-US" sz="1800" dirty="0" smtClean="0">
                          <a:solidFill>
                            <a:srgbClr val="C00000"/>
                          </a:solidFill>
                        </a:rPr>
                        <a:t>v </a:t>
                      </a:r>
                      <a:r>
                        <a:rPr lang="en-US" sz="1800" dirty="0">
                          <a:solidFill>
                            <a:srgbClr val="C00000"/>
                          </a:solidFill>
                        </a:rPr>
                        <a:t>&lt;- TRUE print(class(v))it produces the following result −</a:t>
                      </a:r>
                    </a:p>
                    <a:p>
                      <a:pPr fontAlgn="t"/>
                      <a:r>
                        <a:rPr lang="en-US" sz="1800" dirty="0">
                          <a:solidFill>
                            <a:srgbClr val="C00000"/>
                          </a:solidFill>
                        </a:rPr>
                        <a:t>[1] "</a:t>
                      </a:r>
                      <a:r>
                        <a:rPr lang="en-US" sz="1800" dirty="0" smtClean="0">
                          <a:solidFill>
                            <a:srgbClr val="C00000"/>
                          </a:solidFill>
                        </a:rPr>
                        <a:t>logical</a:t>
                      </a:r>
                      <a:endParaRPr lang="en-US" sz="1800" dirty="0">
                        <a:solidFill>
                          <a:srgbClr val="C00000"/>
                        </a:solidFill>
                      </a:endParaRPr>
                    </a:p>
                  </a:txBody>
                  <a:tcPr marL="59763" marR="59763" marT="59763" marB="59763"/>
                </a:tc>
                <a:tc rowSpan="6">
                  <a:txBody>
                    <a:bodyPr/>
                    <a:lstStyle/>
                    <a:p>
                      <a:pPr algn="ctr" fontAlgn="t"/>
                      <a:r>
                        <a:rPr lang="en-US" sz="1800" dirty="0" smtClean="0">
                          <a:solidFill>
                            <a:srgbClr val="C00000"/>
                          </a:solidFill>
                          <a:hlinkClick r:id="rId2" action="ppaction://hlinkfile"/>
                        </a:rPr>
                        <a:t>R GUI</a:t>
                      </a:r>
                      <a:r>
                        <a:rPr lang="en-US" sz="1800" dirty="0" smtClean="0">
                          <a:solidFill>
                            <a:srgbClr val="C00000"/>
                          </a:solidFill>
                        </a:rPr>
                        <a:t> </a:t>
                      </a:r>
                    </a:p>
                    <a:p>
                      <a:pPr algn="ctr" fontAlgn="t"/>
                      <a:endParaRPr lang="en-IN" sz="1800" dirty="0" smtClean="0">
                        <a:solidFill>
                          <a:srgbClr val="C00000"/>
                        </a:solidFill>
                      </a:endParaRPr>
                    </a:p>
                    <a:p>
                      <a:pPr algn="ctr" fontAlgn="t"/>
                      <a:endParaRPr lang="en-IN" sz="1800" dirty="0" smtClean="0">
                        <a:solidFill>
                          <a:srgbClr val="C00000"/>
                        </a:solidFill>
                      </a:endParaRPr>
                    </a:p>
                    <a:p>
                      <a:pPr algn="ctr" fontAlgn="t"/>
                      <a:endParaRPr lang="en-US" sz="1800" dirty="0" smtClean="0">
                        <a:solidFill>
                          <a:srgbClr val="C00000"/>
                        </a:solidFill>
                      </a:endParaRPr>
                    </a:p>
                    <a:p>
                      <a:pPr algn="ctr" fontAlgn="t"/>
                      <a:r>
                        <a:rPr lang="en-US" sz="1800" dirty="0" err="1" smtClean="0">
                          <a:solidFill>
                            <a:srgbClr val="C00000"/>
                          </a:solidFill>
                          <a:hlinkClick r:id="rId3" action="ppaction://hlinkfile"/>
                        </a:rPr>
                        <a:t>RStudio</a:t>
                      </a:r>
                      <a:endParaRPr lang="en-US" sz="1800" dirty="0">
                        <a:solidFill>
                          <a:srgbClr val="C00000"/>
                        </a:solidFill>
                      </a:endParaRPr>
                    </a:p>
                  </a:txBody>
                  <a:tcPr marL="59763" marR="59763" marT="59763" marB="59763" anchor="ctr"/>
                </a:tc>
                <a:extLst>
                  <a:ext uri="{0D108BD9-81ED-4DB2-BD59-A6C34878D82A}">
                    <a16:rowId xmlns:a16="http://schemas.microsoft.com/office/drawing/2014/main" xmlns="" val="10001"/>
                  </a:ext>
                </a:extLst>
              </a:tr>
              <a:tr h="926331">
                <a:tc>
                  <a:txBody>
                    <a:bodyPr/>
                    <a:lstStyle/>
                    <a:p>
                      <a:pPr fontAlgn="t"/>
                      <a:r>
                        <a:rPr lang="en-US" sz="1800" dirty="0">
                          <a:solidFill>
                            <a:srgbClr val="C00000"/>
                          </a:solidFill>
                        </a:rPr>
                        <a:t>Numeric</a:t>
                      </a:r>
                    </a:p>
                  </a:txBody>
                  <a:tcPr marL="59763" marR="59763" marT="59763" marB="59763"/>
                </a:tc>
                <a:tc>
                  <a:txBody>
                    <a:bodyPr/>
                    <a:lstStyle/>
                    <a:p>
                      <a:pPr fontAlgn="t"/>
                      <a:r>
                        <a:rPr lang="en-US" sz="1800" dirty="0">
                          <a:solidFill>
                            <a:srgbClr val="C00000"/>
                          </a:solidFill>
                        </a:rPr>
                        <a:t>12.3, 5, 999</a:t>
                      </a:r>
                    </a:p>
                  </a:txBody>
                  <a:tcPr marL="59763" marR="59763" marT="59763" marB="59763"/>
                </a:tc>
                <a:tc>
                  <a:txBody>
                    <a:bodyPr/>
                    <a:lstStyle/>
                    <a:p>
                      <a:pPr algn="just" fontAlgn="t"/>
                      <a:r>
                        <a:rPr lang="en-US" sz="1800" dirty="0" smtClean="0">
                          <a:solidFill>
                            <a:srgbClr val="C00000"/>
                          </a:solidFill>
                        </a:rPr>
                        <a:t>v </a:t>
                      </a:r>
                      <a:r>
                        <a:rPr lang="en-US" sz="1800" dirty="0">
                          <a:solidFill>
                            <a:srgbClr val="C00000"/>
                          </a:solidFill>
                        </a:rPr>
                        <a:t>&lt;- 23.5 print(class(v))it produces the following result −</a:t>
                      </a:r>
                    </a:p>
                    <a:p>
                      <a:pPr fontAlgn="t"/>
                      <a:r>
                        <a:rPr lang="en-US" sz="1800" dirty="0">
                          <a:solidFill>
                            <a:srgbClr val="C00000"/>
                          </a:solidFill>
                        </a:rPr>
                        <a:t>[1] "numeric" </a:t>
                      </a:r>
                    </a:p>
                  </a:txBody>
                  <a:tcPr marL="59763" marR="59763" marT="59763" marB="59763"/>
                </a:tc>
                <a:tc vMerge="1">
                  <a:txBody>
                    <a:bodyPr/>
                    <a:lstStyle/>
                    <a:p>
                      <a:pPr fontAlgn="t"/>
                      <a:endParaRPr lang="en-US" dirty="0"/>
                    </a:p>
                  </a:txBody>
                  <a:tcPr marL="60960" marR="60960" marT="60960" marB="60960"/>
                </a:tc>
                <a:extLst>
                  <a:ext uri="{0D108BD9-81ED-4DB2-BD59-A6C34878D82A}">
                    <a16:rowId xmlns:a16="http://schemas.microsoft.com/office/drawing/2014/main" xmlns="" val="10002"/>
                  </a:ext>
                </a:extLst>
              </a:tr>
              <a:tr h="926331">
                <a:tc>
                  <a:txBody>
                    <a:bodyPr/>
                    <a:lstStyle/>
                    <a:p>
                      <a:pPr fontAlgn="t"/>
                      <a:r>
                        <a:rPr lang="en-US" sz="1800" dirty="0">
                          <a:solidFill>
                            <a:srgbClr val="C00000"/>
                          </a:solidFill>
                        </a:rPr>
                        <a:t>Integer</a:t>
                      </a:r>
                    </a:p>
                  </a:txBody>
                  <a:tcPr marL="59763" marR="59763" marT="59763" marB="59763"/>
                </a:tc>
                <a:tc>
                  <a:txBody>
                    <a:bodyPr/>
                    <a:lstStyle/>
                    <a:p>
                      <a:pPr fontAlgn="t"/>
                      <a:r>
                        <a:rPr lang="en-US" sz="1800" dirty="0">
                          <a:solidFill>
                            <a:srgbClr val="C00000"/>
                          </a:solidFill>
                        </a:rPr>
                        <a:t>2L, 34L, 0L</a:t>
                      </a:r>
                    </a:p>
                  </a:txBody>
                  <a:tcPr marL="59763" marR="59763" marT="59763" marB="59763"/>
                </a:tc>
                <a:tc>
                  <a:txBody>
                    <a:bodyPr/>
                    <a:lstStyle/>
                    <a:p>
                      <a:pPr algn="just" fontAlgn="t"/>
                      <a:r>
                        <a:rPr lang="en-US" sz="1800" dirty="0" smtClean="0">
                          <a:solidFill>
                            <a:srgbClr val="C00000"/>
                          </a:solidFill>
                        </a:rPr>
                        <a:t>v </a:t>
                      </a:r>
                      <a:r>
                        <a:rPr lang="en-US" sz="1800" dirty="0">
                          <a:solidFill>
                            <a:srgbClr val="C00000"/>
                          </a:solidFill>
                        </a:rPr>
                        <a:t>&lt;- 2L print(class(v))it produces the following result −</a:t>
                      </a:r>
                    </a:p>
                    <a:p>
                      <a:pPr fontAlgn="t"/>
                      <a:r>
                        <a:rPr lang="en-US" sz="1800" dirty="0">
                          <a:solidFill>
                            <a:srgbClr val="C00000"/>
                          </a:solidFill>
                        </a:rPr>
                        <a:t>[1] "integer" </a:t>
                      </a:r>
                    </a:p>
                  </a:txBody>
                  <a:tcPr marL="59763" marR="59763" marT="59763" marB="59763"/>
                </a:tc>
                <a:tc vMerge="1">
                  <a:txBody>
                    <a:bodyPr/>
                    <a:lstStyle/>
                    <a:p>
                      <a:pPr fontAlgn="t"/>
                      <a:endParaRPr lang="en-US" dirty="0"/>
                    </a:p>
                  </a:txBody>
                  <a:tcPr marL="60960" marR="60960" marT="60960" marB="60960"/>
                </a:tc>
                <a:extLst>
                  <a:ext uri="{0D108BD9-81ED-4DB2-BD59-A6C34878D82A}">
                    <a16:rowId xmlns:a16="http://schemas.microsoft.com/office/drawing/2014/main" xmlns="" val="10003"/>
                  </a:ext>
                </a:extLst>
              </a:tr>
              <a:tr h="926331">
                <a:tc>
                  <a:txBody>
                    <a:bodyPr/>
                    <a:lstStyle/>
                    <a:p>
                      <a:pPr fontAlgn="t"/>
                      <a:r>
                        <a:rPr lang="en-US" sz="1800" dirty="0">
                          <a:solidFill>
                            <a:srgbClr val="C00000"/>
                          </a:solidFill>
                        </a:rPr>
                        <a:t>Complex</a:t>
                      </a:r>
                    </a:p>
                  </a:txBody>
                  <a:tcPr marL="59763" marR="59763" marT="59763" marB="59763"/>
                </a:tc>
                <a:tc>
                  <a:txBody>
                    <a:bodyPr/>
                    <a:lstStyle/>
                    <a:p>
                      <a:pPr fontAlgn="t"/>
                      <a:r>
                        <a:rPr lang="en-US" sz="1800" dirty="0">
                          <a:solidFill>
                            <a:srgbClr val="C00000"/>
                          </a:solidFill>
                        </a:rPr>
                        <a:t>3 + 2i</a:t>
                      </a:r>
                    </a:p>
                  </a:txBody>
                  <a:tcPr marL="59763" marR="59763" marT="59763" marB="59763"/>
                </a:tc>
                <a:tc>
                  <a:txBody>
                    <a:bodyPr/>
                    <a:lstStyle/>
                    <a:p>
                      <a:pPr algn="just" fontAlgn="t"/>
                      <a:r>
                        <a:rPr lang="en-US" sz="1800" dirty="0" smtClean="0">
                          <a:solidFill>
                            <a:srgbClr val="C00000"/>
                          </a:solidFill>
                        </a:rPr>
                        <a:t>v </a:t>
                      </a:r>
                      <a:r>
                        <a:rPr lang="en-US" sz="1800" dirty="0">
                          <a:solidFill>
                            <a:srgbClr val="C00000"/>
                          </a:solidFill>
                        </a:rPr>
                        <a:t>&lt;- 2+5i print(class(v))it produces the following result −</a:t>
                      </a:r>
                    </a:p>
                    <a:p>
                      <a:pPr fontAlgn="t"/>
                      <a:r>
                        <a:rPr lang="en-US" sz="1800" dirty="0">
                          <a:solidFill>
                            <a:srgbClr val="C00000"/>
                          </a:solidFill>
                        </a:rPr>
                        <a:t>[1] "complex" </a:t>
                      </a:r>
                    </a:p>
                  </a:txBody>
                  <a:tcPr marL="59763" marR="59763" marT="59763" marB="59763"/>
                </a:tc>
                <a:tc vMerge="1">
                  <a:txBody>
                    <a:bodyPr/>
                    <a:lstStyle/>
                    <a:p>
                      <a:pPr fontAlgn="t"/>
                      <a:endParaRPr lang="en-US" dirty="0"/>
                    </a:p>
                  </a:txBody>
                  <a:tcPr marL="60960" marR="60960" marT="60960" marB="60960"/>
                </a:tc>
                <a:extLst>
                  <a:ext uri="{0D108BD9-81ED-4DB2-BD59-A6C34878D82A}">
                    <a16:rowId xmlns:a16="http://schemas.microsoft.com/office/drawing/2014/main" xmlns="" val="10004"/>
                  </a:ext>
                </a:extLst>
              </a:tr>
              <a:tr h="1195265">
                <a:tc>
                  <a:txBody>
                    <a:bodyPr/>
                    <a:lstStyle/>
                    <a:p>
                      <a:pPr fontAlgn="t"/>
                      <a:r>
                        <a:rPr lang="en-US" sz="1800" dirty="0">
                          <a:solidFill>
                            <a:srgbClr val="C00000"/>
                          </a:solidFill>
                        </a:rPr>
                        <a:t>Character</a:t>
                      </a:r>
                    </a:p>
                  </a:txBody>
                  <a:tcPr marL="59763" marR="59763" marT="59763" marB="59763"/>
                </a:tc>
                <a:tc>
                  <a:txBody>
                    <a:bodyPr/>
                    <a:lstStyle/>
                    <a:p>
                      <a:pPr fontAlgn="t"/>
                      <a:r>
                        <a:rPr lang="en-US" sz="1800" dirty="0">
                          <a:solidFill>
                            <a:srgbClr val="C00000"/>
                          </a:solidFill>
                        </a:rPr>
                        <a:t>'a' , '"good", "TRUE", '23.4'</a:t>
                      </a:r>
                    </a:p>
                  </a:txBody>
                  <a:tcPr marL="59763" marR="59763" marT="59763" marB="59763"/>
                </a:tc>
                <a:tc>
                  <a:txBody>
                    <a:bodyPr/>
                    <a:lstStyle/>
                    <a:p>
                      <a:pPr algn="just" fontAlgn="t"/>
                      <a:r>
                        <a:rPr lang="en-US" sz="1800" dirty="0" smtClean="0">
                          <a:solidFill>
                            <a:srgbClr val="C00000"/>
                          </a:solidFill>
                        </a:rPr>
                        <a:t>v </a:t>
                      </a:r>
                      <a:r>
                        <a:rPr lang="en-US" sz="1800" dirty="0">
                          <a:solidFill>
                            <a:srgbClr val="C00000"/>
                          </a:solidFill>
                        </a:rPr>
                        <a:t>&lt;- "TRUE" print(class(v))it produces the following result −</a:t>
                      </a:r>
                    </a:p>
                    <a:p>
                      <a:pPr fontAlgn="t"/>
                      <a:r>
                        <a:rPr lang="en-US" sz="1800" dirty="0">
                          <a:solidFill>
                            <a:srgbClr val="C00000"/>
                          </a:solidFill>
                        </a:rPr>
                        <a:t>[1] "character" </a:t>
                      </a:r>
                    </a:p>
                  </a:txBody>
                  <a:tcPr marL="59763" marR="59763" marT="59763" marB="59763"/>
                </a:tc>
                <a:tc vMerge="1">
                  <a:txBody>
                    <a:bodyPr/>
                    <a:lstStyle/>
                    <a:p>
                      <a:pPr fontAlgn="t"/>
                      <a:endParaRPr lang="en-US" dirty="0"/>
                    </a:p>
                  </a:txBody>
                  <a:tcPr marL="60960" marR="60960" marT="60960" marB="60960"/>
                </a:tc>
                <a:extLst>
                  <a:ext uri="{0D108BD9-81ED-4DB2-BD59-A6C34878D82A}">
                    <a16:rowId xmlns:a16="http://schemas.microsoft.com/office/drawing/2014/main" xmlns="" val="10005"/>
                  </a:ext>
                </a:extLst>
              </a:tr>
              <a:tr h="1195265">
                <a:tc>
                  <a:txBody>
                    <a:bodyPr/>
                    <a:lstStyle/>
                    <a:p>
                      <a:pPr fontAlgn="t"/>
                      <a:r>
                        <a:rPr lang="en-US" sz="1800" dirty="0">
                          <a:solidFill>
                            <a:srgbClr val="C00000"/>
                          </a:solidFill>
                        </a:rPr>
                        <a:t>Raw</a:t>
                      </a:r>
                    </a:p>
                  </a:txBody>
                  <a:tcPr marL="59763" marR="59763" marT="59763" marB="59763"/>
                </a:tc>
                <a:tc>
                  <a:txBody>
                    <a:bodyPr/>
                    <a:lstStyle/>
                    <a:p>
                      <a:pPr fontAlgn="t"/>
                      <a:r>
                        <a:rPr lang="en-US" sz="1800" dirty="0">
                          <a:solidFill>
                            <a:srgbClr val="C00000"/>
                          </a:solidFill>
                        </a:rPr>
                        <a:t>"Hello" is stored as 48 65 6c </a:t>
                      </a:r>
                      <a:r>
                        <a:rPr lang="en-US" sz="1800" dirty="0" err="1">
                          <a:solidFill>
                            <a:srgbClr val="C00000"/>
                          </a:solidFill>
                        </a:rPr>
                        <a:t>6c</a:t>
                      </a:r>
                      <a:r>
                        <a:rPr lang="en-US" sz="1800" dirty="0">
                          <a:solidFill>
                            <a:srgbClr val="C00000"/>
                          </a:solidFill>
                        </a:rPr>
                        <a:t> 6f</a:t>
                      </a:r>
                    </a:p>
                  </a:txBody>
                  <a:tcPr marL="59763" marR="59763" marT="59763" marB="59763"/>
                </a:tc>
                <a:tc>
                  <a:txBody>
                    <a:bodyPr/>
                    <a:lstStyle/>
                    <a:p>
                      <a:pPr algn="just" fontAlgn="t"/>
                      <a:r>
                        <a:rPr lang="en-US" sz="1800" dirty="0" smtClean="0">
                          <a:solidFill>
                            <a:srgbClr val="C00000"/>
                          </a:solidFill>
                        </a:rPr>
                        <a:t>v </a:t>
                      </a:r>
                      <a:r>
                        <a:rPr lang="en-US" sz="1800" dirty="0">
                          <a:solidFill>
                            <a:srgbClr val="C00000"/>
                          </a:solidFill>
                        </a:rPr>
                        <a:t>&lt;- </a:t>
                      </a:r>
                      <a:r>
                        <a:rPr lang="en-US" sz="1800" dirty="0" err="1">
                          <a:solidFill>
                            <a:srgbClr val="C00000"/>
                          </a:solidFill>
                        </a:rPr>
                        <a:t>charToRaw</a:t>
                      </a:r>
                      <a:r>
                        <a:rPr lang="en-US" sz="1800" dirty="0">
                          <a:solidFill>
                            <a:srgbClr val="C00000"/>
                          </a:solidFill>
                        </a:rPr>
                        <a:t>("Hello") print(class(v))it produces the following result −</a:t>
                      </a:r>
                    </a:p>
                    <a:p>
                      <a:pPr fontAlgn="t"/>
                      <a:r>
                        <a:rPr lang="en-US" sz="1800" dirty="0">
                          <a:solidFill>
                            <a:srgbClr val="C00000"/>
                          </a:solidFill>
                        </a:rPr>
                        <a:t>[1] "raw" </a:t>
                      </a:r>
                    </a:p>
                  </a:txBody>
                  <a:tcPr marL="59763" marR="59763" marT="59763" marB="59763"/>
                </a:tc>
                <a:tc vMerge="1">
                  <a:txBody>
                    <a:bodyPr/>
                    <a:lstStyle/>
                    <a:p>
                      <a:pPr fontAlgn="t"/>
                      <a:endParaRPr lang="en-US" dirty="0"/>
                    </a:p>
                  </a:txBody>
                  <a:tcPr marL="60960" marR="60960" marT="60960" marB="60960"/>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ropl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892FADA9-420D-4323-A7A4-C1060166525B}"/>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Annotation.AnimatedRectangleCallout" Revision="1" Stencil="System.Storyboarding.Annotation" StencilVersion="0.1"/>
</Control>
</file>

<file path=customXml/item2.xml><?xml version="1.0" encoding="utf-8"?>
<Control xmlns="http://schemas.microsoft.com/VisualStudio/2011/storyboarding/control">
  <Id Name="System.Storyboarding.Annotation.AnimatedRectangleCallout" Revision="1" Stencil="System.Storyboarding.Annotation" StencilVersion="0.1"/>
</Control>
</file>

<file path=customXml/itemProps1.xml><?xml version="1.0" encoding="utf-8"?>
<ds:datastoreItem xmlns:ds="http://schemas.openxmlformats.org/officeDocument/2006/customXml" ds:itemID="{E0119971-A930-4B40-9524-8FE7AE83F2EE}">
  <ds:schemaRefs>
    <ds:schemaRef ds:uri="http://schemas.microsoft.com/VisualStudio/2011/storyboarding/control"/>
  </ds:schemaRefs>
</ds:datastoreItem>
</file>

<file path=customXml/itemProps2.xml><?xml version="1.0" encoding="utf-8"?>
<ds:datastoreItem xmlns:ds="http://schemas.openxmlformats.org/officeDocument/2006/customXml" ds:itemID="{90C793B9-8DE7-4719-9834-E2FB472EB7D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Droplet</Template>
  <TotalTime>3487</TotalTime>
  <Words>868</Words>
  <Application>Microsoft Office PowerPoint</Application>
  <PresentationFormat>On-screen Show (4:3)</PresentationFormat>
  <Paragraphs>207</Paragraphs>
  <Slides>22</Slides>
  <Notes>1</Notes>
  <HiddenSlides>0</HiddenSlides>
  <MMClips>0</MMClips>
  <ScaleCrop>false</ScaleCrop>
  <HeadingPairs>
    <vt:vector size="4" baseType="variant">
      <vt:variant>
        <vt:lpstr>Theme</vt:lpstr>
      </vt:variant>
      <vt:variant>
        <vt:i4>4</vt:i4>
      </vt:variant>
      <vt:variant>
        <vt:lpstr>Slide Titles</vt:lpstr>
      </vt:variant>
      <vt:variant>
        <vt:i4>22</vt:i4>
      </vt:variant>
    </vt:vector>
  </HeadingPairs>
  <TitlesOfParts>
    <vt:vector size="26" baseType="lpstr">
      <vt:lpstr>Droplet</vt:lpstr>
      <vt:lpstr>Damask</vt: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ambra</dc:creator>
  <cp:lastModifiedBy>ambra</cp:lastModifiedBy>
  <cp:revision>35</cp:revision>
  <dcterms:created xsi:type="dcterms:W3CDTF">2020-07-09T04:58:59Z</dcterms:created>
  <dcterms:modified xsi:type="dcterms:W3CDTF">2020-07-13T09:02:16Z</dcterms:modified>
</cp:coreProperties>
</file>