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1" r:id="rId4"/>
    <p:sldId id="262" r:id="rId5"/>
    <p:sldId id="260" r:id="rId6"/>
    <p:sldId id="259"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40B628-3E41-4FFE-B7D0-50201CFBA7D4}" type="datetimeFigureOut">
              <a:rPr lang="en-US" smtClean="0"/>
              <a:pPr/>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DF688-9EE4-48B3-861A-FCC912E0023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40B628-3E41-4FFE-B7D0-50201CFBA7D4}" type="datetimeFigureOut">
              <a:rPr lang="en-US" smtClean="0"/>
              <a:pPr/>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DF688-9EE4-48B3-861A-FCC912E0023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40B628-3E41-4FFE-B7D0-50201CFBA7D4}" type="datetimeFigureOut">
              <a:rPr lang="en-US" smtClean="0"/>
              <a:pPr/>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DF688-9EE4-48B3-861A-FCC912E0023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40B628-3E41-4FFE-B7D0-50201CFBA7D4}" type="datetimeFigureOut">
              <a:rPr lang="en-US" smtClean="0"/>
              <a:pPr/>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DF688-9EE4-48B3-861A-FCC912E0023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40B628-3E41-4FFE-B7D0-50201CFBA7D4}" type="datetimeFigureOut">
              <a:rPr lang="en-US" smtClean="0"/>
              <a:pPr/>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DF688-9EE4-48B3-861A-FCC912E0023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40B628-3E41-4FFE-B7D0-50201CFBA7D4}" type="datetimeFigureOut">
              <a:rPr lang="en-US" smtClean="0"/>
              <a:pPr/>
              <a:t>10/31/2021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2DF688-9EE4-48B3-861A-FCC912E0023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40B628-3E41-4FFE-B7D0-50201CFBA7D4}" type="datetimeFigureOut">
              <a:rPr lang="en-US" smtClean="0"/>
              <a:pPr/>
              <a:t>10/31/2021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2DF688-9EE4-48B3-861A-FCC912E0023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40B628-3E41-4FFE-B7D0-50201CFBA7D4}" type="datetimeFigureOut">
              <a:rPr lang="en-US" smtClean="0"/>
              <a:pPr/>
              <a:t>10/31/2021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2DF688-9EE4-48B3-861A-FCC912E0023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40B628-3E41-4FFE-B7D0-50201CFBA7D4}" type="datetimeFigureOut">
              <a:rPr lang="en-US" smtClean="0"/>
              <a:pPr/>
              <a:t>10/31/2021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2DF688-9EE4-48B3-861A-FCC912E0023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40B628-3E41-4FFE-B7D0-50201CFBA7D4}" type="datetimeFigureOut">
              <a:rPr lang="en-US" smtClean="0"/>
              <a:pPr/>
              <a:t>10/31/2021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2DF688-9EE4-48B3-861A-FCC912E0023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40B628-3E41-4FFE-B7D0-50201CFBA7D4}" type="datetimeFigureOut">
              <a:rPr lang="en-US" smtClean="0"/>
              <a:pPr/>
              <a:t>10/31/2021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2DF688-9EE4-48B3-861A-FCC912E0023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0B628-3E41-4FFE-B7D0-50201CFBA7D4}" type="datetimeFigureOut">
              <a:rPr lang="en-US" smtClean="0"/>
              <a:pPr/>
              <a:t>10/31/2021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2DF688-9EE4-48B3-861A-FCC912E0023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analyticsvidhya.com/wp-content/uploads/2015/02/Mean_nonstationary.png" TargetMode="Externa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analyticsvidhya.com/wp-content/uploads/2015/02/AR1.png"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analyticsvidhya.com/wp-content/uploads/2015/02/MA1.png"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analyticsvidhya.com/wp-content/uploads/2015/02/flowchart.png"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1538" y="714356"/>
            <a:ext cx="7143800" cy="2677656"/>
          </a:xfrm>
          <a:prstGeom prst="rect">
            <a:avLst/>
          </a:prstGeom>
        </p:spPr>
        <p:txBody>
          <a:bodyPr wrap="square">
            <a:spAutoFit/>
          </a:bodyPr>
          <a:lstStyle/>
          <a:p>
            <a:r>
              <a:rPr lang="en-US" sz="2800" dirty="0"/>
              <a:t>Table of Contents</a:t>
            </a:r>
          </a:p>
          <a:p>
            <a:r>
              <a:rPr lang="en-US" sz="2800" dirty="0"/>
              <a:t>Basics – Time Series Modeling</a:t>
            </a:r>
          </a:p>
          <a:p>
            <a:r>
              <a:rPr lang="en-US" sz="2800" dirty="0"/>
              <a:t>Exploration of Time Series Data in R</a:t>
            </a:r>
          </a:p>
          <a:p>
            <a:r>
              <a:rPr lang="en-US" sz="2800" dirty="0"/>
              <a:t>Introduction to ARMA Time Series Modeling</a:t>
            </a:r>
          </a:p>
          <a:p>
            <a:r>
              <a:rPr lang="en-US" sz="2800" dirty="0"/>
              <a:t>Framework and Application of ARIMA Time Series Modeling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Rectangle 9"/>
          <p:cNvSpPr>
            <a:spLocks noChangeArrowheads="1"/>
          </p:cNvSpPr>
          <p:nvPr/>
        </p:nvSpPr>
        <p:spPr bwMode="auto">
          <a:xfrm>
            <a:off x="0" y="0"/>
            <a:ext cx="8501090" cy="353943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222222"/>
                </a:solidFill>
                <a:effectLst/>
                <a:latin typeface="Lato"/>
                <a:cs typeface="Arial" pitchFamily="34" charset="0"/>
              </a:rPr>
              <a:t>There are three basic criterion for a series to be classified as stationary series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sz="2800" b="0" i="0" u="none" strike="noStrike" cap="none" normalizeH="0" baseline="0" dirty="0" smtClean="0">
                <a:ln>
                  <a:noFill/>
                </a:ln>
                <a:solidFill>
                  <a:srgbClr val="222222"/>
                </a:solidFill>
                <a:effectLst/>
                <a:latin typeface="Lato"/>
                <a:cs typeface="Arial" pitchFamily="34" charset="0"/>
              </a:rPr>
              <a:t>The mean of the series should not be a function of time rather should be a constant. </a:t>
            </a:r>
          </a:p>
          <a:p>
            <a:pPr marL="342900" lvl="0" indent="-342900" eaLnBrk="0" fontAlgn="base" hangingPunct="0">
              <a:spcBef>
                <a:spcPct val="0"/>
              </a:spcBef>
              <a:spcAft>
                <a:spcPct val="0"/>
              </a:spcAft>
              <a:buFontTx/>
              <a:buAutoNum type="arabicPeriod"/>
            </a:pPr>
            <a:r>
              <a:rPr lang="en-US" sz="2800" dirty="0"/>
              <a:t>The variance of the series should not a be a function of time. This property is known as </a:t>
            </a:r>
            <a:r>
              <a:rPr lang="en-US" sz="2800" dirty="0" err="1"/>
              <a:t>homoscedasticity</a:t>
            </a:r>
            <a:r>
              <a:rPr lang="en-US" sz="2800" dirty="0" smtClean="0"/>
              <a:t>.</a:t>
            </a:r>
          </a:p>
          <a:p>
            <a:pPr marL="342900" lvl="0" indent="-342900" eaLnBrk="0" fontAlgn="base" hangingPunct="0">
              <a:spcBef>
                <a:spcPct val="0"/>
              </a:spcBef>
              <a:spcAft>
                <a:spcPct val="0"/>
              </a:spcAft>
              <a:buFontTx/>
              <a:buAutoNum type="arabicPeriod"/>
            </a:pPr>
            <a:r>
              <a:rPr lang="en-US" sz="2800" dirty="0"/>
              <a:t>The covariance of the </a:t>
            </a:r>
            <a:r>
              <a:rPr lang="en-US" sz="2800" dirty="0" err="1"/>
              <a:t>i</a:t>
            </a:r>
            <a:r>
              <a:rPr lang="en-US" sz="2800" dirty="0"/>
              <a:t> </a:t>
            </a:r>
            <a:r>
              <a:rPr lang="en-US" sz="2800" dirty="0" err="1"/>
              <a:t>th</a:t>
            </a:r>
            <a:r>
              <a:rPr lang="en-US" sz="2800" dirty="0"/>
              <a:t> term and the (</a:t>
            </a:r>
            <a:r>
              <a:rPr lang="en-US" sz="2800" dirty="0" err="1"/>
              <a:t>i</a:t>
            </a:r>
            <a:r>
              <a:rPr lang="en-US" sz="2800" dirty="0"/>
              <a:t> + m) </a:t>
            </a:r>
            <a:r>
              <a:rPr lang="en-US" sz="2800" dirty="0" err="1"/>
              <a:t>th</a:t>
            </a:r>
            <a:r>
              <a:rPr lang="en-US" sz="2800" dirty="0"/>
              <a:t> term should not be a function of time.</a:t>
            </a:r>
            <a:endParaRPr lang="en-US" sz="2800" dirty="0">
              <a:solidFill>
                <a:srgbClr val="222222"/>
              </a:solidFill>
              <a:latin typeface="Lato"/>
              <a:cs typeface="Arial" pitchFamily="34" charset="0"/>
              <a:hlinkClick r:id="rId2"/>
            </a:endParaRPr>
          </a:p>
        </p:txBody>
      </p:sp>
      <p:pic>
        <p:nvPicPr>
          <p:cNvPr id="1034" name="Picture 10" descr="mean, stationary, non-stationary">
            <a:hlinkClick r:id="rId2"/>
          </p:cNvPr>
          <p:cNvPicPr>
            <a:picLocks noChangeAspect="1" noChangeArrowheads="1"/>
          </p:cNvPicPr>
          <p:nvPr/>
        </p:nvPicPr>
        <p:blipFill>
          <a:blip r:embed="rId3"/>
          <a:srcRect/>
          <a:stretch>
            <a:fillRect/>
          </a:stretch>
        </p:blipFill>
        <p:spPr bwMode="auto">
          <a:xfrm>
            <a:off x="1000100" y="3571876"/>
            <a:ext cx="3214678" cy="1409850"/>
          </a:xfrm>
          <a:prstGeom prst="rect">
            <a:avLst/>
          </a:prstGeom>
          <a:noFill/>
        </p:spPr>
      </p:pic>
      <p:pic>
        <p:nvPicPr>
          <p:cNvPr id="1036" name="Picture 12" descr="https://www.analyticsvidhya.com/wp-content/uploads/2015/02/Cov_nonstationary.png"/>
          <p:cNvPicPr>
            <a:picLocks noChangeAspect="1" noChangeArrowheads="1"/>
          </p:cNvPicPr>
          <p:nvPr/>
        </p:nvPicPr>
        <p:blipFill>
          <a:blip r:embed="rId4"/>
          <a:srcRect/>
          <a:stretch>
            <a:fillRect/>
          </a:stretch>
        </p:blipFill>
        <p:spPr bwMode="auto">
          <a:xfrm>
            <a:off x="2857488" y="5366235"/>
            <a:ext cx="3390918" cy="1491765"/>
          </a:xfrm>
          <a:prstGeom prst="rect">
            <a:avLst/>
          </a:prstGeom>
          <a:noFill/>
        </p:spPr>
      </p:pic>
      <p:pic>
        <p:nvPicPr>
          <p:cNvPr id="1038" name="Picture 14" descr="variance, stationary, non-stationary"/>
          <p:cNvPicPr>
            <a:picLocks noChangeAspect="1" noChangeArrowheads="1"/>
          </p:cNvPicPr>
          <p:nvPr/>
        </p:nvPicPr>
        <p:blipFill>
          <a:blip r:embed="rId5"/>
          <a:srcRect/>
          <a:stretch>
            <a:fillRect/>
          </a:stretch>
        </p:blipFill>
        <p:spPr bwMode="auto">
          <a:xfrm>
            <a:off x="4786314" y="3500438"/>
            <a:ext cx="3689483" cy="1604957"/>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0" y="142852"/>
            <a:ext cx="8715404" cy="4462760"/>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22222"/>
                </a:solidFill>
                <a:effectLst/>
                <a:latin typeface="Lato"/>
                <a:cs typeface="Arial" pitchFamily="34" charset="0"/>
              </a:rPr>
              <a:t>Auto-Regressive Time Series 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22222"/>
                </a:solidFill>
                <a:effectLst/>
                <a:latin typeface="Lato"/>
                <a:cs typeface="Arial" pitchFamily="34" charset="0"/>
              </a:rPr>
              <a:t>Let’s understanding AR models using the case below:</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22222"/>
                </a:solidFill>
                <a:effectLst/>
                <a:latin typeface="Lato"/>
                <a:cs typeface="Arial" pitchFamily="34" charset="0"/>
              </a:rPr>
              <a:t>The current GDP of a country say x(t) is dependent on the last year’s GDP i.e. x(t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22222"/>
                </a:solidFill>
                <a:effectLst/>
                <a:latin typeface="Lato"/>
                <a:cs typeface="Arial" pitchFamily="34" charset="0"/>
              </a:rPr>
              <a:t> The hypothesis being that the total cost of production of products &amp; services in a country in a fiscal year (known as GDP)  is dependent on the set up of manufacturing plants / services in the previous year and the newly set up industries / plants / services in the current year. </a:t>
            </a:r>
          </a:p>
          <a:p>
            <a:pPr marL="0" marR="0" lvl="0" indent="0" algn="l" defTabSz="914400" rtl="0" eaLnBrk="0" fontAlgn="base" latinLnBrk="0" hangingPunct="0">
              <a:lnSpc>
                <a:spcPct val="100000"/>
              </a:lnSpc>
              <a:spcBef>
                <a:spcPct val="0"/>
              </a:spcBef>
              <a:spcAft>
                <a:spcPct val="0"/>
              </a:spcAft>
              <a:buClrTx/>
              <a:buSzTx/>
              <a:buFontTx/>
              <a:buNone/>
              <a:tabLst/>
            </a:pPr>
            <a:endParaRPr lang="en-US" sz="1300" dirty="0">
              <a:solidFill>
                <a:srgbClr val="222222"/>
              </a:solidFill>
              <a:latin typeface="Lat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22222"/>
                </a:solidFill>
                <a:effectLst/>
                <a:latin typeface="Lato"/>
                <a:cs typeface="Arial" pitchFamily="34" charset="0"/>
              </a:rPr>
              <a:t>But the primary component of the GDP is the former one.</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22222"/>
                </a:solidFill>
                <a:effectLst/>
                <a:latin typeface="Lato"/>
                <a:cs typeface="Arial" pitchFamily="34" charset="0"/>
              </a:rPr>
              <a:t>Hence, we can formally write the equation of GDP as:</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rgbClr val="222222"/>
                </a:solidFill>
                <a:effectLst/>
                <a:latin typeface="Lato"/>
                <a:cs typeface="Arial" pitchFamily="34" charset="0"/>
              </a:rPr>
              <a:t>x(t) = alpha *  x(t – 1) + error (t)</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22222"/>
                </a:solidFill>
                <a:effectLst/>
                <a:latin typeface="Lato"/>
                <a:cs typeface="Arial" pitchFamily="34" charset="0"/>
              </a:rPr>
              <a:t>This equation is known as </a:t>
            </a:r>
            <a:r>
              <a:rPr kumimoji="0" lang="en-US" sz="1300" b="0" i="1" u="none" strike="noStrike" cap="none" normalizeH="0" baseline="0" dirty="0" smtClean="0">
                <a:ln>
                  <a:noFill/>
                </a:ln>
                <a:solidFill>
                  <a:srgbClr val="222222"/>
                </a:solidFill>
                <a:effectLst/>
                <a:latin typeface="Lato"/>
                <a:cs typeface="Arial" pitchFamily="34" charset="0"/>
              </a:rPr>
              <a:t>AR(1) formulation</a:t>
            </a:r>
            <a:r>
              <a:rPr kumimoji="0" lang="en-US" sz="1300" b="0" i="0" u="none" strike="noStrike" cap="none" normalizeH="0" baseline="0" dirty="0" smtClean="0">
                <a:ln>
                  <a:noFill/>
                </a:ln>
                <a:solidFill>
                  <a:srgbClr val="222222"/>
                </a:solidFill>
                <a:effectLst/>
                <a:latin typeface="Lato"/>
                <a:cs typeface="Arial" pitchFamily="34" charset="0"/>
              </a:rPr>
              <a:t>. The numeral one (1) denotes that the next instance is solely dependent on the previous instance.  The alpha is a coefficient which we seek so as to minimize the error function. Notice that x(t- 1) is indeed linked to x(t-2) in the same fashion. Hence, any shock to x(t) will gradually fade off in future. </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22222"/>
                </a:solidFill>
                <a:effectLst/>
                <a:latin typeface="Lato"/>
                <a:cs typeface="Arial" pitchFamily="34" charset="0"/>
              </a:rPr>
              <a:t>For instance, let’s say x(t) is the number of juice bottles sold in a city on a particular day. During winters, very few vendors purchased juice bottles. Suddenly, on a particular day, the temperature rose and the demand of juice bottles soared to 1000. However, after a few days , the climate became cold again. But, knowing that the people got used to drinking juice during the hot days, there were 50% of the people still drinking  juice during the cold days. In following days, the proportion went down to 25% (50% of 50%) and then gradually to a small number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22222"/>
                </a:solidFill>
                <a:effectLst/>
                <a:latin typeface="Lato"/>
                <a:cs typeface="Arial" pitchFamily="34" charset="0"/>
              </a:rPr>
              <a:t>af</a:t>
            </a:r>
            <a:r>
              <a:rPr kumimoji="0" lang="en-US" sz="1300" b="0" i="0" u="none" strike="noStrike" cap="none" normalizeH="0" baseline="0" dirty="0" smtClean="0">
                <a:ln>
                  <a:noFill/>
                </a:ln>
                <a:solidFill>
                  <a:srgbClr val="222222"/>
                </a:solidFill>
                <a:effectLst/>
                <a:latin typeface="Lato"/>
                <a:cs typeface="Arial" pitchFamily="34" charset="0"/>
                <a:hlinkClick r:id="rId2"/>
              </a:rPr>
              <a:t>ter significant number of days. The following graph explains the inertia property of AR series:</a:t>
            </a:r>
            <a:endParaRPr kumimoji="0" lang="en-US" sz="600" b="0" i="0" u="none" strike="noStrike" cap="none" normalizeH="0" baseline="0" dirty="0" smtClean="0">
              <a:ln>
                <a:noFill/>
              </a:ln>
              <a:solidFill>
                <a:schemeClr val="tx1"/>
              </a:solidFill>
              <a:effectLst/>
              <a:latin typeface="Arial" pitchFamily="34" charset="0"/>
              <a:cs typeface="Arial" pitchFamily="34" charset="0"/>
              <a:hlinkClick r:id="rId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0056B3"/>
                </a:solidFill>
                <a:effectLst/>
                <a:latin typeface="Lato"/>
                <a:cs typeface="Arial" pitchFamily="34" charset="0"/>
                <a:hlinkClick r:id="rId2"/>
              </a:rPr>
              <a:t>  </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22222"/>
                </a:solidFill>
                <a:effectLst/>
                <a:latin typeface="Lato"/>
                <a:cs typeface="Arial" pitchFamily="34" charset="0"/>
              </a:rPr>
              <a:t> </a:t>
            </a:r>
            <a:endParaRPr kumimoji="0" lang="en-US" sz="17600" b="0" i="0" u="none" strike="noStrike" cap="none" normalizeH="0" baseline="0" dirty="0" smtClean="0">
              <a:ln>
                <a:noFill/>
              </a:ln>
              <a:solidFill>
                <a:srgbClr val="0056B3"/>
              </a:solidFill>
              <a:effectLst/>
              <a:latin typeface="Lato"/>
              <a:cs typeface="Arial" pitchFamily="34" charset="0"/>
            </a:endParaRPr>
          </a:p>
        </p:txBody>
      </p:sp>
      <p:pic>
        <p:nvPicPr>
          <p:cNvPr id="18434" name="Picture 2" descr="time series, ar1 model">
            <a:hlinkClick r:id="rId2"/>
          </p:cNvPr>
          <p:cNvPicPr>
            <a:picLocks noChangeAspect="1" noChangeArrowheads="1"/>
          </p:cNvPicPr>
          <p:nvPr/>
        </p:nvPicPr>
        <p:blipFill>
          <a:blip r:embed="rId3"/>
          <a:srcRect/>
          <a:stretch>
            <a:fillRect/>
          </a:stretch>
        </p:blipFill>
        <p:spPr bwMode="auto">
          <a:xfrm>
            <a:off x="214282" y="4357694"/>
            <a:ext cx="3643338" cy="2194962"/>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1" y="571480"/>
            <a:ext cx="8786842" cy="3493264"/>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22222"/>
                </a:solidFill>
                <a:effectLst/>
                <a:latin typeface="Lato"/>
                <a:cs typeface="Arial" pitchFamily="34" charset="0"/>
              </a:rPr>
              <a:t>Moving Average Time Series 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22222"/>
                </a:solidFill>
                <a:effectLst/>
                <a:latin typeface="Lato"/>
                <a:cs typeface="Arial" pitchFamily="34" charset="0"/>
              </a:rPr>
              <a:t>Let’s take another case to understand Moving average time series model.</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22222"/>
                </a:solidFill>
                <a:effectLst/>
                <a:latin typeface="Lato"/>
                <a:cs typeface="Arial" pitchFamily="34" charset="0"/>
              </a:rPr>
              <a:t>A manufacturer produces a certain type of bag, which was readily available in the market. Being a competitive market,  the sale of the bag stood at zero for many days. So, one day he did some experiment with the design and produced a  different type of bag. This type of bag was not available anywhere in the market. Thus, he was able to sell the entire  stock of 1000 bags (lets call this as x(t) ). The demand got so high that the bag ran out of stock. As a result, some  100 odd customers couldn’t purchase this bag. Lets call this gap as the error at that time point.  With time, the bag had lost its woo factor. But still few customers were left who went empty handed the previous day.</a:t>
            </a:r>
          </a:p>
          <a:p>
            <a:pPr marL="0" marR="0" lvl="0" indent="0" algn="l" defTabSz="914400" rtl="0" eaLnBrk="0" fontAlgn="base" latinLnBrk="0" hangingPunct="0">
              <a:lnSpc>
                <a:spcPct val="100000"/>
              </a:lnSpc>
              <a:spcBef>
                <a:spcPct val="0"/>
              </a:spcBef>
              <a:spcAft>
                <a:spcPct val="0"/>
              </a:spcAft>
              <a:buClrTx/>
              <a:buSzTx/>
              <a:buFontTx/>
              <a:buNone/>
              <a:tabLst/>
            </a:pPr>
            <a:endParaRPr lang="en-IN" sz="1400" dirty="0">
              <a:solidFill>
                <a:srgbClr val="222222"/>
              </a:solidFill>
              <a:latin typeface="Lat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222222"/>
              </a:solidFill>
              <a:effectLst/>
              <a:latin typeface="Lat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22222"/>
                </a:solidFill>
                <a:effectLst/>
                <a:latin typeface="Lato"/>
                <a:cs typeface="Arial" pitchFamily="34" charset="0"/>
              </a:rPr>
              <a:t> Following is a simple formulation to depict the scenario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222222"/>
                </a:solidFill>
                <a:effectLst/>
                <a:latin typeface="Lato"/>
                <a:cs typeface="Arial" pitchFamily="34" charset="0"/>
              </a:rPr>
              <a:t>x(t) = beta *  error(t-1) + error (t)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22222"/>
                </a:solidFill>
                <a:effectLst/>
                <a:latin typeface="Lato"/>
                <a:cs typeface="Arial" pitchFamily="34" charset="0"/>
              </a:rPr>
              <a:t>If we try plotting this graph, it will </a:t>
            </a:r>
            <a:r>
              <a:rPr kumimoji="0" lang="en-US" sz="1400" b="0" i="0" u="none" strike="noStrike" cap="none" normalizeH="0" baseline="0" dirty="0" smtClean="0">
                <a:ln>
                  <a:noFill/>
                </a:ln>
                <a:solidFill>
                  <a:srgbClr val="222222"/>
                </a:solidFill>
                <a:effectLst/>
                <a:latin typeface="Lato"/>
                <a:cs typeface="Arial" pitchFamily="34" charset="0"/>
                <a:hlinkClick r:id="rId2"/>
              </a:rPr>
              <a:t>look something like this :</a:t>
            </a:r>
            <a:endParaRPr kumimoji="0" lang="en-US" sz="1400" b="0" i="0" u="none" strike="noStrike" cap="none" normalizeH="0" baseline="0" dirty="0" smtClean="0">
              <a:ln>
                <a:noFill/>
              </a:ln>
              <a:solidFill>
                <a:schemeClr val="tx1"/>
              </a:solidFill>
              <a:effectLst/>
              <a:latin typeface="Arial" pitchFamily="34" charset="0"/>
              <a:cs typeface="Arial" pitchFamily="34" charset="0"/>
              <a:hlinkClick r:id="rId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56B3"/>
                </a:solidFill>
                <a:effectLst/>
                <a:latin typeface="Lato"/>
                <a:cs typeface="Arial" pitchFamily="34" charset="0"/>
                <a:hlinkClick r:id="rId2"/>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22222"/>
                </a:solidFill>
                <a:effectLst/>
                <a:latin typeface="Lato"/>
                <a:cs typeface="Arial" pitchFamily="34" charset="0"/>
              </a:rPr>
              <a:t>Did you notice the difference between MA and AR model? In </a:t>
            </a:r>
            <a:endParaRPr kumimoji="0" lang="en-US" sz="1400" b="0" i="0" u="none" strike="noStrike" cap="none" normalizeH="0" baseline="0" dirty="0" smtClean="0">
              <a:ln>
                <a:noFill/>
              </a:ln>
              <a:solidFill>
                <a:srgbClr val="0056B3"/>
              </a:solidFill>
              <a:effectLst/>
              <a:latin typeface="Lato"/>
              <a:cs typeface="Arial" pitchFamily="34" charset="0"/>
            </a:endParaRPr>
          </a:p>
        </p:txBody>
      </p:sp>
      <p:pic>
        <p:nvPicPr>
          <p:cNvPr id="19458" name="Picture 2" descr="time series, ma1 model">
            <a:hlinkClick r:id="rId2"/>
          </p:cNvPr>
          <p:cNvPicPr>
            <a:picLocks noChangeAspect="1" noChangeArrowheads="1"/>
          </p:cNvPicPr>
          <p:nvPr/>
        </p:nvPicPr>
        <p:blipFill>
          <a:blip r:embed="rId3"/>
          <a:srcRect/>
          <a:stretch>
            <a:fillRect/>
          </a:stretch>
        </p:blipFill>
        <p:spPr bwMode="auto">
          <a:xfrm>
            <a:off x="3786182" y="4214808"/>
            <a:ext cx="2500330" cy="250033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5" name="Rectangle 21"/>
          <p:cNvSpPr>
            <a:spLocks noChangeArrowheads="1"/>
          </p:cNvSpPr>
          <p:nvPr/>
        </p:nvSpPr>
        <p:spPr bwMode="auto">
          <a:xfrm>
            <a:off x="0" y="0"/>
            <a:ext cx="9144000" cy="553998"/>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rgbClr val="222222"/>
                </a:solidFill>
                <a:effectLst/>
                <a:latin typeface="Lato"/>
                <a:cs typeface="Arial" pitchFamily="34" charset="0"/>
              </a:rPr>
              <a:t>Overview of t</a:t>
            </a:r>
            <a:r>
              <a:rPr kumimoji="0" lang="en-US" sz="700" b="0" i="0" u="none" strike="noStrike" cap="none" normalizeH="0" baseline="0" dirty="0" smtClean="0">
                <a:ln>
                  <a:noFill/>
                </a:ln>
                <a:solidFill>
                  <a:srgbClr val="222222"/>
                </a:solidFill>
                <a:effectLst/>
                <a:latin typeface="Lato"/>
                <a:cs typeface="Arial" pitchFamily="34" charset="0"/>
                <a:hlinkClick r:id="rId2"/>
              </a:rPr>
              <a:t>he Framework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22222"/>
                </a:solidFill>
                <a:effectLst/>
                <a:latin typeface="Lato"/>
                <a:cs typeface="Arial" pitchFamily="34" charset="0"/>
                <a:hlinkClick r:id="rId2"/>
              </a:rPr>
              <a:t>This framework(shown below) specifies the step by step approach on ‘</a:t>
            </a:r>
            <a:r>
              <a:rPr kumimoji="0" lang="en-US" sz="1300" b="1" i="0" u="none" strike="noStrike" cap="none" normalizeH="0" baseline="0" dirty="0" smtClean="0">
                <a:ln>
                  <a:noFill/>
                </a:ln>
                <a:solidFill>
                  <a:srgbClr val="222222"/>
                </a:solidFill>
                <a:effectLst/>
                <a:latin typeface="Lato"/>
                <a:cs typeface="Arial" pitchFamily="34" charset="0"/>
                <a:hlinkClick r:id="rId2"/>
              </a:rPr>
              <a:t>How to do a Time Series Analysis</a:t>
            </a:r>
            <a:r>
              <a:rPr kumimoji="0" lang="en-US" sz="1300" b="0" i="0" u="none" strike="noStrike" cap="none" normalizeH="0" baseline="0" dirty="0" smtClean="0">
                <a:ln>
                  <a:noFill/>
                </a:ln>
                <a:solidFill>
                  <a:srgbClr val="222222"/>
                </a:solidFill>
                <a:effectLst/>
                <a:latin typeface="Lato"/>
                <a:cs typeface="Arial" pitchFamily="34" charset="0"/>
                <a:hlinkClick r:id="rId2"/>
              </a:rPr>
              <a:t>‘:</a:t>
            </a:r>
            <a:endParaRPr kumimoji="0" lang="en-US" sz="600" b="0" i="0" u="none" strike="noStrike" cap="none" normalizeH="0" baseline="0" dirty="0" smtClean="0">
              <a:ln>
                <a:noFill/>
              </a:ln>
              <a:solidFill>
                <a:schemeClr val="tx1"/>
              </a:solidFill>
              <a:effectLst/>
              <a:latin typeface="Arial" pitchFamily="34" charset="0"/>
              <a:cs typeface="Arial" pitchFamily="34" charset="0"/>
              <a:hlinkClick r:id="rId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0056B3"/>
                </a:solidFill>
                <a:effectLst/>
                <a:latin typeface="Lato"/>
                <a:cs typeface="Arial" pitchFamily="34" charset="0"/>
                <a:hlinkClick r:id="rId2"/>
              </a:rPr>
              <a:t>  </a:t>
            </a:r>
            <a:endParaRPr kumimoji="0" lang="en-US" sz="24400" b="0" i="0" u="none" strike="noStrike" cap="none" normalizeH="0" baseline="0" dirty="0" smtClean="0">
              <a:ln>
                <a:noFill/>
              </a:ln>
              <a:solidFill>
                <a:srgbClr val="0056B3"/>
              </a:solidFill>
              <a:effectLst/>
              <a:latin typeface="Lato"/>
              <a:cs typeface="Arial" pitchFamily="34" charset="0"/>
            </a:endParaRPr>
          </a:p>
        </p:txBody>
      </p:sp>
      <p:pic>
        <p:nvPicPr>
          <p:cNvPr id="16406" name="Picture 22" descr="time series analysis, arima, flowchart">
            <a:hlinkClick r:id="rId2"/>
          </p:cNvPr>
          <p:cNvPicPr>
            <a:picLocks noChangeAspect="1" noChangeArrowheads="1"/>
          </p:cNvPicPr>
          <p:nvPr/>
        </p:nvPicPr>
        <p:blipFill>
          <a:blip r:embed="rId3"/>
          <a:srcRect/>
          <a:stretch>
            <a:fillRect/>
          </a:stretch>
        </p:blipFill>
        <p:spPr bwMode="auto">
          <a:xfrm>
            <a:off x="875433" y="785794"/>
            <a:ext cx="8078097" cy="5643602"/>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28604"/>
            <a:ext cx="8572528" cy="4801314"/>
          </a:xfrm>
          <a:prstGeom prst="rect">
            <a:avLst/>
          </a:prstGeom>
        </p:spPr>
        <p:txBody>
          <a:bodyPr wrap="square">
            <a:spAutoFit/>
          </a:bodyPr>
          <a:lstStyle/>
          <a:p>
            <a:r>
              <a:rPr lang="en-US" dirty="0"/>
              <a:t>There are three commonly used technique to make a time series stationary:</a:t>
            </a:r>
          </a:p>
          <a:p>
            <a:r>
              <a:rPr lang="en-US" dirty="0"/>
              <a:t>1.  </a:t>
            </a:r>
            <a:r>
              <a:rPr lang="en-US" b="1" dirty="0" err="1"/>
              <a:t>Detrending</a:t>
            </a:r>
            <a:r>
              <a:rPr lang="en-US" dirty="0"/>
              <a:t> : Here, we simply remove the trend component from the time series. For instance, the equation of my time series is:</a:t>
            </a:r>
          </a:p>
          <a:p>
            <a:r>
              <a:rPr lang="en-US" b="1" dirty="0"/>
              <a:t>x(t) = (mean + trend * t) + error</a:t>
            </a:r>
            <a:endParaRPr lang="en-US" dirty="0"/>
          </a:p>
          <a:p>
            <a:r>
              <a:rPr lang="en-US" dirty="0"/>
              <a:t>We’ll simply remove the part in the parentheses and build model for the rest.</a:t>
            </a:r>
          </a:p>
          <a:p>
            <a:r>
              <a:rPr lang="en-US" dirty="0"/>
              <a:t> </a:t>
            </a:r>
          </a:p>
          <a:p>
            <a:r>
              <a:rPr lang="en-US" dirty="0"/>
              <a:t>2. </a:t>
            </a:r>
            <a:r>
              <a:rPr lang="en-US" b="1" dirty="0"/>
              <a:t>Differencing</a:t>
            </a:r>
            <a:r>
              <a:rPr lang="en-US" dirty="0"/>
              <a:t> : This is the commonly used technique to remove non-</a:t>
            </a:r>
            <a:r>
              <a:rPr lang="en-US" dirty="0" err="1"/>
              <a:t>stationarity</a:t>
            </a:r>
            <a:r>
              <a:rPr lang="en-US" dirty="0"/>
              <a:t>. Here we try to model the differences of the terms and not the actual term. For instance,</a:t>
            </a:r>
          </a:p>
          <a:p>
            <a:r>
              <a:rPr lang="en-US" b="1" dirty="0"/>
              <a:t>x(t) – x(t-1) = ARMA (p ,  q)</a:t>
            </a:r>
            <a:endParaRPr lang="en-US" dirty="0"/>
          </a:p>
          <a:p>
            <a:r>
              <a:rPr lang="en-US" dirty="0"/>
              <a:t>This differencing is called as the Integration part in AR(I)MA. Now, we have three parameters</a:t>
            </a:r>
          </a:p>
          <a:p>
            <a:r>
              <a:rPr lang="en-US" b="1" dirty="0"/>
              <a:t>p : AR</a:t>
            </a:r>
            <a:endParaRPr lang="en-US" dirty="0"/>
          </a:p>
          <a:p>
            <a:r>
              <a:rPr lang="en-US" b="1" dirty="0"/>
              <a:t>d : I</a:t>
            </a:r>
            <a:endParaRPr lang="en-US" dirty="0"/>
          </a:p>
          <a:p>
            <a:r>
              <a:rPr lang="en-US" b="1" dirty="0"/>
              <a:t>q : MA</a:t>
            </a:r>
            <a:endParaRPr lang="en-US" dirty="0"/>
          </a:p>
          <a:p>
            <a:r>
              <a:rPr lang="en-US" dirty="0"/>
              <a:t> </a:t>
            </a:r>
          </a:p>
          <a:p>
            <a:r>
              <a:rPr lang="en-US" dirty="0"/>
              <a:t>3. </a:t>
            </a:r>
            <a:r>
              <a:rPr lang="en-US" b="1" dirty="0"/>
              <a:t>Seasonality</a:t>
            </a:r>
            <a:r>
              <a:rPr lang="en-US" dirty="0"/>
              <a:t> : Seasonality can easily be incorporated in the ARIMA model directly. </a:t>
            </a:r>
          </a:p>
          <a:p>
            <a:r>
              <a:rPr lang="en-US" dirty="0"/>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TotalTime>
  <Words>150</Words>
  <Application>Microsoft Office PowerPoint</Application>
  <PresentationFormat>On-screen Show (4:3)</PresentationFormat>
  <Paragraphs>49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Slide 1</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ambra</dc:creator>
  <cp:lastModifiedBy>ambra</cp:lastModifiedBy>
  <cp:revision>3</cp:revision>
  <dcterms:created xsi:type="dcterms:W3CDTF">2021-10-30T15:10:24Z</dcterms:created>
  <dcterms:modified xsi:type="dcterms:W3CDTF">2021-10-31T07:25:31Z</dcterms:modified>
</cp:coreProperties>
</file>