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notesMasterIdLst>
    <p:notesMasterId r:id="rId13"/>
  </p:notesMasterIdLst>
  <p:sldIdLst>
    <p:sldId id="256" r:id="rId2"/>
    <p:sldId id="257" r:id="rId3"/>
    <p:sldId id="258" r:id="rId4"/>
    <p:sldId id="259" r:id="rId5"/>
    <p:sldId id="265"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60"/>
  </p:normalViewPr>
  <p:slideViewPr>
    <p:cSldViewPr snapToGrid="0" snapToObjects="1">
      <p:cViewPr varScale="1">
        <p:scale>
          <a:sx n="118" d="100"/>
          <a:sy n="118" d="100"/>
        </p:scale>
        <p:origin x="28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1D394-3022-4870-A9FA-AAFAC635CA5C}" type="datetimeFigureOut">
              <a:rPr lang="en-IN" smtClean="0"/>
              <a:t>28-03-2019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15022-CF01-4B9C-BAC1-339FE3B61BA1}" type="slidenum">
              <a:rPr lang="en-IN" smtClean="0"/>
              <a:t>‹#›</a:t>
            </a:fld>
            <a:endParaRPr lang="en-IN"/>
          </a:p>
        </p:txBody>
      </p:sp>
    </p:spTree>
    <p:extLst>
      <p:ext uri="{BB962C8B-B14F-4D97-AF65-F5344CB8AC3E}">
        <p14:creationId xmlns:p14="http://schemas.microsoft.com/office/powerpoint/2010/main" val="436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315022-CF01-4B9C-BAC1-339FE3B61BA1}" type="slidenum">
              <a:rPr lang="en-IN" smtClean="0"/>
              <a:t>9</a:t>
            </a:fld>
            <a:endParaRPr lang="en-IN"/>
          </a:p>
        </p:txBody>
      </p:sp>
    </p:spTree>
    <p:extLst>
      <p:ext uri="{BB962C8B-B14F-4D97-AF65-F5344CB8AC3E}">
        <p14:creationId xmlns:p14="http://schemas.microsoft.com/office/powerpoint/2010/main" val="2259980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28-Mar-19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771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07363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589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311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940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28-Mar-19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754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28-Mar-19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81601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9226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476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460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906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628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28-Mar-19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552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689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32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441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323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28-Mar-19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888645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FFB5B-FD41-5244-B698-63743FE73E86}"/>
              </a:ext>
            </a:extLst>
          </p:cNvPr>
          <p:cNvSpPr>
            <a:spLocks noGrp="1"/>
          </p:cNvSpPr>
          <p:nvPr>
            <p:ph type="ctrTitle"/>
          </p:nvPr>
        </p:nvSpPr>
        <p:spPr/>
        <p:txBody>
          <a:bodyPr/>
          <a:lstStyle/>
          <a:p>
            <a:r>
              <a:rPr lang="en-US" dirty="0"/>
              <a:t>Recommendation of Alternative Restaurants</a:t>
            </a:r>
          </a:p>
        </p:txBody>
      </p:sp>
      <p:sp>
        <p:nvSpPr>
          <p:cNvPr id="3" name="Subtitle 2">
            <a:extLst>
              <a:ext uri="{FF2B5EF4-FFF2-40B4-BE49-F238E27FC236}">
                <a16:creationId xmlns:a16="http://schemas.microsoft.com/office/drawing/2014/main" xmlns="" id="{7241489C-FE28-CE46-8836-35334F4A2982}"/>
              </a:ext>
            </a:extLst>
          </p:cNvPr>
          <p:cNvSpPr>
            <a:spLocks noGrp="1"/>
          </p:cNvSpPr>
          <p:nvPr>
            <p:ph type="subTitle" idx="1"/>
          </p:nvPr>
        </p:nvSpPr>
        <p:spPr/>
        <p:txBody>
          <a:bodyPr/>
          <a:lstStyle/>
          <a:p>
            <a:r>
              <a:rPr lang="en-CA" dirty="0"/>
              <a:t>Capstone Project - The Battle of Neighborhoods</a:t>
            </a:r>
          </a:p>
          <a:p>
            <a:endParaRPr lang="en-US" dirty="0"/>
          </a:p>
        </p:txBody>
      </p:sp>
    </p:spTree>
    <p:extLst>
      <p:ext uri="{BB962C8B-B14F-4D97-AF65-F5344CB8AC3E}">
        <p14:creationId xmlns:p14="http://schemas.microsoft.com/office/powerpoint/2010/main" val="402437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0F627-9736-944A-A785-AB1FEAAF4182}"/>
              </a:ext>
            </a:extLst>
          </p:cNvPr>
          <p:cNvSpPr>
            <a:spLocks noGrp="1"/>
          </p:cNvSpPr>
          <p:nvPr>
            <p:ph type="title"/>
          </p:nvPr>
        </p:nvSpPr>
        <p:spPr/>
        <p:txBody>
          <a:bodyPr/>
          <a:lstStyle/>
          <a:p>
            <a:r>
              <a:rPr lang="en-US" dirty="0"/>
              <a:t>Limitation Faced with the free </a:t>
            </a:r>
            <a:r>
              <a:rPr lang="en-US" dirty="0" err="1"/>
              <a:t>FourSquare</a:t>
            </a:r>
            <a:r>
              <a:rPr lang="en-US" dirty="0"/>
              <a:t> account</a:t>
            </a:r>
          </a:p>
        </p:txBody>
      </p:sp>
      <p:sp>
        <p:nvSpPr>
          <p:cNvPr id="3" name="Content Placeholder 2">
            <a:extLst>
              <a:ext uri="{FF2B5EF4-FFF2-40B4-BE49-F238E27FC236}">
                <a16:creationId xmlns:a16="http://schemas.microsoft.com/office/drawing/2014/main" xmlns="" id="{05C6E00D-3EB4-5341-8F2B-4729819FE9E9}"/>
              </a:ext>
            </a:extLst>
          </p:cNvPr>
          <p:cNvSpPr>
            <a:spLocks noGrp="1"/>
          </p:cNvSpPr>
          <p:nvPr>
            <p:ph idx="1"/>
          </p:nvPr>
        </p:nvSpPr>
        <p:spPr/>
        <p:txBody>
          <a:bodyPr/>
          <a:lstStyle/>
          <a:p>
            <a:r>
              <a:rPr lang="en-US" dirty="0"/>
              <a:t>The explore API only returned 100 venues</a:t>
            </a:r>
          </a:p>
          <a:p>
            <a:r>
              <a:rPr lang="en-US" dirty="0"/>
              <a:t>Information like visits count are also</a:t>
            </a:r>
          </a:p>
          <a:p>
            <a:r>
              <a:rPr lang="en-US" dirty="0"/>
              <a:t>Only 50 calls per day to get the details of a venue</a:t>
            </a:r>
          </a:p>
          <a:p>
            <a:pPr lvl="1"/>
            <a:r>
              <a:rPr lang="en-US" dirty="0"/>
              <a:t>To work around this limitation the intermediate result is stored in csv so the result can be used for the rest of the day</a:t>
            </a:r>
          </a:p>
        </p:txBody>
      </p:sp>
    </p:spTree>
    <p:extLst>
      <p:ext uri="{BB962C8B-B14F-4D97-AF65-F5344CB8AC3E}">
        <p14:creationId xmlns:p14="http://schemas.microsoft.com/office/powerpoint/2010/main" val="227655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CE1FD-9801-A940-8F5A-2B8C4A4506C3}"/>
              </a:ext>
            </a:extLst>
          </p:cNvPr>
          <p:cNvSpPr>
            <a:spLocks noGrp="1"/>
          </p:cNvSpPr>
          <p:nvPr>
            <p:ph type="title"/>
          </p:nvPr>
        </p:nvSpPr>
        <p:spPr/>
        <p:txBody>
          <a:bodyPr/>
          <a:lstStyle/>
          <a:p>
            <a:r>
              <a:rPr lang="en-US" dirty="0"/>
              <a:t>Potential Improvements</a:t>
            </a:r>
          </a:p>
        </p:txBody>
      </p:sp>
      <p:sp>
        <p:nvSpPr>
          <p:cNvPr id="3" name="Content Placeholder 2">
            <a:extLst>
              <a:ext uri="{FF2B5EF4-FFF2-40B4-BE49-F238E27FC236}">
                <a16:creationId xmlns:a16="http://schemas.microsoft.com/office/drawing/2014/main" xmlns="" id="{854002A3-55C1-8246-A062-D46534FC242C}"/>
              </a:ext>
            </a:extLst>
          </p:cNvPr>
          <p:cNvSpPr>
            <a:spLocks noGrp="1"/>
          </p:cNvSpPr>
          <p:nvPr>
            <p:ph idx="1"/>
          </p:nvPr>
        </p:nvSpPr>
        <p:spPr/>
        <p:txBody>
          <a:bodyPr/>
          <a:lstStyle/>
          <a:p>
            <a:r>
              <a:rPr lang="en-CA" dirty="0"/>
              <a:t>Some ideas of collecting more features include:</a:t>
            </a:r>
          </a:p>
          <a:p>
            <a:pPr lvl="1"/>
            <a:r>
              <a:rPr lang="en-CA" dirty="0"/>
              <a:t>get an more accurate picture of how busy a </a:t>
            </a:r>
            <a:r>
              <a:rPr lang="en-CA" dirty="0" smtClean="0"/>
              <a:t>restaurant </a:t>
            </a:r>
            <a:r>
              <a:rPr lang="en-CA" dirty="0"/>
              <a:t>is from the "visit counts" of the paid FourSquare account.</a:t>
            </a:r>
          </a:p>
          <a:p>
            <a:pPr lvl="1"/>
            <a:r>
              <a:rPr lang="en-CA" dirty="0"/>
              <a:t>Use image </a:t>
            </a:r>
            <a:r>
              <a:rPr lang="en-CA" dirty="0" smtClean="0"/>
              <a:t>recognition </a:t>
            </a:r>
            <a:r>
              <a:rPr lang="en-CA" dirty="0"/>
              <a:t>services to see what kinds of dishes people take photos of</a:t>
            </a:r>
          </a:p>
          <a:p>
            <a:pPr lvl="1"/>
            <a:r>
              <a:rPr lang="en-CA" dirty="0"/>
              <a:t>Use natural language processing to see what dishes the restaurants offer in the menu posted</a:t>
            </a:r>
          </a:p>
          <a:p>
            <a:r>
              <a:rPr lang="en-CA" dirty="0"/>
              <a:t>The data set size is also smaller due to the limitation of the </a:t>
            </a:r>
            <a:r>
              <a:rPr lang="en-CA" dirty="0" err="1"/>
              <a:t>FourSquare</a:t>
            </a:r>
            <a:r>
              <a:rPr lang="en-CA" dirty="0"/>
              <a:t> free account. It can be solved by using the paid account. The process would be exactly the same.</a:t>
            </a:r>
          </a:p>
          <a:p>
            <a:endParaRPr lang="en-US" dirty="0"/>
          </a:p>
        </p:txBody>
      </p:sp>
    </p:spTree>
    <p:extLst>
      <p:ext uri="{BB962C8B-B14F-4D97-AF65-F5344CB8AC3E}">
        <p14:creationId xmlns:p14="http://schemas.microsoft.com/office/powerpoint/2010/main" val="155184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FEFCF-7CFE-D745-BD13-0274087E0053}"/>
              </a:ext>
            </a:extLst>
          </p:cNvPr>
          <p:cNvSpPr>
            <a:spLocks noGrp="1"/>
          </p:cNvSpPr>
          <p:nvPr>
            <p:ph type="title"/>
          </p:nvPr>
        </p:nvSpPr>
        <p:spPr/>
        <p:txBody>
          <a:bodyPr/>
          <a:lstStyle/>
          <a:p>
            <a:r>
              <a:rPr lang="en-US" dirty="0"/>
              <a:t>Use case</a:t>
            </a:r>
            <a:br>
              <a:rPr lang="en-US" dirty="0"/>
            </a:br>
            <a:endParaRPr lang="en-US" dirty="0"/>
          </a:p>
        </p:txBody>
      </p:sp>
      <p:sp>
        <p:nvSpPr>
          <p:cNvPr id="3" name="Content Placeholder 2">
            <a:extLst>
              <a:ext uri="{FF2B5EF4-FFF2-40B4-BE49-F238E27FC236}">
                <a16:creationId xmlns:a16="http://schemas.microsoft.com/office/drawing/2014/main" xmlns="" id="{8EC11228-530F-5049-B243-A479BFBF24B0}"/>
              </a:ext>
            </a:extLst>
          </p:cNvPr>
          <p:cNvSpPr>
            <a:spLocks noGrp="1"/>
          </p:cNvSpPr>
          <p:nvPr>
            <p:ph idx="1"/>
          </p:nvPr>
        </p:nvSpPr>
        <p:spPr>
          <a:xfrm>
            <a:off x="1154954" y="2603500"/>
            <a:ext cx="10161557" cy="3416300"/>
          </a:xfrm>
        </p:spPr>
        <p:txBody>
          <a:bodyPr/>
          <a:lstStyle/>
          <a:p>
            <a:pPr algn="just"/>
            <a:r>
              <a:rPr lang="en-CA" dirty="0"/>
              <a:t>Nowadays it is very common for people to research for a restaurant online before a meal </a:t>
            </a:r>
            <a:r>
              <a:rPr lang="en-CA" dirty="0" smtClean="0"/>
              <a:t>to</a:t>
            </a:r>
            <a:r>
              <a:rPr lang="en-CA" dirty="0" smtClean="0"/>
              <a:t> order food online or to make </a:t>
            </a:r>
            <a:r>
              <a:rPr lang="en-CA" dirty="0" smtClean="0"/>
              <a:t>a </a:t>
            </a:r>
            <a:r>
              <a:rPr lang="en-CA" dirty="0" smtClean="0"/>
              <a:t>reservation</a:t>
            </a:r>
            <a:r>
              <a:rPr lang="en-CA" dirty="0"/>
              <a:t>. What if the restaurant </a:t>
            </a:r>
            <a:r>
              <a:rPr lang="en-CA" dirty="0" smtClean="0"/>
              <a:t>is not delivering currently or </a:t>
            </a:r>
            <a:r>
              <a:rPr lang="en-CA" dirty="0" smtClean="0"/>
              <a:t>has </a:t>
            </a:r>
            <a:r>
              <a:rPr lang="en-CA" dirty="0"/>
              <a:t>no table when you visit or make reservation? You start the search all over again. The goal of this project is to provide an algorithm to recommend an alternate restaurants that are the "closest" to your first choice.</a:t>
            </a:r>
            <a:endParaRPr lang="en-US" dirty="0"/>
          </a:p>
        </p:txBody>
      </p:sp>
    </p:spTree>
    <p:extLst>
      <p:ext uri="{BB962C8B-B14F-4D97-AF65-F5344CB8AC3E}">
        <p14:creationId xmlns:p14="http://schemas.microsoft.com/office/powerpoint/2010/main" val="2716339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590C4-91A1-0F4E-B844-1852C50FDB7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xmlns="" id="{E540986F-BC4D-0842-ABE2-99917092D38C}"/>
              </a:ext>
            </a:extLst>
          </p:cNvPr>
          <p:cNvSpPr>
            <a:spLocks noGrp="1"/>
          </p:cNvSpPr>
          <p:nvPr>
            <p:ph idx="1"/>
          </p:nvPr>
        </p:nvSpPr>
        <p:spPr/>
        <p:txBody>
          <a:bodyPr>
            <a:normAutofit fontScale="92500" lnSpcReduction="10000"/>
          </a:bodyPr>
          <a:lstStyle/>
          <a:p>
            <a:r>
              <a:rPr lang="en-IN" dirty="0"/>
              <a:t>In this project we will create a recommender system for alternate restaurants in </a:t>
            </a:r>
            <a:r>
              <a:rPr lang="en-IN" b="1" dirty="0"/>
              <a:t>Mumbai, Maharashtra, India</a:t>
            </a:r>
            <a:r>
              <a:rPr lang="en-IN" dirty="0"/>
              <a:t>. The target audience of this project will be any food delivery apps like </a:t>
            </a:r>
            <a:r>
              <a:rPr lang="en-IN" b="1" dirty="0" err="1"/>
              <a:t>Zomato</a:t>
            </a:r>
            <a:r>
              <a:rPr lang="en-IN" b="1" dirty="0"/>
              <a:t>, </a:t>
            </a:r>
            <a:r>
              <a:rPr lang="en-IN" b="1" dirty="0" err="1"/>
              <a:t>UberEats</a:t>
            </a:r>
            <a:r>
              <a:rPr lang="en-IN" b="1" dirty="0"/>
              <a:t>, </a:t>
            </a:r>
            <a:r>
              <a:rPr lang="en-IN" b="1" dirty="0" err="1"/>
              <a:t>FoodPanda</a:t>
            </a:r>
            <a:r>
              <a:rPr lang="en-IN" b="1" dirty="0"/>
              <a:t>, </a:t>
            </a:r>
            <a:r>
              <a:rPr lang="en-IN" b="1" dirty="0" err="1"/>
              <a:t>Swiggy</a:t>
            </a:r>
            <a:r>
              <a:rPr lang="en-IN" dirty="0"/>
              <a:t> or restaurant table reservation apps like </a:t>
            </a:r>
            <a:r>
              <a:rPr lang="en-IN" b="1" dirty="0" err="1"/>
              <a:t>EazyDiner</a:t>
            </a:r>
            <a:r>
              <a:rPr lang="en-IN" b="1" dirty="0"/>
              <a:t>, </a:t>
            </a:r>
            <a:r>
              <a:rPr lang="en-IN" b="1" dirty="0" err="1"/>
              <a:t>Zomato</a:t>
            </a:r>
            <a:r>
              <a:rPr lang="en-IN" b="1" dirty="0"/>
              <a:t>, etc.</a:t>
            </a:r>
            <a:endParaRPr lang="en-IN" dirty="0"/>
          </a:p>
          <a:p>
            <a:r>
              <a:rPr lang="en-IN" dirty="0"/>
              <a:t>The aim of this project is to provide a user with an alternate restaurant options based on the target restaurant of the user when the target restaurant is not delivering at this time or there is no reservation available when they are using any of the above apps for food delivery or table reservation.</a:t>
            </a:r>
          </a:p>
          <a:p>
            <a:r>
              <a:rPr lang="en-IN" dirty="0"/>
              <a:t>We will use our data science powers to generate a relevant recommendation to the user based on the target restaurant, distance from there, pricing, type of cuisine and average user rating. The smarter the recommendations are the more pleasant the experience will be for the user of the website or application.</a:t>
            </a:r>
          </a:p>
        </p:txBody>
      </p:sp>
    </p:spTree>
    <p:extLst>
      <p:ext uri="{BB962C8B-B14F-4D97-AF65-F5344CB8AC3E}">
        <p14:creationId xmlns:p14="http://schemas.microsoft.com/office/powerpoint/2010/main" val="1267378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3598B-0BCC-B645-9887-6F4897E6BE8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395575AC-57BF-CD4F-9D17-66018F139CC3}"/>
              </a:ext>
            </a:extLst>
          </p:cNvPr>
          <p:cNvSpPr>
            <a:spLocks noGrp="1"/>
          </p:cNvSpPr>
          <p:nvPr>
            <p:ph idx="1"/>
          </p:nvPr>
        </p:nvSpPr>
        <p:spPr/>
        <p:txBody>
          <a:bodyPr/>
          <a:lstStyle/>
          <a:p>
            <a:r>
              <a:rPr lang="en-US" dirty="0"/>
              <a:t>The source of data will be </a:t>
            </a:r>
            <a:r>
              <a:rPr lang="en-US" dirty="0" err="1"/>
              <a:t>FourSquare</a:t>
            </a:r>
            <a:endParaRPr lang="en-US" dirty="0"/>
          </a:p>
          <a:p>
            <a:r>
              <a:rPr lang="en-US" dirty="0"/>
              <a:t>Features will include name, location, category, pricing and how busy a restaurant is</a:t>
            </a:r>
          </a:p>
          <a:p>
            <a:r>
              <a:rPr lang="en-US" dirty="0"/>
              <a:t>APIs used are:</a:t>
            </a:r>
            <a:br>
              <a:rPr lang="en-US" dirty="0"/>
            </a:br>
            <a:r>
              <a:rPr lang="en-CA" dirty="0">
                <a:hlinkClick r:id="rId2"/>
              </a:rPr>
              <a:t>https://api.foursquare.com/v2/venues/explore</a:t>
            </a:r>
            <a:r>
              <a:rPr lang="en-CA" dirty="0"/>
              <a:t/>
            </a:r>
            <a:br>
              <a:rPr lang="en-CA" dirty="0"/>
            </a:br>
            <a:r>
              <a:rPr lang="en-CA" dirty="0"/>
              <a:t>https://</a:t>
            </a:r>
            <a:r>
              <a:rPr lang="en-CA" dirty="0" err="1"/>
              <a:t>api.foursquare.com</a:t>
            </a:r>
            <a:r>
              <a:rPr lang="en-CA" dirty="0"/>
              <a:t>/v2/venues/{</a:t>
            </a:r>
            <a:r>
              <a:rPr lang="en-CA" dirty="0" err="1"/>
              <a:t>venue_id</a:t>
            </a:r>
            <a:r>
              <a:rPr lang="en-CA" dirty="0"/>
              <a:t>}</a:t>
            </a:r>
            <a:endParaRPr lang="en-US" dirty="0"/>
          </a:p>
        </p:txBody>
      </p:sp>
    </p:spTree>
    <p:extLst>
      <p:ext uri="{BB962C8B-B14F-4D97-AF65-F5344CB8AC3E}">
        <p14:creationId xmlns:p14="http://schemas.microsoft.com/office/powerpoint/2010/main" val="421182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564DC-C489-5B44-A8F9-10777E5A9BB7}"/>
              </a:ext>
            </a:extLst>
          </p:cNvPr>
          <p:cNvSpPr>
            <a:spLocks noGrp="1"/>
          </p:cNvSpPr>
          <p:nvPr>
            <p:ph type="title"/>
          </p:nvPr>
        </p:nvSpPr>
        <p:spPr/>
        <p:txBody>
          <a:bodyPr/>
          <a:lstStyle/>
          <a:p>
            <a:r>
              <a:rPr lang="en-US" dirty="0" err="1"/>
              <a:t>Methdology</a:t>
            </a:r>
            <a:endParaRPr lang="en-US" dirty="0"/>
          </a:p>
        </p:txBody>
      </p:sp>
      <p:sp>
        <p:nvSpPr>
          <p:cNvPr id="3" name="Content Placeholder 2">
            <a:extLst>
              <a:ext uri="{FF2B5EF4-FFF2-40B4-BE49-F238E27FC236}">
                <a16:creationId xmlns:a16="http://schemas.microsoft.com/office/drawing/2014/main" xmlns="" id="{B151AFF7-7565-D841-8F9A-0F8C5B06B496}"/>
              </a:ext>
            </a:extLst>
          </p:cNvPr>
          <p:cNvSpPr>
            <a:spLocks noGrp="1"/>
          </p:cNvSpPr>
          <p:nvPr>
            <p:ph idx="1"/>
          </p:nvPr>
        </p:nvSpPr>
        <p:spPr/>
        <p:txBody>
          <a:bodyPr/>
          <a:lstStyle/>
          <a:p>
            <a:r>
              <a:rPr lang="en-US" dirty="0"/>
              <a:t>Clustering will be done for the restaurants in the area.  The most similar ones will be in the same cluster.</a:t>
            </a:r>
          </a:p>
        </p:txBody>
      </p:sp>
    </p:spTree>
    <p:extLst>
      <p:ext uri="{BB962C8B-B14F-4D97-AF65-F5344CB8AC3E}">
        <p14:creationId xmlns:p14="http://schemas.microsoft.com/office/powerpoint/2010/main" val="4001797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E00B5-5D10-E54C-961D-4F33A42822D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xmlns="" id="{8BA835F6-035C-DF4F-BA11-5A1C867AE26E}"/>
              </a:ext>
            </a:extLst>
          </p:cNvPr>
          <p:cNvSpPr>
            <a:spLocks noGrp="1"/>
          </p:cNvSpPr>
          <p:nvPr>
            <p:ph idx="1"/>
          </p:nvPr>
        </p:nvSpPr>
        <p:spPr/>
        <p:txBody>
          <a:bodyPr/>
          <a:lstStyle/>
          <a:p>
            <a:pPr marL="0" indent="0">
              <a:buNone/>
            </a:pPr>
            <a:r>
              <a:rPr lang="en-US" dirty="0"/>
              <a:t>K-means clustering is used </a:t>
            </a:r>
            <a:r>
              <a:rPr lang="en-CA" dirty="0"/>
              <a:t>because:</a:t>
            </a:r>
          </a:p>
          <a:p>
            <a:r>
              <a:rPr lang="en-CA" dirty="0"/>
              <a:t>It is Easy to implement</a:t>
            </a:r>
          </a:p>
          <a:p>
            <a:r>
              <a:rPr lang="en-CA" dirty="0"/>
              <a:t>With a large number of variables, K-Means may be computationally faster than hierarchical clustering (if K is small).</a:t>
            </a:r>
          </a:p>
          <a:p>
            <a:r>
              <a:rPr lang="en-CA" dirty="0"/>
              <a:t>K-Means may produce higher clusters than hierarchical clustering</a:t>
            </a:r>
          </a:p>
          <a:p>
            <a:endParaRPr lang="en-CA" dirty="0"/>
          </a:p>
          <a:p>
            <a:pPr marL="0" indent="0">
              <a:buNone/>
            </a:pPr>
            <a:r>
              <a:rPr lang="en-CA" dirty="0"/>
              <a:t>Pandas </a:t>
            </a:r>
            <a:r>
              <a:rPr lang="en-CA" dirty="0" err="1"/>
              <a:t>get_dummies</a:t>
            </a:r>
            <a:r>
              <a:rPr lang="en-CA" dirty="0"/>
              <a:t> was used to do the one-hot encoding and </a:t>
            </a:r>
            <a:r>
              <a:rPr lang="en-CA" dirty="0" err="1"/>
              <a:t>sklearn.preprocessing</a:t>
            </a:r>
            <a:r>
              <a:rPr lang="en-CA" dirty="0"/>
              <a:t> </a:t>
            </a:r>
            <a:r>
              <a:rPr lang="en-CA" dirty="0" err="1"/>
              <a:t>StandardScaler</a:t>
            </a:r>
            <a:r>
              <a:rPr lang="en-CA" dirty="0"/>
              <a:t> was used to normalize the numeric features.</a:t>
            </a:r>
          </a:p>
          <a:p>
            <a:endParaRPr lang="en-US" dirty="0"/>
          </a:p>
        </p:txBody>
      </p:sp>
    </p:spTree>
    <p:extLst>
      <p:ext uri="{BB962C8B-B14F-4D97-AF65-F5344CB8AC3E}">
        <p14:creationId xmlns:p14="http://schemas.microsoft.com/office/powerpoint/2010/main" val="353089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94C8E-CDAD-8B45-ABB3-FB127883CA2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2D8FB940-BF90-2A40-9698-8DADD74BF4AF}"/>
              </a:ext>
            </a:extLst>
          </p:cNvPr>
          <p:cNvSpPr>
            <a:spLocks noGrp="1"/>
          </p:cNvSpPr>
          <p:nvPr>
            <p:ph idx="1"/>
          </p:nvPr>
        </p:nvSpPr>
        <p:spPr/>
        <p:txBody>
          <a:bodyPr/>
          <a:lstStyle/>
          <a:p>
            <a:pPr marL="0" indent="0">
              <a:buNone/>
            </a:pPr>
            <a:r>
              <a:rPr lang="en-CA" dirty="0"/>
              <a:t>Here are the clusters of the restaurants:</a:t>
            </a:r>
          </a:p>
          <a:p>
            <a:r>
              <a:rPr lang="en-CA" b="1" dirty="0"/>
              <a:t>Cluster 1 </a:t>
            </a:r>
            <a:r>
              <a:rPr lang="en-CA" b="1" dirty="0" smtClean="0"/>
              <a:t>- Mainstream restaurants</a:t>
            </a:r>
            <a:endParaRPr lang="en-CA" b="1" dirty="0"/>
          </a:p>
          <a:p>
            <a:r>
              <a:rPr lang="en-CA" b="1" dirty="0"/>
              <a:t>Cluster 2 </a:t>
            </a:r>
            <a:r>
              <a:rPr lang="en-CA" b="1" dirty="0" smtClean="0"/>
              <a:t>- Cheap Chinese places</a:t>
            </a:r>
            <a:endParaRPr lang="en-CA" b="1" dirty="0"/>
          </a:p>
          <a:p>
            <a:r>
              <a:rPr lang="en-CA" b="1" dirty="0"/>
              <a:t>Cluster 3 </a:t>
            </a:r>
            <a:r>
              <a:rPr lang="en-CA" b="1" dirty="0" smtClean="0"/>
              <a:t>- </a:t>
            </a:r>
            <a:r>
              <a:rPr lang="en-CA" b="1" dirty="0" smtClean="0"/>
              <a:t>Cafes</a:t>
            </a:r>
          </a:p>
          <a:p>
            <a:r>
              <a:rPr lang="en-CA" b="1" dirty="0" smtClean="0"/>
              <a:t>Cluster 4 - Premium Asian Restaurants</a:t>
            </a:r>
            <a:endParaRPr lang="en-CA" b="1" dirty="0"/>
          </a:p>
          <a:p>
            <a:endParaRPr lang="en-CA" b="1" dirty="0"/>
          </a:p>
          <a:p>
            <a:endParaRPr lang="en-US" dirty="0"/>
          </a:p>
        </p:txBody>
      </p:sp>
    </p:spTree>
    <p:extLst>
      <p:ext uri="{BB962C8B-B14F-4D97-AF65-F5344CB8AC3E}">
        <p14:creationId xmlns:p14="http://schemas.microsoft.com/office/powerpoint/2010/main" val="1183468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BA91A-76BC-4F49-BF09-FF3D78C04A4C}"/>
              </a:ext>
            </a:extLst>
          </p:cNvPr>
          <p:cNvSpPr>
            <a:spLocks noGrp="1"/>
          </p:cNvSpPr>
          <p:nvPr>
            <p:ph type="title"/>
          </p:nvPr>
        </p:nvSpPr>
        <p:spPr/>
        <p:txBody>
          <a:bodyPr/>
          <a:lstStyle/>
          <a:p>
            <a:r>
              <a:rPr lang="en-US" dirty="0"/>
              <a:t>Clustered Result</a:t>
            </a:r>
            <a:br>
              <a:rPr lang="en-US" dirty="0"/>
            </a:br>
            <a:endParaRPr lang="en-US" dirty="0"/>
          </a:p>
        </p:txBody>
      </p:sp>
      <p:sp>
        <p:nvSpPr>
          <p:cNvPr id="3" name="Content Placeholder 2"/>
          <p:cNvSpPr>
            <a:spLocks noGrp="1"/>
          </p:cNvSpPr>
          <p:nvPr>
            <p:ph idx="1"/>
          </p:nvPr>
        </p:nvSpPr>
        <p:spPr/>
        <p:txBody>
          <a:bodyPr/>
          <a:lstStyle/>
          <a:p>
            <a:endParaRPr lang="en-IN" dirty="0"/>
          </a:p>
        </p:txBody>
      </p:sp>
      <p:pic>
        <p:nvPicPr>
          <p:cNvPr id="6" name="Picture 5"/>
          <p:cNvPicPr/>
          <p:nvPr/>
        </p:nvPicPr>
        <p:blipFill>
          <a:blip r:embed="rId2"/>
          <a:stretch>
            <a:fillRect/>
          </a:stretch>
        </p:blipFill>
        <p:spPr>
          <a:xfrm>
            <a:off x="3703948" y="2603500"/>
            <a:ext cx="3663423" cy="3883813"/>
          </a:xfrm>
          <a:prstGeom prst="rect">
            <a:avLst/>
          </a:prstGeom>
        </p:spPr>
      </p:pic>
    </p:spTree>
    <p:extLst>
      <p:ext uri="{BB962C8B-B14F-4D97-AF65-F5344CB8AC3E}">
        <p14:creationId xmlns:p14="http://schemas.microsoft.com/office/powerpoint/2010/main" val="95713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9989116C-D075-4043-8315-4FD02BF34B01}"/>
              </a:ext>
            </a:extLst>
          </p:cNvPr>
          <p:cNvSpPr>
            <a:spLocks noChangeArrowheads="1"/>
          </p:cNvSpPr>
          <p:nvPr/>
        </p:nvSpPr>
        <p:spPr bwMode="auto">
          <a:xfrm>
            <a:off x="444594" y="1052916"/>
            <a:ext cx="10264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dirty="0">
                <a:solidFill>
                  <a:schemeClr val="bg1"/>
                </a:solidFill>
              </a:rPr>
              <a:t>Using the restaurant Khyber Restaurant as an example showing the top 5: (First row is the original restaurant hence a distance of 0)</a:t>
            </a:r>
          </a:p>
        </p:txBody>
      </p:sp>
      <p:sp>
        <p:nvSpPr>
          <p:cNvPr id="2" name="Content Placeholder 1"/>
          <p:cNvSpPr>
            <a:spLocks noGrp="1"/>
          </p:cNvSpPr>
          <p:nvPr>
            <p:ph idx="1"/>
          </p:nvPr>
        </p:nvSpPr>
        <p:spPr/>
        <p:txBody>
          <a:bodyPr/>
          <a:lstStyle/>
          <a:p>
            <a:endParaRPr lang="en-IN" dirty="0"/>
          </a:p>
        </p:txBody>
      </p:sp>
      <p:pic>
        <p:nvPicPr>
          <p:cNvPr id="6" name="Picture 5"/>
          <p:cNvPicPr/>
          <p:nvPr/>
        </p:nvPicPr>
        <p:blipFill>
          <a:blip r:embed="rId3"/>
          <a:stretch>
            <a:fillRect/>
          </a:stretch>
        </p:blipFill>
        <p:spPr>
          <a:xfrm>
            <a:off x="444593" y="2603501"/>
            <a:ext cx="11280479" cy="1660952"/>
          </a:xfrm>
          <a:prstGeom prst="rect">
            <a:avLst/>
          </a:prstGeom>
        </p:spPr>
      </p:pic>
    </p:spTree>
    <p:extLst>
      <p:ext uri="{BB962C8B-B14F-4D97-AF65-F5344CB8AC3E}">
        <p14:creationId xmlns:p14="http://schemas.microsoft.com/office/powerpoint/2010/main" val="4044874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432</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Recommendation of Alternative Restaurants</vt:lpstr>
      <vt:lpstr>Use case </vt:lpstr>
      <vt:lpstr>Business Problem</vt:lpstr>
      <vt:lpstr>Data</vt:lpstr>
      <vt:lpstr>Methdology</vt:lpstr>
      <vt:lpstr>Machine Learning</vt:lpstr>
      <vt:lpstr>Results</vt:lpstr>
      <vt:lpstr>Clustered Result </vt:lpstr>
      <vt:lpstr>PowerPoint Presentation</vt:lpstr>
      <vt:lpstr>Limitation Faced with the free FourSquare account</vt:lpstr>
      <vt:lpstr>Potential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Alternative Restaurants</dc:title>
  <dc:creator>KENNETH Cheung</dc:creator>
  <cp:keywords>CTPClassification=CTP_NT</cp:keywords>
  <cp:lastModifiedBy>Gosar, Ankur P</cp:lastModifiedBy>
  <cp:revision>9</cp:revision>
  <dcterms:created xsi:type="dcterms:W3CDTF">2019-03-01T04:39:46Z</dcterms:created>
  <dcterms:modified xsi:type="dcterms:W3CDTF">2019-03-28T12:18:11Z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2dc72789-5822-47ca-930f-805a48fb4ab2</vt:lpwstr>
  </property>
  <property fmtid="{D5CDD505-2E9C-101B-9397-08002B2CF9AE}" pid="3" name="CTP_TimeStamp">
    <vt:lpwstr>2019-03-28 12:18:11Z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