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62" r:id="rId2"/>
  </p:sldMasterIdLst>
  <p:notesMasterIdLst>
    <p:notesMasterId r:id="rId32"/>
  </p:notesMasterIdLst>
  <p:sldIdLst>
    <p:sldId id="1941" r:id="rId3"/>
    <p:sldId id="2026" r:id="rId4"/>
    <p:sldId id="341" r:id="rId5"/>
    <p:sldId id="2027" r:id="rId6"/>
    <p:sldId id="2028" r:id="rId7"/>
    <p:sldId id="2029" r:id="rId8"/>
    <p:sldId id="2030" r:id="rId9"/>
    <p:sldId id="2032" r:id="rId10"/>
    <p:sldId id="1810" r:id="rId11"/>
    <p:sldId id="2033" r:id="rId12"/>
    <p:sldId id="1814" r:id="rId13"/>
    <p:sldId id="1815" r:id="rId14"/>
    <p:sldId id="2034" r:id="rId15"/>
    <p:sldId id="1819" r:id="rId16"/>
    <p:sldId id="2035" r:id="rId17"/>
    <p:sldId id="2036" r:id="rId18"/>
    <p:sldId id="2037" r:id="rId19"/>
    <p:sldId id="2031" r:id="rId20"/>
    <p:sldId id="2038" r:id="rId21"/>
    <p:sldId id="2039" r:id="rId22"/>
    <p:sldId id="2040" r:id="rId23"/>
    <p:sldId id="2041" r:id="rId24"/>
    <p:sldId id="2042" r:id="rId25"/>
    <p:sldId id="2043" r:id="rId26"/>
    <p:sldId id="2044" r:id="rId27"/>
    <p:sldId id="2045" r:id="rId28"/>
    <p:sldId id="2046" r:id="rId29"/>
    <p:sldId id="2047" r:id="rId30"/>
    <p:sldId id="2048" r:id="rId31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50" autoAdjust="0"/>
    <p:restoredTop sz="92970" autoAdjust="0"/>
  </p:normalViewPr>
  <p:slideViewPr>
    <p:cSldViewPr snapToGrid="0">
      <p:cViewPr varScale="1">
        <p:scale>
          <a:sx n="98" d="100"/>
          <a:sy n="98" d="100"/>
        </p:scale>
        <p:origin x="6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22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22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22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C8175F1-3D6C-417A-ABE4-400714A38636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820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0700E9-C7C7-4C4A-B20B-AFE1659D837B}" type="slidenum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21" name="CustomShape 4"/>
          <p:cNvSpPr/>
          <p:nvPr/>
        </p:nvSpPr>
        <p:spPr>
          <a:xfrm>
            <a:off x="4278960" y="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8898EE-A095-4105-9BEE-AD8466F3BCAB}" type="datetime1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15-07-2020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820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0700E9-C7C7-4C4A-B20B-AFE1659D837B}" type="slidenum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21" name="CustomShape 4"/>
          <p:cNvSpPr/>
          <p:nvPr/>
        </p:nvSpPr>
        <p:spPr>
          <a:xfrm>
            <a:off x="4278960" y="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8898EE-A095-4105-9BEE-AD8466F3BCAB}" type="datetime1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15-07-2020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656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820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0700E9-C7C7-4C4A-B20B-AFE1659D837B}" type="slidenum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21" name="CustomShape 4"/>
          <p:cNvSpPr/>
          <p:nvPr/>
        </p:nvSpPr>
        <p:spPr>
          <a:xfrm>
            <a:off x="4278960" y="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8898EE-A095-4105-9BEE-AD8466F3BCAB}" type="datetime1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15-07-2020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0797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820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0700E9-C7C7-4C4A-B20B-AFE1659D837B}" type="slidenum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21" name="CustomShape 4"/>
          <p:cNvSpPr/>
          <p:nvPr/>
        </p:nvSpPr>
        <p:spPr>
          <a:xfrm>
            <a:off x="4278960" y="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8898EE-A095-4105-9BEE-AD8466F3BCAB}" type="datetime1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15-07-2020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8744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820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0700E9-C7C7-4C4A-B20B-AFE1659D837B}" type="slidenum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21" name="CustomShape 4"/>
          <p:cNvSpPr/>
          <p:nvPr/>
        </p:nvSpPr>
        <p:spPr>
          <a:xfrm>
            <a:off x="4278960" y="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8898EE-A095-4105-9BEE-AD8466F3BCAB}" type="datetime1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15-07-2020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2045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Cov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114300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114300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189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09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79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71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12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42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09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05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16827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  <p15:guide id="0" orient="horz" pos="75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518701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3810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64008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77482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1000" y="1295400"/>
            <a:ext cx="5410200" cy="381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667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4157" y="1295400"/>
            <a:ext cx="5436844" cy="381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667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905000"/>
            <a:ext cx="54102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2"/>
          </p:nvPr>
        </p:nvSpPr>
        <p:spPr>
          <a:xfrm>
            <a:off x="6400800" y="1905000"/>
            <a:ext cx="54102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17503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10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053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2296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/>
          </p:nvPr>
        </p:nvSpPr>
        <p:spPr>
          <a:xfrm>
            <a:off x="3810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43053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82296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52285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72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955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9920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100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effectLst>
                  <a:glow rad="127000">
                    <a:schemeClr val="bg2">
                      <a:alpha val="20000"/>
                    </a:schemeClr>
                  </a:glow>
                </a:effectLst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77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196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05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wave bkg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98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blur bkg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372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37" y="3005739"/>
            <a:ext cx="6790944" cy="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690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37" y="3005739"/>
            <a:ext cx="6790944" cy="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839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231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/>
          <p:nvPr/>
        </p:nvPicPr>
        <p:blipFill>
          <a:blip r:embed="rId15"/>
          <a:stretch/>
        </p:blipFill>
        <p:spPr>
          <a:xfrm>
            <a:off x="10402920" y="6451920"/>
            <a:ext cx="1437840" cy="186480"/>
          </a:xfrm>
          <a:prstGeom prst="rect">
            <a:avLst/>
          </a:prstGeom>
          <a:ln>
            <a:noFill/>
          </a:ln>
        </p:spPr>
      </p:pic>
      <p:sp>
        <p:nvSpPr>
          <p:cNvPr id="8" name="CustomShape 1"/>
          <p:cNvSpPr/>
          <p:nvPr/>
        </p:nvSpPr>
        <p:spPr>
          <a:xfrm>
            <a:off x="5800320" y="6676920"/>
            <a:ext cx="1194120" cy="1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</a:pPr>
            <a:r>
              <a:rPr lang="en-IN" sz="800" b="0" strike="noStrike" spc="-1">
                <a:solidFill>
                  <a:srgbClr val="808080"/>
                </a:solidFill>
                <a:latin typeface="Arial"/>
                <a:ea typeface="DejaVu Sans"/>
              </a:rPr>
              <a:t>© Copyright 2019 Dell Inc.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5025600" y="6678000"/>
            <a:ext cx="461880" cy="1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r">
              <a:lnSpc>
                <a:spcPct val="90000"/>
              </a:lnSpc>
            </a:pPr>
            <a:fld id="{079C4E3C-F897-41B4-A99A-4A1E0FFF45EA}" type="slidenum">
              <a:rPr lang="en-IN" sz="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IN" sz="800" b="0" strike="noStrike" spc="-1"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5350680" y="6678000"/>
            <a:ext cx="180720" cy="1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>
              <a:lnSpc>
                <a:spcPct val="90000"/>
              </a:lnSpc>
            </a:pPr>
            <a:r>
              <a:rPr lang="en-IN" sz="800" b="0" strike="noStrike" spc="-1">
                <a:solidFill>
                  <a:srgbClr val="808080"/>
                </a:solidFill>
                <a:latin typeface="Arial"/>
                <a:ea typeface="DejaVu Sans"/>
              </a:rPr>
              <a:t>of Y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0" y="6698520"/>
            <a:ext cx="118440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>
              <a:lnSpc>
                <a:spcPct val="100000"/>
              </a:lnSpc>
            </a:pPr>
            <a:r>
              <a:rPr lang="en-IN" sz="700" b="0" strike="noStrike" spc="-1">
                <a:solidFill>
                  <a:srgbClr val="7F7F7F"/>
                </a:solidFill>
                <a:latin typeface="Calibri"/>
                <a:ea typeface="DejaVu Sans"/>
              </a:rPr>
              <a:t>Internal Use - Confidential</a:t>
            </a:r>
            <a:endParaRPr lang="en-IN" sz="700" b="0" strike="noStrike" spc="-1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7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79" y="6451744"/>
            <a:ext cx="1438656" cy="187024"/>
          </a:xfrm>
          <a:prstGeom prst="rect">
            <a:avLst/>
          </a:prstGeom>
        </p:spPr>
      </p:pic>
      <p:sp>
        <p:nvSpPr>
          <p:cNvPr id="7" name="fl" descr="                              Dell - Internal Use - Confidential&#10;"/>
          <p:cNvSpPr txBox="1"/>
          <p:nvPr userDrawn="1"/>
        </p:nvSpPr>
        <p:spPr>
          <a:xfrm>
            <a:off x="5795347" y="6676992"/>
            <a:ext cx="1205458" cy="110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1219170" rtl="0" eaLnBrk="1" fontAlgn="base" latinLnBrk="0" hangingPunct="1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u="none" baseline="0" dirty="0">
                <a:solidFill>
                  <a:srgbClr val="808080"/>
                </a:solidFill>
                <a:latin typeface="Arial" panose="020B0604020202020204" pitchFamily="34" charset="0"/>
              </a:rPr>
              <a:t>© Copyright 2019 Dell Inc.</a:t>
            </a:r>
          </a:p>
        </p:txBody>
      </p:sp>
      <p:sp>
        <p:nvSpPr>
          <p:cNvPr id="6" name="TextBox 19"/>
          <p:cNvSpPr txBox="1"/>
          <p:nvPr userDrawn="1"/>
        </p:nvSpPr>
        <p:spPr>
          <a:xfrm>
            <a:off x="5194404" y="6678018"/>
            <a:ext cx="125034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00" b="0" kern="1200" smtClean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pPr algn="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800" b="0" kern="1200" dirty="0" err="1">
              <a:solidFill>
                <a:srgbClr val="80808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TextBox 16"/>
          <p:cNvSpPr txBox="1"/>
          <p:nvPr userDrawn="1"/>
        </p:nvSpPr>
        <p:spPr>
          <a:xfrm>
            <a:off x="5349355" y="6678018"/>
            <a:ext cx="184346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800" kern="1200" dirty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t>of Y</a:t>
            </a:r>
          </a:p>
        </p:txBody>
      </p:sp>
    </p:spTree>
    <p:extLst>
      <p:ext uri="{BB962C8B-B14F-4D97-AF65-F5344CB8AC3E}">
        <p14:creationId xmlns:p14="http://schemas.microsoft.com/office/powerpoint/2010/main" val="114463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  <p:sldLayoutId id="2147483780" r:id="rId18"/>
    <p:sldLayoutId id="2147483781" r:id="rId19"/>
    <p:sldLayoutId id="2147483782" r:id="rId20"/>
    <p:sldLayoutId id="2147483783" r:id="rId21"/>
    <p:sldLayoutId id="2147483784" r:id="rId22"/>
    <p:sldLayoutId id="2147483785" r:id="rId23"/>
    <p:sldLayoutId id="2147483786" r:id="rId2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180">
          <p15:clr>
            <a:srgbClr val="F26B43"/>
          </p15:clr>
        </p15:guide>
        <p15:guide id="4" pos="55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0.emf"/><Relationship Id="rId7" Type="http://schemas.openxmlformats.org/officeDocument/2006/relationships/image" Target="../media/image25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10" Type="http://schemas.openxmlformats.org/officeDocument/2006/relationships/image" Target="../media/image28.emf"/><Relationship Id="rId4" Type="http://schemas.openxmlformats.org/officeDocument/2006/relationships/image" Target="../media/image21.emf"/><Relationship Id="rId9" Type="http://schemas.openxmlformats.org/officeDocument/2006/relationships/image" Target="../media/image2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9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42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82" y="1168165"/>
            <a:ext cx="11894918" cy="2585323"/>
          </a:xfr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Kubernetes Workshop:</a:t>
            </a:r>
            <a:br>
              <a:rPr lang="en-US" dirty="0"/>
            </a:br>
            <a:r>
              <a:rPr lang="en-US" sz="4800" dirty="0"/>
              <a:t>Develop and Deploy a Microservices Application on Kubernetes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242153"/>
            <a:ext cx="11430000" cy="468744"/>
          </a:xfrm>
        </p:spPr>
        <p:txBody>
          <a:bodyPr/>
          <a:lstStyle/>
          <a:p>
            <a:r>
              <a:rPr lang="en-US" dirty="0"/>
              <a:t>Dell Technologies Educations Services</a:t>
            </a:r>
          </a:p>
        </p:txBody>
      </p:sp>
    </p:spTree>
    <p:extLst>
      <p:ext uri="{BB962C8B-B14F-4D97-AF65-F5344CB8AC3E}">
        <p14:creationId xmlns:p14="http://schemas.microsoft.com/office/powerpoint/2010/main" val="20849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06;p152">
            <a:extLst>
              <a:ext uri="{FF2B5EF4-FFF2-40B4-BE49-F238E27FC236}">
                <a16:creationId xmlns:a16="http://schemas.microsoft.com/office/drawing/2014/main" id="{0CBA1713-E469-4351-A826-1C43F2AAC9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4884" y="201858"/>
            <a:ext cx="11170418" cy="5170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dirty="0"/>
              <a:t>Volume type examples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BC01C9-DD70-4D3B-BF73-A024CA66AD05}"/>
              </a:ext>
            </a:extLst>
          </p:cNvPr>
          <p:cNvSpPr/>
          <p:nvPr/>
        </p:nvSpPr>
        <p:spPr>
          <a:xfrm>
            <a:off x="604652" y="792646"/>
            <a:ext cx="68960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emptyDir</a:t>
            </a:r>
            <a:r>
              <a:rPr lang="en-US" sz="2400" b="1" dirty="0"/>
              <a:t> – </a:t>
            </a:r>
            <a:r>
              <a:rPr lang="en-US" sz="2400" dirty="0"/>
              <a:t>Empty directory for storing “transient” data (shares a Pod’s lifetime) useful for sharing files between containers running in a Pod </a:t>
            </a:r>
            <a:endParaRPr lang="en-US" sz="2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AEBEDF-4E69-4D67-8ADA-ED9C0232F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670" y="2503407"/>
            <a:ext cx="3276190" cy="13142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5618721-2FB2-429C-B0B4-2AB1D7587C0D}"/>
              </a:ext>
            </a:extLst>
          </p:cNvPr>
          <p:cNvSpPr/>
          <p:nvPr/>
        </p:nvSpPr>
        <p:spPr>
          <a:xfrm>
            <a:off x="604651" y="2534256"/>
            <a:ext cx="68111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nfs</a:t>
            </a:r>
            <a:r>
              <a:rPr lang="en-US" sz="2400" b="1" dirty="0"/>
              <a:t> – </a:t>
            </a:r>
            <a:r>
              <a:rPr lang="en-US" sz="2400" dirty="0"/>
              <a:t>A Network file system share mounted into the Pod</a:t>
            </a:r>
            <a:endParaRPr lang="en-US" sz="24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E2D1BC-4979-4528-BA50-C18DC1EC1206}"/>
              </a:ext>
            </a:extLst>
          </p:cNvPr>
          <p:cNvSpPr/>
          <p:nvPr/>
        </p:nvSpPr>
        <p:spPr>
          <a:xfrm>
            <a:off x="604652" y="4506698"/>
            <a:ext cx="61801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persistentVolumeClaim</a:t>
            </a:r>
            <a:r>
              <a:rPr lang="en-US" sz="2400" b="1" dirty="0"/>
              <a:t> - </a:t>
            </a:r>
            <a:r>
              <a:rPr lang="en-US" sz="2400" dirty="0"/>
              <a:t>Special types of volumes that provide a Pod with access  to Kubernetes resources</a:t>
            </a:r>
            <a:endParaRPr lang="en-US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F7AEE9-3119-4D9C-8A4D-BD535AED81C1}"/>
              </a:ext>
            </a:extLst>
          </p:cNvPr>
          <p:cNvSpPr/>
          <p:nvPr/>
        </p:nvSpPr>
        <p:spPr>
          <a:xfrm>
            <a:off x="604650" y="3306369"/>
            <a:ext cx="66008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configMap</a:t>
            </a:r>
            <a:r>
              <a:rPr lang="en-US" sz="2400" b="1" dirty="0"/>
              <a:t>/Secret – </a:t>
            </a:r>
            <a:r>
              <a:rPr lang="en-US" sz="2400" dirty="0"/>
              <a:t>Special types of volumes that provide a Pod with access  to Kubernetes resources</a:t>
            </a:r>
            <a:endParaRPr lang="en-US" sz="24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6B379A-BF0F-4709-AC2D-042C48DFB301}"/>
              </a:ext>
            </a:extLst>
          </p:cNvPr>
          <p:cNvSpPr/>
          <p:nvPr/>
        </p:nvSpPr>
        <p:spPr>
          <a:xfrm>
            <a:off x="578366" y="5707027"/>
            <a:ext cx="49884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Cloud  – </a:t>
            </a:r>
            <a:r>
              <a:rPr lang="en-US" sz="2400" dirty="0"/>
              <a:t>cluster wide storage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63586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05;p139">
            <a:extLst>
              <a:ext uri="{FF2B5EF4-FFF2-40B4-BE49-F238E27FC236}">
                <a16:creationId xmlns:a16="http://schemas.microsoft.com/office/drawing/2014/main" id="{A02F0239-9470-48AC-9E4D-0A7AF983F0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2359" y="150666"/>
            <a:ext cx="10972800" cy="5170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" dirty="0"/>
              <a:t>Volume Types</a:t>
            </a:r>
            <a:endParaRPr dirty="0"/>
          </a:p>
        </p:txBody>
      </p:sp>
      <p:sp>
        <p:nvSpPr>
          <p:cNvPr id="5" name="Google Shape;1006;p139">
            <a:extLst>
              <a:ext uri="{FF2B5EF4-FFF2-40B4-BE49-F238E27FC236}">
                <a16:creationId xmlns:a16="http://schemas.microsoft.com/office/drawing/2014/main" id="{D7928E10-063E-4EE1-BC17-761737E86964}"/>
              </a:ext>
            </a:extLst>
          </p:cNvPr>
          <p:cNvSpPr txBox="1"/>
          <p:nvPr/>
        </p:nvSpPr>
        <p:spPr>
          <a:xfrm>
            <a:off x="609600" y="2047133"/>
            <a:ext cx="3833200" cy="3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awsElasticBlockStore</a:t>
            </a:r>
            <a:endParaRPr sz="2400" dirty="0"/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azureDisk</a:t>
            </a:r>
            <a:endParaRPr sz="2400" dirty="0"/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azureFile</a:t>
            </a:r>
            <a:endParaRPr sz="2400" dirty="0"/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cephfs</a:t>
            </a:r>
            <a:endParaRPr sz="2400" dirty="0"/>
          </a:p>
          <a:p>
            <a:pPr marL="609585" indent="-457189">
              <a:buClr>
                <a:schemeClr val="dk1"/>
              </a:buClr>
              <a:buSzPts val="1800"/>
              <a:buChar char="●"/>
            </a:pPr>
            <a:r>
              <a:rPr lang="en" sz="2400" dirty="0"/>
              <a:t>configMap</a:t>
            </a:r>
            <a:endParaRPr sz="2400" dirty="0"/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csi</a:t>
            </a:r>
            <a:endParaRPr sz="2400" dirty="0"/>
          </a:p>
          <a:p>
            <a:pPr marL="609585" indent="-457189">
              <a:buClr>
                <a:schemeClr val="dk1"/>
              </a:buClr>
              <a:buSzPts val="1800"/>
              <a:buChar char="●"/>
            </a:pPr>
            <a:r>
              <a:rPr lang="en" sz="2400" dirty="0"/>
              <a:t>downwardAPI</a:t>
            </a:r>
            <a:endParaRPr sz="2400" dirty="0"/>
          </a:p>
          <a:p>
            <a:pPr marL="609585" indent="-457189">
              <a:buClr>
                <a:schemeClr val="dk1"/>
              </a:buClr>
              <a:buSzPts val="1800"/>
              <a:buChar char="●"/>
            </a:pPr>
            <a:r>
              <a:rPr lang="en" sz="2400" dirty="0"/>
              <a:t>emptyDir</a:t>
            </a:r>
            <a:endParaRPr sz="2400" dirty="0"/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fc (fibre channel)</a:t>
            </a:r>
            <a:endParaRPr sz="2400" dirty="0"/>
          </a:p>
        </p:txBody>
      </p:sp>
      <p:sp>
        <p:nvSpPr>
          <p:cNvPr id="6" name="Google Shape;1007;p139">
            <a:extLst>
              <a:ext uri="{FF2B5EF4-FFF2-40B4-BE49-F238E27FC236}">
                <a16:creationId xmlns:a16="http://schemas.microsoft.com/office/drawing/2014/main" id="{6E7647C1-5FE6-48A2-AAF9-78F0081CEAD0}"/>
              </a:ext>
            </a:extLst>
          </p:cNvPr>
          <p:cNvSpPr txBox="1"/>
          <p:nvPr/>
        </p:nvSpPr>
        <p:spPr>
          <a:xfrm>
            <a:off x="4343400" y="2047133"/>
            <a:ext cx="3359600" cy="3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flocker</a:t>
            </a:r>
            <a:endParaRPr sz="2400" dirty="0"/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gcePersistentDisk</a:t>
            </a:r>
            <a:endParaRPr sz="2400" dirty="0"/>
          </a:p>
          <a:p>
            <a:pPr marL="609585" indent="-457189">
              <a:buClr>
                <a:schemeClr val="dk1"/>
              </a:buClr>
              <a:buSzPts val="1800"/>
              <a:buChar char="●"/>
            </a:pPr>
            <a:r>
              <a:rPr lang="en" sz="2400" dirty="0"/>
              <a:t>gitRepo</a:t>
            </a:r>
            <a:endParaRPr sz="2400" dirty="0"/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glusterfs</a:t>
            </a:r>
            <a:endParaRPr sz="2400" dirty="0"/>
          </a:p>
          <a:p>
            <a:pPr marL="609585" indent="-457189">
              <a:buClr>
                <a:schemeClr val="dk1"/>
              </a:buClr>
              <a:buSzPts val="1800"/>
              <a:buChar char="●"/>
            </a:pPr>
            <a:r>
              <a:rPr lang="en" sz="2400" dirty="0"/>
              <a:t>hostPath</a:t>
            </a:r>
            <a:endParaRPr sz="2400" dirty="0"/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iscsi</a:t>
            </a:r>
            <a:endParaRPr sz="2400" dirty="0"/>
          </a:p>
          <a:p>
            <a:pPr marL="609585" indent="-457189">
              <a:buClr>
                <a:schemeClr val="dk1"/>
              </a:buClr>
              <a:buSzPts val="1800"/>
              <a:buChar char="●"/>
            </a:pPr>
            <a:r>
              <a:rPr lang="en" sz="2400" dirty="0"/>
              <a:t>local</a:t>
            </a:r>
            <a:endParaRPr sz="2400" dirty="0"/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nfs</a:t>
            </a:r>
            <a:endParaRPr sz="2400" dirty="0"/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persistentVolumeClaim</a:t>
            </a:r>
            <a:endParaRPr sz="2400" dirty="0"/>
          </a:p>
        </p:txBody>
      </p:sp>
      <p:sp>
        <p:nvSpPr>
          <p:cNvPr id="7" name="Google Shape;1008;p139">
            <a:extLst>
              <a:ext uri="{FF2B5EF4-FFF2-40B4-BE49-F238E27FC236}">
                <a16:creationId xmlns:a16="http://schemas.microsoft.com/office/drawing/2014/main" id="{7364DE8D-67D9-481C-AD9A-9FF1334C02D5}"/>
              </a:ext>
            </a:extLst>
          </p:cNvPr>
          <p:cNvSpPr txBox="1"/>
          <p:nvPr/>
        </p:nvSpPr>
        <p:spPr>
          <a:xfrm>
            <a:off x="7547200" y="2047133"/>
            <a:ext cx="4035200" cy="4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buClr>
                <a:schemeClr val="dk1"/>
              </a:buClr>
              <a:buSzPts val="18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projected</a:t>
            </a:r>
            <a:endParaRPr sz="2400" dirty="0">
              <a:solidFill>
                <a:schemeClr val="dk1"/>
              </a:solidFill>
            </a:endParaRPr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>
                <a:solidFill>
                  <a:srgbClr val="1155CC"/>
                </a:solidFill>
              </a:rPr>
              <a:t>portworxVolume</a:t>
            </a:r>
            <a:endParaRPr sz="2400" dirty="0">
              <a:solidFill>
                <a:srgbClr val="1155CC"/>
              </a:solidFill>
            </a:endParaRPr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>
                <a:solidFill>
                  <a:srgbClr val="1155CC"/>
                </a:solidFill>
              </a:rPr>
              <a:t>quobyte</a:t>
            </a:r>
            <a:endParaRPr sz="2400" dirty="0">
              <a:solidFill>
                <a:srgbClr val="1155CC"/>
              </a:solidFill>
            </a:endParaRPr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>
                <a:solidFill>
                  <a:srgbClr val="1155CC"/>
                </a:solidFill>
              </a:rPr>
              <a:t>rbd</a:t>
            </a:r>
            <a:endParaRPr sz="2400" dirty="0">
              <a:solidFill>
                <a:srgbClr val="1155CC"/>
              </a:solidFill>
            </a:endParaRPr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>
                <a:solidFill>
                  <a:srgbClr val="1155CC"/>
                </a:solidFill>
              </a:rPr>
              <a:t>scaleIO</a:t>
            </a:r>
            <a:endParaRPr sz="2400" dirty="0">
              <a:solidFill>
                <a:srgbClr val="1155CC"/>
              </a:solidFill>
            </a:endParaRPr>
          </a:p>
          <a:p>
            <a:pPr marL="609585" indent="-457189">
              <a:buClr>
                <a:schemeClr val="dk1"/>
              </a:buClr>
              <a:buSzPts val="18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secret</a:t>
            </a:r>
            <a:endParaRPr sz="2400" dirty="0">
              <a:solidFill>
                <a:schemeClr val="dk1"/>
              </a:solidFill>
            </a:endParaRPr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>
                <a:solidFill>
                  <a:srgbClr val="1155CC"/>
                </a:solidFill>
              </a:rPr>
              <a:t>storageos</a:t>
            </a:r>
            <a:endParaRPr sz="2400" dirty="0">
              <a:solidFill>
                <a:srgbClr val="1155CC"/>
              </a:solidFill>
            </a:endParaRPr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>
                <a:solidFill>
                  <a:srgbClr val="1155CC"/>
                </a:solidFill>
              </a:rPr>
              <a:t>vsphereVolume</a:t>
            </a:r>
            <a:endParaRPr sz="2400" dirty="0">
              <a:solidFill>
                <a:srgbClr val="1155CC"/>
              </a:solidFill>
            </a:endParaRPr>
          </a:p>
          <a:p>
            <a:endParaRPr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526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15;p140">
            <a:extLst>
              <a:ext uri="{FF2B5EF4-FFF2-40B4-BE49-F238E27FC236}">
                <a16:creationId xmlns:a16="http://schemas.microsoft.com/office/drawing/2014/main" id="{7C9219CA-4D96-4105-A103-DD894ED624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4293" y="192894"/>
            <a:ext cx="11262360" cy="5170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dirty="0"/>
              <a:t>Defining an </a:t>
            </a:r>
            <a:r>
              <a:rPr lang="en-US" dirty="0" err="1"/>
              <a:t>emptyDir</a:t>
            </a:r>
            <a:r>
              <a:rPr lang="en-US" dirty="0"/>
              <a:t> </a:t>
            </a:r>
            <a:r>
              <a:rPr lang="en" dirty="0"/>
              <a:t>Volume</a:t>
            </a:r>
            <a:endParaRPr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B83803-9B8B-45CC-BA73-0702D856FB01}"/>
              </a:ext>
            </a:extLst>
          </p:cNvPr>
          <p:cNvSpPr/>
          <p:nvPr/>
        </p:nvSpPr>
        <p:spPr>
          <a:xfrm>
            <a:off x="524256" y="1449976"/>
            <a:ext cx="2987040" cy="50475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Roboto Mono"/>
              </a:rPr>
              <a:t>apiVersion</a:t>
            </a:r>
            <a:r>
              <a:rPr lang="en-US" sz="1400" dirty="0">
                <a:solidFill>
                  <a:srgbClr val="000000"/>
                </a:solidFill>
                <a:latin typeface="Roboto Mono"/>
              </a:rPr>
              <a:t>: v1 </a:t>
            </a:r>
          </a:p>
          <a:p>
            <a:r>
              <a:rPr lang="en-US" sz="1400" dirty="0">
                <a:solidFill>
                  <a:srgbClr val="000000"/>
                </a:solidFill>
                <a:latin typeface="Roboto Mono"/>
              </a:rPr>
              <a:t>kind: Pod </a:t>
            </a:r>
          </a:p>
          <a:p>
            <a:r>
              <a:rPr lang="en-US" sz="1400" dirty="0">
                <a:solidFill>
                  <a:srgbClr val="000000"/>
                </a:solidFill>
                <a:latin typeface="Roboto Mono"/>
              </a:rPr>
              <a:t>spec: </a:t>
            </a:r>
          </a:p>
          <a:p>
            <a:r>
              <a:rPr lang="en-US" sz="1400" b="1" dirty="0">
                <a:solidFill>
                  <a:srgbClr val="000000"/>
                </a:solidFill>
                <a:latin typeface="Roboto Mono"/>
              </a:rPr>
              <a:t>volumes: 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Roboto Mono"/>
              </a:rPr>
              <a:t>   -name: html 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Roboto Mono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Roboto Mono"/>
              </a:rPr>
              <a:t>emptyDir</a:t>
            </a:r>
            <a:r>
              <a:rPr lang="en-US" sz="1400" b="1" dirty="0">
                <a:solidFill>
                  <a:srgbClr val="000000"/>
                </a:solidFill>
                <a:latin typeface="Roboto Mono"/>
              </a:rPr>
              <a:t>: {}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dirty="0">
                <a:solidFill>
                  <a:srgbClr val="000000"/>
                </a:solidFill>
                <a:latin typeface="Roboto Mono"/>
              </a:rPr>
              <a:t>containers: </a:t>
            </a:r>
          </a:p>
          <a:p>
            <a:r>
              <a:rPr lang="en-US" sz="1400" dirty="0">
                <a:solidFill>
                  <a:srgbClr val="000000"/>
                </a:solidFill>
                <a:latin typeface="Roboto Mono"/>
              </a:rPr>
              <a:t>-name: </a:t>
            </a:r>
            <a:r>
              <a:rPr lang="en-US" sz="1400" dirty="0" err="1">
                <a:solidFill>
                  <a:srgbClr val="000000"/>
                </a:solidFill>
                <a:latin typeface="Roboto Mono"/>
              </a:rPr>
              <a:t>nginx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dirty="0">
                <a:solidFill>
                  <a:srgbClr val="000000"/>
                </a:solidFill>
                <a:latin typeface="Roboto Mono"/>
              </a:rPr>
              <a:t>image: </a:t>
            </a:r>
            <a:r>
              <a:rPr lang="en-US" sz="1400" dirty="0" err="1">
                <a:solidFill>
                  <a:srgbClr val="000000"/>
                </a:solidFill>
                <a:latin typeface="Roboto Mono"/>
              </a:rPr>
              <a:t>nginx:alpine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b="1" dirty="0" err="1">
                <a:solidFill>
                  <a:srgbClr val="000000"/>
                </a:solidFill>
                <a:latin typeface="Roboto Mono"/>
              </a:rPr>
              <a:t>volumeMounts</a:t>
            </a:r>
            <a:r>
              <a:rPr lang="en-US" sz="1400" b="1" dirty="0">
                <a:solidFill>
                  <a:srgbClr val="000000"/>
                </a:solidFill>
                <a:latin typeface="Roboto Mono"/>
              </a:rPr>
              <a:t>: 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Roboto Mono"/>
              </a:rPr>
              <a:t>-name: html 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b="1" dirty="0" err="1">
                <a:solidFill>
                  <a:srgbClr val="000000"/>
                </a:solidFill>
                <a:latin typeface="Roboto Mono"/>
              </a:rPr>
              <a:t>mountPath</a:t>
            </a:r>
            <a:r>
              <a:rPr lang="en-US" sz="1400" b="1" dirty="0">
                <a:solidFill>
                  <a:srgbClr val="000000"/>
                </a:solidFill>
                <a:latin typeface="Roboto Mono"/>
              </a:rPr>
              <a:t>: /</a:t>
            </a:r>
            <a:r>
              <a:rPr lang="en-US" sz="1400" b="1" dirty="0" err="1">
                <a:solidFill>
                  <a:srgbClr val="000000"/>
                </a:solidFill>
                <a:latin typeface="Roboto Mono"/>
              </a:rPr>
              <a:t>usr</a:t>
            </a:r>
            <a:r>
              <a:rPr lang="en-US" sz="1400" b="1" dirty="0">
                <a:solidFill>
                  <a:srgbClr val="000000"/>
                </a:solidFill>
                <a:latin typeface="Roboto Mono"/>
              </a:rPr>
              <a:t>/share/</a:t>
            </a:r>
            <a:r>
              <a:rPr lang="en-US" sz="1400" b="1" dirty="0" err="1">
                <a:solidFill>
                  <a:srgbClr val="000000"/>
                </a:solidFill>
                <a:latin typeface="Roboto Mono"/>
              </a:rPr>
              <a:t>nginx</a:t>
            </a:r>
            <a:r>
              <a:rPr lang="en-US" sz="1400" b="1" dirty="0">
                <a:solidFill>
                  <a:srgbClr val="000000"/>
                </a:solidFill>
                <a:latin typeface="Roboto Mono"/>
              </a:rPr>
              <a:t>/html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b="1" dirty="0" err="1">
                <a:solidFill>
                  <a:srgbClr val="000000"/>
                </a:solidFill>
                <a:latin typeface="Roboto Mono"/>
              </a:rPr>
              <a:t>readOnly</a:t>
            </a:r>
            <a:r>
              <a:rPr lang="en-US" sz="1400" b="1" dirty="0">
                <a:solidFill>
                  <a:srgbClr val="000000"/>
                </a:solidFill>
                <a:latin typeface="Roboto Mono"/>
              </a:rPr>
              <a:t>: true 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dirty="0">
                <a:solidFill>
                  <a:srgbClr val="000000"/>
                </a:solidFill>
                <a:latin typeface="Roboto Mono"/>
              </a:rPr>
              <a:t>-name: html-updater </a:t>
            </a:r>
          </a:p>
          <a:p>
            <a:r>
              <a:rPr lang="en-US" sz="1400" dirty="0">
                <a:solidFill>
                  <a:srgbClr val="000000"/>
                </a:solidFill>
                <a:latin typeface="Roboto Mono"/>
              </a:rPr>
              <a:t>image: alpine </a:t>
            </a:r>
          </a:p>
          <a:p>
            <a:r>
              <a:rPr lang="en-US" sz="1400" dirty="0">
                <a:solidFill>
                  <a:srgbClr val="000000"/>
                </a:solidFill>
                <a:latin typeface="Roboto Mono"/>
              </a:rPr>
              <a:t>command: ["/bin/</a:t>
            </a:r>
            <a:r>
              <a:rPr lang="en-US" sz="1400" dirty="0" err="1">
                <a:solidFill>
                  <a:srgbClr val="000000"/>
                </a:solidFill>
                <a:latin typeface="Roboto Mono"/>
              </a:rPr>
              <a:t>sh</a:t>
            </a:r>
            <a:r>
              <a:rPr lang="en-US" sz="1400" dirty="0">
                <a:solidFill>
                  <a:srgbClr val="000000"/>
                </a:solidFill>
                <a:latin typeface="Roboto Mono"/>
              </a:rPr>
              <a:t>", "-c"] 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Roboto Mon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Roboto Mono"/>
              </a:rPr>
              <a:t>: </a:t>
            </a:r>
          </a:p>
          <a:p>
            <a:r>
              <a:rPr lang="en-US" sz="1400" dirty="0">
                <a:solidFill>
                  <a:srgbClr val="000000"/>
                </a:solidFill>
                <a:latin typeface="Roboto Mono"/>
              </a:rPr>
              <a:t>-while true; do date &gt;&gt; /html/index.html; sleep 10; done </a:t>
            </a:r>
          </a:p>
          <a:p>
            <a:r>
              <a:rPr lang="en-US" sz="1400" b="1" dirty="0" err="1">
                <a:solidFill>
                  <a:srgbClr val="000000"/>
                </a:solidFill>
                <a:latin typeface="Roboto Mono"/>
              </a:rPr>
              <a:t>volumeMounts</a:t>
            </a:r>
            <a:r>
              <a:rPr lang="en-US" sz="1400" b="1" dirty="0">
                <a:solidFill>
                  <a:srgbClr val="000000"/>
                </a:solidFill>
                <a:latin typeface="Roboto Mono"/>
              </a:rPr>
              <a:t>: 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Roboto Mono"/>
              </a:rPr>
              <a:t>-name: html 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b="1" dirty="0" err="1">
                <a:solidFill>
                  <a:srgbClr val="000000"/>
                </a:solidFill>
                <a:latin typeface="Roboto Mono"/>
              </a:rPr>
              <a:t>mountPath</a:t>
            </a:r>
            <a:r>
              <a:rPr lang="en-US" sz="1400" b="1" dirty="0">
                <a:solidFill>
                  <a:srgbClr val="000000"/>
                </a:solidFill>
                <a:latin typeface="Roboto Mono"/>
              </a:rPr>
              <a:t>: /html 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AC5B83-790E-4BEF-BD6C-B64750180D30}"/>
              </a:ext>
            </a:extLst>
          </p:cNvPr>
          <p:cNvSpPr/>
          <p:nvPr/>
        </p:nvSpPr>
        <p:spPr>
          <a:xfrm>
            <a:off x="3990261" y="2210502"/>
            <a:ext cx="6689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Define initial Volume named “html” that is an empty directory(lifetime of the Pod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61CEBC55-40AF-4D06-9725-764BB9F91356}"/>
              </a:ext>
            </a:extLst>
          </p:cNvPr>
          <p:cNvSpPr/>
          <p:nvPr/>
        </p:nvSpPr>
        <p:spPr>
          <a:xfrm flipH="1">
            <a:off x="3615357" y="2373647"/>
            <a:ext cx="374904" cy="320040"/>
          </a:xfrm>
          <a:prstGeom prst="chevr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A8C7EA-763E-445B-BDDD-79C2899FA264}"/>
              </a:ext>
            </a:extLst>
          </p:cNvPr>
          <p:cNvSpPr/>
          <p:nvPr/>
        </p:nvSpPr>
        <p:spPr>
          <a:xfrm>
            <a:off x="3926253" y="3337888"/>
            <a:ext cx="6689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Reference “html” Volume and define a </a:t>
            </a:r>
            <a:r>
              <a:rPr lang="en-US" dirty="0" err="1"/>
              <a:t>mountPath</a:t>
            </a:r>
            <a:endParaRPr lang="en-US" dirty="0"/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FE726463-3081-47B0-8A55-05525B20265D}"/>
              </a:ext>
            </a:extLst>
          </p:cNvPr>
          <p:cNvSpPr/>
          <p:nvPr/>
        </p:nvSpPr>
        <p:spPr>
          <a:xfrm flipH="1">
            <a:off x="3551349" y="3362534"/>
            <a:ext cx="374904" cy="320040"/>
          </a:xfrm>
          <a:prstGeom prst="chevr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6A8FD7-D14E-40F3-A6FE-2A65EF6DC6A6}"/>
              </a:ext>
            </a:extLst>
          </p:cNvPr>
          <p:cNvSpPr/>
          <p:nvPr/>
        </p:nvSpPr>
        <p:spPr>
          <a:xfrm>
            <a:off x="3886200" y="5269836"/>
            <a:ext cx="6689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Update file in Volume mount /html path with latest  date every 10 seconds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87A7EEF3-7BCF-4A76-A47F-63960E6A3FD2}"/>
              </a:ext>
            </a:extLst>
          </p:cNvPr>
          <p:cNvSpPr/>
          <p:nvPr/>
        </p:nvSpPr>
        <p:spPr>
          <a:xfrm flipH="1">
            <a:off x="3511296" y="5294482"/>
            <a:ext cx="374904" cy="320040"/>
          </a:xfrm>
          <a:prstGeom prst="chevr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4CBDEA-A582-4DCF-B6D8-7FA829C07EB2}"/>
              </a:ext>
            </a:extLst>
          </p:cNvPr>
          <p:cNvSpPr/>
          <p:nvPr/>
        </p:nvSpPr>
        <p:spPr>
          <a:xfrm>
            <a:off x="3926253" y="5916167"/>
            <a:ext cx="6689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Reference “html”  Volume (defined above) and define a </a:t>
            </a:r>
            <a:r>
              <a:rPr lang="en-US" dirty="0" err="1"/>
              <a:t>mountPath</a:t>
            </a:r>
            <a:endParaRPr lang="en-US" dirty="0"/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90F426B8-B5BB-4468-B46B-A0C7919471BD}"/>
              </a:ext>
            </a:extLst>
          </p:cNvPr>
          <p:cNvSpPr/>
          <p:nvPr/>
        </p:nvSpPr>
        <p:spPr>
          <a:xfrm flipH="1">
            <a:off x="3551349" y="5940813"/>
            <a:ext cx="374904" cy="320040"/>
          </a:xfrm>
          <a:prstGeom prst="chevr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525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06;p152">
            <a:extLst>
              <a:ext uri="{FF2B5EF4-FFF2-40B4-BE49-F238E27FC236}">
                <a16:creationId xmlns:a16="http://schemas.microsoft.com/office/drawing/2014/main" id="{0CBA1713-E469-4351-A826-1C43F2AAC9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608" y="201631"/>
            <a:ext cx="11170418" cy="5170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dirty="0"/>
              <a:t>Persistent volumes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BC01C9-DD70-4D3B-BF73-A024CA66AD05}"/>
              </a:ext>
            </a:extLst>
          </p:cNvPr>
          <p:cNvSpPr/>
          <p:nvPr/>
        </p:nvSpPr>
        <p:spPr>
          <a:xfrm>
            <a:off x="549788" y="1240702"/>
            <a:ext cx="64819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Persistent volume is cluster-wide storage resource that relies on network-attached storage(NAS)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558C6-07C3-40B5-8D5C-93291DCFF5F9}"/>
              </a:ext>
            </a:extLst>
          </p:cNvPr>
          <p:cNvSpPr/>
          <p:nvPr/>
        </p:nvSpPr>
        <p:spPr>
          <a:xfrm>
            <a:off x="549788" y="2438613"/>
            <a:ext cx="6271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Normally provisioned by cluster administrator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618721-2FB2-429C-B0B4-2AB1D7587C0D}"/>
              </a:ext>
            </a:extLst>
          </p:cNvPr>
          <p:cNvSpPr/>
          <p:nvPr/>
        </p:nvSpPr>
        <p:spPr>
          <a:xfrm>
            <a:off x="549787" y="2982312"/>
            <a:ext cx="62716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Available to a pod even if it gets rescheduled to a different node</a:t>
            </a:r>
            <a:endParaRPr lang="en-US" sz="24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E2D1BC-4979-4528-BA50-C18DC1EC1206}"/>
              </a:ext>
            </a:extLst>
          </p:cNvPr>
          <p:cNvSpPr/>
          <p:nvPr/>
        </p:nvSpPr>
        <p:spPr>
          <a:xfrm>
            <a:off x="515505" y="4585422"/>
            <a:ext cx="61801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Associated with a Pod by using a </a:t>
            </a:r>
            <a:r>
              <a:rPr lang="en-US" sz="2400" dirty="0" err="1"/>
              <a:t>PersistentVolumeClaim</a:t>
            </a:r>
            <a:r>
              <a:rPr lang="en-US" sz="2400" dirty="0"/>
              <a:t>(PVC)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F7AEE9-3119-4D9C-8A4D-BD535AED81C1}"/>
              </a:ext>
            </a:extLst>
          </p:cNvPr>
          <p:cNvSpPr/>
          <p:nvPr/>
        </p:nvSpPr>
        <p:spPr>
          <a:xfrm>
            <a:off x="549787" y="3754425"/>
            <a:ext cx="61801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Rely on a storage provider such as NFS, cloud storage, or other options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743A2F-F4D1-4F18-83EB-9328DC34B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473" y="1549629"/>
            <a:ext cx="3927000" cy="40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29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46;p144">
            <a:extLst>
              <a:ext uri="{FF2B5EF4-FFF2-40B4-BE49-F238E27FC236}">
                <a16:creationId xmlns:a16="http://schemas.microsoft.com/office/drawing/2014/main" id="{C65F712D-C4D7-4D92-894B-5D11A9EBEB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0785" y="217346"/>
            <a:ext cx="10972800" cy="5170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" dirty="0"/>
              <a:t>PersistentVolumeClaim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8DBE26-28D6-4E21-8D9D-D8E844F2DED1}"/>
              </a:ext>
            </a:extLst>
          </p:cNvPr>
          <p:cNvSpPr/>
          <p:nvPr/>
        </p:nvSpPr>
        <p:spPr>
          <a:xfrm>
            <a:off x="1116715" y="2038725"/>
            <a:ext cx="8585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07987">
              <a:buSzPts val="2400"/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b="1" dirty="0" err="1"/>
              <a:t>PersistentVolumeClaim</a:t>
            </a:r>
            <a:r>
              <a:rPr lang="en-US" sz="2400" dirty="0"/>
              <a:t> (PVC) is a request   for storage unit.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848B38-88DD-4A2B-855B-578879CF51AF}"/>
              </a:ext>
            </a:extLst>
          </p:cNvPr>
          <p:cNvSpPr/>
          <p:nvPr/>
        </p:nvSpPr>
        <p:spPr>
          <a:xfrm>
            <a:off x="1116715" y="2967335"/>
            <a:ext cx="106881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07987">
              <a:spcBef>
                <a:spcPts val="1333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400" dirty="0"/>
              <a:t>Satisfies a set of requirements instead of mapping to a storage resource directly.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2BDC60-A048-481F-9DEF-0CE5114C1070}"/>
              </a:ext>
            </a:extLst>
          </p:cNvPr>
          <p:cNvSpPr/>
          <p:nvPr/>
        </p:nvSpPr>
        <p:spPr>
          <a:xfrm>
            <a:off x="1116715" y="3923329"/>
            <a:ext cx="102858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07987">
              <a:spcBef>
                <a:spcPts val="1333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400" dirty="0"/>
              <a:t>Ensures that an application’s ‘</a:t>
            </a:r>
            <a:r>
              <a:rPr lang="en-US" sz="2400" i="1" dirty="0"/>
              <a:t>claim</a:t>
            </a:r>
            <a:r>
              <a:rPr lang="en-US" sz="2400" dirty="0"/>
              <a:t>’ for storage is portable across numerous</a:t>
            </a:r>
            <a:br>
              <a:rPr lang="en-US" sz="2400" dirty="0"/>
            </a:br>
            <a:r>
              <a:rPr lang="en-US" sz="2400" dirty="0"/>
              <a:t>       backends or providers.</a:t>
            </a:r>
          </a:p>
        </p:txBody>
      </p:sp>
    </p:spTree>
    <p:extLst>
      <p:ext uri="{BB962C8B-B14F-4D97-AF65-F5344CB8AC3E}">
        <p14:creationId xmlns:p14="http://schemas.microsoft.com/office/powerpoint/2010/main" val="3658403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46;p144">
            <a:extLst>
              <a:ext uri="{FF2B5EF4-FFF2-40B4-BE49-F238E27FC236}">
                <a16:creationId xmlns:a16="http://schemas.microsoft.com/office/drawing/2014/main" id="{C65F712D-C4D7-4D92-894B-5D11A9EBEB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1318" y="179607"/>
            <a:ext cx="10972800" cy="5170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dirty="0" err="1"/>
              <a:t>PersistentVolume</a:t>
            </a:r>
            <a:r>
              <a:rPr lang="en-US" dirty="0"/>
              <a:t> Workflow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A9B198-36E4-4B82-8E4B-E6AB21488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11" y="2096491"/>
            <a:ext cx="10855777" cy="3725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2571F47-E337-42A5-A097-9BE9053D7F67}"/>
              </a:ext>
            </a:extLst>
          </p:cNvPr>
          <p:cNvSpPr/>
          <p:nvPr/>
        </p:nvSpPr>
        <p:spPr>
          <a:xfrm>
            <a:off x="5164914" y="5775795"/>
            <a:ext cx="4983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Create network storage resource(NFS ,Cloud etc.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AD4DB8-DD18-4821-9610-CC95B41B3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775" y="5357344"/>
            <a:ext cx="478879" cy="4643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C7DFE5-4CC1-4212-8774-DDF9C7E38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636" y="1869022"/>
            <a:ext cx="519018" cy="44734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2D0C76E-7DF4-44FD-80BC-12F9B4443F2F}"/>
              </a:ext>
            </a:extLst>
          </p:cNvPr>
          <p:cNvSpPr/>
          <p:nvPr/>
        </p:nvSpPr>
        <p:spPr>
          <a:xfrm>
            <a:off x="6730667" y="1147620"/>
            <a:ext cx="4983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Define a persistence volume(PV) and send to the Kubernetes API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474500-8832-4BA0-8546-7EBE7C82F728}"/>
              </a:ext>
            </a:extLst>
          </p:cNvPr>
          <p:cNvSpPr/>
          <p:nvPr/>
        </p:nvSpPr>
        <p:spPr>
          <a:xfrm>
            <a:off x="2836030" y="1403723"/>
            <a:ext cx="4983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a </a:t>
            </a:r>
            <a:r>
              <a:rPr lang="en-US" dirty="0" err="1"/>
              <a:t>PersistentVolumeclaim</a:t>
            </a:r>
            <a:r>
              <a:rPr lang="en-US" dirty="0"/>
              <a:t>(PVC)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71C2D3-D12D-4B47-974B-985253DA0F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6817" y="3129989"/>
            <a:ext cx="513217" cy="469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0A5D2A-C8DF-4987-B263-EAF9A8BC8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2806" y="1802893"/>
            <a:ext cx="531559" cy="51347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A8FE44B-D053-4BED-AF52-FD17CEDEE300}"/>
              </a:ext>
            </a:extLst>
          </p:cNvPr>
          <p:cNvSpPr/>
          <p:nvPr/>
        </p:nvSpPr>
        <p:spPr>
          <a:xfrm>
            <a:off x="5164914" y="3553120"/>
            <a:ext cx="4983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Kubernetes binds the </a:t>
            </a:r>
            <a:br>
              <a:rPr lang="en-US"/>
            </a:br>
            <a:r>
              <a:rPr lang="en-US"/>
              <a:t>PVC to PV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3BB6DE-0029-414E-B5ED-725BDFFAA7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3771" y="3807838"/>
            <a:ext cx="539037" cy="48676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8AD2AE8-7623-4869-91D3-D4A13248FE13}"/>
              </a:ext>
            </a:extLst>
          </p:cNvPr>
          <p:cNvSpPr/>
          <p:nvPr/>
        </p:nvSpPr>
        <p:spPr>
          <a:xfrm>
            <a:off x="344290" y="4309060"/>
            <a:ext cx="4983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Pod volume references the PVC</a:t>
            </a:r>
          </a:p>
        </p:txBody>
      </p:sp>
    </p:spTree>
    <p:extLst>
      <p:ext uri="{BB962C8B-B14F-4D97-AF65-F5344CB8AC3E}">
        <p14:creationId xmlns:p14="http://schemas.microsoft.com/office/powerpoint/2010/main" val="3174640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93;p137">
            <a:extLst>
              <a:ext uri="{FF2B5EF4-FFF2-40B4-BE49-F238E27FC236}">
                <a16:creationId xmlns:a16="http://schemas.microsoft.com/office/drawing/2014/main" id="{4C474BEB-ECB2-4627-BD28-A8230A54EC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509" y="189841"/>
            <a:ext cx="10972800" cy="5170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" dirty="0"/>
              <a:t>Storage </a:t>
            </a:r>
            <a:r>
              <a:rPr lang="en-US" dirty="0"/>
              <a:t>Class Core Concepts</a:t>
            </a:r>
            <a:endParaRPr dirty="0"/>
          </a:p>
        </p:txBody>
      </p:sp>
      <p:sp>
        <p:nvSpPr>
          <p:cNvPr id="7" name="Google Shape;994;p137">
            <a:extLst>
              <a:ext uri="{FF2B5EF4-FFF2-40B4-BE49-F238E27FC236}">
                <a16:creationId xmlns:a16="http://schemas.microsoft.com/office/drawing/2014/main" id="{3C10F1D5-8786-492D-9230-3D09030F4446}"/>
              </a:ext>
            </a:extLst>
          </p:cNvPr>
          <p:cNvSpPr txBox="1">
            <a:spLocks/>
          </p:cNvSpPr>
          <p:nvPr/>
        </p:nvSpPr>
        <p:spPr>
          <a:xfrm>
            <a:off x="609600" y="4130381"/>
            <a:ext cx="10972800" cy="245957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AC7C74-8D59-4550-A840-75067F791BF7}"/>
              </a:ext>
            </a:extLst>
          </p:cNvPr>
          <p:cNvSpPr/>
          <p:nvPr/>
        </p:nvSpPr>
        <p:spPr>
          <a:xfrm>
            <a:off x="708286" y="1313015"/>
            <a:ext cx="68812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storage class is a type storage template that can be used to dynamically provision storage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6386F7-D1D6-49C6-8145-72D1778F757E}"/>
              </a:ext>
            </a:extLst>
          </p:cNvPr>
          <p:cNvSpPr/>
          <p:nvPr/>
        </p:nvSpPr>
        <p:spPr>
          <a:xfrm>
            <a:off x="708286" y="2233180"/>
            <a:ext cx="60192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Used to define different classes of storage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5E47B3-986C-4558-8AAE-CC8B22ADF1EC}"/>
              </a:ext>
            </a:extLst>
          </p:cNvPr>
          <p:cNvSpPr/>
          <p:nvPr/>
        </p:nvSpPr>
        <p:spPr>
          <a:xfrm>
            <a:off x="687525" y="3023417"/>
            <a:ext cx="60192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Act as a type of storage template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DA8FB7-35EB-49EE-A819-66738B856BD7}"/>
              </a:ext>
            </a:extLst>
          </p:cNvPr>
          <p:cNvSpPr/>
          <p:nvPr/>
        </p:nvSpPr>
        <p:spPr>
          <a:xfrm>
            <a:off x="699142" y="3808719"/>
            <a:ext cx="70549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Supports dynamic provisioning of </a:t>
            </a:r>
            <a:br>
              <a:rPr lang="en-US" sz="2400" dirty="0"/>
            </a:br>
            <a:r>
              <a:rPr lang="en-US" sz="2400" dirty="0" err="1"/>
              <a:t>PersistentVolumes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9F0DB2-7743-4E68-ADE2-800A7A2EA926}"/>
              </a:ext>
            </a:extLst>
          </p:cNvPr>
          <p:cNvSpPr/>
          <p:nvPr/>
        </p:nvSpPr>
        <p:spPr>
          <a:xfrm>
            <a:off x="699142" y="4841554"/>
            <a:ext cx="64996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Administrators need not create PVs in advance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B424EA-06B9-4A48-BAA6-F2D460132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966" y="2079371"/>
            <a:ext cx="4875652" cy="281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68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46;p144">
            <a:extLst>
              <a:ext uri="{FF2B5EF4-FFF2-40B4-BE49-F238E27FC236}">
                <a16:creationId xmlns:a16="http://schemas.microsoft.com/office/drawing/2014/main" id="{C65F712D-C4D7-4D92-894B-5D11A9EBEB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594" y="187125"/>
            <a:ext cx="10972800" cy="5170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dirty="0"/>
              <a:t>Storage Class Workflow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571F47-E337-42A5-A097-9BE9053D7F67}"/>
              </a:ext>
            </a:extLst>
          </p:cNvPr>
          <p:cNvSpPr/>
          <p:nvPr/>
        </p:nvSpPr>
        <p:spPr>
          <a:xfrm>
            <a:off x="2840592" y="2159074"/>
            <a:ext cx="223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Bind to PVC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AD4DB8-DD18-4821-9610-CC95B41B3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885" y="5715145"/>
            <a:ext cx="478879" cy="4643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C7DFE5-4CC1-4212-8774-DDF9C7E38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885" y="1948708"/>
            <a:ext cx="519018" cy="44734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2D0C76E-7DF4-44FD-80BC-12F9B4443F2F}"/>
              </a:ext>
            </a:extLst>
          </p:cNvPr>
          <p:cNvSpPr/>
          <p:nvPr/>
        </p:nvSpPr>
        <p:spPr>
          <a:xfrm>
            <a:off x="3315300" y="4528714"/>
            <a:ext cx="4983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Kubernetes uses </a:t>
            </a:r>
            <a:r>
              <a:rPr lang="en-US" dirty="0" err="1"/>
              <a:t>StorageClass</a:t>
            </a:r>
            <a:r>
              <a:rPr lang="en-US" dirty="0"/>
              <a:t> provisioner to provision a </a:t>
            </a:r>
            <a:r>
              <a:rPr lang="en-US" dirty="0" err="1"/>
              <a:t>PersistenceVolume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474500-8832-4BA0-8546-7EBE7C82F728}"/>
              </a:ext>
            </a:extLst>
          </p:cNvPr>
          <p:cNvSpPr/>
          <p:nvPr/>
        </p:nvSpPr>
        <p:spPr>
          <a:xfrm>
            <a:off x="454071" y="1328790"/>
            <a:ext cx="4983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a </a:t>
            </a:r>
            <a:r>
              <a:rPr lang="en-US" dirty="0" err="1"/>
              <a:t>PersistentVolumeclaim</a:t>
            </a:r>
            <a:r>
              <a:rPr lang="en-US" dirty="0"/>
              <a:t>(PVC) that references a Storage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71C2D3-D12D-4B47-974B-985253DA0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0593" y="2560044"/>
            <a:ext cx="513217" cy="469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0A5D2A-C8DF-4987-B263-EAF9A8BC8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5804" y="4627344"/>
            <a:ext cx="531559" cy="513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3BB6DE-0029-414E-B5ED-725BDFFAA7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2944" y="2090557"/>
            <a:ext cx="484873" cy="43784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8AD2AE8-7623-4869-91D3-D4A13248FE13}"/>
              </a:ext>
            </a:extLst>
          </p:cNvPr>
          <p:cNvSpPr/>
          <p:nvPr/>
        </p:nvSpPr>
        <p:spPr>
          <a:xfrm>
            <a:off x="7036044" y="1711408"/>
            <a:ext cx="4983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Pod volume references the  PVC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0C4FB44-2193-4762-961D-BF6883DF1D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375" y="4366212"/>
            <a:ext cx="963900" cy="13489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109173-8E24-4E8A-979D-B594D728E5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9475" y="2354605"/>
            <a:ext cx="856800" cy="134893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814C59-6693-4F26-9526-C380EB56851F}"/>
              </a:ext>
            </a:extLst>
          </p:cNvPr>
          <p:cNvCxnSpPr>
            <a:cxnSpLocks/>
          </p:cNvCxnSpPr>
          <p:nvPr/>
        </p:nvCxnSpPr>
        <p:spPr>
          <a:xfrm flipH="1">
            <a:off x="1334439" y="3646768"/>
            <a:ext cx="1" cy="10289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8E4E10A7-CF57-4EBB-BA3A-C465D6F132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94926" y="2364532"/>
            <a:ext cx="999600" cy="1375733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ACC303-FCA3-4413-BAAD-1EEE63C95DB0}"/>
              </a:ext>
            </a:extLst>
          </p:cNvPr>
          <p:cNvCxnSpPr>
            <a:cxnSpLocks/>
          </p:cNvCxnSpPr>
          <p:nvPr/>
        </p:nvCxnSpPr>
        <p:spPr>
          <a:xfrm flipV="1">
            <a:off x="1869313" y="3262910"/>
            <a:ext cx="3405330" cy="18725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4061A3-2FD8-4423-95B9-658949E6E5A0}"/>
              </a:ext>
            </a:extLst>
          </p:cNvPr>
          <p:cNvCxnSpPr>
            <a:cxnSpLocks/>
          </p:cNvCxnSpPr>
          <p:nvPr/>
        </p:nvCxnSpPr>
        <p:spPr>
          <a:xfrm flipH="1">
            <a:off x="1902795" y="3108051"/>
            <a:ext cx="3359093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0CD9F1B-42BA-4E43-A68C-86C9107A19DC}"/>
              </a:ext>
            </a:extLst>
          </p:cNvPr>
          <p:cNvSpPr/>
          <p:nvPr/>
        </p:nvSpPr>
        <p:spPr>
          <a:xfrm>
            <a:off x="865323" y="6265971"/>
            <a:ext cx="223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storage class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35E4278-2A2B-4574-920F-B0C936DC28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17843" y="2626215"/>
            <a:ext cx="1439211" cy="1087919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E9DE4A3-BC87-44C3-A9C2-3F659328A3E0}"/>
              </a:ext>
            </a:extLst>
          </p:cNvPr>
          <p:cNvCxnSpPr>
            <a:cxnSpLocks/>
          </p:cNvCxnSpPr>
          <p:nvPr/>
        </p:nvCxnSpPr>
        <p:spPr>
          <a:xfrm flipH="1">
            <a:off x="6085209" y="3109267"/>
            <a:ext cx="1836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921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4150" y="2518659"/>
            <a:ext cx="11300170" cy="1218795"/>
          </a:xfrm>
        </p:spPr>
        <p:txBody>
          <a:bodyPr/>
          <a:lstStyle/>
          <a:p>
            <a:r>
              <a:rPr lang="en-US" sz="4400" dirty="0"/>
              <a:t>Lab 6 &amp; 7: Data Persistence in Kubernetes </a:t>
            </a:r>
          </a:p>
        </p:txBody>
      </p:sp>
    </p:spTree>
    <p:extLst>
      <p:ext uri="{BB962C8B-B14F-4D97-AF65-F5344CB8AC3E}">
        <p14:creationId xmlns:p14="http://schemas.microsoft.com/office/powerpoint/2010/main" val="1661859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stomShape 1"/>
          <p:cNvSpPr/>
          <p:nvPr/>
        </p:nvSpPr>
        <p:spPr>
          <a:xfrm>
            <a:off x="6230160" y="3846960"/>
            <a:ext cx="405720" cy="40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8" name="CustomShape 2"/>
          <p:cNvSpPr/>
          <p:nvPr/>
        </p:nvSpPr>
        <p:spPr>
          <a:xfrm>
            <a:off x="596880" y="258480"/>
            <a:ext cx="9980280" cy="9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9" name="CustomShape 3"/>
          <p:cNvSpPr/>
          <p:nvPr/>
        </p:nvSpPr>
        <p:spPr>
          <a:xfrm>
            <a:off x="511560" y="2601000"/>
            <a:ext cx="9980280" cy="165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50" name="CustomShape 4"/>
          <p:cNvSpPr/>
          <p:nvPr/>
        </p:nvSpPr>
        <p:spPr>
          <a:xfrm>
            <a:off x="365811" y="3028500"/>
            <a:ext cx="8945385" cy="528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</a:pP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Kubernetes Logging and Monitoring</a:t>
            </a:r>
            <a:endParaRPr lang="en-IN" sz="3733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651" name="CustomShape 5"/>
          <p:cNvSpPr/>
          <p:nvPr/>
        </p:nvSpPr>
        <p:spPr>
          <a:xfrm>
            <a:off x="511560" y="2150280"/>
            <a:ext cx="9894960" cy="39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2667678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delay="500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19200"/>
            <a:ext cx="11430000" cy="4419600"/>
          </a:xfrm>
        </p:spPr>
        <p:txBody>
          <a:bodyPr lIns="0" tIns="0" rIns="0" bIns="0"/>
          <a:lstStyle/>
          <a:p>
            <a:pPr marL="720" indent="0">
              <a:buClr>
                <a:schemeClr val="bg2"/>
              </a:buClr>
              <a:buNone/>
            </a:pPr>
            <a:r>
              <a:rPr lang="en-IN" sz="2800" b="1" spc="-1" dirty="0">
                <a:latin typeface="Arial"/>
              </a:rPr>
              <a:t>DAY 2</a:t>
            </a:r>
          </a:p>
          <a:p>
            <a:pPr marL="343620" indent="-342900">
              <a:buClr>
                <a:schemeClr val="bg2"/>
              </a:buClr>
            </a:pPr>
            <a:r>
              <a:rPr lang="en-IN" spc="-1" dirty="0">
                <a:latin typeface="Arial"/>
              </a:rPr>
              <a:t>Deploying containerized workloads on Kubernetes with pipeline</a:t>
            </a:r>
          </a:p>
          <a:p>
            <a:pPr marL="343620" indent="-342900">
              <a:buClr>
                <a:schemeClr val="bg2"/>
              </a:buClr>
            </a:pPr>
            <a:r>
              <a:rPr lang="en-IN" spc="-1" dirty="0">
                <a:latin typeface="Arial"/>
              </a:rPr>
              <a:t>Persisting data in Kubernetes using PV &amp; PVC</a:t>
            </a:r>
          </a:p>
          <a:p>
            <a:pPr marL="343620" indent="-342900">
              <a:buClr>
                <a:schemeClr val="bg2"/>
              </a:buClr>
            </a:pPr>
            <a:r>
              <a:rPr lang="en-IN" spc="-1" dirty="0">
                <a:latin typeface="Arial"/>
              </a:rPr>
              <a:t>Logging and Monitoring </a:t>
            </a:r>
          </a:p>
          <a:p>
            <a:pPr marL="343620" indent="-342900">
              <a:buClr>
                <a:schemeClr val="bg2"/>
              </a:buClr>
            </a:pPr>
            <a:endParaRPr lang="en-IN" spc="-1" dirty="0">
              <a:latin typeface="Arial"/>
            </a:endParaRPr>
          </a:p>
          <a:p>
            <a:pPr marL="720" indent="0">
              <a:buClr>
                <a:schemeClr val="bg2"/>
              </a:buClr>
              <a:buNone/>
            </a:pPr>
            <a:endParaRPr lang="en-US" sz="2800" b="1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0857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stomShape 1"/>
          <p:cNvSpPr/>
          <p:nvPr/>
        </p:nvSpPr>
        <p:spPr>
          <a:xfrm>
            <a:off x="6230160" y="3846960"/>
            <a:ext cx="405720" cy="40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8" name="CustomShape 2"/>
          <p:cNvSpPr/>
          <p:nvPr/>
        </p:nvSpPr>
        <p:spPr>
          <a:xfrm>
            <a:off x="596880" y="258480"/>
            <a:ext cx="9980280" cy="9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9" name="CustomShape 3"/>
          <p:cNvSpPr/>
          <p:nvPr/>
        </p:nvSpPr>
        <p:spPr>
          <a:xfrm>
            <a:off x="511560" y="2601000"/>
            <a:ext cx="9980280" cy="165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50" name="CustomShape 4"/>
          <p:cNvSpPr/>
          <p:nvPr/>
        </p:nvSpPr>
        <p:spPr>
          <a:xfrm>
            <a:off x="256185" y="227700"/>
            <a:ext cx="10661670" cy="528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</a:pP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Different types of Logs presented by Kubernetes</a:t>
            </a:r>
            <a:endParaRPr lang="en-IN" sz="3733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651" name="CustomShape 5"/>
          <p:cNvSpPr/>
          <p:nvPr/>
        </p:nvSpPr>
        <p:spPr>
          <a:xfrm>
            <a:off x="511560" y="2150280"/>
            <a:ext cx="9894960" cy="39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1A579F-AC4D-4144-8357-FBA544781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00" y="2377395"/>
            <a:ext cx="1249500" cy="120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69E735-B249-44B9-9C0C-68C987EC6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537" y="2439928"/>
            <a:ext cx="1106700" cy="10809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8F128A-F516-4781-820A-D77DDE1E9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585413"/>
            <a:ext cx="1213800" cy="759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3E88D3-1B28-4C87-B599-B700FF1F26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3300" y="2549520"/>
            <a:ext cx="1142400" cy="964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28702EB-747E-4646-959D-B732A23756C5}"/>
              </a:ext>
            </a:extLst>
          </p:cNvPr>
          <p:cNvSpPr/>
          <p:nvPr/>
        </p:nvSpPr>
        <p:spPr>
          <a:xfrm>
            <a:off x="956400" y="3736446"/>
            <a:ext cx="850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Nodes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2ADBE4-084E-4333-8A17-2A61488A99F5}"/>
              </a:ext>
            </a:extLst>
          </p:cNvPr>
          <p:cNvSpPr/>
          <p:nvPr/>
        </p:nvSpPr>
        <p:spPr>
          <a:xfrm>
            <a:off x="8713002" y="3662294"/>
            <a:ext cx="1580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Control Plane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4FA6E6-D236-497E-8BD3-B11F9E3B326A}"/>
              </a:ext>
            </a:extLst>
          </p:cNvPr>
          <p:cNvSpPr/>
          <p:nvPr/>
        </p:nvSpPr>
        <p:spPr>
          <a:xfrm>
            <a:off x="6053363" y="3730334"/>
            <a:ext cx="1299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Containers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312386-F7FB-4C99-BF80-E460FB08F406}"/>
              </a:ext>
            </a:extLst>
          </p:cNvPr>
          <p:cNvSpPr/>
          <p:nvPr/>
        </p:nvSpPr>
        <p:spPr>
          <a:xfrm>
            <a:off x="3369248" y="3730334"/>
            <a:ext cx="709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Pods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654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delay="500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6904-8E78-42AD-BFF7-FFD0F56C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239" y="-70023"/>
            <a:ext cx="10972440" cy="1144800"/>
          </a:xfrm>
        </p:spPr>
        <p:txBody>
          <a:bodyPr wrap="square" lIns="0" tIns="0" rIns="0" bIns="0">
            <a:spAutoFit/>
          </a:bodyPr>
          <a:lstStyle/>
          <a:p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Logs presented by Nodes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34A5E5-7C77-47DE-8E04-DD6C2D8A8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952" y="1747323"/>
            <a:ext cx="2267527" cy="23030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8485136-B930-47DF-9011-F3894C3C2B44}"/>
              </a:ext>
            </a:extLst>
          </p:cNvPr>
          <p:cNvSpPr/>
          <p:nvPr/>
        </p:nvSpPr>
        <p:spPr>
          <a:xfrm>
            <a:off x="1381623" y="405034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kubectl</a:t>
            </a:r>
            <a:r>
              <a:rPr lang="en-US" dirty="0"/>
              <a:t> describe node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6D2D37-27DF-4BF0-B4E8-231513A9209D}"/>
              </a:ext>
            </a:extLst>
          </p:cNvPr>
          <p:cNvSpPr/>
          <p:nvPr/>
        </p:nvSpPr>
        <p:spPr>
          <a:xfrm>
            <a:off x="7102483" y="4050344"/>
            <a:ext cx="27622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System components logs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journalctl,syslog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74035-F3C5-4AEE-9D9E-2A4C67408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289" y="1952862"/>
            <a:ext cx="2014685" cy="19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79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6904-8E78-42AD-BFF7-FFD0F56C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59" y="0"/>
            <a:ext cx="10972440" cy="1144800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3733" dirty="0" err="1">
                <a:solidFill>
                  <a:schemeClr val="bg1"/>
                </a:solidFill>
                <a:latin typeface="Arial" panose="020B0604020202020204" pitchFamily="34" charset="0"/>
              </a:rPr>
              <a:t>kubectl</a:t>
            </a: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 log examples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02871F-DD63-4802-844D-88A549690395}"/>
              </a:ext>
            </a:extLst>
          </p:cNvPr>
          <p:cNvSpPr/>
          <p:nvPr/>
        </p:nvSpPr>
        <p:spPr>
          <a:xfrm>
            <a:off x="847904" y="1144800"/>
            <a:ext cx="96583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 Mono"/>
              </a:rPr>
              <a:t># Find all pods with a given label, select the first one and show its logs</a:t>
            </a:r>
          </a:p>
          <a:p>
            <a:r>
              <a:rPr lang="en-US" dirty="0">
                <a:solidFill>
                  <a:srgbClr val="000000"/>
                </a:solidFill>
                <a:latin typeface="Roboto Mono"/>
              </a:rPr>
              <a:t>$ </a:t>
            </a:r>
            <a:r>
              <a:rPr lang="en-US" dirty="0" err="1">
                <a:solidFill>
                  <a:srgbClr val="000000"/>
                </a:solidFill>
                <a:latin typeface="Roboto Mono"/>
              </a:rPr>
              <a:t>kubectl</a:t>
            </a:r>
            <a:r>
              <a:rPr lang="en-US" dirty="0">
                <a:solidFill>
                  <a:srgbClr val="000000"/>
                </a:solidFill>
                <a:latin typeface="Roboto Mono"/>
              </a:rPr>
              <a:t> logs $(</a:t>
            </a:r>
            <a:r>
              <a:rPr lang="en-US" dirty="0" err="1">
                <a:solidFill>
                  <a:srgbClr val="000000"/>
                </a:solidFill>
                <a:latin typeface="Roboto Mono"/>
              </a:rPr>
              <a:t>kubectl</a:t>
            </a:r>
            <a:r>
              <a:rPr lang="en-US" dirty="0">
                <a:solidFill>
                  <a:srgbClr val="000000"/>
                </a:solidFill>
                <a:latin typeface="Roboto Mono"/>
              </a:rPr>
              <a:t> get pod -l app=run-controller -o </a:t>
            </a:r>
            <a:r>
              <a:rPr lang="en-US" dirty="0" err="1">
                <a:solidFill>
                  <a:srgbClr val="000000"/>
                </a:solidFill>
                <a:latin typeface="Roboto Mono"/>
              </a:rPr>
              <a:t>jsonpath</a:t>
            </a:r>
            <a:r>
              <a:rPr lang="en-US" dirty="0">
                <a:solidFill>
                  <a:srgbClr val="000000"/>
                </a:solidFill>
                <a:latin typeface="Roboto Mono"/>
              </a:rPr>
              <a:t>="{.items[0].metadata.name}")</a:t>
            </a:r>
            <a:br>
              <a:rPr lang="en-US" dirty="0">
                <a:solidFill>
                  <a:srgbClr val="000000"/>
                </a:solidFill>
                <a:latin typeface="Roboto Mono"/>
              </a:rPr>
            </a:br>
            <a:r>
              <a:rPr lang="en-US" dirty="0">
                <a:solidFill>
                  <a:srgbClr val="000000"/>
                </a:solidFill>
                <a:latin typeface="Roboto Mono"/>
              </a:rPr>
              <a:t>   run-controller</a:t>
            </a:r>
          </a:p>
          <a:p>
            <a:endParaRPr lang="en-US" dirty="0">
              <a:solidFill>
                <a:srgbClr val="000000"/>
              </a:solidFill>
              <a:latin typeface="Roboto Mono"/>
            </a:endParaRPr>
          </a:p>
          <a:p>
            <a:r>
              <a:rPr lang="en-US" dirty="0">
                <a:solidFill>
                  <a:srgbClr val="000000"/>
                </a:solidFill>
                <a:latin typeface="Roboto Mono"/>
              </a:rPr>
              <a:t># Show logs of all the pods with a given label</a:t>
            </a:r>
          </a:p>
          <a:p>
            <a:r>
              <a:rPr lang="en-US" dirty="0">
                <a:solidFill>
                  <a:srgbClr val="000000"/>
                </a:solidFill>
                <a:latin typeface="Roboto Mono"/>
              </a:rPr>
              <a:t>$ </a:t>
            </a:r>
            <a:r>
              <a:rPr lang="en-US" dirty="0" err="1">
                <a:solidFill>
                  <a:srgbClr val="000000"/>
                </a:solidFill>
                <a:latin typeface="Roboto Mono"/>
              </a:rPr>
              <a:t>kubectl</a:t>
            </a:r>
            <a:r>
              <a:rPr lang="en-US" dirty="0">
                <a:solidFill>
                  <a:srgbClr val="000000"/>
                </a:solidFill>
                <a:latin typeface="Roboto Mono"/>
              </a:rPr>
              <a:t> logs -l app=run-controller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737DF5-1C4A-4E3D-91F9-F9A8D0126E56}"/>
              </a:ext>
            </a:extLst>
          </p:cNvPr>
          <p:cNvSpPr/>
          <p:nvPr/>
        </p:nvSpPr>
        <p:spPr>
          <a:xfrm>
            <a:off x="847904" y="3583551"/>
            <a:ext cx="80962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 Mono"/>
              </a:rPr>
              <a:t># Return snapshot logs from first container of a job named hello</a:t>
            </a:r>
          </a:p>
          <a:p>
            <a:r>
              <a:rPr lang="en-US" dirty="0">
                <a:solidFill>
                  <a:srgbClr val="000000"/>
                </a:solidFill>
                <a:latin typeface="Roboto Mono"/>
              </a:rPr>
              <a:t>$ </a:t>
            </a:r>
            <a:r>
              <a:rPr lang="en-US" dirty="0" err="1">
                <a:solidFill>
                  <a:srgbClr val="000000"/>
                </a:solidFill>
                <a:latin typeface="Roboto Mono"/>
              </a:rPr>
              <a:t>kubectllogs</a:t>
            </a:r>
            <a:r>
              <a:rPr lang="en-US" dirty="0">
                <a:solidFill>
                  <a:srgbClr val="000000"/>
                </a:solidFill>
                <a:latin typeface="Roboto Mono"/>
              </a:rPr>
              <a:t> job/hello</a:t>
            </a:r>
          </a:p>
          <a:p>
            <a:r>
              <a:rPr lang="en-US" dirty="0">
                <a:solidFill>
                  <a:srgbClr val="000000"/>
                </a:solidFill>
                <a:latin typeface="Roboto Mono"/>
              </a:rPr>
              <a:t># Return snapshot logs from container nginx-1 of a deployment named </a:t>
            </a:r>
            <a:r>
              <a:rPr lang="en-US" dirty="0" err="1">
                <a:solidFill>
                  <a:srgbClr val="000000"/>
                </a:solidFill>
                <a:latin typeface="Roboto Mono"/>
              </a:rPr>
              <a:t>nginx</a:t>
            </a:r>
            <a:endParaRPr lang="en-US" dirty="0">
              <a:solidFill>
                <a:srgbClr val="000000"/>
              </a:solidFill>
              <a:latin typeface="Roboto Mono"/>
            </a:endParaRPr>
          </a:p>
          <a:p>
            <a:r>
              <a:rPr lang="en-US" dirty="0">
                <a:solidFill>
                  <a:srgbClr val="000000"/>
                </a:solidFill>
                <a:latin typeface="Roboto Mono"/>
              </a:rPr>
              <a:t>$ </a:t>
            </a:r>
            <a:r>
              <a:rPr lang="en-US" dirty="0" err="1">
                <a:solidFill>
                  <a:srgbClr val="000000"/>
                </a:solidFill>
                <a:latin typeface="Roboto Mono"/>
              </a:rPr>
              <a:t>kubectllogs</a:t>
            </a:r>
            <a:r>
              <a:rPr lang="en-US" dirty="0">
                <a:solidFill>
                  <a:srgbClr val="000000"/>
                </a:solidFill>
                <a:latin typeface="Roboto Mono"/>
              </a:rPr>
              <a:t> deployment/</a:t>
            </a:r>
            <a:r>
              <a:rPr lang="en-US" dirty="0" err="1">
                <a:solidFill>
                  <a:srgbClr val="000000"/>
                </a:solidFill>
                <a:latin typeface="Roboto Mono"/>
              </a:rPr>
              <a:t>nginx</a:t>
            </a:r>
            <a:r>
              <a:rPr lang="en-US" dirty="0">
                <a:solidFill>
                  <a:srgbClr val="000000"/>
                </a:solidFill>
                <a:latin typeface="Roboto Mono"/>
              </a:rPr>
              <a:t>-c nginx-1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32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stomShape 1"/>
          <p:cNvSpPr/>
          <p:nvPr/>
        </p:nvSpPr>
        <p:spPr>
          <a:xfrm>
            <a:off x="6230160" y="3846960"/>
            <a:ext cx="405720" cy="40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8" name="CustomShape 2"/>
          <p:cNvSpPr/>
          <p:nvPr/>
        </p:nvSpPr>
        <p:spPr>
          <a:xfrm>
            <a:off x="596880" y="258480"/>
            <a:ext cx="9980280" cy="9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9" name="CustomShape 3"/>
          <p:cNvSpPr/>
          <p:nvPr/>
        </p:nvSpPr>
        <p:spPr>
          <a:xfrm>
            <a:off x="511560" y="2601000"/>
            <a:ext cx="9980280" cy="165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50" name="CustomShape 4"/>
          <p:cNvSpPr/>
          <p:nvPr/>
        </p:nvSpPr>
        <p:spPr>
          <a:xfrm>
            <a:off x="256185" y="105466"/>
            <a:ext cx="10661670" cy="52848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</a:pP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Logs presented by Control Plane</a:t>
            </a:r>
            <a:endParaRPr lang="en-IN" sz="3733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651" name="CustomShape 5"/>
          <p:cNvSpPr/>
          <p:nvPr/>
        </p:nvSpPr>
        <p:spPr>
          <a:xfrm>
            <a:off x="511560" y="2150280"/>
            <a:ext cx="9894960" cy="39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8702EB-747E-4646-959D-B732A23756C5}"/>
              </a:ext>
            </a:extLst>
          </p:cNvPr>
          <p:cNvSpPr/>
          <p:nvPr/>
        </p:nvSpPr>
        <p:spPr>
          <a:xfrm>
            <a:off x="1699350" y="4733654"/>
            <a:ext cx="2041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 err="1">
                <a:solidFill>
                  <a:srgbClr val="000000"/>
                </a:solidFill>
              </a:rPr>
              <a:t>kubectl</a:t>
            </a:r>
            <a:r>
              <a:rPr lang="en-US" spc="-1" dirty="0">
                <a:solidFill>
                  <a:srgbClr val="000000"/>
                </a:solidFill>
              </a:rPr>
              <a:t> get events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2ADBE4-084E-4333-8A17-2A61488A99F5}"/>
              </a:ext>
            </a:extLst>
          </p:cNvPr>
          <p:cNvSpPr/>
          <p:nvPr/>
        </p:nvSpPr>
        <p:spPr>
          <a:xfrm>
            <a:off x="8713002" y="3662294"/>
            <a:ext cx="1580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Control Plane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4FA6E6-D236-497E-8BD3-B11F9E3B326A}"/>
              </a:ext>
            </a:extLst>
          </p:cNvPr>
          <p:cNvSpPr/>
          <p:nvPr/>
        </p:nvSpPr>
        <p:spPr>
          <a:xfrm>
            <a:off x="6053363" y="3730334"/>
            <a:ext cx="1299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Containers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312386-F7FB-4C99-BF80-E460FB08F406}"/>
              </a:ext>
            </a:extLst>
          </p:cNvPr>
          <p:cNvSpPr/>
          <p:nvPr/>
        </p:nvSpPr>
        <p:spPr>
          <a:xfrm>
            <a:off x="3369248" y="3730334"/>
            <a:ext cx="709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Pods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62F810-3396-48FC-AB89-7D9690D08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260" y="1598700"/>
            <a:ext cx="2927400" cy="29748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711D157-9F4C-4644-828B-DB2145715C2B}"/>
              </a:ext>
            </a:extLst>
          </p:cNvPr>
          <p:cNvSpPr/>
          <p:nvPr/>
        </p:nvSpPr>
        <p:spPr>
          <a:xfrm>
            <a:off x="4714852" y="4688719"/>
            <a:ext cx="27622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System components logs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journalctl,syslog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3AA9F6-1860-4D36-85CE-DECAA935B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742" y="1634815"/>
            <a:ext cx="2927400" cy="28038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DC9F8C-3B3C-4AB2-BC91-0BDEAA3BE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3970" y="1714833"/>
            <a:ext cx="2998800" cy="274253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5E0328D-CC18-403C-A761-AB46642EAE08}"/>
              </a:ext>
            </a:extLst>
          </p:cNvPr>
          <p:cNvSpPr/>
          <p:nvPr/>
        </p:nvSpPr>
        <p:spPr>
          <a:xfrm>
            <a:off x="8449999" y="4723904"/>
            <a:ext cx="2336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Service provider logs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130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delay="500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6904-8E78-42AD-BFF7-FFD0F56C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09" y="0"/>
            <a:ext cx="10972440" cy="1144800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Filtering </a:t>
            </a:r>
            <a:r>
              <a:rPr lang="en-US" sz="3733" dirty="0" err="1">
                <a:solidFill>
                  <a:schemeClr val="bg1"/>
                </a:solidFill>
                <a:latin typeface="Arial" panose="020B0604020202020204" pitchFamily="34" charset="0"/>
              </a:rPr>
              <a:t>kubectl</a:t>
            </a: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 get events results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02871F-DD63-4802-844D-88A549690395}"/>
              </a:ext>
            </a:extLst>
          </p:cNvPr>
          <p:cNvSpPr/>
          <p:nvPr/>
        </p:nvSpPr>
        <p:spPr>
          <a:xfrm>
            <a:off x="751872" y="1830499"/>
            <a:ext cx="96583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 Mono"/>
              </a:rPr>
              <a:t>$ </a:t>
            </a:r>
            <a:r>
              <a:rPr lang="en-US" dirty="0" err="1"/>
              <a:t>kubectl</a:t>
            </a:r>
            <a:r>
              <a:rPr lang="en-US" dirty="0"/>
              <a:t> get events --field-selector type=Warning</a:t>
            </a:r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get events --field-selector </a:t>
            </a:r>
            <a:r>
              <a:rPr lang="en-US" dirty="0" err="1"/>
              <a:t>involvedObject.kind</a:t>
            </a:r>
            <a:r>
              <a:rPr lang="en-US" dirty="0"/>
              <a:t>!=Pod</a:t>
            </a:r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get events --field-selector 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involvedObject.kind</a:t>
            </a:r>
            <a:r>
              <a:rPr lang="en-US" dirty="0"/>
              <a:t>=</a:t>
            </a:r>
            <a:r>
              <a:rPr lang="en-US" dirty="0" err="1"/>
              <a:t>Node,involvedObject.name</a:t>
            </a:r>
            <a:r>
              <a:rPr lang="en-US" dirty="0"/>
              <a:t>=</a:t>
            </a:r>
            <a:r>
              <a:rPr lang="en-US" dirty="0" err="1"/>
              <a:t>minikube</a:t>
            </a:r>
            <a:endParaRPr lang="en-US" dirty="0"/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get events --field-selector type!=Normal</a:t>
            </a:r>
          </a:p>
        </p:txBody>
      </p:sp>
    </p:spTree>
    <p:extLst>
      <p:ext uri="{BB962C8B-B14F-4D97-AF65-F5344CB8AC3E}">
        <p14:creationId xmlns:p14="http://schemas.microsoft.com/office/powerpoint/2010/main" val="2781126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stomShape 1"/>
          <p:cNvSpPr/>
          <p:nvPr/>
        </p:nvSpPr>
        <p:spPr>
          <a:xfrm>
            <a:off x="6230160" y="3846960"/>
            <a:ext cx="405720" cy="40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8" name="CustomShape 2"/>
          <p:cNvSpPr/>
          <p:nvPr/>
        </p:nvSpPr>
        <p:spPr>
          <a:xfrm>
            <a:off x="596880" y="258480"/>
            <a:ext cx="9980280" cy="9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9" name="CustomShape 3"/>
          <p:cNvSpPr/>
          <p:nvPr/>
        </p:nvSpPr>
        <p:spPr>
          <a:xfrm>
            <a:off x="511560" y="2601000"/>
            <a:ext cx="9980280" cy="165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50" name="CustomShape 4"/>
          <p:cNvSpPr/>
          <p:nvPr/>
        </p:nvSpPr>
        <p:spPr>
          <a:xfrm>
            <a:off x="365386" y="227700"/>
            <a:ext cx="10661670" cy="52848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</a:pPr>
            <a:r>
              <a:rPr lang="en-US" sz="3733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kubectl</a:t>
            </a: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 top</a:t>
            </a:r>
            <a:endParaRPr lang="en-IN" sz="3733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651" name="CustomShape 5"/>
          <p:cNvSpPr/>
          <p:nvPr/>
        </p:nvSpPr>
        <p:spPr>
          <a:xfrm>
            <a:off x="511560" y="2150280"/>
            <a:ext cx="9894960" cy="39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8702EB-747E-4646-959D-B732A23756C5}"/>
              </a:ext>
            </a:extLst>
          </p:cNvPr>
          <p:cNvSpPr/>
          <p:nvPr/>
        </p:nvSpPr>
        <p:spPr>
          <a:xfrm>
            <a:off x="1846635" y="4733654"/>
            <a:ext cx="1747274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defRPr/>
            </a:pPr>
            <a:r>
              <a:rPr lang="en-US" spc="-1" dirty="0" err="1">
                <a:solidFill>
                  <a:srgbClr val="000000"/>
                </a:solidFill>
              </a:rPr>
              <a:t>kubectl</a:t>
            </a:r>
            <a:r>
              <a:rPr lang="en-US" spc="-1" dirty="0">
                <a:solidFill>
                  <a:srgbClr val="000000"/>
                </a:solidFill>
              </a:rPr>
              <a:t> top pod</a:t>
            </a:r>
            <a:endParaRPr lang="en-IN" spc="-1" dirty="0">
              <a:solidFill>
                <a:prstClr val="black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312386-F7FB-4C99-BF80-E460FB08F406}"/>
              </a:ext>
            </a:extLst>
          </p:cNvPr>
          <p:cNvSpPr/>
          <p:nvPr/>
        </p:nvSpPr>
        <p:spPr>
          <a:xfrm>
            <a:off x="3369248" y="3730334"/>
            <a:ext cx="709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Pods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11D157-9F4C-4644-828B-DB2145715C2B}"/>
              </a:ext>
            </a:extLst>
          </p:cNvPr>
          <p:cNvSpPr/>
          <p:nvPr/>
        </p:nvSpPr>
        <p:spPr>
          <a:xfrm>
            <a:off x="6967125" y="4658784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kubectl</a:t>
            </a:r>
            <a:r>
              <a:rPr lang="en-US" dirty="0"/>
              <a:t> top node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E7E4CC-A88C-4A80-97F6-F28B4376E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33" y="1531465"/>
            <a:ext cx="3248700" cy="30105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1DE0F4-ACF4-4133-A301-1F38010C8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450" y="1531465"/>
            <a:ext cx="2963100" cy="284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34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delay="500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6904-8E78-42AD-BFF7-FFD0F56C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21" y="0"/>
            <a:ext cx="10972440" cy="1144800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Examples of </a:t>
            </a:r>
            <a:r>
              <a:rPr lang="en-US" sz="3733" dirty="0" err="1">
                <a:solidFill>
                  <a:schemeClr val="bg1"/>
                </a:solidFill>
                <a:latin typeface="Arial" panose="020B0604020202020204" pitchFamily="34" charset="0"/>
              </a:rPr>
              <a:t>kubectl</a:t>
            </a: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 top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02871F-DD63-4802-844D-88A549690395}"/>
              </a:ext>
            </a:extLst>
          </p:cNvPr>
          <p:cNvSpPr/>
          <p:nvPr/>
        </p:nvSpPr>
        <p:spPr>
          <a:xfrm>
            <a:off x="937067" y="1622155"/>
            <a:ext cx="96583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 Show the resource utilization of all the pods matching a label</a:t>
            </a:r>
          </a:p>
          <a:p>
            <a:r>
              <a:rPr lang="en-US" dirty="0"/>
              <a:t>   $ </a:t>
            </a:r>
            <a:r>
              <a:rPr lang="en-US" dirty="0" err="1"/>
              <a:t>kubectl</a:t>
            </a:r>
            <a:r>
              <a:rPr lang="en-US" dirty="0"/>
              <a:t> top pod –l app=run-controller</a:t>
            </a:r>
          </a:p>
          <a:p>
            <a:endParaRPr lang="en-US" dirty="0"/>
          </a:p>
          <a:p>
            <a:r>
              <a:rPr lang="en-US" dirty="0"/>
              <a:t># Find all nodes, select the first one and show its utilization</a:t>
            </a:r>
          </a:p>
          <a:p>
            <a:r>
              <a:rPr lang="en-US" dirty="0"/>
              <a:t>   $ </a:t>
            </a:r>
            <a:r>
              <a:rPr lang="en-US" dirty="0" err="1"/>
              <a:t>kubectl</a:t>
            </a:r>
            <a:r>
              <a:rPr lang="en-US" dirty="0"/>
              <a:t> top node $(</a:t>
            </a:r>
            <a:r>
              <a:rPr lang="en-US" dirty="0" err="1"/>
              <a:t>kubectl</a:t>
            </a:r>
            <a:r>
              <a:rPr lang="en-US" dirty="0"/>
              <a:t> get nodes -o </a:t>
            </a:r>
            <a:r>
              <a:rPr lang="en-US" dirty="0" err="1"/>
              <a:t>jsonpath</a:t>
            </a:r>
            <a:r>
              <a:rPr lang="en-US" dirty="0"/>
              <a:t>="{.items[0].metadata.name}")</a:t>
            </a:r>
          </a:p>
        </p:txBody>
      </p:sp>
    </p:spTree>
    <p:extLst>
      <p:ext uri="{BB962C8B-B14F-4D97-AF65-F5344CB8AC3E}">
        <p14:creationId xmlns:p14="http://schemas.microsoft.com/office/powerpoint/2010/main" val="2939899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6904-8E78-42AD-BFF7-FFD0F56C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814" y="0"/>
            <a:ext cx="10972440" cy="1144800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3733" dirty="0" err="1">
                <a:solidFill>
                  <a:schemeClr val="bg1"/>
                </a:solidFill>
                <a:latin typeface="Arial" panose="020B0604020202020204" pitchFamily="34" charset="0"/>
              </a:rPr>
              <a:t>kubectl</a:t>
            </a: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 exec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05ED93-7BF5-41E7-843F-DD08515E4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73" y="1815041"/>
            <a:ext cx="1106700" cy="10005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0F1D552-1926-492A-8F98-5483A81FC67F}"/>
              </a:ext>
            </a:extLst>
          </p:cNvPr>
          <p:cNvSpPr/>
          <p:nvPr/>
        </p:nvSpPr>
        <p:spPr>
          <a:xfrm>
            <a:off x="2401206" y="1945975"/>
            <a:ext cx="6891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Allows execution of arbitrary commands inside running containers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6B3A75-0A0D-4085-9122-F8CF08BC2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48" y="3119233"/>
            <a:ext cx="1106700" cy="10005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0BBEEC-77D8-4CDE-A841-0A381BCD1C8C}"/>
              </a:ext>
            </a:extLst>
          </p:cNvPr>
          <p:cNvSpPr/>
          <p:nvPr/>
        </p:nvSpPr>
        <p:spPr>
          <a:xfrm>
            <a:off x="2351820" y="3434833"/>
            <a:ext cx="9110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Can be used to call regular UNIX commands available inside the container(</a:t>
            </a:r>
            <a:r>
              <a:rPr lang="en-US" dirty="0" err="1"/>
              <a:t>top,ps,tail</a:t>
            </a:r>
            <a:r>
              <a:rPr lang="en-US" dirty="0"/>
              <a:t>,…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3DD1E7-5520-4AC5-A6FD-F7D61AA2B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048" y="4710825"/>
            <a:ext cx="1071000" cy="88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F50B0BA-6F67-4BD2-AA79-F1401A9F7486}"/>
              </a:ext>
            </a:extLst>
          </p:cNvPr>
          <p:cNvSpPr/>
          <p:nvPr/>
        </p:nvSpPr>
        <p:spPr>
          <a:xfrm>
            <a:off x="2351820" y="4923691"/>
            <a:ext cx="4121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Allows interactive operations (exec –</a:t>
            </a:r>
            <a:r>
              <a:rPr lang="en-US" dirty="0" err="1"/>
              <a:t>ti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5788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6904-8E78-42AD-BFF7-FFD0F56C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09" y="0"/>
            <a:ext cx="10972440" cy="1144800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Examples of </a:t>
            </a:r>
            <a:r>
              <a:rPr lang="en-US" sz="3733" dirty="0" err="1">
                <a:solidFill>
                  <a:schemeClr val="bg1"/>
                </a:solidFill>
                <a:latin typeface="Arial" panose="020B0604020202020204" pitchFamily="34" charset="0"/>
              </a:rPr>
              <a:t>kubectl</a:t>
            </a: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 exec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02871F-DD63-4802-844D-88A549690395}"/>
              </a:ext>
            </a:extLst>
          </p:cNvPr>
          <p:cNvSpPr/>
          <p:nvPr/>
        </p:nvSpPr>
        <p:spPr>
          <a:xfrm>
            <a:off x="798171" y="1541131"/>
            <a:ext cx="96583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 Find all pods with a given label, select the first one and  run top in its default container</a:t>
            </a:r>
          </a:p>
          <a:p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exec -</a:t>
            </a:r>
            <a:r>
              <a:rPr lang="en-US" dirty="0" err="1"/>
              <a:t>ti</a:t>
            </a:r>
            <a:r>
              <a:rPr lang="en-US" dirty="0"/>
              <a:t>$(</a:t>
            </a:r>
            <a:r>
              <a:rPr lang="en-US" dirty="0" err="1"/>
              <a:t>kubectl</a:t>
            </a:r>
            <a:r>
              <a:rPr lang="en-US" dirty="0"/>
              <a:t> get pod -l app=workout-gateway –o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jsonpath</a:t>
            </a:r>
            <a:r>
              <a:rPr lang="en-US" dirty="0"/>
              <a:t>="{.items[0].metadata.name}") top</a:t>
            </a:r>
          </a:p>
          <a:p>
            <a:endParaRPr lang="en-US" dirty="0"/>
          </a:p>
          <a:p>
            <a:r>
              <a:rPr lang="en-US" dirty="0"/>
              <a:t># Find all pods with a given label, select the first one and list the files in /app</a:t>
            </a:r>
          </a:p>
          <a:p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exec $(</a:t>
            </a:r>
            <a:r>
              <a:rPr lang="en-US" dirty="0" err="1"/>
              <a:t>kubectl</a:t>
            </a:r>
            <a:r>
              <a:rPr lang="en-US" dirty="0"/>
              <a:t> get pod -l app=workout-gateway -o 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jsonpath</a:t>
            </a:r>
            <a:r>
              <a:rPr lang="en-US" dirty="0"/>
              <a:t>="{.items[0].metadata.name}") --ls -l /app</a:t>
            </a:r>
          </a:p>
        </p:txBody>
      </p:sp>
    </p:spTree>
    <p:extLst>
      <p:ext uri="{BB962C8B-B14F-4D97-AF65-F5344CB8AC3E}">
        <p14:creationId xmlns:p14="http://schemas.microsoft.com/office/powerpoint/2010/main" val="2208398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4">
            <a:extLst>
              <a:ext uri="{FF2B5EF4-FFF2-40B4-BE49-F238E27FC236}">
                <a16:creationId xmlns:a16="http://schemas.microsoft.com/office/drawing/2014/main" id="{6743A55D-8950-48EE-B4C3-39CBE743A18D}"/>
              </a:ext>
            </a:extLst>
          </p:cNvPr>
          <p:cNvSpPr/>
          <p:nvPr/>
        </p:nvSpPr>
        <p:spPr>
          <a:xfrm>
            <a:off x="1171884" y="2911999"/>
            <a:ext cx="9848231" cy="5170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</a:pPr>
            <a:r>
              <a:rPr lang="en-US" sz="3733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+mj-cs"/>
              </a:rPr>
              <a:t>Lab 8: Kubernetes Logging and Monitoring</a:t>
            </a:r>
            <a:endParaRPr lang="en-IN" sz="3733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27001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stomShape 1"/>
          <p:cNvSpPr/>
          <p:nvPr/>
        </p:nvSpPr>
        <p:spPr>
          <a:xfrm>
            <a:off x="6230160" y="3846960"/>
            <a:ext cx="405720" cy="40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8" name="CustomShape 2"/>
          <p:cNvSpPr/>
          <p:nvPr/>
        </p:nvSpPr>
        <p:spPr>
          <a:xfrm>
            <a:off x="596880" y="258480"/>
            <a:ext cx="9980280" cy="9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9" name="CustomShape 3"/>
          <p:cNvSpPr/>
          <p:nvPr/>
        </p:nvSpPr>
        <p:spPr>
          <a:xfrm>
            <a:off x="511560" y="2601000"/>
            <a:ext cx="9980280" cy="165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50" name="CustomShape 4"/>
          <p:cNvSpPr/>
          <p:nvPr/>
        </p:nvSpPr>
        <p:spPr>
          <a:xfrm>
            <a:off x="342661" y="3181680"/>
            <a:ext cx="8945385" cy="528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</a:pP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Build  CI/CD Pipeline for your Containers</a:t>
            </a:r>
            <a:endParaRPr lang="en-IN" sz="3733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651" name="CustomShape 5"/>
          <p:cNvSpPr/>
          <p:nvPr/>
        </p:nvSpPr>
        <p:spPr>
          <a:xfrm>
            <a:off x="511560" y="2150280"/>
            <a:ext cx="9894960" cy="39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delay="500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EE09-28C9-4858-9533-0C549073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42" y="0"/>
            <a:ext cx="10972440" cy="1144800"/>
          </a:xfrm>
        </p:spPr>
        <p:txBody>
          <a:bodyPr wrap="square" lIns="0" tIns="0" rIns="0" bIns="0">
            <a:spAutoFit/>
          </a:bodyPr>
          <a:lstStyle/>
          <a:p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Release Process Stages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77177DD1-F08B-47BE-A7B7-4C3D36C31858}"/>
              </a:ext>
            </a:extLst>
          </p:cNvPr>
          <p:cNvSpPr/>
          <p:nvPr/>
        </p:nvSpPr>
        <p:spPr>
          <a:xfrm>
            <a:off x="609480" y="1698170"/>
            <a:ext cx="2632668" cy="1024932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Source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D96FB0D1-FC02-4B47-8993-CFF45630D118}"/>
              </a:ext>
            </a:extLst>
          </p:cNvPr>
          <p:cNvSpPr/>
          <p:nvPr/>
        </p:nvSpPr>
        <p:spPr>
          <a:xfrm>
            <a:off x="3463032" y="1692919"/>
            <a:ext cx="2632668" cy="1024932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Build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2BA5322E-06F7-4358-9201-F2BE54BC23AB}"/>
              </a:ext>
            </a:extLst>
          </p:cNvPr>
          <p:cNvSpPr/>
          <p:nvPr/>
        </p:nvSpPr>
        <p:spPr>
          <a:xfrm>
            <a:off x="6206142" y="1692919"/>
            <a:ext cx="2632668" cy="1024932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Test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8633A15C-A5C0-44DF-B131-CD8D153923D6}"/>
              </a:ext>
            </a:extLst>
          </p:cNvPr>
          <p:cNvSpPr/>
          <p:nvPr/>
        </p:nvSpPr>
        <p:spPr>
          <a:xfrm>
            <a:off x="8894031" y="1692919"/>
            <a:ext cx="2632668" cy="1024932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Production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07784-0A20-44C8-BD46-D805CA14E41F}"/>
              </a:ext>
            </a:extLst>
          </p:cNvPr>
          <p:cNvSpPr/>
          <p:nvPr/>
        </p:nvSpPr>
        <p:spPr>
          <a:xfrm>
            <a:off x="863023" y="3429000"/>
            <a:ext cx="212558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Check in source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code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Get Peer review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done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820E87-2B29-422F-B03A-F1E52213CC3E}"/>
              </a:ext>
            </a:extLst>
          </p:cNvPr>
          <p:cNvSpPr/>
          <p:nvPr/>
        </p:nvSpPr>
        <p:spPr>
          <a:xfrm>
            <a:off x="3674048" y="3429000"/>
            <a:ext cx="222804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Compile code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Unit Tests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Style Checkers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Build and push 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container images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21A5E-BAAB-4448-8360-3D747AFD7FD5}"/>
              </a:ext>
            </a:extLst>
          </p:cNvPr>
          <p:cNvSpPr/>
          <p:nvPr/>
        </p:nvSpPr>
        <p:spPr>
          <a:xfrm>
            <a:off x="6408453" y="3428999"/>
            <a:ext cx="238167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Integration Tests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with other systems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Load Testing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UI Tests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Security Testing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37644-F36D-4799-A720-FCF4F6C8B2C2}"/>
              </a:ext>
            </a:extLst>
          </p:cNvPr>
          <p:cNvSpPr/>
          <p:nvPr/>
        </p:nvSpPr>
        <p:spPr>
          <a:xfrm>
            <a:off x="9019526" y="3410755"/>
            <a:ext cx="31885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Deployment to production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     Environments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Monitor code in production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    to quickly detect errors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125A649-75CD-471F-BE09-719F7631660E}"/>
              </a:ext>
            </a:extLst>
          </p:cNvPr>
          <p:cNvSpPr/>
          <p:nvPr/>
        </p:nvSpPr>
        <p:spPr>
          <a:xfrm>
            <a:off x="676951" y="4906328"/>
            <a:ext cx="5106597" cy="70589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Continuous Integration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0FCBE3C-6658-4164-ABD0-302243D44D66}"/>
              </a:ext>
            </a:extLst>
          </p:cNvPr>
          <p:cNvSpPr/>
          <p:nvPr/>
        </p:nvSpPr>
        <p:spPr>
          <a:xfrm>
            <a:off x="681707" y="5536274"/>
            <a:ext cx="10719497" cy="70589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Continuous Deployment</a:t>
            </a:r>
          </a:p>
        </p:txBody>
      </p:sp>
    </p:spTree>
    <p:extLst>
      <p:ext uri="{BB962C8B-B14F-4D97-AF65-F5344CB8AC3E}">
        <p14:creationId xmlns:p14="http://schemas.microsoft.com/office/powerpoint/2010/main" val="171273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EE09-28C9-4858-9533-0C549073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86" y="43428"/>
            <a:ext cx="10972440" cy="1144800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Release Process Stages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77177DD1-F08B-47BE-A7B7-4C3D36C31858}"/>
              </a:ext>
            </a:extLst>
          </p:cNvPr>
          <p:cNvSpPr/>
          <p:nvPr/>
        </p:nvSpPr>
        <p:spPr>
          <a:xfrm>
            <a:off x="986974" y="1692919"/>
            <a:ext cx="2243275" cy="929527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Source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D96FB0D1-FC02-4B47-8993-CFF45630D118}"/>
              </a:ext>
            </a:extLst>
          </p:cNvPr>
          <p:cNvSpPr/>
          <p:nvPr/>
        </p:nvSpPr>
        <p:spPr>
          <a:xfrm>
            <a:off x="3599058" y="1674674"/>
            <a:ext cx="2228046" cy="929527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Build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2BA5322E-06F7-4358-9201-F2BE54BC23AB}"/>
              </a:ext>
            </a:extLst>
          </p:cNvPr>
          <p:cNvSpPr/>
          <p:nvPr/>
        </p:nvSpPr>
        <p:spPr>
          <a:xfrm>
            <a:off x="6041455" y="1630134"/>
            <a:ext cx="2228046" cy="1024932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Test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8633A15C-A5C0-44DF-B131-CD8D153923D6}"/>
              </a:ext>
            </a:extLst>
          </p:cNvPr>
          <p:cNvSpPr/>
          <p:nvPr/>
        </p:nvSpPr>
        <p:spPr>
          <a:xfrm>
            <a:off x="9018350" y="1674674"/>
            <a:ext cx="2186676" cy="1024932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Production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07784-0A20-44C8-BD46-D805CA14E41F}"/>
              </a:ext>
            </a:extLst>
          </p:cNvPr>
          <p:cNvSpPr/>
          <p:nvPr/>
        </p:nvSpPr>
        <p:spPr>
          <a:xfrm>
            <a:off x="863023" y="3429000"/>
            <a:ext cx="212558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Check in source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code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Get Peer review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done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820E87-2B29-422F-B03A-F1E52213CC3E}"/>
              </a:ext>
            </a:extLst>
          </p:cNvPr>
          <p:cNvSpPr/>
          <p:nvPr/>
        </p:nvSpPr>
        <p:spPr>
          <a:xfrm>
            <a:off x="3674048" y="3429000"/>
            <a:ext cx="222804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Compile code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Unit Tests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Style Checkers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Build and push 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container images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21A5E-BAAB-4448-8360-3D747AFD7FD5}"/>
              </a:ext>
            </a:extLst>
          </p:cNvPr>
          <p:cNvSpPr/>
          <p:nvPr/>
        </p:nvSpPr>
        <p:spPr>
          <a:xfrm>
            <a:off x="6135727" y="3422445"/>
            <a:ext cx="238167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Integration Tests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with other systems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Load Testing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UI Tests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Security Testing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37644-F36D-4799-A720-FCF4F6C8B2C2}"/>
              </a:ext>
            </a:extLst>
          </p:cNvPr>
          <p:cNvSpPr/>
          <p:nvPr/>
        </p:nvSpPr>
        <p:spPr>
          <a:xfrm>
            <a:off x="8899191" y="3375261"/>
            <a:ext cx="31885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Deployment to 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production Environments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Monitor code in production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    to quickly detect errors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125A649-75CD-471F-BE09-719F7631660E}"/>
              </a:ext>
            </a:extLst>
          </p:cNvPr>
          <p:cNvSpPr/>
          <p:nvPr/>
        </p:nvSpPr>
        <p:spPr>
          <a:xfrm>
            <a:off x="676951" y="4906328"/>
            <a:ext cx="5106597" cy="70589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Continuous Integration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0FCBE3C-6658-4164-ABD0-302243D44D66}"/>
              </a:ext>
            </a:extLst>
          </p:cNvPr>
          <p:cNvSpPr/>
          <p:nvPr/>
        </p:nvSpPr>
        <p:spPr>
          <a:xfrm>
            <a:off x="681707" y="5536274"/>
            <a:ext cx="10719497" cy="70589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Continuous Delivery</a:t>
            </a:r>
          </a:p>
        </p:txBody>
      </p:sp>
      <p:pic>
        <p:nvPicPr>
          <p:cNvPr id="17" name="Picture 2" descr="https://micksmuses.files.wordpress.com/2016/05/push-button.jpg">
            <a:extLst>
              <a:ext uri="{FF2B5EF4-FFF2-40B4-BE49-F238E27FC236}">
                <a16:creationId xmlns:a16="http://schemas.microsoft.com/office/drawing/2014/main" id="{BFDD2E41-F1F2-489C-8D2A-E2DA39A9E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788" y="1892014"/>
            <a:ext cx="522563" cy="52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02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FA302-DBCC-4B25-AAD3-020865E8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09" y="208324"/>
            <a:ext cx="8611522" cy="517001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Continuous Deployment to PKS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B7BED9-8E23-4334-82CF-96D07446A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9" y="1126156"/>
            <a:ext cx="11925701" cy="526501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66856E-FE0D-4305-8C5D-8802EE15E496}"/>
              </a:ext>
            </a:extLst>
          </p:cNvPr>
          <p:cNvSpPr/>
          <p:nvPr/>
        </p:nvSpPr>
        <p:spPr>
          <a:xfrm>
            <a:off x="2565545" y="1191333"/>
            <a:ext cx="7236823" cy="4436146"/>
          </a:xfrm>
          <a:prstGeom prst="round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D03654-A233-4545-A631-D83EB1476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574" y="1348459"/>
            <a:ext cx="684121" cy="6841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6073F2-7D3F-4783-8A9A-0D05EBBF6C00}"/>
              </a:ext>
            </a:extLst>
          </p:cNvPr>
          <p:cNvSpPr/>
          <p:nvPr/>
        </p:nvSpPr>
        <p:spPr>
          <a:xfrm>
            <a:off x="4625076" y="1552019"/>
            <a:ext cx="16929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1" u="none" strike="noStrike" kern="1200" cap="none" spc="-1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Github</a:t>
            </a:r>
            <a:r>
              <a:rPr kumimoji="0" lang="en-IN" sz="1200" b="1" i="1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 Actions</a:t>
            </a:r>
            <a:endParaRPr kumimoji="0" lang="en-US" sz="12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009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4150" y="2823357"/>
            <a:ext cx="10515600" cy="609398"/>
          </a:xfrm>
        </p:spPr>
        <p:txBody>
          <a:bodyPr/>
          <a:lstStyle/>
          <a:p>
            <a:r>
              <a:rPr lang="en-US" sz="4400" dirty="0"/>
              <a:t>Lab 5: </a:t>
            </a:r>
            <a:r>
              <a:rPr lang="en-US" sz="4400" dirty="0" err="1"/>
              <a:t>Buid</a:t>
            </a:r>
            <a:r>
              <a:rPr lang="en-US" sz="4400" dirty="0"/>
              <a:t> Pipeline with </a:t>
            </a:r>
            <a:r>
              <a:rPr lang="en-US" sz="4400" dirty="0" err="1"/>
              <a:t>Github</a:t>
            </a:r>
            <a:r>
              <a:rPr lang="en-US" sz="4400" dirty="0"/>
              <a:t> Actions </a:t>
            </a:r>
          </a:p>
        </p:txBody>
      </p:sp>
    </p:spTree>
    <p:extLst>
      <p:ext uri="{BB962C8B-B14F-4D97-AF65-F5344CB8AC3E}">
        <p14:creationId xmlns:p14="http://schemas.microsoft.com/office/powerpoint/2010/main" val="317567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93;p137">
            <a:extLst>
              <a:ext uri="{FF2B5EF4-FFF2-40B4-BE49-F238E27FC236}">
                <a16:creationId xmlns:a16="http://schemas.microsoft.com/office/drawing/2014/main" id="{4C474BEB-ECB2-4627-BD28-A8230A54EC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635" y="268041"/>
            <a:ext cx="10972800" cy="5170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" dirty="0"/>
              <a:t>Storage </a:t>
            </a:r>
            <a:r>
              <a:rPr lang="en-US" dirty="0"/>
              <a:t>Core Concepts</a:t>
            </a:r>
            <a:endParaRPr dirty="0"/>
          </a:p>
        </p:txBody>
      </p:sp>
      <p:sp>
        <p:nvSpPr>
          <p:cNvPr id="7" name="Google Shape;994;p137">
            <a:extLst>
              <a:ext uri="{FF2B5EF4-FFF2-40B4-BE49-F238E27FC236}">
                <a16:creationId xmlns:a16="http://schemas.microsoft.com/office/drawing/2014/main" id="{3C10F1D5-8786-492D-9230-3D09030F4446}"/>
              </a:ext>
            </a:extLst>
          </p:cNvPr>
          <p:cNvSpPr txBox="1">
            <a:spLocks/>
          </p:cNvSpPr>
          <p:nvPr/>
        </p:nvSpPr>
        <p:spPr>
          <a:xfrm>
            <a:off x="609600" y="4130381"/>
            <a:ext cx="10972800" cy="245957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AC7C74-8D59-4550-A840-75067F791BF7}"/>
              </a:ext>
            </a:extLst>
          </p:cNvPr>
          <p:cNvSpPr/>
          <p:nvPr/>
        </p:nvSpPr>
        <p:spPr>
          <a:xfrm>
            <a:off x="708286" y="1313015"/>
            <a:ext cx="6019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Pods live and die so their file system is short lived(ephemeral)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6386F7-D1D6-49C6-8145-72D1778F757E}"/>
              </a:ext>
            </a:extLst>
          </p:cNvPr>
          <p:cNvSpPr/>
          <p:nvPr/>
        </p:nvSpPr>
        <p:spPr>
          <a:xfrm>
            <a:off x="708286" y="2233180"/>
            <a:ext cx="6019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Volumes can be used to store state/data and use it in pod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5E47B3-986C-4558-8AAE-CC8B22ADF1EC}"/>
              </a:ext>
            </a:extLst>
          </p:cNvPr>
          <p:cNvSpPr/>
          <p:nvPr/>
        </p:nvSpPr>
        <p:spPr>
          <a:xfrm>
            <a:off x="687525" y="3023417"/>
            <a:ext cx="6019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pod can have multiple volumes attached to it.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DA8FB7-35EB-49EE-A819-66738B856BD7}"/>
              </a:ext>
            </a:extLst>
          </p:cNvPr>
          <p:cNvSpPr/>
          <p:nvPr/>
        </p:nvSpPr>
        <p:spPr>
          <a:xfrm>
            <a:off x="699142" y="3808719"/>
            <a:ext cx="6019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Containers rely on a mount path to access a volume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9F0DB2-7743-4E68-ADE2-800A7A2EA926}"/>
              </a:ext>
            </a:extLst>
          </p:cNvPr>
          <p:cNvSpPr/>
          <p:nvPr/>
        </p:nvSpPr>
        <p:spPr>
          <a:xfrm>
            <a:off x="687525" y="4598956"/>
            <a:ext cx="60192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Kubernetes supports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Volumes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PersistentVolumes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PersistentVolumesClaims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StorageClasses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6C38E0-CEED-4BA2-8917-C8363D4D9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670" y="2503407"/>
            <a:ext cx="3276190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89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06;p152">
            <a:extLst>
              <a:ext uri="{FF2B5EF4-FFF2-40B4-BE49-F238E27FC236}">
                <a16:creationId xmlns:a16="http://schemas.microsoft.com/office/drawing/2014/main" id="{0CBA1713-E469-4351-A826-1C43F2AAC9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637" y="270513"/>
            <a:ext cx="11170418" cy="5170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dirty="0"/>
              <a:t>Volumes and Volume mounts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BC01C9-DD70-4D3B-BF73-A024CA66AD05}"/>
              </a:ext>
            </a:extLst>
          </p:cNvPr>
          <p:cNvSpPr/>
          <p:nvPr/>
        </p:nvSpPr>
        <p:spPr>
          <a:xfrm>
            <a:off x="657620" y="1691059"/>
            <a:ext cx="57870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volume references a storage location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136D74-A6CB-4B2D-9ADC-F974978B9F91}"/>
              </a:ext>
            </a:extLst>
          </p:cNvPr>
          <p:cNvSpPr/>
          <p:nvPr/>
        </p:nvSpPr>
        <p:spPr>
          <a:xfrm>
            <a:off x="657620" y="2486962"/>
            <a:ext cx="49884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Must have a unique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D16C3B-74A8-4CA7-966C-2B58F118922D}"/>
              </a:ext>
            </a:extLst>
          </p:cNvPr>
          <p:cNvSpPr/>
          <p:nvPr/>
        </p:nvSpPr>
        <p:spPr>
          <a:xfrm>
            <a:off x="657620" y="3189520"/>
            <a:ext cx="56650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Attached to pod and may or may not be tied to the Pod’s lifetime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74F586-517B-4153-A115-B71650EE0B6A}"/>
              </a:ext>
            </a:extLst>
          </p:cNvPr>
          <p:cNvSpPr/>
          <p:nvPr/>
        </p:nvSpPr>
        <p:spPr>
          <a:xfrm>
            <a:off x="708286" y="4354755"/>
            <a:ext cx="53877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volume mount references a volume by name and defines a </a:t>
            </a:r>
            <a:r>
              <a:rPr lang="en-US" sz="2400" dirty="0" err="1"/>
              <a:t>mountPath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AEBEDF-4E69-4D67-8ADA-ED9C0232F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670" y="2503407"/>
            <a:ext cx="3276190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790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ll Tech 2019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ctr"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2E9850A-4D19-4592-9100-D4A99680F112}" vid="{650AE081-E2B8-4501-98EF-F380C82913E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47396</TotalTime>
  <Words>1022</Words>
  <Application>Microsoft Office PowerPoint</Application>
  <PresentationFormat>Widescreen</PresentationFormat>
  <Paragraphs>220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Roboto Mono</vt:lpstr>
      <vt:lpstr>Symbol</vt:lpstr>
      <vt:lpstr>Times New Roman</vt:lpstr>
      <vt:lpstr>Wingdings</vt:lpstr>
      <vt:lpstr>Office Theme</vt:lpstr>
      <vt:lpstr>Dell Tech 2019</vt:lpstr>
      <vt:lpstr>Kubernetes Workshop: Develop and Deploy a Microservices Application on Kubernetes  </vt:lpstr>
      <vt:lpstr>Workshop Agenda</vt:lpstr>
      <vt:lpstr>PowerPoint Presentation</vt:lpstr>
      <vt:lpstr>Release Process Stages</vt:lpstr>
      <vt:lpstr>Release Process Stages</vt:lpstr>
      <vt:lpstr>Continuous Deployment to PKS</vt:lpstr>
      <vt:lpstr>Lab 5: Buid Pipeline with Github Actions </vt:lpstr>
      <vt:lpstr>Storage Core Concepts</vt:lpstr>
      <vt:lpstr>Volumes and Volume mounts</vt:lpstr>
      <vt:lpstr>Volume type examples</vt:lpstr>
      <vt:lpstr>Volume Types</vt:lpstr>
      <vt:lpstr>Defining an emptyDir Volume</vt:lpstr>
      <vt:lpstr>Persistent volumes</vt:lpstr>
      <vt:lpstr>PersistentVolumeClaim</vt:lpstr>
      <vt:lpstr>PersistentVolume Workflow</vt:lpstr>
      <vt:lpstr>Storage Class Core Concepts</vt:lpstr>
      <vt:lpstr>Storage Class Workflow</vt:lpstr>
      <vt:lpstr>Lab 6 &amp; 7: Data Persistence in Kubernetes </vt:lpstr>
      <vt:lpstr>PowerPoint Presentation</vt:lpstr>
      <vt:lpstr>PowerPoint Presentation</vt:lpstr>
      <vt:lpstr>Logs presented by Nodes</vt:lpstr>
      <vt:lpstr>kubectl log examples</vt:lpstr>
      <vt:lpstr>PowerPoint Presentation</vt:lpstr>
      <vt:lpstr>Filtering kubectl get events results</vt:lpstr>
      <vt:lpstr>PowerPoint Presentation</vt:lpstr>
      <vt:lpstr>Examples of kubectl top</vt:lpstr>
      <vt:lpstr>kubectl exec</vt:lpstr>
      <vt:lpstr>Examples of kubectl exec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 Acceleration Lab (PAL)</dc:title>
  <dc:subject/>
  <dc:creator>Yadav, Arun</dc:creator>
  <dc:description/>
  <cp:lastModifiedBy>Roy, Nilanjan</cp:lastModifiedBy>
  <cp:revision>802</cp:revision>
  <dcterms:created xsi:type="dcterms:W3CDTF">2019-05-21T12:49:00Z</dcterms:created>
  <dcterms:modified xsi:type="dcterms:W3CDTF">2020-07-15T08:00:41Z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54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102</vt:i4>
  </property>
  <property fmtid="{D5CDD505-2E9C-101B-9397-08002B2CF9AE}" pid="12" name="MSIP_Label_17cb76b2-10b8-4fe1-93d4-2202842406cd_Enabled">
    <vt:lpwstr>True</vt:lpwstr>
  </property>
  <property fmtid="{D5CDD505-2E9C-101B-9397-08002B2CF9AE}" pid="13" name="MSIP_Label_17cb76b2-10b8-4fe1-93d4-2202842406cd_SiteId">
    <vt:lpwstr>945c199a-83a2-4e80-9f8c-5a91be5752dd</vt:lpwstr>
  </property>
  <property fmtid="{D5CDD505-2E9C-101B-9397-08002B2CF9AE}" pid="14" name="MSIP_Label_17cb76b2-10b8-4fe1-93d4-2202842406cd_Owner">
    <vt:lpwstr>Dheeraj.Nayyar@emc.com</vt:lpwstr>
  </property>
  <property fmtid="{D5CDD505-2E9C-101B-9397-08002B2CF9AE}" pid="15" name="MSIP_Label_17cb76b2-10b8-4fe1-93d4-2202842406cd_SetDate">
    <vt:lpwstr>2020-07-09T04:33:58.3333465Z</vt:lpwstr>
  </property>
  <property fmtid="{D5CDD505-2E9C-101B-9397-08002B2CF9AE}" pid="16" name="MSIP_Label_17cb76b2-10b8-4fe1-93d4-2202842406cd_Name">
    <vt:lpwstr>External Public</vt:lpwstr>
  </property>
  <property fmtid="{D5CDD505-2E9C-101B-9397-08002B2CF9AE}" pid="17" name="MSIP_Label_17cb76b2-10b8-4fe1-93d4-2202842406cd_Application">
    <vt:lpwstr>Microsoft Azure Information Protection</vt:lpwstr>
  </property>
  <property fmtid="{D5CDD505-2E9C-101B-9397-08002B2CF9AE}" pid="18" name="MSIP_Label_17cb76b2-10b8-4fe1-93d4-2202842406cd_ActionId">
    <vt:lpwstr>0b4e486f-ad28-4cfe-9e1c-9b4a99ff28e1</vt:lpwstr>
  </property>
  <property fmtid="{D5CDD505-2E9C-101B-9397-08002B2CF9AE}" pid="19" name="MSIP_Label_17cb76b2-10b8-4fe1-93d4-2202842406cd_Extended_MSFT_Method">
    <vt:lpwstr>Manual</vt:lpwstr>
  </property>
  <property fmtid="{D5CDD505-2E9C-101B-9397-08002B2CF9AE}" pid="20" name="aiplabel">
    <vt:lpwstr>External Public</vt:lpwstr>
  </property>
</Properties>
</file>