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2" r:id="rId2"/>
  </p:sldMasterIdLst>
  <p:notesMasterIdLst>
    <p:notesMasterId r:id="rId32"/>
  </p:notesMasterIdLst>
  <p:sldIdLst>
    <p:sldId id="1941" r:id="rId3"/>
    <p:sldId id="2026" r:id="rId4"/>
    <p:sldId id="341" r:id="rId5"/>
    <p:sldId id="2027" r:id="rId6"/>
    <p:sldId id="2028" r:id="rId7"/>
    <p:sldId id="2029" r:id="rId8"/>
    <p:sldId id="2030" r:id="rId9"/>
    <p:sldId id="2032" r:id="rId10"/>
    <p:sldId id="1810" r:id="rId11"/>
    <p:sldId id="2033" r:id="rId12"/>
    <p:sldId id="1814" r:id="rId13"/>
    <p:sldId id="1815" r:id="rId14"/>
    <p:sldId id="2034" r:id="rId15"/>
    <p:sldId id="1819" r:id="rId16"/>
    <p:sldId id="2035" r:id="rId17"/>
    <p:sldId id="2036" r:id="rId18"/>
    <p:sldId id="2037" r:id="rId19"/>
    <p:sldId id="2031" r:id="rId20"/>
    <p:sldId id="2038" r:id="rId21"/>
    <p:sldId id="2039" r:id="rId22"/>
    <p:sldId id="2040" r:id="rId23"/>
    <p:sldId id="2041" r:id="rId24"/>
    <p:sldId id="2042" r:id="rId25"/>
    <p:sldId id="2043" r:id="rId26"/>
    <p:sldId id="2044" r:id="rId27"/>
    <p:sldId id="2045" r:id="rId28"/>
    <p:sldId id="2046" r:id="rId29"/>
    <p:sldId id="2047" r:id="rId30"/>
    <p:sldId id="2048" r:id="rId3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0" autoAdjust="0"/>
    <p:restoredTop sz="92970" autoAdjust="0"/>
  </p:normalViewPr>
  <p:slideViewPr>
    <p:cSldViewPr snapToGrid="0">
      <p:cViewPr varScale="1">
        <p:scale>
          <a:sx n="98" d="100"/>
          <a:sy n="98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2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C8175F1-3D6C-417A-ABE4-400714A38636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56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797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74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04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89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09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79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71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1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42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09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0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16827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187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77482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175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2285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95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92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100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7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19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05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9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37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690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39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31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5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11446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0.emf"/><Relationship Id="rId7" Type="http://schemas.openxmlformats.org/officeDocument/2006/relationships/image" Target="../media/image25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8.emf"/><Relationship Id="rId4" Type="http://schemas.openxmlformats.org/officeDocument/2006/relationships/image" Target="../media/image21.emf"/><Relationship Id="rId9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82" y="1168165"/>
            <a:ext cx="11894918" cy="2585323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Kubernetes Workshop:</a:t>
            </a:r>
            <a:br>
              <a:rPr lang="en-US" dirty="0"/>
            </a:br>
            <a:r>
              <a:rPr lang="en-US" sz="4800" dirty="0"/>
              <a:t>Develop and Deploy a Microservices Application on Kubernetes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42153"/>
            <a:ext cx="11430000" cy="468744"/>
          </a:xfrm>
        </p:spPr>
        <p:txBody>
          <a:bodyPr/>
          <a:lstStyle/>
          <a:p>
            <a:r>
              <a:rPr lang="en-US" dirty="0"/>
              <a:t>Dell Technologies Educations Services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884" y="201858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Volume type examples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604652" y="792646"/>
            <a:ext cx="6896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emptyDir</a:t>
            </a:r>
            <a:r>
              <a:rPr lang="en-US" sz="2400" b="1" dirty="0"/>
              <a:t> – </a:t>
            </a:r>
            <a:r>
              <a:rPr lang="en-US" sz="2400" dirty="0"/>
              <a:t>Empty directory for storing “transient” data (shares a Pod’s lifetime) useful for sharing files between containers running in a Pod </a:t>
            </a:r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604651" y="2534256"/>
            <a:ext cx="6811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nfs</a:t>
            </a:r>
            <a:r>
              <a:rPr lang="en-US" sz="2400" b="1" dirty="0"/>
              <a:t> – </a:t>
            </a:r>
            <a:r>
              <a:rPr lang="en-US" sz="2400" dirty="0"/>
              <a:t>A Network file system share mounted into the Pod</a:t>
            </a:r>
            <a:endParaRPr lang="en-US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604652" y="4506698"/>
            <a:ext cx="6180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persistentVolumeClaim</a:t>
            </a:r>
            <a:r>
              <a:rPr lang="en-US" sz="2400" b="1" dirty="0"/>
              <a:t> - </a:t>
            </a:r>
            <a:r>
              <a:rPr lang="en-US" sz="2400" dirty="0"/>
              <a:t>Special types of volumes that provide a Pod with access  to Kubernetes resources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604650" y="3306369"/>
            <a:ext cx="6600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configMap</a:t>
            </a:r>
            <a:r>
              <a:rPr lang="en-US" sz="2400" b="1" dirty="0"/>
              <a:t>/Secret – </a:t>
            </a:r>
            <a:r>
              <a:rPr lang="en-US" sz="2400" dirty="0"/>
              <a:t>Special types of volumes that provide a Pod with access  to Kubernetes resources</a:t>
            </a:r>
            <a:endParaRPr lang="en-US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B379A-BF0F-4709-AC2D-042C48DFB301}"/>
              </a:ext>
            </a:extLst>
          </p:cNvPr>
          <p:cNvSpPr/>
          <p:nvPr/>
        </p:nvSpPr>
        <p:spPr>
          <a:xfrm>
            <a:off x="578366" y="5707027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Cloud  – </a:t>
            </a:r>
            <a:r>
              <a:rPr lang="en-US" sz="2400" dirty="0"/>
              <a:t>cluster wide storage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358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5;p139">
            <a:extLst>
              <a:ext uri="{FF2B5EF4-FFF2-40B4-BE49-F238E27FC236}">
                <a16:creationId xmlns:a16="http://schemas.microsoft.com/office/drawing/2014/main" id="{A02F0239-9470-48AC-9E4D-0A7AF983F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359" y="150666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Volume Types</a:t>
            </a:r>
            <a:endParaRPr dirty="0"/>
          </a:p>
        </p:txBody>
      </p:sp>
      <p:sp>
        <p:nvSpPr>
          <p:cNvPr id="5" name="Google Shape;1006;p139">
            <a:extLst>
              <a:ext uri="{FF2B5EF4-FFF2-40B4-BE49-F238E27FC236}">
                <a16:creationId xmlns:a16="http://schemas.microsoft.com/office/drawing/2014/main" id="{D7928E10-063E-4EE1-BC17-761737E86964}"/>
              </a:ext>
            </a:extLst>
          </p:cNvPr>
          <p:cNvSpPr txBox="1"/>
          <p:nvPr/>
        </p:nvSpPr>
        <p:spPr>
          <a:xfrm>
            <a:off x="609600" y="2047133"/>
            <a:ext cx="3833200" cy="3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awsElasticBlockStore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azureDisk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azureFile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cephfs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configMap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csi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downwardAPI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emptyDir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fc (fibre channel)</a:t>
            </a:r>
            <a:endParaRPr sz="2400" dirty="0"/>
          </a:p>
        </p:txBody>
      </p:sp>
      <p:sp>
        <p:nvSpPr>
          <p:cNvPr id="6" name="Google Shape;1007;p139">
            <a:extLst>
              <a:ext uri="{FF2B5EF4-FFF2-40B4-BE49-F238E27FC236}">
                <a16:creationId xmlns:a16="http://schemas.microsoft.com/office/drawing/2014/main" id="{6E7647C1-5FE6-48A2-AAF9-78F0081CEAD0}"/>
              </a:ext>
            </a:extLst>
          </p:cNvPr>
          <p:cNvSpPr txBox="1"/>
          <p:nvPr/>
        </p:nvSpPr>
        <p:spPr>
          <a:xfrm>
            <a:off x="4343400" y="2047133"/>
            <a:ext cx="3359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flocker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gcePersistentDisk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gitRepo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glusterfs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hostPath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iscsi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local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nfs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persistentVolumeClaim</a:t>
            </a:r>
            <a:endParaRPr sz="2400" dirty="0"/>
          </a:p>
        </p:txBody>
      </p:sp>
      <p:sp>
        <p:nvSpPr>
          <p:cNvPr id="7" name="Google Shape;1008;p139">
            <a:extLst>
              <a:ext uri="{FF2B5EF4-FFF2-40B4-BE49-F238E27FC236}">
                <a16:creationId xmlns:a16="http://schemas.microsoft.com/office/drawing/2014/main" id="{7364DE8D-67D9-481C-AD9A-9FF1334C02D5}"/>
              </a:ext>
            </a:extLst>
          </p:cNvPr>
          <p:cNvSpPr txBox="1"/>
          <p:nvPr/>
        </p:nvSpPr>
        <p:spPr>
          <a:xfrm>
            <a:off x="7547200" y="2047133"/>
            <a:ext cx="4035200" cy="4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projected</a:t>
            </a:r>
            <a:endParaRPr sz="2400" dirty="0">
              <a:solidFill>
                <a:schemeClr val="dk1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portworxVolume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quobyte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rbd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scaleIO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secret</a:t>
            </a:r>
            <a:endParaRPr sz="2400" dirty="0">
              <a:solidFill>
                <a:schemeClr val="dk1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storageos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vsphereVolume</a:t>
            </a:r>
            <a:endParaRPr sz="2400" dirty="0">
              <a:solidFill>
                <a:srgbClr val="1155CC"/>
              </a:solidFill>
            </a:endParaRPr>
          </a:p>
          <a:p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2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5;p140">
            <a:extLst>
              <a:ext uri="{FF2B5EF4-FFF2-40B4-BE49-F238E27FC236}">
                <a16:creationId xmlns:a16="http://schemas.microsoft.com/office/drawing/2014/main" id="{7C9219CA-4D96-4105-A103-DD894ED62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293" y="192894"/>
            <a:ext cx="1126236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Defining an </a:t>
            </a:r>
            <a:r>
              <a:rPr lang="en-US" dirty="0" err="1"/>
              <a:t>emptyDir</a:t>
            </a:r>
            <a:r>
              <a:rPr lang="en-US" dirty="0"/>
              <a:t> </a:t>
            </a:r>
            <a:r>
              <a:rPr lang="en" dirty="0"/>
              <a:t>Volume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83803-9B8B-45CC-BA73-0702D856FB01}"/>
              </a:ext>
            </a:extLst>
          </p:cNvPr>
          <p:cNvSpPr/>
          <p:nvPr/>
        </p:nvSpPr>
        <p:spPr>
          <a:xfrm>
            <a:off x="524256" y="1449976"/>
            <a:ext cx="2987040" cy="5047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apiVersion</a:t>
            </a:r>
            <a:r>
              <a:rPr lang="en-US" sz="1400" dirty="0">
                <a:solidFill>
                  <a:srgbClr val="000000"/>
                </a:solidFill>
                <a:latin typeface="Roboto Mono"/>
              </a:rPr>
              <a:t>: v1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kind: Pod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spec: </a:t>
            </a: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volumes: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   -name: html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emptyDir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{}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containers: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-name: </a:t>
            </a:r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nginx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image: </a:t>
            </a:r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nginx:alpine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volumeMounts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-name: html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mountPath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/</a:t>
            </a:r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usr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/share/</a:t>
            </a:r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nginx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/html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readOnly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true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-name: html-updater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image: alpine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command: ["/bin/</a:t>
            </a:r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sh</a:t>
            </a:r>
            <a:r>
              <a:rPr lang="en-US" sz="1400" dirty="0">
                <a:solidFill>
                  <a:srgbClr val="000000"/>
                </a:solidFill>
                <a:latin typeface="Roboto Mono"/>
              </a:rPr>
              <a:t>", "-c"]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Roboto Mono"/>
              </a:rPr>
              <a:t>: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-while true; do date &gt;&gt; /html/index.html; sleep 10; done </a:t>
            </a: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volumeMounts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-name: html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mountPath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/html 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AC5B83-790E-4BEF-BD6C-B64750180D30}"/>
              </a:ext>
            </a:extLst>
          </p:cNvPr>
          <p:cNvSpPr/>
          <p:nvPr/>
        </p:nvSpPr>
        <p:spPr>
          <a:xfrm>
            <a:off x="3990261" y="2210502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Define initial Volume named “html” that is an empty directory(lifetime of the Pod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1CEBC55-40AF-4D06-9725-764BB9F91356}"/>
              </a:ext>
            </a:extLst>
          </p:cNvPr>
          <p:cNvSpPr/>
          <p:nvPr/>
        </p:nvSpPr>
        <p:spPr>
          <a:xfrm flipH="1">
            <a:off x="3615357" y="2373647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8C7EA-763E-445B-BDDD-79C2899FA264}"/>
              </a:ext>
            </a:extLst>
          </p:cNvPr>
          <p:cNvSpPr/>
          <p:nvPr/>
        </p:nvSpPr>
        <p:spPr>
          <a:xfrm>
            <a:off x="3926253" y="3337888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 “html” Volume and define a </a:t>
            </a:r>
            <a:r>
              <a:rPr lang="en-US" dirty="0" err="1"/>
              <a:t>mountPath</a:t>
            </a:r>
            <a:endParaRPr lang="en-US" dirty="0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FE726463-3081-47B0-8A55-05525B20265D}"/>
              </a:ext>
            </a:extLst>
          </p:cNvPr>
          <p:cNvSpPr/>
          <p:nvPr/>
        </p:nvSpPr>
        <p:spPr>
          <a:xfrm flipH="1">
            <a:off x="3551349" y="3362534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6A8FD7-D14E-40F3-A6FE-2A65EF6DC6A6}"/>
              </a:ext>
            </a:extLst>
          </p:cNvPr>
          <p:cNvSpPr/>
          <p:nvPr/>
        </p:nvSpPr>
        <p:spPr>
          <a:xfrm>
            <a:off x="3886200" y="5269836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Update file in Volume mount /html path with latest  date every 10 seconds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7A7EEF3-7BCF-4A76-A47F-63960E6A3FD2}"/>
              </a:ext>
            </a:extLst>
          </p:cNvPr>
          <p:cNvSpPr/>
          <p:nvPr/>
        </p:nvSpPr>
        <p:spPr>
          <a:xfrm flipH="1">
            <a:off x="3511296" y="5294482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CBDEA-A582-4DCF-B6D8-7FA829C07EB2}"/>
              </a:ext>
            </a:extLst>
          </p:cNvPr>
          <p:cNvSpPr/>
          <p:nvPr/>
        </p:nvSpPr>
        <p:spPr>
          <a:xfrm>
            <a:off x="3926253" y="5916167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 “html”  Volume (defined above) and define a </a:t>
            </a:r>
            <a:r>
              <a:rPr lang="en-US" dirty="0" err="1"/>
              <a:t>mountPath</a:t>
            </a:r>
            <a:endParaRPr lang="en-US" dirty="0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90F426B8-B5BB-4468-B46B-A0C7919471BD}"/>
              </a:ext>
            </a:extLst>
          </p:cNvPr>
          <p:cNvSpPr/>
          <p:nvPr/>
        </p:nvSpPr>
        <p:spPr>
          <a:xfrm flipH="1">
            <a:off x="3551349" y="5940813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608" y="201631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Persistent volumes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549788" y="1240702"/>
            <a:ext cx="6481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Persistent volume is cluster-wide storage resource that relies on network-attached storage(NAS)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558C6-07C3-40B5-8D5C-93291DCFF5F9}"/>
              </a:ext>
            </a:extLst>
          </p:cNvPr>
          <p:cNvSpPr/>
          <p:nvPr/>
        </p:nvSpPr>
        <p:spPr>
          <a:xfrm>
            <a:off x="549788" y="2438613"/>
            <a:ext cx="6271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Normally provisioned by cluster administrator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549787" y="3233863"/>
            <a:ext cx="6271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Available to a pod even if it gets rescheduled to a different node</a:t>
            </a:r>
            <a:endParaRPr lang="en-US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549787" y="5000010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Associated with a Pod by using a </a:t>
            </a:r>
            <a:r>
              <a:rPr lang="en-US" sz="2400" dirty="0" err="1"/>
              <a:t>PersistentVolumeClaim</a:t>
            </a:r>
            <a:r>
              <a:rPr lang="en-US" sz="2400" dirty="0"/>
              <a:t>(PVC)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549787" y="4098189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Rely on a storage provider such as NFS, cloud storage, or other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743A2F-F4D1-4F18-83EB-9328DC34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473" y="1549629"/>
            <a:ext cx="3927000" cy="40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785" y="217346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PersistentVolumeClaim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DBE26-28D6-4E21-8D9D-D8E844F2DED1}"/>
              </a:ext>
            </a:extLst>
          </p:cNvPr>
          <p:cNvSpPr/>
          <p:nvPr/>
        </p:nvSpPr>
        <p:spPr>
          <a:xfrm>
            <a:off x="1116715" y="2038725"/>
            <a:ext cx="8585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07987"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 err="1"/>
              <a:t>PersistentVolumeClaim</a:t>
            </a:r>
            <a:r>
              <a:rPr lang="en-US" sz="2400" dirty="0"/>
              <a:t> (PVC) is a request   for</a:t>
            </a:r>
            <a:br>
              <a:rPr lang="en-US" sz="2400" dirty="0"/>
            </a:br>
            <a:r>
              <a:rPr lang="en-US" sz="2400" dirty="0"/>
              <a:t>      storage unit.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48B38-88DD-4A2B-855B-578879CF51AF}"/>
              </a:ext>
            </a:extLst>
          </p:cNvPr>
          <p:cNvSpPr/>
          <p:nvPr/>
        </p:nvSpPr>
        <p:spPr>
          <a:xfrm>
            <a:off x="1116715" y="2967335"/>
            <a:ext cx="106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07987">
              <a:spcBef>
                <a:spcPts val="1333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Satisfies a set of requirements instead of mapping to a storage </a:t>
            </a:r>
            <a:br>
              <a:rPr lang="en-US" sz="2400" dirty="0"/>
            </a:br>
            <a:r>
              <a:rPr lang="en-US" sz="2400" dirty="0"/>
              <a:t>      resource directly.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2BDC60-A048-481F-9DEF-0CE5114C1070}"/>
              </a:ext>
            </a:extLst>
          </p:cNvPr>
          <p:cNvSpPr/>
          <p:nvPr/>
        </p:nvSpPr>
        <p:spPr>
          <a:xfrm>
            <a:off x="1116715" y="3923329"/>
            <a:ext cx="10285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07987">
              <a:spcBef>
                <a:spcPts val="1333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Ensures that an application’s ‘</a:t>
            </a:r>
            <a:r>
              <a:rPr lang="en-US" sz="2400" i="1" dirty="0"/>
              <a:t>claim</a:t>
            </a:r>
            <a:r>
              <a:rPr lang="en-US" sz="2400" dirty="0"/>
              <a:t>’ for storage is portable across</a:t>
            </a:r>
            <a:br>
              <a:rPr lang="en-US" sz="2400" dirty="0"/>
            </a:br>
            <a:r>
              <a:rPr lang="en-US" sz="2400" dirty="0"/>
              <a:t>      numerous backends or providers.</a:t>
            </a:r>
          </a:p>
        </p:txBody>
      </p:sp>
    </p:spTree>
    <p:extLst>
      <p:ext uri="{BB962C8B-B14F-4D97-AF65-F5344CB8AC3E}">
        <p14:creationId xmlns:p14="http://schemas.microsoft.com/office/powerpoint/2010/main" val="3658403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318" y="179607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 err="1"/>
              <a:t>PersistentVolume</a:t>
            </a:r>
            <a:r>
              <a:rPr lang="en-US" dirty="0"/>
              <a:t> Workflow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9B198-36E4-4B82-8E4B-E6AB2148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11" y="2096491"/>
            <a:ext cx="10855777" cy="372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571F47-E337-42A5-A097-9BE9053D7F67}"/>
              </a:ext>
            </a:extLst>
          </p:cNvPr>
          <p:cNvSpPr/>
          <p:nvPr/>
        </p:nvSpPr>
        <p:spPr>
          <a:xfrm>
            <a:off x="5164914" y="5775795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Create network storage resource(NFS ,Cloud etc.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D4DB8-DD18-4821-9610-CC95B41B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775" y="5357344"/>
            <a:ext cx="478879" cy="46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DFE5-4CC1-4212-8774-DDF9C7E38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636" y="1869022"/>
            <a:ext cx="519018" cy="44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0C76E-7DF4-44FD-80BC-12F9B4443F2F}"/>
              </a:ext>
            </a:extLst>
          </p:cNvPr>
          <p:cNvSpPr/>
          <p:nvPr/>
        </p:nvSpPr>
        <p:spPr>
          <a:xfrm>
            <a:off x="6730667" y="11476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Define a persistence volume(PV) and send to the Kubernetes API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74500-8832-4BA0-8546-7EBE7C82F728}"/>
              </a:ext>
            </a:extLst>
          </p:cNvPr>
          <p:cNvSpPr/>
          <p:nvPr/>
        </p:nvSpPr>
        <p:spPr>
          <a:xfrm>
            <a:off x="2836030" y="1403723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PersistentVolumeclaim</a:t>
            </a:r>
            <a:r>
              <a:rPr lang="en-US" dirty="0"/>
              <a:t>(PVC)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1C2D3-D12D-4B47-974B-985253DA0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817" y="3129989"/>
            <a:ext cx="513217" cy="46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A5D2A-C8DF-4987-B263-EAF9A8BC8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806" y="1802893"/>
            <a:ext cx="531559" cy="5134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8FE44B-D053-4BED-AF52-FD17CEDEE300}"/>
              </a:ext>
            </a:extLst>
          </p:cNvPr>
          <p:cNvSpPr/>
          <p:nvPr/>
        </p:nvSpPr>
        <p:spPr>
          <a:xfrm>
            <a:off x="5164914" y="35531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Kubernetes binds the </a:t>
            </a:r>
            <a:br>
              <a:rPr lang="en-US"/>
            </a:br>
            <a:r>
              <a:rPr lang="en-US"/>
              <a:t>PVC to PV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BB6DE-0029-414E-B5ED-725BDFFAA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771" y="3807838"/>
            <a:ext cx="539037" cy="4867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D2AE8-7623-4869-91D3-D4A13248FE13}"/>
              </a:ext>
            </a:extLst>
          </p:cNvPr>
          <p:cNvSpPr/>
          <p:nvPr/>
        </p:nvSpPr>
        <p:spPr>
          <a:xfrm>
            <a:off x="344290" y="4309060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Pod volume references the PVC</a:t>
            </a:r>
          </a:p>
        </p:txBody>
      </p:sp>
    </p:spTree>
    <p:extLst>
      <p:ext uri="{BB962C8B-B14F-4D97-AF65-F5344CB8AC3E}">
        <p14:creationId xmlns:p14="http://schemas.microsoft.com/office/powerpoint/2010/main" val="3174640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3;p137">
            <a:extLst>
              <a:ext uri="{FF2B5EF4-FFF2-40B4-BE49-F238E27FC236}">
                <a16:creationId xmlns:a16="http://schemas.microsoft.com/office/drawing/2014/main" id="{4C474BEB-ECB2-4627-BD28-A8230A54E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509" y="189841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Storage </a:t>
            </a:r>
            <a:r>
              <a:rPr lang="en-US" dirty="0"/>
              <a:t>Class Core Concepts</a:t>
            </a:r>
            <a:endParaRPr dirty="0"/>
          </a:p>
        </p:txBody>
      </p:sp>
      <p:sp>
        <p:nvSpPr>
          <p:cNvPr id="7" name="Google Shape;994;p137">
            <a:extLst>
              <a:ext uri="{FF2B5EF4-FFF2-40B4-BE49-F238E27FC236}">
                <a16:creationId xmlns:a16="http://schemas.microsoft.com/office/drawing/2014/main" id="{3C10F1D5-8786-492D-9230-3D09030F4446}"/>
              </a:ext>
            </a:extLst>
          </p:cNvPr>
          <p:cNvSpPr txBox="1">
            <a:spLocks/>
          </p:cNvSpPr>
          <p:nvPr/>
        </p:nvSpPr>
        <p:spPr>
          <a:xfrm>
            <a:off x="609600" y="4130381"/>
            <a:ext cx="10972800" cy="2459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C7C74-8D59-4550-A840-75067F791BF7}"/>
              </a:ext>
            </a:extLst>
          </p:cNvPr>
          <p:cNvSpPr/>
          <p:nvPr/>
        </p:nvSpPr>
        <p:spPr>
          <a:xfrm>
            <a:off x="708286" y="1313015"/>
            <a:ext cx="6881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storage class is a type storage template that can be used to dynamically provision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86F7-D1D6-49C6-8145-72D1778F757E}"/>
              </a:ext>
            </a:extLst>
          </p:cNvPr>
          <p:cNvSpPr/>
          <p:nvPr/>
        </p:nvSpPr>
        <p:spPr>
          <a:xfrm>
            <a:off x="708286" y="2233180"/>
            <a:ext cx="6019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to define different classes of 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E47B3-986C-4558-8AAE-CC8B22ADF1EC}"/>
              </a:ext>
            </a:extLst>
          </p:cNvPr>
          <p:cNvSpPr/>
          <p:nvPr/>
        </p:nvSpPr>
        <p:spPr>
          <a:xfrm>
            <a:off x="687525" y="3023417"/>
            <a:ext cx="6019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 as a type of storage template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A8FB7-35EB-49EE-A819-66738B856BD7}"/>
              </a:ext>
            </a:extLst>
          </p:cNvPr>
          <p:cNvSpPr/>
          <p:nvPr/>
        </p:nvSpPr>
        <p:spPr>
          <a:xfrm>
            <a:off x="699142" y="3808719"/>
            <a:ext cx="7054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Supports dynamic provisioning of </a:t>
            </a:r>
            <a:br>
              <a:rPr lang="en-US" sz="2400" dirty="0"/>
            </a:br>
            <a:r>
              <a:rPr lang="en-US" sz="2400" dirty="0" err="1"/>
              <a:t>PersistentVolumes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0DB2-7743-4E68-ADE2-800A7A2EA926}"/>
              </a:ext>
            </a:extLst>
          </p:cNvPr>
          <p:cNvSpPr/>
          <p:nvPr/>
        </p:nvSpPr>
        <p:spPr>
          <a:xfrm>
            <a:off x="699142" y="4841554"/>
            <a:ext cx="6499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Administrators need not create PVs in advance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424EA-06B9-4A48-BAA6-F2D46013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66" y="2079371"/>
            <a:ext cx="4875652" cy="28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6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94" y="187125"/>
            <a:ext cx="10972800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/>
              <a:t>Storage Class Workflow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71F47-E337-42A5-A097-9BE9053D7F67}"/>
              </a:ext>
            </a:extLst>
          </p:cNvPr>
          <p:cNvSpPr/>
          <p:nvPr/>
        </p:nvSpPr>
        <p:spPr>
          <a:xfrm>
            <a:off x="2840592" y="2159074"/>
            <a:ext cx="223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Bind to PVC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D4DB8-DD18-4821-9610-CC95B41B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85" y="5715145"/>
            <a:ext cx="478879" cy="46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DFE5-4CC1-4212-8774-DDF9C7E3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85" y="1948708"/>
            <a:ext cx="519018" cy="44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0C76E-7DF4-44FD-80BC-12F9B4443F2F}"/>
              </a:ext>
            </a:extLst>
          </p:cNvPr>
          <p:cNvSpPr/>
          <p:nvPr/>
        </p:nvSpPr>
        <p:spPr>
          <a:xfrm>
            <a:off x="3315300" y="4528714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Kubernetes uses </a:t>
            </a:r>
            <a:r>
              <a:rPr lang="en-US" dirty="0" err="1"/>
              <a:t>StorageClass</a:t>
            </a:r>
            <a:r>
              <a:rPr lang="en-US" dirty="0"/>
              <a:t> provisioner to provision a </a:t>
            </a:r>
            <a:r>
              <a:rPr lang="en-US" dirty="0" err="1"/>
              <a:t>PersistenceVolume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74500-8832-4BA0-8546-7EBE7C82F728}"/>
              </a:ext>
            </a:extLst>
          </p:cNvPr>
          <p:cNvSpPr/>
          <p:nvPr/>
        </p:nvSpPr>
        <p:spPr>
          <a:xfrm>
            <a:off x="454071" y="132879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PersistentVolumeclaim</a:t>
            </a:r>
            <a:r>
              <a:rPr lang="en-US" dirty="0"/>
              <a:t>(PVC) that references a Storage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1C2D3-D12D-4B47-974B-985253DA0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593" y="2560044"/>
            <a:ext cx="513217" cy="46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A5D2A-C8DF-4987-B263-EAF9A8BC8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804" y="4627344"/>
            <a:ext cx="531559" cy="513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3BB6DE-0029-414E-B5ED-725BDFFAA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944" y="2090557"/>
            <a:ext cx="484873" cy="4378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D2AE8-7623-4869-91D3-D4A13248FE13}"/>
              </a:ext>
            </a:extLst>
          </p:cNvPr>
          <p:cNvSpPr/>
          <p:nvPr/>
        </p:nvSpPr>
        <p:spPr>
          <a:xfrm>
            <a:off x="7036044" y="1711408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Pod volume references the  PVC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C4FB44-2193-4762-961D-BF6883DF1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375" y="4366212"/>
            <a:ext cx="963900" cy="1348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109173-8E24-4E8A-979D-B594D728E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475" y="2354605"/>
            <a:ext cx="856800" cy="134893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814C59-6693-4F26-9526-C380EB56851F}"/>
              </a:ext>
            </a:extLst>
          </p:cNvPr>
          <p:cNvCxnSpPr>
            <a:cxnSpLocks/>
          </p:cNvCxnSpPr>
          <p:nvPr/>
        </p:nvCxnSpPr>
        <p:spPr>
          <a:xfrm flipH="1">
            <a:off x="1334439" y="3646768"/>
            <a:ext cx="1" cy="1028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E4E10A7-CF57-4EBB-BA3A-C465D6F132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4926" y="2364532"/>
            <a:ext cx="999600" cy="137573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ACC303-FCA3-4413-BAAD-1EEE63C95DB0}"/>
              </a:ext>
            </a:extLst>
          </p:cNvPr>
          <p:cNvCxnSpPr>
            <a:cxnSpLocks/>
          </p:cNvCxnSpPr>
          <p:nvPr/>
        </p:nvCxnSpPr>
        <p:spPr>
          <a:xfrm flipV="1">
            <a:off x="1869313" y="3262910"/>
            <a:ext cx="3405330" cy="18725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4061A3-2FD8-4423-95B9-658949E6E5A0}"/>
              </a:ext>
            </a:extLst>
          </p:cNvPr>
          <p:cNvCxnSpPr>
            <a:cxnSpLocks/>
          </p:cNvCxnSpPr>
          <p:nvPr/>
        </p:nvCxnSpPr>
        <p:spPr>
          <a:xfrm flipH="1">
            <a:off x="1902795" y="3108051"/>
            <a:ext cx="335909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0CD9F1B-42BA-4E43-A68C-86C9107A19DC}"/>
              </a:ext>
            </a:extLst>
          </p:cNvPr>
          <p:cNvSpPr/>
          <p:nvPr/>
        </p:nvSpPr>
        <p:spPr>
          <a:xfrm>
            <a:off x="865323" y="6265971"/>
            <a:ext cx="223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storage class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35E4278-2A2B-4574-920F-B0C936DC28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7843" y="2626215"/>
            <a:ext cx="1439211" cy="108791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9DE4A3-BC87-44C3-A9C2-3F659328A3E0}"/>
              </a:ext>
            </a:extLst>
          </p:cNvPr>
          <p:cNvCxnSpPr>
            <a:cxnSpLocks/>
          </p:cNvCxnSpPr>
          <p:nvPr/>
        </p:nvCxnSpPr>
        <p:spPr>
          <a:xfrm flipH="1">
            <a:off x="6085209" y="3109267"/>
            <a:ext cx="1836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2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518659"/>
            <a:ext cx="11300170" cy="1218795"/>
          </a:xfrm>
        </p:spPr>
        <p:txBody>
          <a:bodyPr/>
          <a:lstStyle/>
          <a:p>
            <a:r>
              <a:rPr lang="en-US" sz="4400" dirty="0"/>
              <a:t>Lab 6 &amp; 7: Data Persistence in Kubernetes </a:t>
            </a:r>
          </a:p>
        </p:txBody>
      </p:sp>
    </p:spTree>
    <p:extLst>
      <p:ext uri="{BB962C8B-B14F-4D97-AF65-F5344CB8AC3E}">
        <p14:creationId xmlns:p14="http://schemas.microsoft.com/office/powerpoint/2010/main" val="1661859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365811" y="3028500"/>
            <a:ext cx="8945385" cy="528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Kubernetes Logging and Monitoring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66767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11430000" cy="4419600"/>
          </a:xfrm>
        </p:spPr>
        <p:txBody>
          <a:bodyPr lIns="0" tIns="0" rIns="0" bIns="0"/>
          <a:lstStyle/>
          <a:p>
            <a:pPr marL="720" indent="0">
              <a:buClr>
                <a:schemeClr val="bg2"/>
              </a:buClr>
              <a:buNone/>
            </a:pPr>
            <a:r>
              <a:rPr lang="en-IN" sz="2800" b="1" spc="-1" dirty="0">
                <a:latin typeface="Arial"/>
              </a:rPr>
              <a:t>DAY 2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Deploying containerized workloads on Kubernetes with pipeline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Persisting data in Kubernetes using PV &amp; PVC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Logging and Monitoring </a:t>
            </a:r>
          </a:p>
          <a:p>
            <a:pPr marL="343620" indent="-342900">
              <a:buClr>
                <a:schemeClr val="bg2"/>
              </a:buClr>
            </a:pPr>
            <a:endParaRPr lang="en-IN" spc="-1" dirty="0">
              <a:latin typeface="Arial"/>
            </a:endParaRPr>
          </a:p>
          <a:p>
            <a:pPr marL="720" indent="0">
              <a:buClr>
                <a:schemeClr val="bg2"/>
              </a:buClr>
              <a:buNone/>
            </a:pPr>
            <a:endParaRPr lang="en-US" sz="2800" b="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85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256185" y="227700"/>
            <a:ext cx="10661670" cy="528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Different types of Logs presented by Kubernetes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A579F-AC4D-4144-8357-FBA54478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00" y="2377395"/>
            <a:ext cx="1249500" cy="120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69E735-B249-44B9-9C0C-68C987EC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537" y="2439928"/>
            <a:ext cx="1106700" cy="1080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F128A-F516-4781-820A-D77DDE1E9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85413"/>
            <a:ext cx="1213800" cy="759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E88D3-1B28-4C87-B599-B700FF1F2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300" y="2549520"/>
            <a:ext cx="1142400" cy="96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956400" y="3736446"/>
            <a:ext cx="85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Nodes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ADBE4-084E-4333-8A17-2A61488A99F5}"/>
              </a:ext>
            </a:extLst>
          </p:cNvPr>
          <p:cNvSpPr/>
          <p:nvPr/>
        </p:nvSpPr>
        <p:spPr>
          <a:xfrm>
            <a:off x="8713002" y="3662294"/>
            <a:ext cx="158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Control Plane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FA6E6-D236-497E-8BD3-B11F9E3B326A}"/>
              </a:ext>
            </a:extLst>
          </p:cNvPr>
          <p:cNvSpPr/>
          <p:nvPr/>
        </p:nvSpPr>
        <p:spPr>
          <a:xfrm>
            <a:off x="6053363" y="3730334"/>
            <a:ext cx="1299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Containers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654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39" y="-70023"/>
            <a:ext cx="10972440" cy="1144800"/>
          </a:xfrm>
        </p:spPr>
        <p:txBody>
          <a:bodyPr wrap="square" lIns="0" tIns="0" rIns="0" bIns="0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Logs presented by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4A5E5-7C77-47DE-8E04-DD6C2D8A8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52" y="1747323"/>
            <a:ext cx="2267527" cy="2303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485136-B930-47DF-9011-F3894C3C2B44}"/>
              </a:ext>
            </a:extLst>
          </p:cNvPr>
          <p:cNvSpPr/>
          <p:nvPr/>
        </p:nvSpPr>
        <p:spPr>
          <a:xfrm>
            <a:off x="1381623" y="40503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describe node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D2D37-27DF-4BF0-B4E8-231513A9209D}"/>
              </a:ext>
            </a:extLst>
          </p:cNvPr>
          <p:cNvSpPr/>
          <p:nvPr/>
        </p:nvSpPr>
        <p:spPr>
          <a:xfrm>
            <a:off x="7102483" y="4050344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components logs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journalctl,syslog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74035-F3C5-4AEE-9D9E-2A4C67408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89" y="1952862"/>
            <a:ext cx="2014685" cy="19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7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5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log examples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847904" y="1144800"/>
            <a:ext cx="96583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Find all pods with a given label, select the first one and show its logs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$(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get pod -l app=run-controller -o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jsonpath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="{.items[0].metadata.name}")</a:t>
            </a:r>
            <a:br>
              <a:rPr lang="en-US" dirty="0">
                <a:solidFill>
                  <a:srgbClr val="000000"/>
                </a:solidFill>
                <a:latin typeface="Roboto Mono"/>
              </a:rPr>
            </a:br>
            <a:r>
              <a:rPr lang="en-US" dirty="0">
                <a:solidFill>
                  <a:srgbClr val="000000"/>
                </a:solidFill>
                <a:latin typeface="Roboto Mono"/>
              </a:rPr>
              <a:t>   run-controller</a:t>
            </a:r>
          </a:p>
          <a:p>
            <a:endParaRPr lang="en-US" dirty="0">
              <a:solidFill>
                <a:srgbClr val="000000"/>
              </a:solidFill>
              <a:latin typeface="Roboto Mono"/>
            </a:endParaRP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Show logs of all the pods with a given label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-l app=run-controller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37DF5-1C4A-4E3D-91F9-F9A8D0126E56}"/>
              </a:ext>
            </a:extLst>
          </p:cNvPr>
          <p:cNvSpPr/>
          <p:nvPr/>
        </p:nvSpPr>
        <p:spPr>
          <a:xfrm>
            <a:off x="847904" y="3583551"/>
            <a:ext cx="8096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Return snapshot logs from first container of a job named hello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job/hello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Return snapshot logs from container nginx-1 of a deployment named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nginx</a:t>
            </a:r>
            <a:endParaRPr lang="en-US" dirty="0">
              <a:solidFill>
                <a:srgbClr val="000000"/>
              </a:solidFill>
              <a:latin typeface="Roboto Mono"/>
            </a:endParaRP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>
                <a:solidFill>
                  <a:srgbClr val="000000"/>
                </a:solidFill>
                <a:latin typeface="Roboto Mono"/>
              </a:rPr>
              <a:t> logs 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deployment/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nginx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-c nginx-1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3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256185" y="105466"/>
            <a:ext cx="10661670" cy="5284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Logs presented by Control Plane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1699350" y="4733654"/>
            <a:ext cx="2041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 err="1">
                <a:solidFill>
                  <a:srgbClr val="000000"/>
                </a:solidFill>
              </a:rPr>
              <a:t>kubectl</a:t>
            </a:r>
            <a:r>
              <a:rPr lang="en-US" spc="-1" dirty="0">
                <a:solidFill>
                  <a:srgbClr val="000000"/>
                </a:solidFill>
              </a:rPr>
              <a:t> get events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ADBE4-084E-4333-8A17-2A61488A99F5}"/>
              </a:ext>
            </a:extLst>
          </p:cNvPr>
          <p:cNvSpPr/>
          <p:nvPr/>
        </p:nvSpPr>
        <p:spPr>
          <a:xfrm>
            <a:off x="8713002" y="3662294"/>
            <a:ext cx="158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Control Plane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FA6E6-D236-497E-8BD3-B11F9E3B326A}"/>
              </a:ext>
            </a:extLst>
          </p:cNvPr>
          <p:cNvSpPr/>
          <p:nvPr/>
        </p:nvSpPr>
        <p:spPr>
          <a:xfrm>
            <a:off x="6053363" y="3730334"/>
            <a:ext cx="1299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Containers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62F810-3396-48FC-AB89-7D9690D0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60" y="1598700"/>
            <a:ext cx="2927400" cy="2974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711D157-9F4C-4644-828B-DB2145715C2B}"/>
              </a:ext>
            </a:extLst>
          </p:cNvPr>
          <p:cNvSpPr/>
          <p:nvPr/>
        </p:nvSpPr>
        <p:spPr>
          <a:xfrm>
            <a:off x="4714852" y="4688719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components logs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journalctl,syslog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AA9F6-1860-4D36-85CE-DECAA935B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42" y="1634815"/>
            <a:ext cx="2927400" cy="2803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DC9F8C-3B3C-4AB2-BC91-0BDEAA3BE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970" y="1714833"/>
            <a:ext cx="2998800" cy="27425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5E0328D-CC18-403C-A761-AB46642EAE08}"/>
              </a:ext>
            </a:extLst>
          </p:cNvPr>
          <p:cNvSpPr/>
          <p:nvPr/>
        </p:nvSpPr>
        <p:spPr>
          <a:xfrm>
            <a:off x="8449999" y="4723904"/>
            <a:ext cx="23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Service provider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30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0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Filtering </a:t>
            </a: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get events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751872" y="1830499"/>
            <a:ext cx="9658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type=Warning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</a:t>
            </a:r>
            <a:r>
              <a:rPr lang="en-US" dirty="0" err="1"/>
              <a:t>involvedObject.kind</a:t>
            </a:r>
            <a:r>
              <a:rPr lang="en-US" dirty="0"/>
              <a:t>!=Pod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involvedObject.kind</a:t>
            </a:r>
            <a:r>
              <a:rPr lang="en-US" dirty="0"/>
              <a:t>=</a:t>
            </a:r>
            <a:r>
              <a:rPr lang="en-US" dirty="0" err="1"/>
              <a:t>Node,involvedObject.name</a:t>
            </a:r>
            <a:r>
              <a:rPr lang="en-US" dirty="0"/>
              <a:t>=</a:t>
            </a:r>
            <a:r>
              <a:rPr lang="en-US" dirty="0" err="1"/>
              <a:t>minikube</a:t>
            </a:r>
            <a:endParaRPr lang="en-US" dirty="0"/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type!=Normal</a:t>
            </a:r>
          </a:p>
        </p:txBody>
      </p:sp>
    </p:spTree>
    <p:extLst>
      <p:ext uri="{BB962C8B-B14F-4D97-AF65-F5344CB8AC3E}">
        <p14:creationId xmlns:p14="http://schemas.microsoft.com/office/powerpoint/2010/main" val="2781126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365386" y="227700"/>
            <a:ext cx="10661670" cy="52848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 top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1846635" y="4733654"/>
            <a:ext cx="174727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en-US" spc="-1" dirty="0" err="1">
                <a:solidFill>
                  <a:srgbClr val="000000"/>
                </a:solidFill>
              </a:rPr>
              <a:t>kubectl</a:t>
            </a:r>
            <a:r>
              <a:rPr lang="en-US" spc="-1" dirty="0">
                <a:solidFill>
                  <a:srgbClr val="000000"/>
                </a:solidFill>
              </a:rPr>
              <a:t> top pod</a:t>
            </a:r>
            <a:endParaRPr lang="en-IN" spc="-1" dirty="0">
              <a:solidFill>
                <a:prstClr val="black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11D157-9F4C-4644-828B-DB2145715C2B}"/>
              </a:ext>
            </a:extLst>
          </p:cNvPr>
          <p:cNvSpPr/>
          <p:nvPr/>
        </p:nvSpPr>
        <p:spPr>
          <a:xfrm>
            <a:off x="6967125" y="465878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top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7E4CC-A88C-4A80-97F6-F28B4376E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3" y="1531465"/>
            <a:ext cx="3248700" cy="3010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1DE0F4-ACF4-4133-A301-1F38010C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50" y="1531465"/>
            <a:ext cx="2963100" cy="28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3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21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Examples of </a:t>
            </a: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top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937067" y="1622155"/>
            <a:ext cx="96583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Show the resource utilization of all the pods matching a label</a:t>
            </a:r>
          </a:p>
          <a:p>
            <a:r>
              <a:rPr lang="en-US" dirty="0"/>
              <a:t>   $ </a:t>
            </a:r>
            <a:r>
              <a:rPr lang="en-US" dirty="0" err="1"/>
              <a:t>kubectl</a:t>
            </a:r>
            <a:r>
              <a:rPr lang="en-US" dirty="0"/>
              <a:t> top pod –l app=run-controller</a:t>
            </a:r>
          </a:p>
          <a:p>
            <a:endParaRPr lang="en-US" dirty="0"/>
          </a:p>
          <a:p>
            <a:r>
              <a:rPr lang="en-US" dirty="0"/>
              <a:t># Find all nodes, select the first one and show its utilization</a:t>
            </a:r>
          </a:p>
          <a:p>
            <a:r>
              <a:rPr lang="en-US" dirty="0"/>
              <a:t>   $ </a:t>
            </a:r>
            <a:r>
              <a:rPr lang="en-US" dirty="0" err="1"/>
              <a:t>kubectl</a:t>
            </a:r>
            <a:r>
              <a:rPr lang="en-US" dirty="0"/>
              <a:t> top node $(</a:t>
            </a:r>
            <a:r>
              <a:rPr lang="en-US" dirty="0" err="1"/>
              <a:t>kubectl</a:t>
            </a:r>
            <a:r>
              <a:rPr lang="en-US" dirty="0"/>
              <a:t> get nodes -o </a:t>
            </a:r>
            <a:r>
              <a:rPr lang="en-US" dirty="0" err="1"/>
              <a:t>jsonpath</a:t>
            </a:r>
            <a:r>
              <a:rPr lang="en-US" dirty="0"/>
              <a:t>="{.items[0].metadata.name}")</a:t>
            </a:r>
          </a:p>
        </p:txBody>
      </p:sp>
    </p:spTree>
    <p:extLst>
      <p:ext uri="{BB962C8B-B14F-4D97-AF65-F5344CB8AC3E}">
        <p14:creationId xmlns:p14="http://schemas.microsoft.com/office/powerpoint/2010/main" val="293989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14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exec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5ED93-7BF5-41E7-843F-DD08515E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73" y="1815041"/>
            <a:ext cx="1106700" cy="10005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F1D552-1926-492A-8F98-5483A81FC67F}"/>
              </a:ext>
            </a:extLst>
          </p:cNvPr>
          <p:cNvSpPr/>
          <p:nvPr/>
        </p:nvSpPr>
        <p:spPr>
          <a:xfrm>
            <a:off x="2401206" y="1945975"/>
            <a:ext cx="6891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Allows execution of arbitrary commands inside running containers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B3A75-0A0D-4085-9122-F8CF08BC2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8" y="3119233"/>
            <a:ext cx="1106700" cy="10005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0BBEEC-77D8-4CDE-A841-0A381BCD1C8C}"/>
              </a:ext>
            </a:extLst>
          </p:cNvPr>
          <p:cNvSpPr/>
          <p:nvPr/>
        </p:nvSpPr>
        <p:spPr>
          <a:xfrm>
            <a:off x="2351820" y="3434833"/>
            <a:ext cx="911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 be used to call regular UNIX commands available inside the container(</a:t>
            </a:r>
            <a:r>
              <a:rPr lang="en-US" dirty="0" err="1"/>
              <a:t>top,ps,tail</a:t>
            </a:r>
            <a:r>
              <a:rPr lang="en-US" dirty="0"/>
              <a:t>,…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DD1E7-5520-4AC5-A6FD-F7D61AA2B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48" y="4710825"/>
            <a:ext cx="1071000" cy="88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50B0BA-6F67-4BD2-AA79-F1401A9F7486}"/>
              </a:ext>
            </a:extLst>
          </p:cNvPr>
          <p:cNvSpPr/>
          <p:nvPr/>
        </p:nvSpPr>
        <p:spPr>
          <a:xfrm>
            <a:off x="2351820" y="4923691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Allows interactive operations (exec –</a:t>
            </a:r>
            <a:r>
              <a:rPr lang="en-US" dirty="0" err="1"/>
              <a:t>ti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5788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09" y="0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Examples of </a:t>
            </a:r>
            <a:r>
              <a:rPr lang="en-US" sz="3733" dirty="0" err="1">
                <a:solidFill>
                  <a:schemeClr val="bg1"/>
                </a:solidFill>
                <a:latin typeface="Arial" panose="020B0604020202020204" pitchFamily="34" charset="0"/>
              </a:rPr>
              <a:t>kubectl</a:t>
            </a: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 exec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798171" y="1541131"/>
            <a:ext cx="96583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Find all pods with a given label, select the first one and  run top in its default container</a:t>
            </a:r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exec -</a:t>
            </a:r>
            <a:r>
              <a:rPr lang="en-US" dirty="0" err="1"/>
              <a:t>ti</a:t>
            </a:r>
            <a:r>
              <a:rPr lang="en-US" dirty="0"/>
              <a:t>$(</a:t>
            </a:r>
            <a:r>
              <a:rPr lang="en-US" dirty="0" err="1"/>
              <a:t>kubectl</a:t>
            </a:r>
            <a:r>
              <a:rPr lang="en-US" dirty="0"/>
              <a:t> get pod -l app=workout-gateway –o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jsonpath</a:t>
            </a:r>
            <a:r>
              <a:rPr lang="en-US" dirty="0"/>
              <a:t>="{.items[0].metadata.name}") top</a:t>
            </a:r>
          </a:p>
          <a:p>
            <a:endParaRPr lang="en-US" dirty="0"/>
          </a:p>
          <a:p>
            <a:r>
              <a:rPr lang="en-US" dirty="0"/>
              <a:t># Find all pods with a given label, select the first one and list the files in /app</a:t>
            </a:r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exec $(</a:t>
            </a:r>
            <a:r>
              <a:rPr lang="en-US" dirty="0" err="1"/>
              <a:t>kubectl</a:t>
            </a:r>
            <a:r>
              <a:rPr lang="en-US" dirty="0"/>
              <a:t> get pod -l app=workout-gateway -o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jsonpath</a:t>
            </a:r>
            <a:r>
              <a:rPr lang="en-US" dirty="0"/>
              <a:t>="{.items[0].metadata.name}") --ls -l /app</a:t>
            </a:r>
          </a:p>
        </p:txBody>
      </p:sp>
    </p:spTree>
    <p:extLst>
      <p:ext uri="{BB962C8B-B14F-4D97-AF65-F5344CB8AC3E}">
        <p14:creationId xmlns:p14="http://schemas.microsoft.com/office/powerpoint/2010/main" val="2208398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1171884" y="2911999"/>
            <a:ext cx="984823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rPr>
              <a:t>Lab 8: Kubernetes Logging and Monitoring</a:t>
            </a:r>
            <a:endParaRPr lang="en-IN" sz="3733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2700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342661" y="3181680"/>
            <a:ext cx="8945385" cy="528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Build  CI/CD Pipeline for your Containers</a:t>
            </a:r>
            <a:endParaRPr lang="en-IN" sz="3733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2" y="0"/>
            <a:ext cx="10972440" cy="1144800"/>
          </a:xfrm>
        </p:spPr>
        <p:txBody>
          <a:bodyPr wrap="square" lIns="0" tIns="0" rIns="0" bIns="0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Release Process Stages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609480" y="1698170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463032" y="1692919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206142" y="1692919"/>
            <a:ext cx="2632668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8894031" y="1692919"/>
            <a:ext cx="2632668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408453" y="3428999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9019526" y="3410755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171273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86" y="43428"/>
            <a:ext cx="10972440" cy="1144800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Release Process Stages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986974" y="1692919"/>
            <a:ext cx="2243275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599058" y="1674674"/>
            <a:ext cx="2228046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041455" y="1630134"/>
            <a:ext cx="2228046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9018350" y="1674674"/>
            <a:ext cx="2186676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135727" y="3422445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8899191" y="3375261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production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Delivery</a:t>
            </a:r>
          </a:p>
        </p:txBody>
      </p:sp>
      <p:pic>
        <p:nvPicPr>
          <p:cNvPr id="17" name="Picture 2" descr="https://micksmuses.files.wordpress.com/2016/05/push-button.jpg">
            <a:extLst>
              <a:ext uri="{FF2B5EF4-FFF2-40B4-BE49-F238E27FC236}">
                <a16:creationId xmlns:a16="http://schemas.microsoft.com/office/drawing/2014/main" id="{BFDD2E41-F1F2-489C-8D2A-E2DA39A9E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88" y="1892014"/>
            <a:ext cx="522563" cy="52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A302-DBCC-4B25-AAD3-020865E8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09" y="208324"/>
            <a:ext cx="8611522" cy="517001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</a:rPr>
              <a:t>Continuous Deployment to PKS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7BED9-8E23-4334-82CF-96D07446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1126156"/>
            <a:ext cx="11925701" cy="52650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66856E-FE0D-4305-8C5D-8802EE15E496}"/>
              </a:ext>
            </a:extLst>
          </p:cNvPr>
          <p:cNvSpPr/>
          <p:nvPr/>
        </p:nvSpPr>
        <p:spPr>
          <a:xfrm>
            <a:off x="2565545" y="1191333"/>
            <a:ext cx="7236823" cy="4436146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D03654-A233-4545-A631-D83EB1476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74" y="1348459"/>
            <a:ext cx="684121" cy="6841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6073F2-7D3F-4783-8A9A-0D05EBBF6C00}"/>
              </a:ext>
            </a:extLst>
          </p:cNvPr>
          <p:cNvSpPr/>
          <p:nvPr/>
        </p:nvSpPr>
        <p:spPr>
          <a:xfrm>
            <a:off x="4625076" y="1552019"/>
            <a:ext cx="1692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1" u="none" strike="noStrike" kern="1200" cap="none" spc="-1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Github</a:t>
            </a:r>
            <a:r>
              <a:rPr kumimoji="0" lang="en-IN" sz="1200" b="1" i="1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Actions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00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0515600" cy="609398"/>
          </a:xfrm>
        </p:spPr>
        <p:txBody>
          <a:bodyPr/>
          <a:lstStyle/>
          <a:p>
            <a:r>
              <a:rPr lang="en-US" sz="4400" dirty="0"/>
              <a:t>Lab 5: </a:t>
            </a:r>
            <a:r>
              <a:rPr lang="en-US" sz="4400" dirty="0" err="1"/>
              <a:t>Buid</a:t>
            </a:r>
            <a:r>
              <a:rPr lang="en-US" sz="4400" dirty="0"/>
              <a:t> Pipeline with </a:t>
            </a:r>
            <a:r>
              <a:rPr lang="en-US" sz="4400" dirty="0" err="1"/>
              <a:t>Github</a:t>
            </a:r>
            <a:r>
              <a:rPr lang="en-US" sz="4400" dirty="0"/>
              <a:t> Actions </a:t>
            </a:r>
          </a:p>
        </p:txBody>
      </p:sp>
    </p:spTree>
    <p:extLst>
      <p:ext uri="{BB962C8B-B14F-4D97-AF65-F5344CB8AC3E}">
        <p14:creationId xmlns:p14="http://schemas.microsoft.com/office/powerpoint/2010/main" val="317567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3;p137">
            <a:extLst>
              <a:ext uri="{FF2B5EF4-FFF2-40B4-BE49-F238E27FC236}">
                <a16:creationId xmlns:a16="http://schemas.microsoft.com/office/drawing/2014/main" id="{4C474BEB-ECB2-4627-BD28-A8230A54E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635" y="268041"/>
            <a:ext cx="10972800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" dirty="0"/>
              <a:t>Storage </a:t>
            </a:r>
            <a:r>
              <a:rPr lang="en-US" dirty="0"/>
              <a:t>Core Concepts</a:t>
            </a:r>
            <a:endParaRPr dirty="0"/>
          </a:p>
        </p:txBody>
      </p:sp>
      <p:sp>
        <p:nvSpPr>
          <p:cNvPr id="7" name="Google Shape;994;p137">
            <a:extLst>
              <a:ext uri="{FF2B5EF4-FFF2-40B4-BE49-F238E27FC236}">
                <a16:creationId xmlns:a16="http://schemas.microsoft.com/office/drawing/2014/main" id="{3C10F1D5-8786-492D-9230-3D09030F4446}"/>
              </a:ext>
            </a:extLst>
          </p:cNvPr>
          <p:cNvSpPr txBox="1">
            <a:spLocks/>
          </p:cNvSpPr>
          <p:nvPr/>
        </p:nvSpPr>
        <p:spPr>
          <a:xfrm>
            <a:off x="609600" y="4130381"/>
            <a:ext cx="10972800" cy="2459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C7C74-8D59-4550-A840-75067F791BF7}"/>
              </a:ext>
            </a:extLst>
          </p:cNvPr>
          <p:cNvSpPr/>
          <p:nvPr/>
        </p:nvSpPr>
        <p:spPr>
          <a:xfrm>
            <a:off x="708286" y="1313015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Pods live and die so their file system is short lived(ephemeral)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86F7-D1D6-49C6-8145-72D1778F757E}"/>
              </a:ext>
            </a:extLst>
          </p:cNvPr>
          <p:cNvSpPr/>
          <p:nvPr/>
        </p:nvSpPr>
        <p:spPr>
          <a:xfrm>
            <a:off x="708286" y="2233180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Volumes can be used to store state/data and use it in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E47B3-986C-4558-8AAE-CC8B22ADF1EC}"/>
              </a:ext>
            </a:extLst>
          </p:cNvPr>
          <p:cNvSpPr/>
          <p:nvPr/>
        </p:nvSpPr>
        <p:spPr>
          <a:xfrm>
            <a:off x="687525" y="3023417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pod can have multiple volumes attached to it.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A8FB7-35EB-49EE-A819-66738B856BD7}"/>
              </a:ext>
            </a:extLst>
          </p:cNvPr>
          <p:cNvSpPr/>
          <p:nvPr/>
        </p:nvSpPr>
        <p:spPr>
          <a:xfrm>
            <a:off x="699142" y="3808719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Containers rely on a mount path to access a volume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0DB2-7743-4E68-ADE2-800A7A2EA926}"/>
              </a:ext>
            </a:extLst>
          </p:cNvPr>
          <p:cNvSpPr/>
          <p:nvPr/>
        </p:nvSpPr>
        <p:spPr>
          <a:xfrm>
            <a:off x="687525" y="4598956"/>
            <a:ext cx="60192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Kubernetes supports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Volumes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PersistentVolumes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PersistentVolumesClaims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StorageClasses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C38E0-CEED-4BA2-8917-C8363D4D9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637" y="270513"/>
            <a:ext cx="11170418" cy="5170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Volumes and Volume mounts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657620" y="1691059"/>
            <a:ext cx="5787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volume references a storage location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36D74-A6CB-4B2D-9ADC-F974978B9F91}"/>
              </a:ext>
            </a:extLst>
          </p:cNvPr>
          <p:cNvSpPr/>
          <p:nvPr/>
        </p:nvSpPr>
        <p:spPr>
          <a:xfrm>
            <a:off x="657620" y="2486962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Must have a unique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16C3B-74A8-4CA7-966C-2B58F118922D}"/>
              </a:ext>
            </a:extLst>
          </p:cNvPr>
          <p:cNvSpPr/>
          <p:nvPr/>
        </p:nvSpPr>
        <p:spPr>
          <a:xfrm>
            <a:off x="657620" y="3189520"/>
            <a:ext cx="5665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Attached to pod and may or may not be tied to the Pod’s lifetime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74F586-517B-4153-A115-B71650EE0B6A}"/>
              </a:ext>
            </a:extLst>
          </p:cNvPr>
          <p:cNvSpPr/>
          <p:nvPr/>
        </p:nvSpPr>
        <p:spPr>
          <a:xfrm>
            <a:off x="708286" y="4354755"/>
            <a:ext cx="5387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volume mount references a volume by name and defines a </a:t>
            </a:r>
            <a:r>
              <a:rPr lang="en-US" sz="2400" dirty="0" err="1"/>
              <a:t>mountPath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9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E9850A-4D19-4592-9100-D4A99680F112}" vid="{650AE081-E2B8-4501-98EF-F380C82913E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47402</TotalTime>
  <Words>1017</Words>
  <Application>Microsoft Office PowerPoint</Application>
  <PresentationFormat>Widescreen</PresentationFormat>
  <Paragraphs>220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Roboto Mono</vt:lpstr>
      <vt:lpstr>Symbol</vt:lpstr>
      <vt:lpstr>Times New Roman</vt:lpstr>
      <vt:lpstr>Wingdings</vt:lpstr>
      <vt:lpstr>Office Theme</vt:lpstr>
      <vt:lpstr>Dell Tech 2019</vt:lpstr>
      <vt:lpstr>Kubernetes Workshop: Develop and Deploy a Microservices Application on Kubernetes  </vt:lpstr>
      <vt:lpstr>Workshop Agenda</vt:lpstr>
      <vt:lpstr>PowerPoint Presentation</vt:lpstr>
      <vt:lpstr>Release Process Stages</vt:lpstr>
      <vt:lpstr>Release Process Stages</vt:lpstr>
      <vt:lpstr>Continuous Deployment to PKS</vt:lpstr>
      <vt:lpstr>Lab 5: Buid Pipeline with Github Actions </vt:lpstr>
      <vt:lpstr>Storage Core Concepts</vt:lpstr>
      <vt:lpstr>Volumes and Volume mounts</vt:lpstr>
      <vt:lpstr>Volume type examples</vt:lpstr>
      <vt:lpstr>Volume Types</vt:lpstr>
      <vt:lpstr>Defining an emptyDir Volume</vt:lpstr>
      <vt:lpstr>Persistent volumes</vt:lpstr>
      <vt:lpstr>PersistentVolumeClaim</vt:lpstr>
      <vt:lpstr>PersistentVolume Workflow</vt:lpstr>
      <vt:lpstr>Storage Class Core Concepts</vt:lpstr>
      <vt:lpstr>Storage Class Workflow</vt:lpstr>
      <vt:lpstr>Lab 6 &amp; 7: Data Persistence in Kubernetes </vt:lpstr>
      <vt:lpstr>PowerPoint Presentation</vt:lpstr>
      <vt:lpstr>PowerPoint Presentation</vt:lpstr>
      <vt:lpstr>Logs presented by Nodes</vt:lpstr>
      <vt:lpstr>kubectl log examples</vt:lpstr>
      <vt:lpstr>PowerPoint Presentation</vt:lpstr>
      <vt:lpstr>Filtering kubectl get events results</vt:lpstr>
      <vt:lpstr>PowerPoint Presentation</vt:lpstr>
      <vt:lpstr>Examples of kubectl top</vt:lpstr>
      <vt:lpstr>kubectl exec</vt:lpstr>
      <vt:lpstr>Examples of kubectl exec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Acceleration Lab (PAL)</dc:title>
  <dc:subject/>
  <dc:creator>Yadav, Arun</dc:creator>
  <dc:description/>
  <cp:lastModifiedBy>Roy, Nilanjan</cp:lastModifiedBy>
  <cp:revision>804</cp:revision>
  <dcterms:created xsi:type="dcterms:W3CDTF">2019-05-21T12:49:00Z</dcterms:created>
  <dcterms:modified xsi:type="dcterms:W3CDTF">2020-07-15T10:45:39Z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102</vt:i4>
  </property>
  <property fmtid="{D5CDD505-2E9C-101B-9397-08002B2CF9AE}" pid="12" name="MSIP_Label_17cb76b2-10b8-4fe1-93d4-2202842406cd_Enabled">
    <vt:lpwstr>True</vt:lpwstr>
  </property>
  <property fmtid="{D5CDD505-2E9C-101B-9397-08002B2CF9AE}" pid="13" name="MSIP_Label_17cb76b2-10b8-4fe1-93d4-2202842406cd_SiteId">
    <vt:lpwstr>945c199a-83a2-4e80-9f8c-5a91be5752dd</vt:lpwstr>
  </property>
  <property fmtid="{D5CDD505-2E9C-101B-9397-08002B2CF9AE}" pid="14" name="MSIP_Label_17cb76b2-10b8-4fe1-93d4-2202842406cd_Owner">
    <vt:lpwstr>Dheeraj.Nayyar@emc.com</vt:lpwstr>
  </property>
  <property fmtid="{D5CDD505-2E9C-101B-9397-08002B2CF9AE}" pid="15" name="MSIP_Label_17cb76b2-10b8-4fe1-93d4-2202842406cd_SetDate">
    <vt:lpwstr>2020-07-09T04:33:58.3333465Z</vt:lpwstr>
  </property>
  <property fmtid="{D5CDD505-2E9C-101B-9397-08002B2CF9AE}" pid="16" name="MSIP_Label_17cb76b2-10b8-4fe1-93d4-2202842406cd_Name">
    <vt:lpwstr>External Public</vt:lpwstr>
  </property>
  <property fmtid="{D5CDD505-2E9C-101B-9397-08002B2CF9AE}" pid="17" name="MSIP_Label_17cb76b2-10b8-4fe1-93d4-2202842406cd_Application">
    <vt:lpwstr>Microsoft Azure Information Protection</vt:lpwstr>
  </property>
  <property fmtid="{D5CDD505-2E9C-101B-9397-08002B2CF9AE}" pid="18" name="MSIP_Label_17cb76b2-10b8-4fe1-93d4-2202842406cd_ActionId">
    <vt:lpwstr>0b4e486f-ad28-4cfe-9e1c-9b4a99ff28e1</vt:lpwstr>
  </property>
  <property fmtid="{D5CDD505-2E9C-101B-9397-08002B2CF9AE}" pid="19" name="MSIP_Label_17cb76b2-10b8-4fe1-93d4-2202842406cd_Extended_MSFT_Method">
    <vt:lpwstr>Manual</vt:lpwstr>
  </property>
  <property fmtid="{D5CDD505-2E9C-101B-9397-08002B2CF9AE}" pid="20" name="aiplabel">
    <vt:lpwstr>External Public</vt:lpwstr>
  </property>
</Properties>
</file>