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6" r:id="rId2"/>
    <p:sldMasterId id="2147483700" r:id="rId3"/>
  </p:sldMasterIdLst>
  <p:notesMasterIdLst>
    <p:notesMasterId r:id="rId38"/>
  </p:notesMasterIdLst>
  <p:sldIdLst>
    <p:sldId id="1941" r:id="rId4"/>
    <p:sldId id="1943" r:id="rId5"/>
    <p:sldId id="1973" r:id="rId6"/>
    <p:sldId id="1834" r:id="rId7"/>
    <p:sldId id="1944" r:id="rId8"/>
    <p:sldId id="1945" r:id="rId9"/>
    <p:sldId id="1946" r:id="rId10"/>
    <p:sldId id="1947" r:id="rId11"/>
    <p:sldId id="1948" r:id="rId12"/>
    <p:sldId id="1949" r:id="rId13"/>
    <p:sldId id="1950" r:id="rId14"/>
    <p:sldId id="1951" r:id="rId15"/>
    <p:sldId id="1952" r:id="rId16"/>
    <p:sldId id="2048" r:id="rId17"/>
    <p:sldId id="1953" r:id="rId18"/>
    <p:sldId id="1955" r:id="rId19"/>
    <p:sldId id="1954" r:id="rId20"/>
    <p:sldId id="1956" r:id="rId21"/>
    <p:sldId id="1957" r:id="rId22"/>
    <p:sldId id="1958" r:id="rId23"/>
    <p:sldId id="1968" r:id="rId24"/>
    <p:sldId id="1969" r:id="rId25"/>
    <p:sldId id="1959" r:id="rId26"/>
    <p:sldId id="1960" r:id="rId27"/>
    <p:sldId id="1961" r:id="rId28"/>
    <p:sldId id="1962" r:id="rId29"/>
    <p:sldId id="1963" r:id="rId30"/>
    <p:sldId id="1964" r:id="rId31"/>
    <p:sldId id="1965" r:id="rId32"/>
    <p:sldId id="1966" r:id="rId33"/>
    <p:sldId id="1967" r:id="rId34"/>
    <p:sldId id="1970" r:id="rId35"/>
    <p:sldId id="1971" r:id="rId36"/>
    <p:sldId id="197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6C1F4-336D-406F-A4E3-469B7C7928C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5D3B9-4381-4B2A-B864-39964DA40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64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1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534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421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33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87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3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0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79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8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0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036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72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59438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32200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0589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70849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0757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3965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0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268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9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86863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20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939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7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48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95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288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563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067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83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58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7553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40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6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82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7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25835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48381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6840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37196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22634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37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91832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280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6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86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320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435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04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62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587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298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8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6999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59" y="353697"/>
            <a:ext cx="10607040" cy="886396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59356317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471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10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980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/>
          <p:nvPr/>
        </p:nvPicPr>
        <p:blipFill>
          <a:blip r:embed="rId15"/>
          <a:stretch/>
        </p:blipFill>
        <p:spPr>
          <a:xfrm>
            <a:off x="10402920" y="6451920"/>
            <a:ext cx="1437840" cy="18648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5800320" y="6676920"/>
            <a:ext cx="11941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© Copyright 2019 Dell Inc.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025600" y="6678000"/>
            <a:ext cx="46188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fld id="{079C4E3C-F897-41B4-A99A-4A1E0FFF45EA}" type="slidenum"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IN" sz="8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350680" y="6678000"/>
            <a:ext cx="1807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of Y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6698520"/>
            <a:ext cx="118440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7F7F7F"/>
                </a:solidFill>
                <a:latin typeface="Calibri"/>
                <a:ea typeface="DejaVu Sans"/>
              </a:rPr>
              <a:t>Internal Use - Confidential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9108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</p:spTree>
    <p:extLst>
      <p:ext uri="{BB962C8B-B14F-4D97-AF65-F5344CB8AC3E}">
        <p14:creationId xmlns:p14="http://schemas.microsoft.com/office/powerpoint/2010/main" val="34946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</p:spTree>
    <p:extLst>
      <p:ext uri="{BB962C8B-B14F-4D97-AF65-F5344CB8AC3E}">
        <p14:creationId xmlns:p14="http://schemas.microsoft.com/office/powerpoint/2010/main" val="256226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82" y="1168165"/>
            <a:ext cx="11894918" cy="2585323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Kubernetes Workshop:</a:t>
            </a:r>
            <a:br>
              <a:rPr lang="en-US" dirty="0"/>
            </a:br>
            <a:r>
              <a:rPr lang="en-US" sz="4800" dirty="0"/>
              <a:t>Develop and Deploy a Microservices Application on Kubernetes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42153"/>
            <a:ext cx="11430000" cy="468744"/>
          </a:xfrm>
        </p:spPr>
        <p:txBody>
          <a:bodyPr/>
          <a:lstStyle/>
          <a:p>
            <a:r>
              <a:rPr lang="en-US" dirty="0"/>
              <a:t>Dell Technologies Educations Services</a:t>
            </a:r>
          </a:p>
        </p:txBody>
      </p:sp>
    </p:spTree>
    <p:extLst>
      <p:ext uri="{BB962C8B-B14F-4D97-AF65-F5344CB8AC3E}">
        <p14:creationId xmlns:p14="http://schemas.microsoft.com/office/powerpoint/2010/main" val="20849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Discovery - DNS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411106" y="1077742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Kubernetes has a </a:t>
            </a:r>
            <a:r>
              <a:rPr lang="en-US" sz="2000" dirty="0" err="1"/>
              <a:t>coreDNS</a:t>
            </a:r>
            <a:r>
              <a:rPr lang="en-US" sz="2000" dirty="0"/>
              <a:t> addon that exposes the service’s name as a DNS entry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411106" y="1609811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DNS server watches Kubernetes API for new 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411106" y="2141880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DNS server</a:t>
            </a:r>
            <a:r>
              <a:rPr lang="en-US" dirty="0"/>
              <a:t> creates a set of DNS records for each Service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53CCD-3E69-47FD-B45A-FD963B08363A}"/>
              </a:ext>
            </a:extLst>
          </p:cNvPr>
          <p:cNvSpPr/>
          <p:nvPr/>
        </p:nvSpPr>
        <p:spPr>
          <a:xfrm>
            <a:off x="1253584" y="2541990"/>
            <a:ext cx="3841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6"/>
              </a:rPr>
              <a:t>service</a:t>
            </a:r>
            <a:r>
              <a:rPr lang="en-US" sz="2000" dirty="0" err="1">
                <a:solidFill>
                  <a:srgbClr val="000000"/>
                </a:solidFill>
                <a:latin typeface="6"/>
              </a:rPr>
              <a:t>.namespace.svc.cluster.local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C8ED8B-E32E-4811-AF1D-B0CB6789258C}"/>
              </a:ext>
            </a:extLst>
          </p:cNvPr>
          <p:cNvSpPr/>
          <p:nvPr/>
        </p:nvSpPr>
        <p:spPr>
          <a:xfrm>
            <a:off x="374649" y="2942100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Similarly it also creates a set of DNS records for each pod in the cluster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4CF94A-F216-4B12-9DC8-D1B76002403B}"/>
              </a:ext>
            </a:extLst>
          </p:cNvPr>
          <p:cNvSpPr/>
          <p:nvPr/>
        </p:nvSpPr>
        <p:spPr>
          <a:xfrm>
            <a:off x="1199576" y="3378744"/>
            <a:ext cx="4423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6"/>
              </a:rPr>
              <a:t>10.32.0.125</a:t>
            </a:r>
            <a:r>
              <a:rPr lang="en-US" sz="2000" dirty="0">
                <a:solidFill>
                  <a:srgbClr val="000000"/>
                </a:solidFill>
                <a:latin typeface="6"/>
              </a:rPr>
              <a:t>.namespace.pod.cluster.local</a:t>
            </a:r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47C712-0A02-412C-8D20-F0C146D2FDE5}"/>
              </a:ext>
            </a:extLst>
          </p:cNvPr>
          <p:cNvSpPr/>
          <p:nvPr/>
        </p:nvSpPr>
        <p:spPr>
          <a:xfrm>
            <a:off x="307593" y="3878774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Services can be resolved by the name within the same namespace</a:t>
            </a: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60121B-A229-4EEE-B8F3-10D138EF4886}"/>
              </a:ext>
            </a:extLst>
          </p:cNvPr>
          <p:cNvSpPr/>
          <p:nvPr/>
        </p:nvSpPr>
        <p:spPr>
          <a:xfrm>
            <a:off x="1199576" y="4384560"/>
            <a:ext cx="4423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6"/>
              </a:rPr>
              <a:t>phpmyadmin</a:t>
            </a:r>
            <a:r>
              <a:rPr lang="en-US" sz="2000" dirty="0" err="1">
                <a:solidFill>
                  <a:srgbClr val="000000"/>
                </a:solidFill>
                <a:latin typeface="6"/>
              </a:rPr>
              <a:t>.default.svc.cluster.local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56AD88-9BFA-4823-AFED-92A96E5669DB}"/>
              </a:ext>
            </a:extLst>
          </p:cNvPr>
          <p:cNvSpPr/>
          <p:nvPr/>
        </p:nvSpPr>
        <p:spPr>
          <a:xfrm>
            <a:off x="307593" y="4925708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Pods in other namespaces can access the Service by adding the namespace to the DNS path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1A25B8-3312-4BE1-858F-2EA86B348849}"/>
              </a:ext>
            </a:extLst>
          </p:cNvPr>
          <p:cNvSpPr/>
          <p:nvPr/>
        </p:nvSpPr>
        <p:spPr>
          <a:xfrm>
            <a:off x="943881" y="5912497"/>
            <a:ext cx="9223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6"/>
              </a:rPr>
              <a:t>Pods in other namespaces can access the Service by adding the</a:t>
            </a:r>
          </a:p>
          <a:p>
            <a:r>
              <a:rPr lang="en-US" dirty="0">
                <a:latin typeface="ArialMT"/>
              </a:rPr>
              <a:t>○ </a:t>
            </a:r>
            <a:r>
              <a:rPr lang="en-US" dirty="0">
                <a:latin typeface="6"/>
              </a:rPr>
              <a:t>namespace to the DNS path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92CF91-F357-44D9-B623-B958AF81C4CB}"/>
              </a:ext>
            </a:extLst>
          </p:cNvPr>
          <p:cNvSpPr/>
          <p:nvPr/>
        </p:nvSpPr>
        <p:spPr>
          <a:xfrm>
            <a:off x="1253584" y="5398908"/>
            <a:ext cx="4918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6"/>
              </a:rPr>
              <a:t>phpmyadmin</a:t>
            </a:r>
            <a:r>
              <a:rPr lang="en-US" sz="2000" dirty="0">
                <a:solidFill>
                  <a:srgbClr val="000000"/>
                </a:solidFill>
                <a:latin typeface="6"/>
              </a:rPr>
              <a:t>.</a:t>
            </a:r>
            <a:r>
              <a:rPr lang="en-US" sz="2000" b="1" dirty="0">
                <a:solidFill>
                  <a:srgbClr val="000000"/>
                </a:solidFill>
                <a:latin typeface="7,Bold"/>
              </a:rPr>
              <a:t>my-</a:t>
            </a:r>
            <a:r>
              <a:rPr lang="en-US" sz="2000" b="1" dirty="0" err="1">
                <a:solidFill>
                  <a:srgbClr val="000000"/>
                </a:solidFill>
                <a:latin typeface="7,Bold"/>
              </a:rPr>
              <a:t>namespace</a:t>
            </a:r>
            <a:r>
              <a:rPr lang="en-US" sz="2000" dirty="0" err="1">
                <a:solidFill>
                  <a:srgbClr val="000000"/>
                </a:solidFill>
                <a:latin typeface="6"/>
              </a:rPr>
              <a:t>.svc.cluster.local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429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Discovery – Environment variables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411106" y="1077742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Kubernetes injects environment variables for each service and each port exposed by the service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411106" y="1609811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Major limitation of this approach is that the service should always be created before then any pods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411106" y="2287413"/>
            <a:ext cx="9976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example, if we are exposing a </a:t>
            </a:r>
            <a:r>
              <a:rPr lang="en-US" dirty="0" err="1"/>
              <a:t>nginx</a:t>
            </a:r>
            <a:r>
              <a:rPr lang="en-US" dirty="0"/>
              <a:t>-service, we can locate it using the</a:t>
            </a:r>
            <a:br>
              <a:rPr lang="en-US" dirty="0"/>
            </a:br>
            <a:r>
              <a:rPr lang="en-US" dirty="0"/>
              <a:t>NGINX_SERVICE_SERVICE_HOST and NGINX_SERVICE_SERVICE_PORT variables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C8ED8B-E32E-4811-AF1D-B0CB6789258C}"/>
              </a:ext>
            </a:extLst>
          </p:cNvPr>
          <p:cNvSpPr/>
          <p:nvPr/>
        </p:nvSpPr>
        <p:spPr>
          <a:xfrm>
            <a:off x="411106" y="3075057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easiest way to find out which environment variables are exposed is to </a:t>
            </a:r>
            <a:r>
              <a:rPr lang="en-US" sz="2000" b="1" dirty="0"/>
              <a:t>exec</a:t>
            </a:r>
            <a:r>
              <a:rPr lang="en-US" sz="2000" dirty="0"/>
              <a:t> the </a:t>
            </a:r>
            <a:r>
              <a:rPr lang="en-US" sz="2000" b="1" dirty="0"/>
              <a:t>env</a:t>
            </a:r>
            <a:r>
              <a:rPr lang="en-US" sz="2000" dirty="0"/>
              <a:t> command within a pod 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AADAA8-62A9-40E2-BDCE-A6ED6642F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44" y="4201544"/>
            <a:ext cx="6992907" cy="20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7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Why Spring Cloud Kubernetes 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592679" y="1321381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Write portable apps using Spring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758578" y="1935837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Same</a:t>
            </a:r>
            <a:r>
              <a:rPr lang="fr-FR" sz="2000" dirty="0"/>
              <a:t> source code for </a:t>
            </a:r>
            <a:r>
              <a:rPr lang="fr-FR" sz="2000" dirty="0" err="1"/>
              <a:t>different</a:t>
            </a:r>
            <a:r>
              <a:rPr lang="fr-FR" sz="2000" dirty="0"/>
              <a:t> </a:t>
            </a:r>
            <a:r>
              <a:rPr lang="fr-FR" sz="2000" dirty="0" err="1"/>
              <a:t>environments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749060" y="2625275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matter which environment you use, Spring Cloud provides the </a:t>
            </a:r>
            <a:r>
              <a:rPr lang="en-US" sz="2000" b="1" dirty="0"/>
              <a:t>right platform abstraction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C8ED8B-E32E-4811-AF1D-B0CB6789258C}"/>
              </a:ext>
            </a:extLst>
          </p:cNvPr>
          <p:cNvSpPr/>
          <p:nvPr/>
        </p:nvSpPr>
        <p:spPr>
          <a:xfrm>
            <a:off x="758578" y="3590427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Seamless integration between Kubernetes and Spring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D7A199-FF21-4A0B-B3A7-624D02D0BA42}"/>
              </a:ext>
            </a:extLst>
          </p:cNvPr>
          <p:cNvSpPr/>
          <p:nvPr/>
        </p:nvSpPr>
        <p:spPr>
          <a:xfrm>
            <a:off x="758578" y="4247803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Spring Cloud Kubernetes is GA since February 2019</a:t>
            </a:r>
          </a:p>
        </p:txBody>
      </p:sp>
    </p:spTree>
    <p:extLst>
      <p:ext uri="{BB962C8B-B14F-4D97-AF65-F5344CB8AC3E}">
        <p14:creationId xmlns:p14="http://schemas.microsoft.com/office/powerpoint/2010/main" val="358710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Spring Cloud nicely fits with Kubernetes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21041-77AD-4FA4-9C40-6494D439C962}"/>
              </a:ext>
            </a:extLst>
          </p:cNvPr>
          <p:cNvSpPr/>
          <p:nvPr/>
        </p:nvSpPr>
        <p:spPr>
          <a:xfrm>
            <a:off x="210057" y="1413722"/>
            <a:ext cx="3771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Write portable apps using Spring Cloud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EA49E-B41C-4D6F-92BF-57C8D03A8BB6}"/>
              </a:ext>
            </a:extLst>
          </p:cNvPr>
          <p:cNvSpPr/>
          <p:nvPr/>
        </p:nvSpPr>
        <p:spPr>
          <a:xfrm>
            <a:off x="374649" y="2249613"/>
            <a:ext cx="4248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Hot reload your app when you</a:t>
            </a:r>
            <a:br>
              <a:rPr lang="en-US" sz="1400" dirty="0"/>
            </a:br>
            <a:r>
              <a:rPr lang="en-US" sz="1400" dirty="0"/>
              <a:t>update your configuration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4E0840-BB08-4A04-A40D-50667D127B20}"/>
              </a:ext>
            </a:extLst>
          </p:cNvPr>
          <p:cNvSpPr/>
          <p:nvPr/>
        </p:nvSpPr>
        <p:spPr>
          <a:xfrm>
            <a:off x="374649" y="3003856"/>
            <a:ext cx="3957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Inject external configuration</a:t>
            </a:r>
            <a:br>
              <a:rPr lang="en-US" sz="1400" dirty="0"/>
            </a:br>
            <a:r>
              <a:rPr lang="en-US" sz="1400" dirty="0"/>
              <a:t>properties using </a:t>
            </a:r>
            <a:r>
              <a:rPr lang="en-US" sz="1400" dirty="0" err="1"/>
              <a:t>ConfigMap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1370BD-595D-463B-BC96-E5E31A7BD220}"/>
              </a:ext>
            </a:extLst>
          </p:cNvPr>
          <p:cNvSpPr/>
          <p:nvPr/>
        </p:nvSpPr>
        <p:spPr>
          <a:xfrm>
            <a:off x="374649" y="3861084"/>
            <a:ext cx="62191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Map Spring config support with</a:t>
            </a:r>
            <a:br>
              <a:rPr lang="en-US" sz="1400" dirty="0"/>
            </a:br>
            <a:r>
              <a:rPr lang="en-US" sz="1400" dirty="0" err="1"/>
              <a:t>ConfigMap</a:t>
            </a:r>
            <a:r>
              <a:rPr lang="en-US" sz="1400" dirty="0"/>
              <a:t>: @Values,</a:t>
            </a:r>
            <a:br>
              <a:rPr lang="en-US" sz="1400" dirty="0"/>
            </a:br>
            <a:r>
              <a:rPr lang="en-US" sz="1400" dirty="0"/>
              <a:t>@</a:t>
            </a:r>
            <a:r>
              <a:rPr lang="en-US" sz="1400" dirty="0" err="1"/>
              <a:t>ConfigurationProperties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EEF50A-D496-4435-9FFD-0F9BB5135130}"/>
              </a:ext>
            </a:extLst>
          </p:cNvPr>
          <p:cNvSpPr/>
          <p:nvPr/>
        </p:nvSpPr>
        <p:spPr>
          <a:xfrm>
            <a:off x="374649" y="4744545"/>
            <a:ext cx="6219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Load Secret values into your</a:t>
            </a:r>
            <a:br>
              <a:rPr lang="en-US" sz="1400" dirty="0"/>
            </a:br>
            <a:r>
              <a:rPr lang="en-US" sz="1400" dirty="0"/>
              <a:t>beans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5E2F03-2C3E-4CB3-B1DD-2633BC08A2F8}"/>
              </a:ext>
            </a:extLst>
          </p:cNvPr>
          <p:cNvSpPr/>
          <p:nvPr/>
        </p:nvSpPr>
        <p:spPr>
          <a:xfrm>
            <a:off x="3849370" y="1428865"/>
            <a:ext cx="37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Native service discovery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83B943-6D84-41FD-86D4-59F2D716DDF4}"/>
              </a:ext>
            </a:extLst>
          </p:cNvPr>
          <p:cNvSpPr/>
          <p:nvPr/>
        </p:nvSpPr>
        <p:spPr>
          <a:xfrm>
            <a:off x="4086732" y="2249613"/>
            <a:ext cx="4248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Leverage Spring Cloud Netflix,</a:t>
            </a:r>
            <a:br>
              <a:rPr lang="en-US" sz="1400" dirty="0"/>
            </a:br>
            <a:r>
              <a:rPr lang="en-US" sz="1400" dirty="0"/>
              <a:t>without using an Eureka instance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D13465-29AD-4FEE-9F1B-DE7F62DA2061}"/>
              </a:ext>
            </a:extLst>
          </p:cNvPr>
          <p:cNvSpPr/>
          <p:nvPr/>
        </p:nvSpPr>
        <p:spPr>
          <a:xfrm>
            <a:off x="4057268" y="3056998"/>
            <a:ext cx="3957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DiscoveryClient</a:t>
            </a:r>
            <a:r>
              <a:rPr lang="en-US" sz="1400" dirty="0"/>
              <a:t> uses Kubernetes DNS resolver and cluster events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8DCA5B-D2C3-405E-BAFF-7A5F07BE204A}"/>
              </a:ext>
            </a:extLst>
          </p:cNvPr>
          <p:cNvSpPr/>
          <p:nvPr/>
        </p:nvSpPr>
        <p:spPr>
          <a:xfrm>
            <a:off x="4068953" y="3879047"/>
            <a:ext cx="62191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Use @</a:t>
            </a:r>
            <a:r>
              <a:rPr lang="en-US" sz="1400" dirty="0" err="1"/>
              <a:t>LoadBalanced</a:t>
            </a:r>
            <a:r>
              <a:rPr lang="en-US" sz="1400" dirty="0"/>
              <a:t> and </a:t>
            </a:r>
            <a:br>
              <a:rPr lang="en-US" sz="1400" dirty="0"/>
            </a:br>
            <a:r>
              <a:rPr lang="en-US" sz="1400" dirty="0"/>
              <a:t>@</a:t>
            </a:r>
            <a:r>
              <a:rPr lang="en-US" sz="1400" dirty="0" err="1"/>
              <a:t>LoadBalancerClient</a:t>
            </a:r>
            <a:r>
              <a:rPr lang="en-US" sz="1400" dirty="0"/>
              <a:t> for client-side load </a:t>
            </a:r>
            <a:br>
              <a:rPr lang="en-US" sz="1400" dirty="0"/>
            </a:br>
            <a:r>
              <a:rPr lang="en-US" sz="1400" dirty="0"/>
              <a:t>balancing across running pods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DD7943-EC94-4C99-A565-741B3239D3F7}"/>
              </a:ext>
            </a:extLst>
          </p:cNvPr>
          <p:cNvSpPr/>
          <p:nvPr/>
        </p:nvSpPr>
        <p:spPr>
          <a:xfrm>
            <a:off x="4068953" y="4744545"/>
            <a:ext cx="6219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Spring Cloud </a:t>
            </a:r>
            <a:r>
              <a:rPr lang="en-US" sz="1400" dirty="0" err="1"/>
              <a:t>Circuitbreaker</a:t>
            </a:r>
            <a:br>
              <a:rPr lang="en-US" sz="1400" dirty="0"/>
            </a:br>
            <a:r>
              <a:rPr lang="en-US" sz="1400" dirty="0"/>
              <a:t>support (</a:t>
            </a:r>
            <a:r>
              <a:rPr lang="en-US" sz="1400" dirty="0" err="1"/>
              <a:t>Hystrix</a:t>
            </a:r>
            <a:r>
              <a:rPr lang="en-US" sz="1400" dirty="0"/>
              <a:t> and Resilience4j)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9E6AD-6FDE-465F-AE21-C8432814C750}"/>
              </a:ext>
            </a:extLst>
          </p:cNvPr>
          <p:cNvSpPr/>
          <p:nvPr/>
        </p:nvSpPr>
        <p:spPr>
          <a:xfrm>
            <a:off x="8012558" y="1399831"/>
            <a:ext cx="3771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Pod health indicator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8E4F6F-F6A8-44F9-85AA-0FD35509D977}"/>
              </a:ext>
            </a:extLst>
          </p:cNvPr>
          <p:cNvSpPr/>
          <p:nvPr/>
        </p:nvSpPr>
        <p:spPr>
          <a:xfrm>
            <a:off x="8217917" y="2249613"/>
            <a:ext cx="42481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Pod health indicator contributes to</a:t>
            </a:r>
            <a:br>
              <a:rPr lang="en-US" sz="1400" dirty="0"/>
            </a:br>
            <a:r>
              <a:rPr lang="en-US" sz="1400" dirty="0"/>
              <a:t>Health actuator: </a:t>
            </a:r>
            <a:br>
              <a:rPr lang="en-US" sz="1400" dirty="0"/>
            </a:br>
            <a:r>
              <a:rPr lang="en-US" sz="1400" dirty="0"/>
              <a:t>/actuator/health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4708DF-199D-45A9-8B26-68FC408D210C}"/>
              </a:ext>
            </a:extLst>
          </p:cNvPr>
          <p:cNvSpPr/>
          <p:nvPr/>
        </p:nvSpPr>
        <p:spPr>
          <a:xfrm>
            <a:off x="8217917" y="4188436"/>
            <a:ext cx="62191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When your app is running in Kubernetes, </a:t>
            </a:r>
            <a:br>
              <a:rPr lang="en-US" sz="1400" dirty="0"/>
            </a:br>
            <a:r>
              <a:rPr lang="en-US" sz="1400" dirty="0"/>
              <a:t>profile Kubernetes is automatically enabled </a:t>
            </a:r>
            <a:br>
              <a:rPr lang="en-US" sz="1400" dirty="0"/>
            </a:br>
            <a:r>
              <a:rPr lang="en-US" sz="1400" dirty="0"/>
              <a:t>for custom configuration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2AD298-1B11-4E3E-BB05-4174D7ADF635}"/>
              </a:ext>
            </a:extLst>
          </p:cNvPr>
          <p:cNvCxnSpPr>
            <a:cxnSpLocks/>
          </p:cNvCxnSpPr>
          <p:nvPr/>
        </p:nvCxnSpPr>
        <p:spPr>
          <a:xfrm>
            <a:off x="3675252" y="1419225"/>
            <a:ext cx="0" cy="5057775"/>
          </a:xfrm>
          <a:prstGeom prst="line">
            <a:avLst/>
          </a:prstGeom>
          <a:ln w="25400">
            <a:solidFill>
              <a:schemeClr val="tx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59B264-67AC-4291-905E-0081B263EC7C}"/>
              </a:ext>
            </a:extLst>
          </p:cNvPr>
          <p:cNvCxnSpPr>
            <a:cxnSpLocks/>
          </p:cNvCxnSpPr>
          <p:nvPr/>
        </p:nvCxnSpPr>
        <p:spPr>
          <a:xfrm>
            <a:off x="7838441" y="1428865"/>
            <a:ext cx="0" cy="5038610"/>
          </a:xfrm>
          <a:prstGeom prst="line">
            <a:avLst/>
          </a:prstGeom>
          <a:ln w="25400">
            <a:solidFill>
              <a:schemeClr val="tx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80283BB-7DCE-4F73-9B0A-F8DE8691A253}"/>
              </a:ext>
            </a:extLst>
          </p:cNvPr>
          <p:cNvSpPr/>
          <p:nvPr/>
        </p:nvSpPr>
        <p:spPr>
          <a:xfrm>
            <a:off x="8007462" y="3698841"/>
            <a:ext cx="2841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Kubernetes Awareness</a:t>
            </a:r>
          </a:p>
        </p:txBody>
      </p:sp>
    </p:spTree>
    <p:extLst>
      <p:ext uri="{BB962C8B-B14F-4D97-AF65-F5344CB8AC3E}">
        <p14:creationId xmlns:p14="http://schemas.microsoft.com/office/powerpoint/2010/main" val="422960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4">
            <a:extLst>
              <a:ext uri="{FF2B5EF4-FFF2-40B4-BE49-F238E27FC236}">
                <a16:creationId xmlns:a16="http://schemas.microsoft.com/office/drawing/2014/main" id="{6743A55D-8950-48EE-B4C3-39CBE743A18D}"/>
              </a:ext>
            </a:extLst>
          </p:cNvPr>
          <p:cNvSpPr/>
          <p:nvPr/>
        </p:nvSpPr>
        <p:spPr>
          <a:xfrm>
            <a:off x="1171884" y="2911999"/>
            <a:ext cx="9848231" cy="1034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Lab 9: Deploying Distributed Application </a:t>
            </a:r>
            <a: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on  </a:t>
            </a:r>
            <a:b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373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Kubernetes</a:t>
            </a:r>
            <a:endParaRPr kumimoji="0" lang="en-IN" sz="373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001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322489" y="2911999"/>
            <a:ext cx="11542940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User Authentication and Authorization in Kubernetes</a:t>
            </a:r>
          </a:p>
        </p:txBody>
      </p:sp>
    </p:spTree>
    <p:extLst>
      <p:ext uri="{BB962C8B-B14F-4D97-AF65-F5344CB8AC3E}">
        <p14:creationId xmlns:p14="http://schemas.microsoft.com/office/powerpoint/2010/main" val="2066343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488496" y="3016028"/>
            <a:ext cx="8274504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Kubernetes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79447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169280-25B5-4449-B90B-253515D1C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268983"/>
            <a:ext cx="9715500" cy="48008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73A2F4-ADB6-42DE-A496-5E02737E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688083"/>
            <a:ext cx="9715500" cy="4800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73088A-0211-4FEB-AC60-3BBCF10A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78533"/>
            <a:ext cx="9582150" cy="4734930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96119A3C-A787-4265-A1ED-0AB060F9B5E5}"/>
              </a:ext>
            </a:extLst>
          </p:cNvPr>
          <p:cNvSpPr txBox="1">
            <a:spLocks/>
          </p:cNvSpPr>
          <p:nvPr/>
        </p:nvSpPr>
        <p:spPr>
          <a:xfrm>
            <a:off x="374649" y="304800"/>
            <a:ext cx="1143635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0" i="0" u="none" strike="noStrike" kern="1200" cap="none" spc="0" normalizeH="0" baseline="0" noProof="0" dirty="0">
                <a:ln>
                  <a:noFill/>
                </a:ln>
                <a:solidFill>
                  <a:srgbClr val="0076C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Kubernetes API Request</a:t>
            </a:r>
          </a:p>
        </p:txBody>
      </p:sp>
    </p:spTree>
    <p:extLst>
      <p:ext uri="{BB962C8B-B14F-4D97-AF65-F5344CB8AC3E}">
        <p14:creationId xmlns:p14="http://schemas.microsoft.com/office/powerpoint/2010/main" val="149284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96119A3C-A787-4265-A1ED-0AB060F9B5E5}"/>
              </a:ext>
            </a:extLst>
          </p:cNvPr>
          <p:cNvSpPr txBox="1">
            <a:spLocks/>
          </p:cNvSpPr>
          <p:nvPr/>
        </p:nvSpPr>
        <p:spPr>
          <a:xfrm>
            <a:off x="374649" y="304800"/>
            <a:ext cx="11436351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733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33" b="0" i="0" u="none" strike="noStrike" kern="1200" cap="none" spc="0" normalizeH="0" baseline="0" noProof="0" dirty="0">
                <a:ln>
                  <a:noFill/>
                </a:ln>
                <a:solidFill>
                  <a:srgbClr val="0076CE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Kubernetes Users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028609-FA62-435C-8573-A52A97FB53C4}"/>
              </a:ext>
            </a:extLst>
          </p:cNvPr>
          <p:cNvSpPr/>
          <p:nvPr/>
        </p:nvSpPr>
        <p:spPr>
          <a:xfrm>
            <a:off x="815728" y="1417999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Users are not first class citizen of Kubernetes, like Pods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2FE6C5-86C0-44F0-B698-7073E081184D}"/>
              </a:ext>
            </a:extLst>
          </p:cNvPr>
          <p:cNvSpPr/>
          <p:nvPr/>
        </p:nvSpPr>
        <p:spPr>
          <a:xfrm>
            <a:off x="815728" y="2186282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most of the cases, it is offloaded to external services like Active</a:t>
            </a:r>
            <a:br>
              <a:rPr lang="en-US" sz="2000" dirty="0"/>
            </a:br>
            <a:r>
              <a:rPr lang="en-US" sz="2000" dirty="0"/>
              <a:t>Directory, LDAP</a:t>
            </a:r>
            <a:endParaRPr lang="en-US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A98F5D-29AA-4A63-8E24-1F434B0DB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49" y="3429000"/>
            <a:ext cx="6604501" cy="25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14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Normal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510928" y="1214725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Basic Authentication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127669-2959-40DA-87DE-216F53ECD45E}"/>
              </a:ext>
            </a:extLst>
          </p:cNvPr>
          <p:cNvSpPr/>
          <p:nvPr/>
        </p:nvSpPr>
        <p:spPr>
          <a:xfrm>
            <a:off x="853835" y="1739340"/>
            <a:ext cx="99764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Pass a </a:t>
            </a:r>
            <a:r>
              <a:rPr lang="en-US" sz="1600" dirty="0" err="1"/>
              <a:t>configutation</a:t>
            </a:r>
            <a:r>
              <a:rPr lang="en-US" sz="1600" dirty="0"/>
              <a:t> with content like following to API Server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&lt;password&gt;,&lt;username&gt;,&lt;</a:t>
            </a:r>
            <a:r>
              <a:rPr lang="en-US" sz="1600" dirty="0" err="1"/>
              <a:t>uid</a:t>
            </a:r>
            <a:r>
              <a:rPr lang="en-US" sz="1600" dirty="0"/>
              <a:t>&gt;,"&lt;group1,group2&gt;"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&lt;password&gt;,&lt;username&gt;,&lt;</a:t>
            </a:r>
            <a:r>
              <a:rPr lang="en-US" sz="1600" dirty="0" err="1"/>
              <a:t>uid</a:t>
            </a:r>
            <a:r>
              <a:rPr lang="en-US" sz="1600" dirty="0"/>
              <a:t>&gt;,"&lt;group1,group3&gt;”</a:t>
            </a:r>
            <a:endParaRPr lang="en-US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6F0E9-41DB-4108-914F-A02A44E4D843}"/>
              </a:ext>
            </a:extLst>
          </p:cNvPr>
          <p:cNvSpPr/>
          <p:nvPr/>
        </p:nvSpPr>
        <p:spPr>
          <a:xfrm>
            <a:off x="510928" y="2904385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X.509 Client Certificate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C001EB-3485-412D-8927-F77C59C1B778}"/>
              </a:ext>
            </a:extLst>
          </p:cNvPr>
          <p:cNvSpPr/>
          <p:nvPr/>
        </p:nvSpPr>
        <p:spPr>
          <a:xfrm>
            <a:off x="853835" y="3429000"/>
            <a:ext cx="9976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Create a user’s Public/Private key combination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Get it certified by a CA (Kubernetes CA)</a:t>
            </a:r>
            <a:endParaRPr lang="en-US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F3F3E-86AC-42E9-AB50-46CF27CDCC36}"/>
              </a:ext>
            </a:extLst>
          </p:cNvPr>
          <p:cNvSpPr/>
          <p:nvPr/>
        </p:nvSpPr>
        <p:spPr>
          <a:xfrm>
            <a:off x="510928" y="4396830"/>
            <a:ext cx="99764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/>
              <a:t>Bearer Tokens (JSON Web Tokens)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72C8F4-7758-4F6B-8F2B-21B557F65E37}"/>
              </a:ext>
            </a:extLst>
          </p:cNvPr>
          <p:cNvSpPr/>
          <p:nvPr/>
        </p:nvSpPr>
        <p:spPr>
          <a:xfrm>
            <a:off x="853835" y="5058500"/>
            <a:ext cx="99764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OpenID Connect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On Top of OAuth 2.0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506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11430000" cy="4419600"/>
          </a:xfrm>
        </p:spPr>
        <p:txBody>
          <a:bodyPr/>
          <a:lstStyle/>
          <a:p>
            <a:pPr marL="720" indent="0">
              <a:buClr>
                <a:srgbClr val="D9D9D9"/>
              </a:buClr>
              <a:buNone/>
            </a:pPr>
            <a:r>
              <a:rPr lang="en-IN" sz="2800" b="1" spc="-1" dirty="0">
                <a:latin typeface="Arial"/>
                <a:ea typeface="DejaVu Sans"/>
              </a:rPr>
              <a:t>DAY 3</a:t>
            </a:r>
            <a:endParaRPr lang="en-IN" b="1" spc="-1" dirty="0">
              <a:latin typeface="Arial"/>
              <a:ea typeface="DejaVu Sans"/>
            </a:endParaRP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Building a  microservice application 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Implementing service discovery on Kubernetes for microservice application 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Expose your service with </a:t>
            </a:r>
            <a:r>
              <a:rPr lang="en-IN" spc="-1" dirty="0" err="1">
                <a:latin typeface="Arial"/>
              </a:rPr>
              <a:t>Loadbalancer</a:t>
            </a:r>
            <a:endParaRPr lang="en-IN" spc="-1" dirty="0">
              <a:latin typeface="Arial"/>
            </a:endParaRP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Continuously deploy microservice application with pipeline</a:t>
            </a:r>
          </a:p>
        </p:txBody>
      </p:sp>
    </p:spTree>
    <p:extLst>
      <p:ext uri="{BB962C8B-B14F-4D97-AF65-F5344CB8AC3E}">
        <p14:creationId xmlns:p14="http://schemas.microsoft.com/office/powerpoint/2010/main" val="3439867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510928" y="1626415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Think of it as a user, using which a process inside a Pod can access</a:t>
            </a:r>
            <a:br>
              <a:rPr lang="en-US" sz="2000" dirty="0"/>
            </a:br>
            <a:r>
              <a:rPr lang="en-US" sz="2000" dirty="0"/>
              <a:t>API Server.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6F0E9-41DB-4108-914F-A02A44E4D843}"/>
              </a:ext>
            </a:extLst>
          </p:cNvPr>
          <p:cNvSpPr/>
          <p:nvPr/>
        </p:nvSpPr>
        <p:spPr>
          <a:xfrm>
            <a:off x="510928" y="2904385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Service Account with default name, gets created as we create a</a:t>
            </a:r>
          </a:p>
          <a:p>
            <a:r>
              <a:rPr lang="en-US" sz="2000" dirty="0"/>
              <a:t>    new namespace.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F3F3E-86AC-42E9-AB50-46CF27CDCC36}"/>
              </a:ext>
            </a:extLst>
          </p:cNvPr>
          <p:cNvSpPr/>
          <p:nvPr/>
        </p:nvSpPr>
        <p:spPr>
          <a:xfrm>
            <a:off x="510928" y="4396830"/>
            <a:ext cx="99764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 defined Service Accounts can be created as well, which we can</a:t>
            </a:r>
          </a:p>
          <a:p>
            <a:r>
              <a:rPr lang="en-US" sz="2000" dirty="0"/>
              <a:t>    attach to the pod running in same namespace.</a:t>
            </a:r>
          </a:p>
        </p:txBody>
      </p:sp>
    </p:spTree>
    <p:extLst>
      <p:ext uri="{BB962C8B-B14F-4D97-AF65-F5344CB8AC3E}">
        <p14:creationId xmlns:p14="http://schemas.microsoft.com/office/powerpoint/2010/main" val="4259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Managing Enterprise PKS Users with UAA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42A412-E87F-4F89-A550-C7A38CF279C4}"/>
              </a:ext>
            </a:extLst>
          </p:cNvPr>
          <p:cNvSpPr/>
          <p:nvPr/>
        </p:nvSpPr>
        <p:spPr>
          <a:xfrm>
            <a:off x="564836" y="984335"/>
            <a:ext cx="99764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UAA - the identity management service for Enterprise PKS.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36F0E9-41DB-4108-914F-A02A44E4D843}"/>
              </a:ext>
            </a:extLst>
          </p:cNvPr>
          <p:cNvSpPr/>
          <p:nvPr/>
        </p:nvSpPr>
        <p:spPr>
          <a:xfrm>
            <a:off x="825721" y="1507555"/>
            <a:ext cx="430796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UAA Scopes for Enterprise PKS Users</a:t>
            </a:r>
          </a:p>
          <a:p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F3F3E-86AC-42E9-AB50-46CF27CDCC36}"/>
              </a:ext>
            </a:extLst>
          </p:cNvPr>
          <p:cNvSpPr/>
          <p:nvPr/>
        </p:nvSpPr>
        <p:spPr>
          <a:xfrm>
            <a:off x="1107761" y="1978448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pks.clusters.admin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2ED2D6-C7C7-4053-BB0B-E8BFA82AED3E}"/>
              </a:ext>
            </a:extLst>
          </p:cNvPr>
          <p:cNvSpPr/>
          <p:nvPr/>
        </p:nvSpPr>
        <p:spPr>
          <a:xfrm>
            <a:off x="1107761" y="2470890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pks.clusters.manage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DF123-F402-48C1-82A9-3473D02B7397}"/>
              </a:ext>
            </a:extLst>
          </p:cNvPr>
          <p:cNvSpPr/>
          <p:nvPr/>
        </p:nvSpPr>
        <p:spPr>
          <a:xfrm>
            <a:off x="1107761" y="2968660"/>
            <a:ext cx="9976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pks.clusters.admin.read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05E55-7354-497E-A80B-3158E8B4F59C}"/>
              </a:ext>
            </a:extLst>
          </p:cNvPr>
          <p:cNvSpPr/>
          <p:nvPr/>
        </p:nvSpPr>
        <p:spPr>
          <a:xfrm>
            <a:off x="857157" y="3480552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Target your UAA server </a:t>
            </a: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E93D65-6799-490F-89DA-5DBE303F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144" y="3291828"/>
            <a:ext cx="3139712" cy="2743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A1D707-7D71-4E02-80B4-2906D6712DB4}"/>
              </a:ext>
            </a:extLst>
          </p:cNvPr>
          <p:cNvSpPr/>
          <p:nvPr/>
        </p:nvSpPr>
        <p:spPr>
          <a:xfrm>
            <a:off x="1478142" y="3912914"/>
            <a:ext cx="68181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target https://PKS-API:8443 --ca-cert CERTIFICATE-PATH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F05D89-54B1-4299-A2EC-4F3A488B20FD}"/>
              </a:ext>
            </a:extLst>
          </p:cNvPr>
          <p:cNvSpPr/>
          <p:nvPr/>
        </p:nvSpPr>
        <p:spPr>
          <a:xfrm>
            <a:off x="857157" y="4408347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Authenticate with UAA </a:t>
            </a:r>
            <a:endParaRPr lang="en-US" sz="2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0E8D40-AAF7-4ED6-85CD-ED90D2BB32A4}"/>
              </a:ext>
            </a:extLst>
          </p:cNvPr>
          <p:cNvSpPr/>
          <p:nvPr/>
        </p:nvSpPr>
        <p:spPr>
          <a:xfrm>
            <a:off x="1478142" y="4872483"/>
            <a:ext cx="68181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token client get admin -s ADMIN-CLIENT-SECRET</a:t>
            </a:r>
          </a:p>
        </p:txBody>
      </p:sp>
    </p:spTree>
    <p:extLst>
      <p:ext uri="{BB962C8B-B14F-4D97-AF65-F5344CB8AC3E}">
        <p14:creationId xmlns:p14="http://schemas.microsoft.com/office/powerpoint/2010/main" val="3479734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Grant Enterprise PKS Access to an Individual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D05E55-7354-497E-A80B-3158E8B4F59C}"/>
              </a:ext>
            </a:extLst>
          </p:cNvPr>
          <p:cNvSpPr/>
          <p:nvPr/>
        </p:nvSpPr>
        <p:spPr>
          <a:xfrm>
            <a:off x="933357" y="1851777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new user </a:t>
            </a: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E93D65-6799-490F-89DA-5DBE303F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344" y="1663053"/>
            <a:ext cx="3139712" cy="2743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A1D707-7D71-4E02-80B4-2906D6712DB4}"/>
              </a:ext>
            </a:extLst>
          </p:cNvPr>
          <p:cNvSpPr/>
          <p:nvPr/>
        </p:nvSpPr>
        <p:spPr>
          <a:xfrm>
            <a:off x="1554342" y="2284139"/>
            <a:ext cx="7522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user add USERNAME --emails USER-EMAIL -p USER-PASSWORD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F05D89-54B1-4299-A2EC-4F3A488B20FD}"/>
              </a:ext>
            </a:extLst>
          </p:cNvPr>
          <p:cNvSpPr/>
          <p:nvPr/>
        </p:nvSpPr>
        <p:spPr>
          <a:xfrm>
            <a:off x="933357" y="2779572"/>
            <a:ext cx="4307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Assign a PKS cluster scope  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4F5501-DC81-4788-903F-F7A0180F57A0}"/>
              </a:ext>
            </a:extLst>
          </p:cNvPr>
          <p:cNvSpPr/>
          <p:nvPr/>
        </p:nvSpPr>
        <p:spPr>
          <a:xfrm>
            <a:off x="1554342" y="3305783"/>
            <a:ext cx="7522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uaac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member add UAA-SCOPE USERNAME</a:t>
            </a:r>
          </a:p>
        </p:txBody>
      </p:sp>
    </p:spTree>
    <p:extLst>
      <p:ext uri="{BB962C8B-B14F-4D97-AF65-F5344CB8AC3E}">
        <p14:creationId xmlns:p14="http://schemas.microsoft.com/office/powerpoint/2010/main" val="2124417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488496" y="3170499"/>
            <a:ext cx="5314950" cy="5170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3733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rPr>
              <a:t>Kubernetes Authorization</a:t>
            </a:r>
          </a:p>
        </p:txBody>
      </p:sp>
    </p:spTree>
    <p:extLst>
      <p:ext uri="{BB962C8B-B14F-4D97-AF65-F5344CB8AC3E}">
        <p14:creationId xmlns:p14="http://schemas.microsoft.com/office/powerpoint/2010/main" val="3444921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771906" y="990794"/>
            <a:ext cx="74851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MT"/>
              </a:rPr>
              <a:t>Can a User do Requested Action ?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591F5-1FEC-41B7-810C-804A2023571D}"/>
              </a:ext>
            </a:extLst>
          </p:cNvPr>
          <p:cNvSpPr/>
          <p:nvPr/>
        </p:nvSpPr>
        <p:spPr>
          <a:xfrm>
            <a:off x="1061466" y="1707565"/>
            <a:ext cx="544906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ArialMT"/>
              </a:rPr>
              <a:t>Kubernetes Authorization Modes</a:t>
            </a:r>
            <a:endParaRPr lang="en-US" sz="25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Kubernetes Authorization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8ADC9-0E78-49E0-9A5C-BE90E0990DBD}"/>
              </a:ext>
            </a:extLst>
          </p:cNvPr>
          <p:cNvSpPr/>
          <p:nvPr/>
        </p:nvSpPr>
        <p:spPr>
          <a:xfrm>
            <a:off x="1607058" y="2327712"/>
            <a:ext cx="4833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MT"/>
              </a:rPr>
              <a:t>AlwaysAllow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7753A5-3FF3-45BC-9CC4-65DB2B72A773}"/>
              </a:ext>
            </a:extLst>
          </p:cNvPr>
          <p:cNvSpPr/>
          <p:nvPr/>
        </p:nvSpPr>
        <p:spPr>
          <a:xfrm>
            <a:off x="1607058" y="2854816"/>
            <a:ext cx="4833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MT"/>
              </a:rPr>
              <a:t>AlwaysDeny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A65616-678B-4D0E-B518-C1BA852ED76C}"/>
              </a:ext>
            </a:extLst>
          </p:cNvPr>
          <p:cNvSpPr/>
          <p:nvPr/>
        </p:nvSpPr>
        <p:spPr>
          <a:xfrm>
            <a:off x="1607058" y="3429000"/>
            <a:ext cx="48333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MT"/>
              </a:rPr>
              <a:t>Node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8429-89B7-44D8-B7A1-D085155B7F18}"/>
              </a:ext>
            </a:extLst>
          </p:cNvPr>
          <p:cNvSpPr/>
          <p:nvPr/>
        </p:nvSpPr>
        <p:spPr>
          <a:xfrm>
            <a:off x="1607058" y="4003184"/>
            <a:ext cx="5625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MT"/>
              </a:rPr>
              <a:t>Attribute Based Access Control (ABAC)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F734E-69B3-4661-A096-1C3526308C8D}"/>
              </a:ext>
            </a:extLst>
          </p:cNvPr>
          <p:cNvSpPr/>
          <p:nvPr/>
        </p:nvSpPr>
        <p:spPr>
          <a:xfrm>
            <a:off x="1607058" y="4567753"/>
            <a:ext cx="5625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MT"/>
              </a:rPr>
              <a:t>Role Based Access Control (RBAC)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46354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835914" y="1095264"/>
            <a:ext cx="74851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RBAC -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591F5-1FEC-41B7-810C-804A2023571D}"/>
              </a:ext>
            </a:extLst>
          </p:cNvPr>
          <p:cNvSpPr/>
          <p:nvPr/>
        </p:nvSpPr>
        <p:spPr>
          <a:xfrm>
            <a:off x="1061466" y="1707565"/>
            <a:ext cx="660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Is a set of rules to map allowed operations on set of resources in a namespace (ns1) or cluster</a:t>
            </a:r>
            <a:endParaRPr lang="en-US" sz="25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Role Based Access Control (RBAC)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9DDC3-139D-4429-8A15-F3BED83BCB19}"/>
              </a:ext>
            </a:extLst>
          </p:cNvPr>
          <p:cNvSpPr/>
          <p:nvPr/>
        </p:nvSpPr>
        <p:spPr>
          <a:xfrm>
            <a:off x="1061466" y="2330225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Configurable via API</a:t>
            </a:r>
            <a:endParaRPr lang="en-US" sz="25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5C7ABD-FDBF-47C3-8CE9-0C8959576E9D}"/>
              </a:ext>
            </a:extLst>
          </p:cNvPr>
          <p:cNvSpPr/>
          <p:nvPr/>
        </p:nvSpPr>
        <p:spPr>
          <a:xfrm>
            <a:off x="1061466" y="2739735"/>
            <a:ext cx="768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Permissions are purely additive, there are no deny permissions</a:t>
            </a:r>
            <a:endParaRPr lang="en-US" sz="2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3AC918-02D7-4AF4-9BB1-03FD6EF770B5}"/>
              </a:ext>
            </a:extLst>
          </p:cNvPr>
          <p:cNvSpPr/>
          <p:nvPr/>
        </p:nvSpPr>
        <p:spPr>
          <a:xfrm>
            <a:off x="1061466" y="3865501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Permissions can be scoped to:</a:t>
            </a:r>
            <a:endParaRPr lang="en-US" sz="2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DFAAE2-4272-45BF-8794-0CB87C31EFCB}"/>
              </a:ext>
            </a:extLst>
          </p:cNvPr>
          <p:cNvSpPr/>
          <p:nvPr/>
        </p:nvSpPr>
        <p:spPr>
          <a:xfrm>
            <a:off x="1277874" y="4990004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Namespace</a:t>
            </a:r>
            <a:endParaRPr lang="en-US" sz="2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77C27A-70B2-4194-A1B3-F1CCE38D73CF}"/>
              </a:ext>
            </a:extLst>
          </p:cNvPr>
          <p:cNvSpPr/>
          <p:nvPr/>
        </p:nvSpPr>
        <p:spPr>
          <a:xfrm>
            <a:off x="1061466" y="3171740"/>
            <a:ext cx="7680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Uses concepts of Role and Role Bindings to create assign and enforce permissions</a:t>
            </a:r>
            <a:endParaRPr lang="en-US" sz="2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514B01-00AA-41DC-A23C-B10E0DE0E639}"/>
              </a:ext>
            </a:extLst>
          </p:cNvPr>
          <p:cNvSpPr/>
          <p:nvPr/>
        </p:nvSpPr>
        <p:spPr>
          <a:xfrm>
            <a:off x="1277874" y="4271385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Nodes</a:t>
            </a:r>
            <a:endParaRPr lang="en-US" sz="2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77DD0-4AAA-4EEF-A612-D778623370FF}"/>
              </a:ext>
            </a:extLst>
          </p:cNvPr>
          <p:cNvSpPr/>
          <p:nvPr/>
        </p:nvSpPr>
        <p:spPr>
          <a:xfrm>
            <a:off x="1277874" y="4620672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Control Plane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9762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A49E95-20C6-4113-91A1-63739D01D64D}"/>
              </a:ext>
            </a:extLst>
          </p:cNvPr>
          <p:cNvSpPr/>
          <p:nvPr/>
        </p:nvSpPr>
        <p:spPr>
          <a:xfrm>
            <a:off x="634746" y="904964"/>
            <a:ext cx="93505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request has the following attributes that can be considered for</a:t>
            </a:r>
          </a:p>
          <a:p>
            <a:r>
              <a:rPr lang="en-US" sz="2400" dirty="0"/>
              <a:t>authorization: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591F5-1FEC-41B7-810C-804A2023571D}"/>
              </a:ext>
            </a:extLst>
          </p:cNvPr>
          <p:cNvSpPr/>
          <p:nvPr/>
        </p:nvSpPr>
        <p:spPr>
          <a:xfrm>
            <a:off x="1015746" y="1881301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user (the user-string which a user was authenticated as)</a:t>
            </a:r>
            <a:endParaRPr lang="en-US" sz="25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- Attributes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9DDC3-139D-4429-8A15-F3BED83BCB19}"/>
              </a:ext>
            </a:extLst>
          </p:cNvPr>
          <p:cNvSpPr/>
          <p:nvPr/>
        </p:nvSpPr>
        <p:spPr>
          <a:xfrm>
            <a:off x="1015746" y="2298063"/>
            <a:ext cx="7771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(the list of group names the authenticated user is a member of)</a:t>
            </a:r>
            <a:endParaRPr lang="en-US" sz="25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5C7ABD-FDBF-47C3-8CE9-0C8959576E9D}"/>
              </a:ext>
            </a:extLst>
          </p:cNvPr>
          <p:cNvSpPr/>
          <p:nvPr/>
        </p:nvSpPr>
        <p:spPr>
          <a:xfrm>
            <a:off x="1015746" y="2714825"/>
            <a:ext cx="7680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“extra” (a map of arbitrary string keys to string </a:t>
            </a:r>
            <a:r>
              <a:rPr lang="en-US" dirty="0" err="1">
                <a:solidFill>
                  <a:srgbClr val="444444"/>
                </a:solidFill>
              </a:rPr>
              <a:t>values,provided</a:t>
            </a:r>
            <a:r>
              <a:rPr lang="en-US" dirty="0">
                <a:solidFill>
                  <a:srgbClr val="444444"/>
                </a:solidFill>
              </a:rPr>
              <a:t> by the authentication layer)</a:t>
            </a:r>
            <a:endParaRPr lang="en-US" sz="2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3AC918-02D7-4AF4-9BB1-03FD6EF770B5}"/>
              </a:ext>
            </a:extLst>
          </p:cNvPr>
          <p:cNvSpPr/>
          <p:nvPr/>
        </p:nvSpPr>
        <p:spPr>
          <a:xfrm>
            <a:off x="1015746" y="3807141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request path</a:t>
            </a:r>
            <a:endParaRPr lang="en-US" sz="2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77C27A-70B2-4194-A1B3-F1CCE38D73CF}"/>
              </a:ext>
            </a:extLst>
          </p:cNvPr>
          <p:cNvSpPr/>
          <p:nvPr/>
        </p:nvSpPr>
        <p:spPr>
          <a:xfrm>
            <a:off x="1015746" y="3345476"/>
            <a:ext cx="76801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whether the request is for an API resource</a:t>
            </a:r>
            <a:endParaRPr lang="en-US" sz="2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514B01-00AA-41DC-A23C-B10E0DE0E639}"/>
              </a:ext>
            </a:extLst>
          </p:cNvPr>
          <p:cNvSpPr/>
          <p:nvPr/>
        </p:nvSpPr>
        <p:spPr>
          <a:xfrm>
            <a:off x="1155954" y="4268806"/>
            <a:ext cx="6320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allows authorizing access to miscellaneous non-resource</a:t>
            </a:r>
          </a:p>
          <a:p>
            <a:r>
              <a:rPr lang="en-US" dirty="0">
                <a:solidFill>
                  <a:srgbClr val="444444"/>
                </a:solidFill>
              </a:rPr>
              <a:t>    endpoints like /</a:t>
            </a:r>
            <a:r>
              <a:rPr lang="en-US" dirty="0" err="1">
                <a:solidFill>
                  <a:srgbClr val="444444"/>
                </a:solidFill>
              </a:rPr>
              <a:t>api</a:t>
            </a:r>
            <a:r>
              <a:rPr lang="en-US" dirty="0">
                <a:solidFill>
                  <a:srgbClr val="444444"/>
                </a:solidFill>
              </a:rPr>
              <a:t> or /</a:t>
            </a:r>
            <a:r>
              <a:rPr lang="en-US" dirty="0" err="1">
                <a:solidFill>
                  <a:srgbClr val="444444"/>
                </a:solidFill>
              </a:rPr>
              <a:t>healthz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5524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- Attributes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F5AAE-E309-4387-B25E-1C80697A9AC4}"/>
              </a:ext>
            </a:extLst>
          </p:cNvPr>
          <p:cNvSpPr/>
          <p:nvPr/>
        </p:nvSpPr>
        <p:spPr>
          <a:xfrm>
            <a:off x="635508" y="1121522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request verb</a:t>
            </a:r>
            <a:endParaRPr lang="en-US" sz="2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2B20E3-5ED9-4FCE-ABF9-9833B1B64867}"/>
              </a:ext>
            </a:extLst>
          </p:cNvPr>
          <p:cNvSpPr/>
          <p:nvPr/>
        </p:nvSpPr>
        <p:spPr>
          <a:xfrm>
            <a:off x="1015746" y="1513091"/>
            <a:ext cx="6601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</a:t>
            </a:r>
            <a:r>
              <a:rPr lang="en-US" b="1" dirty="0"/>
              <a:t> </a:t>
            </a:r>
            <a:r>
              <a:rPr lang="en-US" dirty="0"/>
              <a:t>verbs :</a:t>
            </a:r>
            <a:br>
              <a:rPr lang="en-US" dirty="0"/>
            </a:br>
            <a:r>
              <a:rPr lang="en-US" dirty="0"/>
              <a:t>get, list, create, update, patch, watch, proxy, redirect, delete, and </a:t>
            </a:r>
            <a:r>
              <a:rPr lang="en-US" dirty="0" err="1"/>
              <a:t>deletecollection</a:t>
            </a:r>
            <a:r>
              <a:rPr lang="en-US" dirty="0"/>
              <a:t> are used for resource requests</a:t>
            </a:r>
            <a:endParaRPr lang="en-US" sz="2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4AB109-6FDB-4B0B-84C5-2EC293FD0417}"/>
              </a:ext>
            </a:extLst>
          </p:cNvPr>
          <p:cNvSpPr/>
          <p:nvPr/>
        </p:nvSpPr>
        <p:spPr>
          <a:xfrm>
            <a:off x="540258" y="2505670"/>
            <a:ext cx="66012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HTTP verbs:</a:t>
            </a:r>
            <a:br>
              <a:rPr lang="en-US" dirty="0"/>
            </a:br>
            <a:r>
              <a:rPr lang="en-US" dirty="0"/>
              <a:t>get, post, put, and delete are used for </a:t>
            </a:r>
            <a:r>
              <a:rPr lang="en-US" dirty="0" err="1"/>
              <a:t>nonresource</a:t>
            </a:r>
            <a:r>
              <a:rPr lang="en-US" dirty="0"/>
              <a:t> requests</a:t>
            </a:r>
            <a:endParaRPr lang="en-US" sz="2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90A9C6-DB2F-4B0D-842C-37DE9EDA4159}"/>
              </a:ext>
            </a:extLst>
          </p:cNvPr>
          <p:cNvSpPr/>
          <p:nvPr/>
        </p:nvSpPr>
        <p:spPr>
          <a:xfrm>
            <a:off x="635508" y="3498249"/>
            <a:ext cx="660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resource and sub resource is being accessed(for resource requests only)</a:t>
            </a:r>
            <a:endParaRPr lang="en-US" sz="25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B17C04-C960-4C22-913C-82DCB6557134}"/>
              </a:ext>
            </a:extLst>
          </p:cNvPr>
          <p:cNvSpPr/>
          <p:nvPr/>
        </p:nvSpPr>
        <p:spPr>
          <a:xfrm>
            <a:off x="635508" y="4167662"/>
            <a:ext cx="660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namespace of the object being accessed (for name spaced resource requests only)</a:t>
            </a:r>
            <a:endParaRPr lang="en-US" sz="25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BEFCEB-0F45-4469-A468-1A002AB2E16C}"/>
              </a:ext>
            </a:extLst>
          </p:cNvPr>
          <p:cNvSpPr/>
          <p:nvPr/>
        </p:nvSpPr>
        <p:spPr>
          <a:xfrm>
            <a:off x="635508" y="4883242"/>
            <a:ext cx="660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API group being accessed (for resource requests only); an empty string designates the core API Group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373018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API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F5AAE-E309-4387-B25E-1C80697A9AC4}"/>
              </a:ext>
            </a:extLst>
          </p:cNvPr>
          <p:cNvSpPr/>
          <p:nvPr/>
        </p:nvSpPr>
        <p:spPr>
          <a:xfrm>
            <a:off x="374648" y="1611311"/>
            <a:ext cx="8092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Declares 4 top level types that can be interacted with via the API or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2B20E3-5ED9-4FCE-ABF9-9833B1B64867}"/>
              </a:ext>
            </a:extLst>
          </p:cNvPr>
          <p:cNvSpPr/>
          <p:nvPr/>
        </p:nvSpPr>
        <p:spPr>
          <a:xfrm>
            <a:off x="1119378" y="2405412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Role</a:t>
            </a:r>
            <a:endParaRPr lang="en-US" sz="2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4AB109-6FDB-4B0B-84C5-2EC293FD0417}"/>
              </a:ext>
            </a:extLst>
          </p:cNvPr>
          <p:cNvSpPr/>
          <p:nvPr/>
        </p:nvSpPr>
        <p:spPr>
          <a:xfrm>
            <a:off x="653796" y="2868440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Cluster Role</a:t>
            </a:r>
            <a:endParaRPr lang="en-US" sz="2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90A9C6-DB2F-4B0D-842C-37DE9EDA4159}"/>
              </a:ext>
            </a:extLst>
          </p:cNvPr>
          <p:cNvSpPr/>
          <p:nvPr/>
        </p:nvSpPr>
        <p:spPr>
          <a:xfrm>
            <a:off x="1119378" y="3331468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RoleBinding</a:t>
            </a:r>
            <a:endParaRPr lang="en-US" sz="25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B17C04-C960-4C22-913C-82DCB6557134}"/>
              </a:ext>
            </a:extLst>
          </p:cNvPr>
          <p:cNvSpPr/>
          <p:nvPr/>
        </p:nvSpPr>
        <p:spPr>
          <a:xfrm>
            <a:off x="1119378" y="3802263"/>
            <a:ext cx="6601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ClusterRoleBinding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94723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Role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008967-876F-49C0-9EDD-8563363EB906}"/>
              </a:ext>
            </a:extLst>
          </p:cNvPr>
          <p:cNvSpPr/>
          <p:nvPr/>
        </p:nvSpPr>
        <p:spPr>
          <a:xfrm>
            <a:off x="1749552" y="1878967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kind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Role</a:t>
            </a:r>
          </a:p>
          <a:p>
            <a:r>
              <a:rPr lang="en-US" sz="2000" dirty="0" err="1">
                <a:solidFill>
                  <a:srgbClr val="008181"/>
                </a:solidFill>
                <a:latin typeface="Consolas" panose="020B0609020204030204" pitchFamily="49" charset="0"/>
              </a:rPr>
              <a:t>apiVersion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rbac.authorization.k8s.io/v1beta1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metadata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	namespace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default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	name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pod-reader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rules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 err="1">
                <a:solidFill>
                  <a:srgbClr val="008181"/>
                </a:solidFill>
                <a:latin typeface="Consolas" panose="020B0609020204030204" pitchFamily="49" charset="0"/>
              </a:rPr>
              <a:t>apiGroups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] # 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"" 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indicates the core API group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 resources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"pods"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solidFill>
                  <a:srgbClr val="008181"/>
                </a:solidFill>
                <a:latin typeface="Consolas" panose="020B0609020204030204" pitchFamily="49" charset="0"/>
              </a:rPr>
              <a:t> verbs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"get"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"watch"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DE1144"/>
                </a:solidFill>
                <a:latin typeface="Consolas" panose="020B0609020204030204" pitchFamily="49" charset="0"/>
              </a:rPr>
              <a:t>"list"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82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FE3018E-FF56-48AA-8CD3-21108C7F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9886"/>
            <a:ext cx="10668000" cy="517001"/>
          </a:xfrm>
        </p:spPr>
        <p:txBody>
          <a:bodyPr wrap="square" lIns="0" tIns="0" rIns="0" bIns="0">
            <a:spAutoFit/>
          </a:bodyPr>
          <a:lstStyle/>
          <a:p>
            <a:pPr defTabSz="914377">
              <a:spcBef>
                <a:spcPct val="0"/>
              </a:spcBef>
            </a:pPr>
            <a:r>
              <a:rPr lang="en-US" dirty="0"/>
              <a:t>Building a Microservice Application on Kubernetes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E8D0DD-EE99-465D-88A2-93888FE2B6DF}"/>
              </a:ext>
            </a:extLst>
          </p:cNvPr>
          <p:cNvSpPr/>
          <p:nvPr/>
        </p:nvSpPr>
        <p:spPr>
          <a:xfrm>
            <a:off x="365760" y="1022342"/>
            <a:ext cx="4210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the use case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ACB8D3-DEA6-4A74-8DEB-744E0D467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56" y="1391674"/>
            <a:ext cx="7924800" cy="473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38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53998"/>
          </a:xfrm>
        </p:spPr>
        <p:txBody>
          <a:bodyPr/>
          <a:lstStyle/>
          <a:p>
            <a:r>
              <a:rPr lang="en-US" sz="4000" dirty="0">
                <a:latin typeface="ArialMT"/>
              </a:rPr>
              <a:t>RBAC – </a:t>
            </a:r>
            <a:r>
              <a:rPr lang="en-US" sz="4000" dirty="0" err="1">
                <a:latin typeface="ArialMT"/>
              </a:rPr>
              <a:t>RoleBinding</a:t>
            </a:r>
            <a:r>
              <a:rPr lang="en-US" sz="4000" dirty="0">
                <a:latin typeface="ArialMT"/>
              </a:rPr>
              <a:t> to Role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1F1BC5-DF28-462C-95A7-DDCC32516454}"/>
              </a:ext>
            </a:extLst>
          </p:cNvPr>
          <p:cNvSpPr/>
          <p:nvPr/>
        </p:nvSpPr>
        <p:spPr>
          <a:xfrm>
            <a:off x="1724025" y="132876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This role binding allows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"jane"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to read pods </a:t>
            </a:r>
            <a:r>
              <a:rPr lang="en-US" b="1" dirty="0">
                <a:solidFill>
                  <a:srgbClr val="333333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"default"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RoleBinding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rbac.authorization.k8s.io/v1beta1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metadata: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name: read-pods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namespace: </a:t>
            </a:r>
            <a:r>
              <a:rPr lang="en-US" b="1" dirty="0">
                <a:solidFill>
                  <a:srgbClr val="333333"/>
                </a:solidFill>
                <a:latin typeface="Consolas-Bold"/>
              </a:rPr>
              <a:t>default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	subjects: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-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User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  name: jane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    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roleRef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kind: Role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name: pod-reader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70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ClusterRole</a:t>
            </a:r>
            <a:endParaRPr lang="en-US" sz="4000" dirty="0">
              <a:latin typeface="ArialM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A3383-0CF0-4565-91B5-7C1EF54F8FAE}"/>
              </a:ext>
            </a:extLst>
          </p:cNvPr>
          <p:cNvSpPr/>
          <p:nvPr/>
        </p:nvSpPr>
        <p:spPr>
          <a:xfrm>
            <a:off x="1362075" y="166446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8181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rbac.authorization.k8s.io/v1beta1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metadata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#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"namespace“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omitted since         		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are not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namespaced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	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secret-reader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	rules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      - </a:t>
            </a:r>
            <a:r>
              <a:rPr lang="en-US" dirty="0" err="1">
                <a:solidFill>
                  <a:srgbClr val="008181"/>
                </a:solidFill>
                <a:latin typeface="Consolas" panose="020B0609020204030204" pitchFamily="49" charset="0"/>
              </a:rPr>
              <a:t>apiGroups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             resources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"secrets"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008181"/>
                </a:solidFill>
                <a:latin typeface="Consolas" panose="020B0609020204030204" pitchFamily="49" charset="0"/>
              </a:rPr>
              <a:t>             verbs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[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"get"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"watch"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"list"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6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</a:t>
            </a:r>
            <a:r>
              <a:rPr lang="en-US" dirty="0" err="1"/>
              <a:t>RoleBinding</a:t>
            </a:r>
            <a:r>
              <a:rPr lang="en-US" dirty="0"/>
              <a:t> to </a:t>
            </a:r>
            <a:r>
              <a:rPr lang="en-US" dirty="0" err="1"/>
              <a:t>ClusterRole</a:t>
            </a:r>
            <a:endParaRPr lang="en-US" sz="4000" dirty="0">
              <a:latin typeface="Arial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975350-8E2C-49CB-8774-EC64B03C7DFA}"/>
              </a:ext>
            </a:extLst>
          </p:cNvPr>
          <p:cNvSpPr/>
          <p:nvPr/>
        </p:nvSpPr>
        <p:spPr>
          <a:xfrm>
            <a:off x="1790700" y="115216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This role binding allows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dave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to read         secrets </a:t>
            </a:r>
            <a:r>
              <a:rPr lang="en-US" b="1" dirty="0">
                <a:solidFill>
                  <a:srgbClr val="333333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"development"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RoleBinding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rbac.authorization.k8s.io/v1beta1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metadata: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name: read-secrets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	namespace: development # This only grants permissions within 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"development"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subjects: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-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kind: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User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dave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</a:p>
          <a:p>
            <a:r>
              <a:rPr lang="en-US" dirty="0" err="1">
                <a:solidFill>
                  <a:srgbClr val="DE1144"/>
                </a:solidFill>
                <a:latin typeface="Consolas" panose="020B0609020204030204" pitchFamily="49" charset="0"/>
              </a:rPr>
              <a:t>roleRef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kind: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name: secret-reader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60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ClusterRoleBinding</a:t>
            </a:r>
            <a:endParaRPr lang="en-US" sz="4000" dirty="0">
              <a:latin typeface="ArialM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2EA3FB-0047-4F28-9A12-A1B24F7FF868}"/>
              </a:ext>
            </a:extLst>
          </p:cNvPr>
          <p:cNvSpPr/>
          <p:nvPr/>
        </p:nvSpPr>
        <p:spPr>
          <a:xfrm>
            <a:off x="1838325" y="13192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 This cluster role binding allows anyone </a:t>
            </a:r>
            <a:r>
              <a:rPr lang="en-US" b="1" dirty="0">
                <a:solidFill>
                  <a:srgbClr val="445588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the </a:t>
            </a:r>
            <a:r>
              <a:rPr lang="en-US" dirty="0">
                <a:solidFill>
                  <a:srgbClr val="DE1144"/>
                </a:solidFill>
                <a:latin typeface="Consolas" panose="020B0609020204030204" pitchFamily="49" charset="0"/>
              </a:rPr>
              <a:t>"manager"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group to read secrets </a:t>
            </a:r>
            <a:r>
              <a:rPr lang="en-US" b="1" dirty="0">
                <a:solidFill>
                  <a:srgbClr val="445588"/>
                </a:solidFill>
                <a:latin typeface="Consolas-Bold"/>
              </a:rPr>
              <a:t>in </a:t>
            </a:r>
            <a:r>
              <a:rPr lang="en-US" dirty="0">
                <a:solidFill>
                  <a:srgbClr val="0086B4"/>
                </a:solidFill>
                <a:latin typeface="Consolas" panose="020B0609020204030204" pitchFamily="49" charset="0"/>
              </a:rPr>
              <a:t>any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namespace.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ClusterRoleBinding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apiVersion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rbac.authorization.k8s.io/v1beta1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metadata: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read-secrets-global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subjects: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- 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Group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manager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</a:p>
          <a:p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roleRef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kind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ClusterRole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Consolas-Bold"/>
              </a:rPr>
              <a:t>  name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secret-reader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apiGroup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: rbac.authorization.k8s.io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92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AF12B75E-551D-4C49-8152-6A02E500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RBAC – Use Cases</a:t>
            </a:r>
            <a:endParaRPr lang="en-US" sz="4000" dirty="0">
              <a:latin typeface="ArialM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AC329-CD10-438A-BA5D-670D53E03705}"/>
              </a:ext>
            </a:extLst>
          </p:cNvPr>
          <p:cNvSpPr/>
          <p:nvPr/>
        </p:nvSpPr>
        <p:spPr>
          <a:xfrm>
            <a:off x="1057275" y="1497011"/>
            <a:ext cx="4810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Limit user access to specific namespaces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95D0B-CE71-42F8-BD4F-EDF5529E634E}"/>
              </a:ext>
            </a:extLst>
          </p:cNvPr>
          <p:cNvSpPr/>
          <p:nvPr/>
        </p:nvSpPr>
        <p:spPr>
          <a:xfrm>
            <a:off x="1038226" y="2061661"/>
            <a:ext cx="4962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Limit user permissions relative to their Role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6B0D2-1C11-4F59-91A0-04885A945B80}"/>
              </a:ext>
            </a:extLst>
          </p:cNvPr>
          <p:cNvSpPr/>
          <p:nvPr/>
        </p:nvSpPr>
        <p:spPr>
          <a:xfrm>
            <a:off x="1057275" y="2633694"/>
            <a:ext cx="481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Group users based on their Roles and   assign permissions to the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68E40E-899C-4789-AA9A-6AE303AA09E9}"/>
              </a:ext>
            </a:extLst>
          </p:cNvPr>
          <p:cNvSpPr/>
          <p:nvPr/>
        </p:nvSpPr>
        <p:spPr>
          <a:xfrm>
            <a:off x="1057275" y="3301521"/>
            <a:ext cx="481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Pre-assign special hardware nodes to certain user groups and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600177-034C-4EC4-A61A-DC33F600C72F}"/>
              </a:ext>
            </a:extLst>
          </p:cNvPr>
          <p:cNvSpPr/>
          <p:nvPr/>
        </p:nvSpPr>
        <p:spPr>
          <a:xfrm>
            <a:off x="1057275" y="4118528"/>
            <a:ext cx="481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Segment your continuous deployment pipeline with permissions to deploy in to only specific namespaces</a:t>
            </a:r>
          </a:p>
        </p:txBody>
      </p:sp>
    </p:spTree>
    <p:extLst>
      <p:ext uri="{BB962C8B-B14F-4D97-AF65-F5344CB8AC3E}">
        <p14:creationId xmlns:p14="http://schemas.microsoft.com/office/powerpoint/2010/main" val="392108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0DC9-FD58-4ED8-8F88-975B4660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Microservices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8156F2-7078-45B6-942F-6C9438334FA4}"/>
              </a:ext>
            </a:extLst>
          </p:cNvPr>
          <p:cNvSpPr txBox="1">
            <a:spLocks/>
          </p:cNvSpPr>
          <p:nvPr/>
        </p:nvSpPr>
        <p:spPr>
          <a:xfrm>
            <a:off x="485774" y="1062595"/>
            <a:ext cx="11214100" cy="4510616"/>
          </a:xfrm>
          <a:prstGeom prst="rect">
            <a:avLst/>
          </a:prstGeom>
        </p:spPr>
        <p:txBody>
          <a:bodyPr lIns="0" tIns="0" rIns="0" bIns="0"/>
          <a:lstStyle>
            <a:lvl1pPr marL="228594" indent="-228594" algn="l" defTabSz="914377" rtl="0" eaLnBrk="1" latinLnBrk="0" hangingPunct="1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066773" indent="-152396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 consistency 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Complex Configurations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Service Registration and Discovery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Routing the traffic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Load balancing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Fault Tolerance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Monitoring and Tracing</a:t>
            </a:r>
          </a:p>
          <a:p>
            <a:pPr marL="609585" marR="0" lvl="0" indent="-609585" algn="l" defTabSz="914377" rtl="0" eaLnBrk="1" fontAlgn="auto" latinLnBrk="0" hangingPunct="1">
              <a:lnSpc>
                <a:spcPct val="113000"/>
              </a:lnSpc>
              <a:spcBef>
                <a:spcPts val="1600"/>
              </a:spcBef>
              <a:spcAft>
                <a:spcPts val="0"/>
              </a:spcAft>
              <a:buClr>
                <a:srgbClr val="808080"/>
              </a:buClr>
              <a:buSzTx/>
              <a:buFont typeface="Arial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73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2590-7070-4B06-833A-D285968A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39" y="3065853"/>
            <a:ext cx="11436351" cy="517064"/>
          </a:xfrm>
        </p:spPr>
        <p:txBody>
          <a:bodyPr/>
          <a:lstStyle/>
          <a:p>
            <a:r>
              <a:rPr lang="en-US" dirty="0"/>
              <a:t>Service Discovery in Kubernetes</a:t>
            </a:r>
          </a:p>
        </p:txBody>
      </p:sp>
    </p:spTree>
    <p:extLst>
      <p:ext uri="{BB962C8B-B14F-4D97-AF65-F5344CB8AC3E}">
        <p14:creationId xmlns:p14="http://schemas.microsoft.com/office/powerpoint/2010/main" val="54444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– Pods and Replication Controllers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20B19-1BE4-40FD-85B9-E8979196D26E}"/>
              </a:ext>
            </a:extLst>
          </p:cNvPr>
          <p:cNvSpPr/>
          <p:nvPr/>
        </p:nvSpPr>
        <p:spPr>
          <a:xfrm>
            <a:off x="708286" y="1313015"/>
            <a:ext cx="65703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Pods are fundamental units of deployment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11810-91E3-4C8F-A747-0B81D4944CB6}"/>
              </a:ext>
            </a:extLst>
          </p:cNvPr>
          <p:cNvSpPr/>
          <p:nvPr/>
        </p:nvSpPr>
        <p:spPr>
          <a:xfrm>
            <a:off x="708286" y="1885449"/>
            <a:ext cx="8938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Pod has one or more containers that may expose ports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0E7C0-BE52-4ECD-9FB2-2BDA6104BD1F}"/>
              </a:ext>
            </a:extLst>
          </p:cNvPr>
          <p:cNvSpPr/>
          <p:nvPr/>
        </p:nvSpPr>
        <p:spPr>
          <a:xfrm>
            <a:off x="685052" y="2457883"/>
            <a:ext cx="7496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Pod has a routable IP address assigned to 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41A522-253E-4646-84FB-D0486AE6EBB0}"/>
              </a:ext>
            </a:extLst>
          </p:cNvPr>
          <p:cNvSpPr/>
          <p:nvPr/>
        </p:nvSpPr>
        <p:spPr>
          <a:xfrm>
            <a:off x="708286" y="3107456"/>
            <a:ext cx="101913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Labels are used to logically identify Pods that match a specific criterion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1056FA-64F4-446F-827A-D780DA4BA8CE}"/>
              </a:ext>
            </a:extLst>
          </p:cNvPr>
          <p:cNvSpPr/>
          <p:nvPr/>
        </p:nvSpPr>
        <p:spPr>
          <a:xfrm>
            <a:off x="708286" y="3747572"/>
            <a:ext cx="9793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Replication Controller’s Selector matches the Pods based on Labels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1BA37D-2B71-43EF-8610-228FB1136758}"/>
              </a:ext>
            </a:extLst>
          </p:cNvPr>
          <p:cNvSpPr/>
          <p:nvPr/>
        </p:nvSpPr>
        <p:spPr>
          <a:xfrm>
            <a:off x="708286" y="4387688"/>
            <a:ext cx="10351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Replication Controller maintains the desired count of Pods all the 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5677A-69DF-4440-88FC-AF0C03EA8F0D}"/>
              </a:ext>
            </a:extLst>
          </p:cNvPr>
          <p:cNvSpPr/>
          <p:nvPr/>
        </p:nvSpPr>
        <p:spPr>
          <a:xfrm>
            <a:off x="685052" y="5027804"/>
            <a:ext cx="9121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Pod IP address may change during its lifetime</a:t>
            </a:r>
          </a:p>
        </p:txBody>
      </p:sp>
    </p:spTree>
    <p:extLst>
      <p:ext uri="{BB962C8B-B14F-4D97-AF65-F5344CB8AC3E}">
        <p14:creationId xmlns:p14="http://schemas.microsoft.com/office/powerpoint/2010/main" val="161164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– Kubernetes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20B19-1BE4-40FD-85B9-E8979196D26E}"/>
              </a:ext>
            </a:extLst>
          </p:cNvPr>
          <p:cNvSpPr/>
          <p:nvPr/>
        </p:nvSpPr>
        <p:spPr>
          <a:xfrm>
            <a:off x="635134" y="1120991"/>
            <a:ext cx="8143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Service in Kubernetes is an object, similar to a 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011810-91E3-4C8F-A747-0B81D4944CB6}"/>
              </a:ext>
            </a:extLst>
          </p:cNvPr>
          <p:cNvSpPr/>
          <p:nvPr/>
        </p:nvSpPr>
        <p:spPr>
          <a:xfrm>
            <a:off x="635134" y="1635561"/>
            <a:ext cx="89386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 service can be defined as a logical set of pods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0E7C0-BE52-4ECD-9FB2-2BDA6104BD1F}"/>
              </a:ext>
            </a:extLst>
          </p:cNvPr>
          <p:cNvSpPr/>
          <p:nvPr/>
        </p:nvSpPr>
        <p:spPr>
          <a:xfrm>
            <a:off x="635134" y="2150131"/>
            <a:ext cx="84498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acts as the intermediary for Pods to talk to each other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41A522-253E-4646-84FB-D0486AE6EBB0}"/>
              </a:ext>
            </a:extLst>
          </p:cNvPr>
          <p:cNvSpPr/>
          <p:nvPr/>
        </p:nvSpPr>
        <p:spPr>
          <a:xfrm>
            <a:off x="629440" y="2659370"/>
            <a:ext cx="11436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Selectors are used for accessing all the Pods that match a specific Label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1056FA-64F4-446F-827A-D780DA4BA8CE}"/>
              </a:ext>
            </a:extLst>
          </p:cNvPr>
          <p:cNvSpPr/>
          <p:nvPr/>
        </p:nvSpPr>
        <p:spPr>
          <a:xfrm>
            <a:off x="629440" y="3164094"/>
            <a:ext cx="97939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Each Service exposes one of more ports and </a:t>
            </a:r>
            <a:r>
              <a:rPr lang="en-US" sz="2200" dirty="0" err="1"/>
              <a:t>targetPorts</a:t>
            </a:r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1BA37D-2B71-43EF-8610-228FB1136758}"/>
              </a:ext>
            </a:extLst>
          </p:cNvPr>
          <p:cNvSpPr/>
          <p:nvPr/>
        </p:nvSpPr>
        <p:spPr>
          <a:xfrm>
            <a:off x="629440" y="3648957"/>
            <a:ext cx="103517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dirty="0" err="1"/>
              <a:t>targetPort</a:t>
            </a:r>
            <a:r>
              <a:rPr lang="en-US" sz="2200" dirty="0"/>
              <a:t> is mapped to the port exposed by matching Pods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5677A-69DF-4440-88FC-AF0C03EA8F0D}"/>
              </a:ext>
            </a:extLst>
          </p:cNvPr>
          <p:cNvSpPr/>
          <p:nvPr/>
        </p:nvSpPr>
        <p:spPr>
          <a:xfrm>
            <a:off x="629440" y="4166972"/>
            <a:ext cx="91215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Pod IP address may change during its lifetime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2BF8A6-3426-4BF5-8897-97318516BA0F}"/>
              </a:ext>
            </a:extLst>
          </p:cNvPr>
          <p:cNvSpPr/>
          <p:nvPr/>
        </p:nvSpPr>
        <p:spPr>
          <a:xfrm>
            <a:off x="629440" y="4684987"/>
            <a:ext cx="91215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Important features provided by Service: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CDF11-7514-465C-BE88-AB309DFF9D05}"/>
              </a:ext>
            </a:extLst>
          </p:cNvPr>
          <p:cNvSpPr/>
          <p:nvPr/>
        </p:nvSpPr>
        <p:spPr>
          <a:xfrm>
            <a:off x="965669" y="5235182"/>
            <a:ext cx="9121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Load Balancing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11F874-E0A2-41F8-BD2A-594E8F62EC15}"/>
              </a:ext>
            </a:extLst>
          </p:cNvPr>
          <p:cNvSpPr/>
          <p:nvPr/>
        </p:nvSpPr>
        <p:spPr>
          <a:xfrm>
            <a:off x="965669" y="5723823"/>
            <a:ext cx="9121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190484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Components of Service Discovery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2F2E60-AB12-4DCC-A7B7-9F1E3BCC5B34}"/>
              </a:ext>
            </a:extLst>
          </p:cNvPr>
          <p:cNvSpPr/>
          <p:nvPr/>
        </p:nvSpPr>
        <p:spPr>
          <a:xfrm>
            <a:off x="787534" y="4198457"/>
            <a:ext cx="8143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CoreDNS</a:t>
            </a:r>
            <a:endParaRPr lang="en-US" sz="2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ED59F5-A7E7-485D-A5BA-01E496854CB8}"/>
              </a:ext>
            </a:extLst>
          </p:cNvPr>
          <p:cNvSpPr/>
          <p:nvPr/>
        </p:nvSpPr>
        <p:spPr>
          <a:xfrm>
            <a:off x="988702" y="1635624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also a DNS server which was default cluster DNS, prior to K8s version 1.11</a:t>
            </a:r>
            <a:endParaRPr lang="en-US" sz="2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D17FA6-490E-4726-B8E5-211BD6D8D942}"/>
              </a:ext>
            </a:extLst>
          </p:cNvPr>
          <p:cNvSpPr/>
          <p:nvPr/>
        </p:nvSpPr>
        <p:spPr>
          <a:xfrm>
            <a:off x="988702" y="2088702"/>
            <a:ext cx="8143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Several containers are used within a single pod: </a:t>
            </a:r>
            <a:r>
              <a:rPr lang="en-US" b="1" dirty="0" err="1"/>
              <a:t>kubedns</a:t>
            </a:r>
            <a:r>
              <a:rPr lang="en-US" dirty="0"/>
              <a:t>, </a:t>
            </a:r>
            <a:r>
              <a:rPr lang="en-US" b="1" dirty="0" err="1"/>
              <a:t>dnsmasq</a:t>
            </a:r>
            <a:r>
              <a:rPr lang="en-US" dirty="0"/>
              <a:t>, and </a:t>
            </a:r>
            <a:r>
              <a:rPr lang="en-US" b="1" dirty="0"/>
              <a:t>sidecar</a:t>
            </a:r>
            <a:r>
              <a:rPr lang="en-US" dirty="0"/>
              <a:t>.</a:t>
            </a:r>
            <a:endParaRPr lang="en-US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327E66-0F7E-4182-9DB9-CD448BA5E5FE}"/>
              </a:ext>
            </a:extLst>
          </p:cNvPr>
          <p:cNvSpPr/>
          <p:nvPr/>
        </p:nvSpPr>
        <p:spPr>
          <a:xfrm>
            <a:off x="1365130" y="2818779"/>
            <a:ext cx="814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kubedns</a:t>
            </a:r>
            <a:r>
              <a:rPr lang="en-US" b="1" dirty="0"/>
              <a:t> </a:t>
            </a:r>
            <a:r>
              <a:rPr lang="en-US" dirty="0"/>
              <a:t>container watches the Kubernetes API and serves DNS records</a:t>
            </a:r>
            <a:endParaRPr lang="en-US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81C22-B588-422A-9590-3585208CC2C1}"/>
              </a:ext>
            </a:extLst>
          </p:cNvPr>
          <p:cNvSpPr/>
          <p:nvPr/>
        </p:nvSpPr>
        <p:spPr>
          <a:xfrm>
            <a:off x="1365130" y="3271857"/>
            <a:ext cx="814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dnsmasq</a:t>
            </a:r>
            <a:r>
              <a:rPr lang="en-US" b="1" dirty="0"/>
              <a:t> </a:t>
            </a:r>
            <a:r>
              <a:rPr lang="en-US" dirty="0"/>
              <a:t>provides caching and stub domain support</a:t>
            </a:r>
            <a:endParaRPr lang="en-US" sz="2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91D1C5-5A5C-4A42-82D1-F19BAB49A407}"/>
              </a:ext>
            </a:extLst>
          </p:cNvPr>
          <p:cNvSpPr/>
          <p:nvPr/>
        </p:nvSpPr>
        <p:spPr>
          <a:xfrm>
            <a:off x="1365130" y="3737406"/>
            <a:ext cx="8143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sidecar </a:t>
            </a:r>
            <a:r>
              <a:rPr lang="en-US" dirty="0"/>
              <a:t>provides metrics and health checks</a:t>
            </a:r>
            <a:endParaRPr lang="en-US" sz="2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787534" y="1163625"/>
            <a:ext cx="8143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err="1"/>
              <a:t>Kube</a:t>
            </a:r>
            <a:r>
              <a:rPr lang="en-US" sz="2200" dirty="0"/>
              <a:t>-DNS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4CC2DE-20CC-4B68-8BB7-736BAF876EA1}"/>
              </a:ext>
            </a:extLst>
          </p:cNvPr>
          <p:cNvSpPr/>
          <p:nvPr/>
        </p:nvSpPr>
        <p:spPr>
          <a:xfrm>
            <a:off x="1365130" y="4721063"/>
            <a:ext cx="9461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a flexible, extensible DNS server that can serve as the Kubernetes cluster DNS</a:t>
            </a:r>
            <a:endParaRPr lang="en-US" sz="2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0AA5F-AF70-4AC4-A656-6C4A8B7D5102}"/>
              </a:ext>
            </a:extLst>
          </p:cNvPr>
          <p:cNvSpPr/>
          <p:nvPr/>
        </p:nvSpPr>
        <p:spPr>
          <a:xfrm>
            <a:off x="1365130" y="5124442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Maintained by CNCF</a:t>
            </a:r>
            <a:endParaRPr lang="en-US" sz="2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3EAA99-95EC-4CF7-8E09-A35D38601860}"/>
              </a:ext>
            </a:extLst>
          </p:cNvPr>
          <p:cNvSpPr/>
          <p:nvPr/>
        </p:nvSpPr>
        <p:spPr>
          <a:xfrm>
            <a:off x="1365130" y="5534886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Written in </a:t>
            </a:r>
            <a:r>
              <a:rPr lang="en-US" dirty="0" err="1"/>
              <a:t>GOLang</a:t>
            </a:r>
            <a:endParaRPr lang="en-US" sz="2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FC4296-7738-4280-A654-954362F47BED}"/>
              </a:ext>
            </a:extLst>
          </p:cNvPr>
          <p:cNvSpPr/>
          <p:nvPr/>
        </p:nvSpPr>
        <p:spPr>
          <a:xfrm>
            <a:off x="1365130" y="5908102"/>
            <a:ext cx="8895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Introduce in K8s version 1.11 as a replacement for </a:t>
            </a:r>
            <a:r>
              <a:rPr lang="en-US" dirty="0" err="1"/>
              <a:t>KubeDNS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2769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BDE4B8-6352-49BD-B977-3BA80993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01"/>
          </a:xfrm>
        </p:spPr>
        <p:txBody>
          <a:bodyPr/>
          <a:lstStyle/>
          <a:p>
            <a:r>
              <a:rPr lang="en-US" dirty="0"/>
              <a:t>Service Discovery in Kubernetes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ED59F5-A7E7-485D-A5BA-01E496854CB8}"/>
              </a:ext>
            </a:extLst>
          </p:cNvPr>
          <p:cNvSpPr/>
          <p:nvPr/>
        </p:nvSpPr>
        <p:spPr>
          <a:xfrm>
            <a:off x="985526" y="1893250"/>
            <a:ext cx="10214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Environment variable</a:t>
            </a:r>
            <a:r>
              <a:rPr lang="en-US" dirty="0"/>
              <a:t>: When a new Pod is created, environment variables from </a:t>
            </a:r>
            <a:br>
              <a:rPr lang="en-US" dirty="0"/>
            </a:br>
            <a:r>
              <a:rPr lang="en-US" dirty="0"/>
              <a:t>older services can be imported. This allows services to talk to each other.</a:t>
            </a:r>
            <a:endParaRPr lang="en-US" sz="2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9FC9F-6C6C-4A6D-83C3-6B8283D91476}"/>
              </a:ext>
            </a:extLst>
          </p:cNvPr>
          <p:cNvSpPr/>
          <p:nvPr/>
        </p:nvSpPr>
        <p:spPr>
          <a:xfrm>
            <a:off x="411106" y="1077742"/>
            <a:ext cx="9097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internal service discovery, Kubernetes provides two options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1D45E-C822-4D45-9479-FC73E4216428}"/>
              </a:ext>
            </a:extLst>
          </p:cNvPr>
          <p:cNvSpPr/>
          <p:nvPr/>
        </p:nvSpPr>
        <p:spPr>
          <a:xfrm>
            <a:off x="974356" y="2830673"/>
            <a:ext cx="102145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DNS: </a:t>
            </a:r>
            <a:r>
              <a:rPr lang="en-US" dirty="0"/>
              <a:t>Every service registers to the DNS server, using this, new services can find and talk to other services. Kubernetes provides the </a:t>
            </a:r>
            <a:r>
              <a:rPr lang="en-US" dirty="0" err="1"/>
              <a:t>kube</a:t>
            </a:r>
            <a:r>
              <a:rPr lang="en-US" dirty="0"/>
              <a:t>-DNS and </a:t>
            </a:r>
            <a:r>
              <a:rPr lang="en-US" dirty="0" err="1"/>
              <a:t>CoreDNS</a:t>
            </a:r>
            <a:r>
              <a:rPr lang="en-US" dirty="0"/>
              <a:t> server for this as an add-on resource.</a:t>
            </a:r>
            <a:endParaRPr lang="en-US" sz="2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4C38FF-ACAF-4121-9216-EC7B517C7C78}"/>
              </a:ext>
            </a:extLst>
          </p:cNvPr>
          <p:cNvSpPr/>
          <p:nvPr/>
        </p:nvSpPr>
        <p:spPr>
          <a:xfrm>
            <a:off x="411106" y="3830847"/>
            <a:ext cx="9747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external service discovery, Kubernetes provides two options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F18DE3-4FD8-4CE4-9249-AD08EDB1A154}"/>
              </a:ext>
            </a:extLst>
          </p:cNvPr>
          <p:cNvSpPr/>
          <p:nvPr/>
        </p:nvSpPr>
        <p:spPr>
          <a:xfrm>
            <a:off x="974356" y="4577882"/>
            <a:ext cx="10214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NodePort</a:t>
            </a:r>
            <a:r>
              <a:rPr lang="en-US" dirty="0"/>
              <a:t>: Kubernetes exposes the service through special ports (30000-32767) of the node IP address.</a:t>
            </a:r>
            <a:endParaRPr lang="en-US" sz="2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E32710-A7B4-49D4-A141-C5338F6AAC9C}"/>
              </a:ext>
            </a:extLst>
          </p:cNvPr>
          <p:cNvSpPr/>
          <p:nvPr/>
        </p:nvSpPr>
        <p:spPr>
          <a:xfrm>
            <a:off x="974356" y="5399112"/>
            <a:ext cx="10214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/>
              <a:t>Loadbalancer</a:t>
            </a:r>
            <a:r>
              <a:rPr lang="en-US" b="1" dirty="0"/>
              <a:t>: </a:t>
            </a:r>
            <a:r>
              <a:rPr lang="en-US" dirty="0"/>
              <a:t>Kubernetes interacts with the cloud provider to create a load balancer that redirects the traffic to the Pods.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504544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2E9850A-4D19-4592-9100-D4A99680F112}" vid="{650AE081-E2B8-4501-98EF-F380C82913ED}"/>
    </a:ext>
  </a:extLst>
</a:theme>
</file>

<file path=ppt/theme/theme3.xml><?xml version="1.0" encoding="utf-8"?>
<a:theme xmlns:a="http://schemas.openxmlformats.org/drawingml/2006/main" name="1_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F5B492C-F24C-4B58-B79D-7CE32027BD08}" vid="{16E78AFB-52D6-4C96-BBA2-BF61B962646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4335</TotalTime>
  <Words>1563</Words>
  <Application>Microsoft Office PowerPoint</Application>
  <PresentationFormat>Widescreen</PresentationFormat>
  <Paragraphs>247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6</vt:lpstr>
      <vt:lpstr>7,Bold</vt:lpstr>
      <vt:lpstr>Arial</vt:lpstr>
      <vt:lpstr>ArialMT</vt:lpstr>
      <vt:lpstr>Calibri</vt:lpstr>
      <vt:lpstr>Consolas</vt:lpstr>
      <vt:lpstr>Consolas-Bold</vt:lpstr>
      <vt:lpstr>Symbol</vt:lpstr>
      <vt:lpstr>Wingdings</vt:lpstr>
      <vt:lpstr>1_Office Theme</vt:lpstr>
      <vt:lpstr>Dell Tech 2019</vt:lpstr>
      <vt:lpstr>1_Dell Tech 2019</vt:lpstr>
      <vt:lpstr>Kubernetes Workshop: Develop and Deploy a Microservices Application on Kubernetes  </vt:lpstr>
      <vt:lpstr>Workshop Agenda</vt:lpstr>
      <vt:lpstr>Building a Microservice Application on Kubernetes</vt:lpstr>
      <vt:lpstr>Challenges of Microservices</vt:lpstr>
      <vt:lpstr>Service Discovery in Kubernetes</vt:lpstr>
      <vt:lpstr>Quick Recap – Pods and Replication Controllers</vt:lpstr>
      <vt:lpstr>Quick Recap – Kubernetes Service</vt:lpstr>
      <vt:lpstr>Components of Service Discovery</vt:lpstr>
      <vt:lpstr>Service Discovery in Kubernetes</vt:lpstr>
      <vt:lpstr>Service Discovery - DNS</vt:lpstr>
      <vt:lpstr>Service Discovery – Environment variables</vt:lpstr>
      <vt:lpstr>Why Spring Cloud Kubernetes ?</vt:lpstr>
      <vt:lpstr>Spring Cloud nicely fits with Kubernetes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 Users</vt:lpstr>
      <vt:lpstr>Service Users</vt:lpstr>
      <vt:lpstr>Managing Enterprise PKS Users with UAA</vt:lpstr>
      <vt:lpstr>Grant Enterprise PKS Access to an Individual User</vt:lpstr>
      <vt:lpstr>PowerPoint Presentation</vt:lpstr>
      <vt:lpstr>Kubernetes Authorization</vt:lpstr>
      <vt:lpstr>Role Based Access Control (RBAC)</vt:lpstr>
      <vt:lpstr>RBAC - Attributes</vt:lpstr>
      <vt:lpstr>RBAC - Attributes</vt:lpstr>
      <vt:lpstr>RBAC – API Overview</vt:lpstr>
      <vt:lpstr>RBAC – Role</vt:lpstr>
      <vt:lpstr>RBAC – RoleBinding to Role</vt:lpstr>
      <vt:lpstr>RBAC – ClusterRole</vt:lpstr>
      <vt:lpstr>RBAC – RoleBinding to ClusterRole</vt:lpstr>
      <vt:lpstr>RBAC – ClusterRoleBinding</vt:lpstr>
      <vt:lpstr>RBAC –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Chunduru, NagendraKumar</dc:creator>
  <cp:lastModifiedBy>Roy, Nilanjan</cp:lastModifiedBy>
  <cp:revision>83</cp:revision>
  <dcterms:created xsi:type="dcterms:W3CDTF">2020-06-03T10:13:35Z</dcterms:created>
  <dcterms:modified xsi:type="dcterms:W3CDTF">2020-07-15T10:50:19Z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Dheeraj.Nayyar@emc.com</vt:lpwstr>
  </property>
  <property fmtid="{D5CDD505-2E9C-101B-9397-08002B2CF9AE}" pid="5" name="MSIP_Label_17cb76b2-10b8-4fe1-93d4-2202842406cd_SetDate">
    <vt:lpwstr>2020-07-15T08:49:59.1959157Z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e0a9be93-ca93-454d-aa40-c00f1d17bbc7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