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700" r:id="rId3"/>
  </p:sldMasterIdLst>
  <p:notesMasterIdLst>
    <p:notesMasterId r:id="rId36"/>
  </p:notesMasterIdLst>
  <p:sldIdLst>
    <p:sldId id="1941" r:id="rId4"/>
    <p:sldId id="1943" r:id="rId5"/>
    <p:sldId id="1973" r:id="rId6"/>
    <p:sldId id="1834" r:id="rId7"/>
    <p:sldId id="2050" r:id="rId8"/>
    <p:sldId id="1945" r:id="rId9"/>
    <p:sldId id="1946" r:id="rId10"/>
    <p:sldId id="1947" r:id="rId11"/>
    <p:sldId id="1948" r:id="rId12"/>
    <p:sldId id="1949" r:id="rId13"/>
    <p:sldId id="1950" r:id="rId14"/>
    <p:sldId id="2048" r:id="rId15"/>
    <p:sldId id="2051" r:id="rId16"/>
    <p:sldId id="2052" r:id="rId17"/>
    <p:sldId id="1954" r:id="rId18"/>
    <p:sldId id="1956" r:id="rId19"/>
    <p:sldId id="1957" r:id="rId20"/>
    <p:sldId id="1958" r:id="rId21"/>
    <p:sldId id="1968" r:id="rId22"/>
    <p:sldId id="1969" r:id="rId23"/>
    <p:sldId id="2053" r:id="rId24"/>
    <p:sldId id="1960" r:id="rId25"/>
    <p:sldId id="2054" r:id="rId26"/>
    <p:sldId id="1961" r:id="rId27"/>
    <p:sldId id="1964" r:id="rId28"/>
    <p:sldId id="2055" r:id="rId29"/>
    <p:sldId id="1965" r:id="rId30"/>
    <p:sldId id="1966" r:id="rId31"/>
    <p:sldId id="1967" r:id="rId32"/>
    <p:sldId id="1970" r:id="rId33"/>
    <p:sldId id="1971" r:id="rId34"/>
    <p:sldId id="19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943881" y="5912497"/>
            <a:ext cx="922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 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1034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9: Deploying Distributed Application </a:t>
            </a: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 </a:t>
            </a:r>
            <a:b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Kubernetes</a:t>
            </a:r>
            <a:endParaRPr kumimoji="0" lang="en-IN" sz="37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User Authentication and Authorization in Kubernetes</a:t>
            </a:r>
          </a:p>
        </p:txBody>
      </p:sp>
    </p:spTree>
    <p:extLst>
      <p:ext uri="{BB962C8B-B14F-4D97-AF65-F5344CB8AC3E}">
        <p14:creationId xmlns:p14="http://schemas.microsoft.com/office/powerpoint/2010/main" val="328112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4071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1443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867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Subjects: </a:t>
            </a:r>
            <a:r>
              <a:rPr lang="en-US" sz="1600" dirty="0">
                <a:latin typeface="ArialMT"/>
              </a:rPr>
              <a:t>The set of users and processes that want to access the Kubernetes API.</a:t>
            </a:r>
            <a:endParaRPr lang="en-US" sz="16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Key Concepts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B0CE-FFA6-446A-8754-5F833B7AC427}"/>
              </a:ext>
            </a:extLst>
          </p:cNvPr>
          <p:cNvSpPr/>
          <p:nvPr/>
        </p:nvSpPr>
        <p:spPr>
          <a:xfrm>
            <a:off x="1061466" y="2556332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Resources: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Kubernetes API Objects available in the cluster. Examples include</a:t>
            </a:r>
            <a:br>
              <a:rPr lang="en-US" sz="1600" dirty="0"/>
            </a:br>
            <a:r>
              <a:rPr lang="en-US" sz="1600" dirty="0"/>
              <a:t>                             Pods, Deployments, Services, Nodes, and </a:t>
            </a:r>
            <a:r>
              <a:rPr lang="en-US" sz="1600" dirty="0" err="1"/>
              <a:t>PersistentVolumes</a:t>
            </a:r>
            <a:r>
              <a:rPr lang="en-US" sz="1600" dirty="0"/>
              <a:t>, among</a:t>
            </a:r>
            <a:br>
              <a:rPr lang="en-US" sz="1600" dirty="0"/>
            </a:br>
            <a:r>
              <a:rPr lang="en-US" sz="1600" dirty="0"/>
              <a:t>                             others.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B47DF3-4123-48E6-9D4B-35134A41624C}"/>
              </a:ext>
            </a:extLst>
          </p:cNvPr>
          <p:cNvSpPr/>
          <p:nvPr/>
        </p:nvSpPr>
        <p:spPr>
          <a:xfrm>
            <a:off x="1061466" y="3659708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Verbs</a:t>
            </a:r>
            <a:r>
              <a:rPr lang="en-US" sz="2000" dirty="0">
                <a:latin typeface="ArialMT"/>
              </a:rPr>
              <a:t>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operations that can be executed to the resources above. Different verbs are</a:t>
            </a:r>
            <a:br>
              <a:rPr lang="en-US" sz="1600" dirty="0"/>
            </a:br>
            <a:r>
              <a:rPr lang="en-US" sz="1600" dirty="0"/>
              <a:t>              available (examples: get, watch, create, delete, etc.), but ultimately all of them are </a:t>
            </a:r>
            <a:br>
              <a:rPr lang="en-US" sz="1600" dirty="0"/>
            </a:br>
            <a:r>
              <a:rPr lang="en-US" sz="1600" dirty="0"/>
              <a:t>              Create, Read, Update or Delete (CRUD) operations.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ACB83-86E7-4E60-8494-69C1CBC6D498}"/>
              </a:ext>
            </a:extLst>
          </p:cNvPr>
          <p:cNvSpPr/>
          <p:nvPr/>
        </p:nvSpPr>
        <p:spPr>
          <a:xfrm>
            <a:off x="704088" y="5207973"/>
            <a:ext cx="1009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to connect subjects, API resources, and operations. In other words, we want to specify, given a </a:t>
            </a:r>
            <a:r>
              <a:rPr lang="en-US" b="1" dirty="0"/>
              <a:t>user</a:t>
            </a:r>
            <a:r>
              <a:rPr lang="en-US" dirty="0"/>
              <a:t>, which </a:t>
            </a:r>
            <a:r>
              <a:rPr lang="en-US" b="1" dirty="0"/>
              <a:t>operations</a:t>
            </a:r>
            <a:r>
              <a:rPr lang="en-US" dirty="0"/>
              <a:t> can be executed over a set of 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25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9" y="1346135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20393" y="19482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4811" y="24112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20393" y="28742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20393" y="33450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866EE-EBE6-4718-AC72-86ED37948CCE}"/>
              </a:ext>
            </a:extLst>
          </p:cNvPr>
          <p:cNvSpPr/>
          <p:nvPr/>
        </p:nvSpPr>
        <p:spPr>
          <a:xfrm>
            <a:off x="814578" y="4148378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Roles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API Resources and Verbs. These can be reused for different subjects.</a:t>
            </a:r>
            <a:br>
              <a:rPr lang="en-US" sz="1600" dirty="0"/>
            </a:br>
            <a:r>
              <a:rPr lang="en-US" sz="1600" dirty="0"/>
              <a:t>               These are </a:t>
            </a:r>
            <a:r>
              <a:rPr lang="en-US" sz="1600" dirty="0" err="1"/>
              <a:t>binded</a:t>
            </a:r>
            <a:r>
              <a:rPr lang="en-US" sz="1600" dirty="0"/>
              <a:t> to one </a:t>
            </a:r>
            <a:r>
              <a:rPr lang="en-US" sz="1600" dirty="0" err="1"/>
              <a:t>namespace.If</a:t>
            </a:r>
            <a:r>
              <a:rPr lang="en-US" sz="1600" dirty="0"/>
              <a:t> we want the role to be applied cluster-wide, </a:t>
            </a:r>
            <a:br>
              <a:rPr lang="en-US" sz="1600" dirty="0"/>
            </a:br>
            <a:r>
              <a:rPr lang="en-US" sz="1600" dirty="0"/>
              <a:t>               the equivalent object is called </a:t>
            </a:r>
            <a:r>
              <a:rPr lang="en-US" sz="1600" dirty="0" err="1"/>
              <a:t>ClusterRoles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EBA02-8251-4E71-A9D9-625B83F07A44}"/>
              </a:ext>
            </a:extLst>
          </p:cNvPr>
          <p:cNvSpPr/>
          <p:nvPr/>
        </p:nvSpPr>
        <p:spPr>
          <a:xfrm>
            <a:off x="814578" y="5213483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RoleBinding</a:t>
            </a:r>
            <a:r>
              <a:rPr lang="en-US" sz="2000" dirty="0"/>
              <a:t>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the remaining entity-subjects. Given a role, which already binds</a:t>
            </a:r>
            <a:br>
              <a:rPr lang="en-US" sz="1600" dirty="0"/>
            </a:br>
            <a:r>
              <a:rPr lang="en-US" sz="1600" dirty="0"/>
              <a:t>                            API Objects and verbs, we will establish which subjects can use it. For the </a:t>
            </a:r>
            <a:br>
              <a:rPr lang="en-US" sz="1600" dirty="0"/>
            </a:br>
            <a:r>
              <a:rPr lang="en-US" sz="1600" dirty="0"/>
              <a:t>                            cluster-level, non-</a:t>
            </a:r>
            <a:r>
              <a:rPr lang="en-US" sz="1600" dirty="0" err="1"/>
              <a:t>namespaced</a:t>
            </a:r>
            <a:r>
              <a:rPr lang="en-US" sz="1600" dirty="0"/>
              <a:t> equivalent, there are </a:t>
            </a:r>
            <a:r>
              <a:rPr lang="en-US" sz="1600" dirty="0" err="1"/>
              <a:t>ClusterRoleBindings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E74316-B366-4805-9F7D-C72BEE60E4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4" y="1705050"/>
            <a:ext cx="7839456" cy="3980238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4EEC5AB-36A2-447E-A65D-5DAC251C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</p:spTree>
    <p:extLst>
      <p:ext uri="{BB962C8B-B14F-4D97-AF65-F5344CB8AC3E}">
        <p14:creationId xmlns:p14="http://schemas.microsoft.com/office/powerpoint/2010/main" val="147263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test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pod-reader-create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</a:t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“create"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“test"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salme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dirty="0">
                <a:solidFill>
                  <a:srgbClr val="333333"/>
                </a:solidFill>
                <a:latin typeface="Consolas-Bold"/>
              </a:rPr>
              <a:t>test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pod-read-create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3018E-FF56-48AA-8CD3-21108C7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517001"/>
          </a:xfrm>
        </p:spPr>
        <p:txBody>
          <a:bodyPr wrap="square" lIns="0" tIns="0" rIns="0" bIns="0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n-US" dirty="0"/>
              <a:t>Building a Microservice Application on 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8D0DD-EE99-465D-88A2-93888FE2B6DF}"/>
              </a:ext>
            </a:extLst>
          </p:cNvPr>
          <p:cNvSpPr/>
          <p:nvPr/>
        </p:nvSpPr>
        <p:spPr>
          <a:xfrm>
            <a:off x="365760" y="1022342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use case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B8D3-DEA6-4A74-8DEB-744E0D46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391674"/>
            <a:ext cx="7924800" cy="4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Service Discovery in Kubernetes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1399</Words>
  <Application>Microsoft Office PowerPoint</Application>
  <PresentationFormat>Widescreen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6</vt:lpstr>
      <vt:lpstr>7,Bold</vt:lpstr>
      <vt:lpstr>Arial</vt:lpstr>
      <vt:lpstr>ArialMT</vt:lpstr>
      <vt:lpstr>Calibri</vt:lpstr>
      <vt:lpstr>Consolas</vt:lpstr>
      <vt:lpstr>Consolas-Bold</vt:lpstr>
      <vt:lpstr>Symbol</vt:lpstr>
      <vt:lpstr>Wingdings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RBAC – Key Concepts</vt:lpstr>
      <vt:lpstr>Role Based Access Control (RBAC)</vt:lpstr>
      <vt:lpstr>RBAC – API Objects</vt:lpstr>
      <vt:lpstr>RBAC – RoleBinding to Role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99</cp:revision>
  <dcterms:created xsi:type="dcterms:W3CDTF">2020-06-03T10:13:35Z</dcterms:created>
  <dcterms:modified xsi:type="dcterms:W3CDTF">2020-07-19T08:04:07Z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Dheeraj.Nayyar@emc.com</vt:lpwstr>
  </property>
  <property fmtid="{D5CDD505-2E9C-101B-9397-08002B2CF9AE}" pid="5" name="MSIP_Label_17cb76b2-10b8-4fe1-93d4-2202842406cd_SetDate">
    <vt:lpwstr>2020-07-15T08:49:59.1959157Z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e0a9be93-ca93-454d-aa40-c00f1d17bbc7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