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63">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63"/>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7432b20b5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7432b20b5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7432b20b5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7432b20b5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75bc52b4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75bc52b4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772f018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772f018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7422327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b7422327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75bc52b4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75bc52b4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7432b20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67432b20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7432b20b5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7432b20b5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7432b20b5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7432b20b5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7432b20b5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7432b20b5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7432b20b5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7432b20b5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7432b20b5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7432b20b5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7432b20b5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7432b20b5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6.png"/><Relationship Id="rId6"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19.png"/><Relationship Id="rId5" Type="http://schemas.openxmlformats.org/officeDocument/2006/relationships/image" Target="../media/image24.png"/><Relationship Id="rId6"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linkedin.com/in/aphan1119/" TargetMode="External"/><Relationship Id="rId4" Type="http://schemas.openxmlformats.org/officeDocument/2006/relationships/hyperlink" Target="https://github.com/aphan111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ctr" bIns="91425" lIns="91425" spcFirstLastPara="1" rIns="91425" wrap="square" tIns="91425">
            <a:normAutofit/>
          </a:bodyPr>
          <a:lstStyle/>
          <a:p>
            <a:pPr indent="0" lvl="0" marL="0" rtl="0" algn="l">
              <a:lnSpc>
                <a:spcPct val="122222"/>
              </a:lnSpc>
              <a:spcBef>
                <a:spcPts val="0"/>
              </a:spcBef>
              <a:spcAft>
                <a:spcPts val="0"/>
              </a:spcAft>
              <a:buNone/>
            </a:pPr>
            <a:r>
              <a:t/>
            </a:r>
            <a:endParaRPr sz="2700">
              <a:latin typeface="Lato"/>
              <a:ea typeface="Lato"/>
              <a:cs typeface="Lato"/>
              <a:sym typeface="Lato"/>
            </a:endParaRPr>
          </a:p>
          <a:p>
            <a:pPr indent="0" lvl="0" marL="0" rtl="0" algn="ctr">
              <a:lnSpc>
                <a:spcPct val="122222"/>
              </a:lnSpc>
              <a:spcBef>
                <a:spcPts val="1200"/>
              </a:spcBef>
              <a:spcAft>
                <a:spcPts val="1200"/>
              </a:spcAft>
              <a:buNone/>
            </a:pPr>
            <a:r>
              <a:rPr lang="en" sz="3400">
                <a:latin typeface="Lato"/>
                <a:ea typeface="Lato"/>
                <a:cs typeface="Lato"/>
                <a:sym typeface="Lato"/>
              </a:rPr>
              <a:t>Jobs and Salaries in Data Science</a:t>
            </a:r>
            <a:endParaRPr sz="59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250">
                <a:solidFill>
                  <a:srgbClr val="FFFFFF"/>
                </a:solidFill>
                <a:latin typeface="Lato"/>
                <a:ea typeface="Lato"/>
                <a:cs typeface="Lato"/>
                <a:sym typeface="Lato"/>
              </a:rPr>
              <a:t>UNVEILING INSIGHTS WITH SQL</a:t>
            </a:r>
            <a:endParaRPr sz="2250">
              <a:solidFill>
                <a:srgbClr val="FFFFFF"/>
              </a:solidFill>
              <a:latin typeface="Lato"/>
              <a:ea typeface="Lato"/>
              <a:cs typeface="Lato"/>
              <a:sym typeface="Lato"/>
            </a:endParaRPr>
          </a:p>
        </p:txBody>
      </p:sp>
      <p:sp>
        <p:nvSpPr>
          <p:cNvPr id="56" name="Google Shape;56;p13"/>
          <p:cNvSpPr txBox="1"/>
          <p:nvPr/>
        </p:nvSpPr>
        <p:spPr>
          <a:xfrm>
            <a:off x="7627200" y="4424425"/>
            <a:ext cx="12051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Lato"/>
                <a:ea typeface="Lato"/>
                <a:cs typeface="Lato"/>
                <a:sym typeface="Lato"/>
              </a:rPr>
              <a:t>Anh Phan</a:t>
            </a:r>
            <a:endParaRPr sz="30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7. Average salary of Job Categories over the years</a:t>
            </a:r>
            <a:endParaRPr>
              <a:latin typeface="Lato"/>
              <a:ea typeface="Lato"/>
              <a:cs typeface="Lato"/>
              <a:sym typeface="Lato"/>
            </a:endParaRPr>
          </a:p>
        </p:txBody>
      </p:sp>
      <p:pic>
        <p:nvPicPr>
          <p:cNvPr id="131" name="Google Shape;131;p22"/>
          <p:cNvPicPr preferRelativeResize="0"/>
          <p:nvPr/>
        </p:nvPicPr>
        <p:blipFill>
          <a:blip r:embed="rId3">
            <a:alphaModFix/>
          </a:blip>
          <a:stretch>
            <a:fillRect/>
          </a:stretch>
        </p:blipFill>
        <p:spPr>
          <a:xfrm>
            <a:off x="311700" y="1155450"/>
            <a:ext cx="4312224" cy="1757500"/>
          </a:xfrm>
          <a:prstGeom prst="rect">
            <a:avLst/>
          </a:prstGeom>
          <a:noFill/>
          <a:ln>
            <a:noFill/>
          </a:ln>
        </p:spPr>
      </p:pic>
      <p:pic>
        <p:nvPicPr>
          <p:cNvPr id="132" name="Google Shape;132;p22"/>
          <p:cNvPicPr preferRelativeResize="0"/>
          <p:nvPr/>
        </p:nvPicPr>
        <p:blipFill>
          <a:blip r:embed="rId4">
            <a:alphaModFix/>
          </a:blip>
          <a:stretch>
            <a:fillRect/>
          </a:stretch>
        </p:blipFill>
        <p:spPr>
          <a:xfrm>
            <a:off x="4776625" y="1155450"/>
            <a:ext cx="4055675" cy="2504650"/>
          </a:xfrm>
          <a:prstGeom prst="rect">
            <a:avLst/>
          </a:prstGeom>
          <a:noFill/>
          <a:ln>
            <a:noFill/>
          </a:ln>
        </p:spPr>
      </p:pic>
      <p:sp>
        <p:nvSpPr>
          <p:cNvPr id="133" name="Google Shape;133;p22"/>
          <p:cNvSpPr txBox="1"/>
          <p:nvPr/>
        </p:nvSpPr>
        <p:spPr>
          <a:xfrm>
            <a:off x="311700" y="3050675"/>
            <a:ext cx="4312200" cy="161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200">
                <a:solidFill>
                  <a:schemeClr val="lt2"/>
                </a:solidFill>
                <a:latin typeface="Lato"/>
                <a:ea typeface="Lato"/>
                <a:cs typeface="Lato"/>
                <a:sym typeface="Lato"/>
              </a:rPr>
              <a:t>Machine Learning and AI job positions’ salary increase constantly over the course of 4 years, and with the rapid and strong development of AI technology, the job opportunities and average salary of this job category is going to increase still in the next few years.</a:t>
            </a:r>
            <a:endParaRPr sz="1200">
              <a:solidFill>
                <a:schemeClr val="lt2"/>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8. How is Company size affect salary</a:t>
            </a:r>
            <a:endParaRPr>
              <a:latin typeface="Lato"/>
              <a:ea typeface="Lato"/>
              <a:cs typeface="Lato"/>
              <a:sym typeface="Lato"/>
            </a:endParaRPr>
          </a:p>
        </p:txBody>
      </p:sp>
      <p:pic>
        <p:nvPicPr>
          <p:cNvPr id="139" name="Google Shape;139;p23"/>
          <p:cNvPicPr preferRelativeResize="0"/>
          <p:nvPr/>
        </p:nvPicPr>
        <p:blipFill>
          <a:blip r:embed="rId3">
            <a:alphaModFix/>
          </a:blip>
          <a:stretch>
            <a:fillRect/>
          </a:stretch>
        </p:blipFill>
        <p:spPr>
          <a:xfrm>
            <a:off x="311700" y="1151725"/>
            <a:ext cx="5029899" cy="929350"/>
          </a:xfrm>
          <a:prstGeom prst="rect">
            <a:avLst/>
          </a:prstGeom>
          <a:noFill/>
          <a:ln>
            <a:noFill/>
          </a:ln>
        </p:spPr>
      </p:pic>
      <p:pic>
        <p:nvPicPr>
          <p:cNvPr id="140" name="Google Shape;140;p23"/>
          <p:cNvPicPr preferRelativeResize="0"/>
          <p:nvPr/>
        </p:nvPicPr>
        <p:blipFill>
          <a:blip r:embed="rId4">
            <a:alphaModFix/>
          </a:blip>
          <a:stretch>
            <a:fillRect/>
          </a:stretch>
        </p:blipFill>
        <p:spPr>
          <a:xfrm>
            <a:off x="311700" y="2178425"/>
            <a:ext cx="5029899" cy="1806455"/>
          </a:xfrm>
          <a:prstGeom prst="rect">
            <a:avLst/>
          </a:prstGeom>
          <a:noFill/>
          <a:ln>
            <a:noFill/>
          </a:ln>
        </p:spPr>
      </p:pic>
      <p:sp>
        <p:nvSpPr>
          <p:cNvPr id="141" name="Google Shape;141;p23"/>
          <p:cNvSpPr txBox="1"/>
          <p:nvPr/>
        </p:nvSpPr>
        <p:spPr>
          <a:xfrm>
            <a:off x="311750" y="3955500"/>
            <a:ext cx="5330700" cy="9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2"/>
                </a:solidFill>
                <a:latin typeface="Lato"/>
                <a:ea typeface="Lato"/>
                <a:cs typeface="Lato"/>
                <a:sym typeface="Lato"/>
              </a:rPr>
              <a:t>On average, medium sized companies are willing to pay more for entry-level and mid-level roles. Large sized companies pay more for senior and executive roles.</a:t>
            </a:r>
            <a:endParaRPr sz="1100">
              <a:solidFill>
                <a:schemeClr val="lt2"/>
              </a:solidFill>
              <a:latin typeface="Lato"/>
              <a:ea typeface="Lato"/>
              <a:cs typeface="Lato"/>
              <a:sym typeface="Lato"/>
            </a:endParaRPr>
          </a:p>
          <a:p>
            <a:pPr indent="0" lvl="0" marL="0" rtl="0" algn="l">
              <a:spcBef>
                <a:spcPts val="0"/>
              </a:spcBef>
              <a:spcAft>
                <a:spcPts val="0"/>
              </a:spcAft>
              <a:buNone/>
            </a:pPr>
            <a:r>
              <a:t/>
            </a:r>
            <a:endParaRPr sz="1100">
              <a:solidFill>
                <a:schemeClr val="lt2"/>
              </a:solidFill>
              <a:latin typeface="Lato"/>
              <a:ea typeface="Lato"/>
              <a:cs typeface="Lato"/>
              <a:sym typeface="Lato"/>
            </a:endParaRPr>
          </a:p>
          <a:p>
            <a:pPr indent="0" lvl="0" marL="0" rtl="0" algn="l">
              <a:spcBef>
                <a:spcPts val="0"/>
              </a:spcBef>
              <a:spcAft>
                <a:spcPts val="0"/>
              </a:spcAft>
              <a:buNone/>
            </a:pPr>
            <a:r>
              <a:rPr lang="en" sz="1100">
                <a:solidFill>
                  <a:schemeClr val="lt2"/>
                </a:solidFill>
                <a:latin typeface="Lato"/>
                <a:ea typeface="Lato"/>
                <a:cs typeface="Lato"/>
                <a:sym typeface="Lato"/>
              </a:rPr>
              <a:t>This plot does not consider other factors such as company location. For example, the 'United States' has more medium-sized companies in the data than large-sized.</a:t>
            </a:r>
            <a:endParaRPr sz="1100">
              <a:solidFill>
                <a:schemeClr val="lt2"/>
              </a:solidFill>
              <a:latin typeface="Lato"/>
              <a:ea typeface="Lato"/>
              <a:cs typeface="Lato"/>
              <a:sym typeface="Lato"/>
            </a:endParaRPr>
          </a:p>
        </p:txBody>
      </p:sp>
      <p:pic>
        <p:nvPicPr>
          <p:cNvPr id="142" name="Google Shape;142;p23"/>
          <p:cNvPicPr preferRelativeResize="0"/>
          <p:nvPr/>
        </p:nvPicPr>
        <p:blipFill>
          <a:blip r:embed="rId5">
            <a:alphaModFix/>
          </a:blip>
          <a:stretch>
            <a:fillRect/>
          </a:stretch>
        </p:blipFill>
        <p:spPr>
          <a:xfrm>
            <a:off x="5464050" y="1151725"/>
            <a:ext cx="3316876" cy="3207761"/>
          </a:xfrm>
          <a:prstGeom prst="rect">
            <a:avLst/>
          </a:prstGeom>
          <a:noFill/>
          <a:ln>
            <a:noFill/>
          </a:ln>
        </p:spPr>
      </p:pic>
      <p:pic>
        <p:nvPicPr>
          <p:cNvPr id="143" name="Google Shape;143;p23"/>
          <p:cNvPicPr preferRelativeResize="0"/>
          <p:nvPr/>
        </p:nvPicPr>
        <p:blipFill>
          <a:blip r:embed="rId6">
            <a:alphaModFix/>
          </a:blip>
          <a:stretch>
            <a:fillRect/>
          </a:stretch>
        </p:blipFill>
        <p:spPr>
          <a:xfrm>
            <a:off x="7703175" y="1291857"/>
            <a:ext cx="1042975" cy="649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9. How is work settings affect jobs' salary</a:t>
            </a:r>
            <a:endParaRPr>
              <a:latin typeface="Lato"/>
              <a:ea typeface="Lato"/>
              <a:cs typeface="Lato"/>
              <a:sym typeface="Lato"/>
            </a:endParaRPr>
          </a:p>
        </p:txBody>
      </p:sp>
      <p:pic>
        <p:nvPicPr>
          <p:cNvPr id="149" name="Google Shape;149;p24"/>
          <p:cNvPicPr preferRelativeResize="0"/>
          <p:nvPr/>
        </p:nvPicPr>
        <p:blipFill>
          <a:blip r:embed="rId3">
            <a:alphaModFix/>
          </a:blip>
          <a:stretch>
            <a:fillRect/>
          </a:stretch>
        </p:blipFill>
        <p:spPr>
          <a:xfrm>
            <a:off x="311700" y="1162775"/>
            <a:ext cx="5120525" cy="972400"/>
          </a:xfrm>
          <a:prstGeom prst="rect">
            <a:avLst/>
          </a:prstGeom>
          <a:noFill/>
          <a:ln>
            <a:noFill/>
          </a:ln>
        </p:spPr>
      </p:pic>
      <p:pic>
        <p:nvPicPr>
          <p:cNvPr id="150" name="Google Shape;150;p24"/>
          <p:cNvPicPr preferRelativeResize="0"/>
          <p:nvPr/>
        </p:nvPicPr>
        <p:blipFill>
          <a:blip r:embed="rId4">
            <a:alphaModFix/>
          </a:blip>
          <a:stretch>
            <a:fillRect/>
          </a:stretch>
        </p:blipFill>
        <p:spPr>
          <a:xfrm>
            <a:off x="311700" y="2228875"/>
            <a:ext cx="5120525" cy="1747097"/>
          </a:xfrm>
          <a:prstGeom prst="rect">
            <a:avLst/>
          </a:prstGeom>
          <a:noFill/>
          <a:ln>
            <a:noFill/>
          </a:ln>
        </p:spPr>
      </p:pic>
      <p:sp>
        <p:nvSpPr>
          <p:cNvPr id="151" name="Google Shape;151;p24"/>
          <p:cNvSpPr txBox="1"/>
          <p:nvPr/>
        </p:nvSpPr>
        <p:spPr>
          <a:xfrm>
            <a:off x="311775" y="4020000"/>
            <a:ext cx="51204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2"/>
                </a:solidFill>
                <a:latin typeface="Lato"/>
                <a:ea typeface="Lato"/>
                <a:cs typeface="Lato"/>
                <a:sym typeface="Lato"/>
              </a:rPr>
              <a:t>To see how work settings affect jobs’ salary, I created boxplots for ease of visualization. We can see that those who work in-person at entry-level, mid-level, and senior positions make highest on average compared to those working hybrid or remote. Executives who work remote </a:t>
            </a:r>
            <a:endParaRPr sz="1100">
              <a:solidFill>
                <a:schemeClr val="lt2"/>
              </a:solidFill>
              <a:latin typeface="Lato"/>
              <a:ea typeface="Lato"/>
              <a:cs typeface="Lato"/>
              <a:sym typeface="Lato"/>
            </a:endParaRPr>
          </a:p>
        </p:txBody>
      </p:sp>
      <p:pic>
        <p:nvPicPr>
          <p:cNvPr id="152" name="Google Shape;152;p24"/>
          <p:cNvPicPr preferRelativeResize="0"/>
          <p:nvPr/>
        </p:nvPicPr>
        <p:blipFill>
          <a:blip r:embed="rId5">
            <a:alphaModFix/>
          </a:blip>
          <a:stretch>
            <a:fillRect/>
          </a:stretch>
        </p:blipFill>
        <p:spPr>
          <a:xfrm>
            <a:off x="5577300" y="1162775"/>
            <a:ext cx="3298151" cy="3820975"/>
          </a:xfrm>
          <a:prstGeom prst="rect">
            <a:avLst/>
          </a:prstGeom>
          <a:noFill/>
          <a:ln>
            <a:noFill/>
          </a:ln>
        </p:spPr>
      </p:pic>
      <p:pic>
        <p:nvPicPr>
          <p:cNvPr id="153" name="Google Shape;153;p24"/>
          <p:cNvPicPr preferRelativeResize="0"/>
          <p:nvPr/>
        </p:nvPicPr>
        <p:blipFill>
          <a:blip r:embed="rId6">
            <a:alphaModFix/>
          </a:blip>
          <a:stretch>
            <a:fillRect/>
          </a:stretch>
        </p:blipFill>
        <p:spPr>
          <a:xfrm>
            <a:off x="7741800" y="1427225"/>
            <a:ext cx="1090500" cy="643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Final Thoughts</a:t>
            </a:r>
            <a:endParaRPr/>
          </a:p>
        </p:txBody>
      </p:sp>
      <p:sp>
        <p:nvSpPr>
          <p:cNvPr id="159" name="Google Shape;159;p25"/>
          <p:cNvSpPr txBox="1"/>
          <p:nvPr>
            <p:ph idx="1" type="body"/>
          </p:nvPr>
        </p:nvSpPr>
        <p:spPr>
          <a:xfrm>
            <a:off x="311700" y="1152475"/>
            <a:ext cx="8520600" cy="269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latin typeface="Lato"/>
                <a:ea typeface="Lato"/>
                <a:cs typeface="Lato"/>
                <a:sym typeface="Lato"/>
              </a:rPr>
              <a:t>The analysis of jobs in data across multiple coun</a:t>
            </a:r>
            <a:r>
              <a:rPr lang="en" sz="1300">
                <a:latin typeface="Lato"/>
                <a:ea typeface="Lato"/>
                <a:cs typeface="Lato"/>
                <a:sym typeface="Lato"/>
              </a:rPr>
              <a:t>tries provided valuable insights. Using postgresql, we explored different job categories and the average salaries over the years, we were able to uncover trends such as the job trends and different experience levels’ salary range. Jobs in data ranges from multiple categories, and data is an important resource on which any company operates and makes decisions. </a:t>
            </a:r>
            <a:r>
              <a:rPr lang="en" sz="1300">
                <a:latin typeface="Lato"/>
                <a:ea typeface="Lato"/>
                <a:cs typeface="Lato"/>
                <a:sym typeface="Lato"/>
              </a:rPr>
              <a:t>Noteworthy findings include</a:t>
            </a:r>
            <a:r>
              <a:rPr lang="en" sz="1300">
                <a:latin typeface="Lato"/>
                <a:ea typeface="Lato"/>
                <a:cs typeface="Lato"/>
                <a:sym typeface="Lato"/>
              </a:rPr>
              <a:t> </a:t>
            </a:r>
            <a:r>
              <a:rPr lang="en" sz="1300">
                <a:latin typeface="Lato"/>
                <a:ea typeface="Lato"/>
                <a:cs typeface="Lato"/>
                <a:sym typeface="Lato"/>
              </a:rPr>
              <a:t>Data Science &amp; Research and Data Engineering job categories generate the most number of jobs throughout the years from 2020 to 2023. Within the past few years, Machine Learning and AI jobs are following closely in both job opportunities and salaries, and with the strong development of AI technology, Machine Learning and AI job category is going to grow more in the upcoming years. We also looked into factors that affect different experience levels salary, such as company size and work settings. This jobs data analysis focuses on jobs opportunities in data, offering insights for those who thinking about getting into data.</a:t>
            </a:r>
            <a:endParaRPr sz="13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Thank you!</a:t>
            </a:r>
            <a:endParaRPr>
              <a:latin typeface="Lato"/>
              <a:ea typeface="Lato"/>
              <a:cs typeface="Lato"/>
              <a:sym typeface="Lato"/>
            </a:endParaRPr>
          </a:p>
        </p:txBody>
      </p:sp>
      <p:sp>
        <p:nvSpPr>
          <p:cNvPr id="165" name="Google Shape;16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solidFill>
                  <a:srgbClr val="FFFFFF"/>
                </a:solidFill>
              </a:rPr>
              <a:t>Thank you for reading my ‘Jobs in Data’ Analysis, you can see more of my data findings on </a:t>
            </a:r>
            <a:r>
              <a:rPr lang="en" sz="1300" u="sng">
                <a:solidFill>
                  <a:schemeClr val="hlink"/>
                </a:solidFill>
                <a:hlinkClick r:id="rId3"/>
              </a:rPr>
              <a:t>LinkedIn</a:t>
            </a:r>
            <a:r>
              <a:rPr lang="en" sz="1300">
                <a:solidFill>
                  <a:srgbClr val="FFFFFF"/>
                </a:solidFill>
              </a:rPr>
              <a:t> &amp; </a:t>
            </a:r>
            <a:r>
              <a:rPr lang="en" sz="1300" u="sng">
                <a:solidFill>
                  <a:schemeClr val="hlink"/>
                </a:solidFill>
                <a:hlinkClick r:id="rId4"/>
              </a:rPr>
              <a:t>Github</a:t>
            </a:r>
            <a:r>
              <a:rPr lang="en" sz="1300">
                <a:solidFill>
                  <a:srgbClr val="FFFFFF"/>
                </a:solidFill>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Some </a:t>
            </a:r>
            <a:r>
              <a:rPr lang="en">
                <a:latin typeface="Lato"/>
                <a:ea typeface="Lato"/>
                <a:cs typeface="Lato"/>
                <a:sym typeface="Lato"/>
              </a:rPr>
              <a:t>SQL functions used in this analysis:</a:t>
            </a:r>
            <a:endParaRPr>
              <a:latin typeface="Lato"/>
              <a:ea typeface="Lato"/>
              <a:cs typeface="Lato"/>
              <a:sym typeface="Lato"/>
            </a:endParaRPr>
          </a:p>
        </p:txBody>
      </p:sp>
      <p:sp>
        <p:nvSpPr>
          <p:cNvPr id="62" name="Google Shape;62;p14"/>
          <p:cNvSpPr txBox="1"/>
          <p:nvPr>
            <p:ph idx="1" type="body"/>
          </p:nvPr>
        </p:nvSpPr>
        <p:spPr>
          <a:xfrm>
            <a:off x="311700" y="1152475"/>
            <a:ext cx="8520600" cy="1041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8000">
                <a:latin typeface="Lato"/>
                <a:ea typeface="Lato"/>
                <a:cs typeface="Lato"/>
                <a:sym typeface="Lato"/>
              </a:rPr>
              <a:t>COUNT | AVERAGE | DENSE_RANK | PARTITION BY</a:t>
            </a:r>
            <a:endParaRPr sz="8000">
              <a:latin typeface="Lato"/>
              <a:ea typeface="Lato"/>
              <a:cs typeface="Lato"/>
              <a:sym typeface="Lato"/>
            </a:endParaRPr>
          </a:p>
          <a:p>
            <a:pPr indent="0" lvl="0" marL="0" rtl="0" algn="l">
              <a:spcBef>
                <a:spcPts val="1200"/>
              </a:spcBef>
              <a:spcAft>
                <a:spcPts val="0"/>
              </a:spcAft>
              <a:buNone/>
            </a:pPr>
            <a:r>
              <a:rPr lang="en" sz="8000">
                <a:latin typeface="Lato"/>
                <a:ea typeface="Lato"/>
                <a:cs typeface="Lato"/>
                <a:sym typeface="Lato"/>
              </a:rPr>
              <a:t>DISTINCT | CROSSTAB | CASE WHEN</a:t>
            </a:r>
            <a:endParaRPr>
              <a:latin typeface="Lato"/>
              <a:ea typeface="Lato"/>
              <a:cs typeface="Lato"/>
              <a:sym typeface="Lato"/>
            </a:endParaRPr>
          </a:p>
          <a:p>
            <a:pPr indent="0" lvl="0" marL="0" rtl="0" algn="l">
              <a:spcBef>
                <a:spcPts val="1200"/>
              </a:spcBef>
              <a:spcAft>
                <a:spcPts val="1200"/>
              </a:spcAft>
              <a:buNone/>
            </a:pPr>
            <a:r>
              <a:t/>
            </a:r>
            <a:endParaRPr/>
          </a:p>
        </p:txBody>
      </p:sp>
      <p:sp>
        <p:nvSpPr>
          <p:cNvPr id="63" name="Google Shape;63;p14"/>
          <p:cNvSpPr txBox="1"/>
          <p:nvPr>
            <p:ph type="title"/>
          </p:nvPr>
        </p:nvSpPr>
        <p:spPr>
          <a:xfrm>
            <a:off x="311700" y="2193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Some tools used:</a:t>
            </a:r>
            <a:endParaRPr>
              <a:latin typeface="Lato"/>
              <a:ea typeface="Lato"/>
              <a:cs typeface="Lato"/>
              <a:sym typeface="Lato"/>
            </a:endParaRPr>
          </a:p>
        </p:txBody>
      </p:sp>
      <p:sp>
        <p:nvSpPr>
          <p:cNvPr id="64" name="Google Shape;64;p14"/>
          <p:cNvSpPr txBox="1"/>
          <p:nvPr>
            <p:ph idx="1" type="body"/>
          </p:nvPr>
        </p:nvSpPr>
        <p:spPr>
          <a:xfrm>
            <a:off x="311700" y="2889750"/>
            <a:ext cx="8520600" cy="1041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8000">
                <a:latin typeface="Lato"/>
                <a:ea typeface="Lato"/>
                <a:cs typeface="Lato"/>
                <a:sym typeface="Lato"/>
              </a:rPr>
              <a:t>POSTGRESQL</a:t>
            </a:r>
            <a:endParaRPr sz="8000">
              <a:latin typeface="Lato"/>
              <a:ea typeface="Lato"/>
              <a:cs typeface="Lato"/>
              <a:sym typeface="Lato"/>
            </a:endParaRPr>
          </a:p>
          <a:p>
            <a:pPr indent="0" lvl="0" marL="0" rtl="0" algn="l">
              <a:spcBef>
                <a:spcPts val="1200"/>
              </a:spcBef>
              <a:spcAft>
                <a:spcPts val="0"/>
              </a:spcAft>
              <a:buNone/>
            </a:pPr>
            <a:r>
              <a:rPr lang="en" sz="8000">
                <a:latin typeface="Lato"/>
                <a:ea typeface="Lato"/>
                <a:cs typeface="Lato"/>
                <a:sym typeface="Lato"/>
              </a:rPr>
              <a:t>TABLEAU</a:t>
            </a:r>
            <a:endParaRPr sz="8000">
              <a:latin typeface="Lato"/>
              <a:ea typeface="Lato"/>
              <a:cs typeface="Lato"/>
              <a:sym typeface="Lato"/>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Facts about the dataset</a:t>
            </a:r>
            <a:endParaRPr>
              <a:latin typeface="Lato"/>
              <a:ea typeface="Lato"/>
              <a:cs typeface="Lato"/>
              <a:sym typeface="Lato"/>
            </a:endParaRPr>
          </a:p>
        </p:txBody>
      </p:sp>
      <p:sp>
        <p:nvSpPr>
          <p:cNvPr id="70" name="Google Shape;70;p15"/>
          <p:cNvSpPr txBox="1"/>
          <p:nvPr>
            <p:ph idx="1" type="body"/>
          </p:nvPr>
        </p:nvSpPr>
        <p:spPr>
          <a:xfrm>
            <a:off x="4424425" y="1152475"/>
            <a:ext cx="4407900" cy="382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FF"/>
              </a:buClr>
              <a:buSzPts val="1800"/>
              <a:buChar char="❏"/>
            </a:pPr>
            <a:r>
              <a:rPr lang="en">
                <a:solidFill>
                  <a:srgbClr val="FFFFFF"/>
                </a:solidFill>
              </a:rPr>
              <a:t>Job Category: 10</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Job Title: 125</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Total Number of Records: 9355</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Most available job title in the dataset is Data Engineer: 2195</a:t>
            </a:r>
            <a:endParaRPr/>
          </a:p>
        </p:txBody>
      </p:sp>
      <p:pic>
        <p:nvPicPr>
          <p:cNvPr id="71" name="Google Shape;71;p15"/>
          <p:cNvPicPr preferRelativeResize="0"/>
          <p:nvPr/>
        </p:nvPicPr>
        <p:blipFill>
          <a:blip r:embed="rId3">
            <a:alphaModFix/>
          </a:blip>
          <a:stretch>
            <a:fillRect/>
          </a:stretch>
        </p:blipFill>
        <p:spPr>
          <a:xfrm>
            <a:off x="311700" y="1152475"/>
            <a:ext cx="3984502" cy="3821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1. Proportions of each country's jobs in dataset</a:t>
            </a:r>
            <a:endParaRPr>
              <a:latin typeface="Lato"/>
              <a:ea typeface="Lato"/>
              <a:cs typeface="Lato"/>
              <a:sym typeface="Lato"/>
            </a:endParaRPr>
          </a:p>
        </p:txBody>
      </p:sp>
      <p:pic>
        <p:nvPicPr>
          <p:cNvPr id="77" name="Google Shape;77;p16"/>
          <p:cNvPicPr preferRelativeResize="0"/>
          <p:nvPr/>
        </p:nvPicPr>
        <p:blipFill>
          <a:blip r:embed="rId3">
            <a:alphaModFix/>
          </a:blip>
          <a:stretch>
            <a:fillRect/>
          </a:stretch>
        </p:blipFill>
        <p:spPr>
          <a:xfrm>
            <a:off x="311700" y="1185838"/>
            <a:ext cx="5005775" cy="1639700"/>
          </a:xfrm>
          <a:prstGeom prst="rect">
            <a:avLst/>
          </a:prstGeom>
          <a:noFill/>
          <a:ln>
            <a:noFill/>
          </a:ln>
        </p:spPr>
      </p:pic>
      <p:pic>
        <p:nvPicPr>
          <p:cNvPr id="78" name="Google Shape;78;p16"/>
          <p:cNvPicPr preferRelativeResize="0"/>
          <p:nvPr/>
        </p:nvPicPr>
        <p:blipFill>
          <a:blip r:embed="rId4">
            <a:alphaModFix/>
          </a:blip>
          <a:stretch>
            <a:fillRect/>
          </a:stretch>
        </p:blipFill>
        <p:spPr>
          <a:xfrm>
            <a:off x="5516600" y="1170125"/>
            <a:ext cx="3235010" cy="3820974"/>
          </a:xfrm>
          <a:prstGeom prst="rect">
            <a:avLst/>
          </a:prstGeom>
          <a:noFill/>
          <a:ln>
            <a:noFill/>
          </a:ln>
        </p:spPr>
      </p:pic>
      <p:sp>
        <p:nvSpPr>
          <p:cNvPr id="79" name="Google Shape;79;p16"/>
          <p:cNvSpPr txBox="1"/>
          <p:nvPr/>
        </p:nvSpPr>
        <p:spPr>
          <a:xfrm>
            <a:off x="388875" y="2993650"/>
            <a:ext cx="4987200" cy="19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2"/>
                </a:solidFill>
                <a:latin typeface="Lato"/>
                <a:ea typeface="Lato"/>
                <a:cs typeface="Lato"/>
                <a:sym typeface="Lato"/>
              </a:rPr>
              <a:t>To find the proportions of each country’s jobs in the dataset, I ran the SQL query to count the occurrence of each location then divided by the total of records, and multiply with 100 to find the proportion percentage.</a:t>
            </a:r>
            <a:endParaRPr sz="1100">
              <a:solidFill>
                <a:schemeClr val="lt2"/>
              </a:solidFill>
              <a:latin typeface="Lato"/>
              <a:ea typeface="Lato"/>
              <a:cs typeface="Lato"/>
              <a:sym typeface="Lato"/>
            </a:endParaRPr>
          </a:p>
          <a:p>
            <a:pPr indent="0" lvl="0" marL="0" rtl="0" algn="l">
              <a:spcBef>
                <a:spcPts val="0"/>
              </a:spcBef>
              <a:spcAft>
                <a:spcPts val="0"/>
              </a:spcAft>
              <a:buNone/>
            </a:pPr>
            <a:r>
              <a:t/>
            </a:r>
            <a:endParaRPr sz="1100">
              <a:solidFill>
                <a:schemeClr val="lt2"/>
              </a:solidFill>
              <a:latin typeface="Lato"/>
              <a:ea typeface="Lato"/>
              <a:cs typeface="Lato"/>
              <a:sym typeface="Lato"/>
            </a:endParaRPr>
          </a:p>
          <a:p>
            <a:pPr indent="0" lvl="0" marL="0" rtl="0" algn="l">
              <a:spcBef>
                <a:spcPts val="0"/>
              </a:spcBef>
              <a:spcAft>
                <a:spcPts val="0"/>
              </a:spcAft>
              <a:buNone/>
            </a:pPr>
            <a:r>
              <a:rPr lang="en" sz="1100">
                <a:solidFill>
                  <a:schemeClr val="lt2"/>
                </a:solidFill>
                <a:latin typeface="Lato"/>
                <a:ea typeface="Lato"/>
                <a:cs typeface="Lato"/>
                <a:sym typeface="Lato"/>
              </a:rPr>
              <a:t>The result of the query above shows that the US has the most records in the dataset (8132 records), takes 87% of the data. The dataset is heavily skewed towards the United States, which may not be representative of global job trends. Job markets, requirements, and opportunities can vary significantly between countries and regions.</a:t>
            </a:r>
            <a:endParaRPr sz="1100">
              <a:solidFill>
                <a:schemeClr val="lt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2. Number of Jobs and Average salary (in USD) of each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Job Category</a:t>
            </a:r>
            <a:endParaRPr>
              <a:latin typeface="Lato"/>
              <a:ea typeface="Lato"/>
              <a:cs typeface="Lato"/>
              <a:sym typeface="Lato"/>
            </a:endParaRPr>
          </a:p>
        </p:txBody>
      </p:sp>
      <p:pic>
        <p:nvPicPr>
          <p:cNvPr id="85" name="Google Shape;85;p17"/>
          <p:cNvPicPr preferRelativeResize="0"/>
          <p:nvPr/>
        </p:nvPicPr>
        <p:blipFill>
          <a:blip r:embed="rId3">
            <a:alphaModFix/>
          </a:blip>
          <a:stretch>
            <a:fillRect/>
          </a:stretch>
        </p:blipFill>
        <p:spPr>
          <a:xfrm>
            <a:off x="311700" y="1430525"/>
            <a:ext cx="4767100" cy="1353950"/>
          </a:xfrm>
          <a:prstGeom prst="rect">
            <a:avLst/>
          </a:prstGeom>
          <a:noFill/>
          <a:ln>
            <a:noFill/>
          </a:ln>
        </p:spPr>
      </p:pic>
      <p:pic>
        <p:nvPicPr>
          <p:cNvPr id="86" name="Google Shape;86;p17"/>
          <p:cNvPicPr preferRelativeResize="0"/>
          <p:nvPr/>
        </p:nvPicPr>
        <p:blipFill>
          <a:blip r:embed="rId4">
            <a:alphaModFix/>
          </a:blip>
          <a:stretch>
            <a:fillRect/>
          </a:stretch>
        </p:blipFill>
        <p:spPr>
          <a:xfrm>
            <a:off x="5265680" y="1430525"/>
            <a:ext cx="3566619" cy="2531895"/>
          </a:xfrm>
          <a:prstGeom prst="rect">
            <a:avLst/>
          </a:prstGeom>
          <a:noFill/>
          <a:ln>
            <a:noFill/>
          </a:ln>
        </p:spPr>
      </p:pic>
      <p:sp>
        <p:nvSpPr>
          <p:cNvPr id="87" name="Google Shape;87;p17"/>
          <p:cNvSpPr txBox="1"/>
          <p:nvPr/>
        </p:nvSpPr>
        <p:spPr>
          <a:xfrm>
            <a:off x="311750" y="2998225"/>
            <a:ext cx="4767000" cy="193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lt2"/>
                </a:solidFill>
                <a:latin typeface="Lato"/>
                <a:ea typeface="Lato"/>
                <a:cs typeface="Lato"/>
                <a:sym typeface="Lato"/>
              </a:rPr>
              <a:t>To calculate the average salary of each job category, I used an AVG function across the salary column and group it by job category.</a:t>
            </a:r>
            <a:endParaRPr sz="1100">
              <a:solidFill>
                <a:schemeClr val="lt2"/>
              </a:solidFill>
              <a:latin typeface="Lato"/>
              <a:ea typeface="Lato"/>
              <a:cs typeface="Lato"/>
              <a:sym typeface="Lato"/>
            </a:endParaRPr>
          </a:p>
          <a:p>
            <a:pPr indent="0" lvl="0" marL="0" rtl="0" algn="l">
              <a:lnSpc>
                <a:spcPct val="115000"/>
              </a:lnSpc>
              <a:spcBef>
                <a:spcPts val="1200"/>
              </a:spcBef>
              <a:spcAft>
                <a:spcPts val="0"/>
              </a:spcAft>
              <a:buNone/>
            </a:pPr>
            <a:r>
              <a:rPr lang="en" sz="1100">
                <a:solidFill>
                  <a:schemeClr val="lt2"/>
                </a:solidFill>
                <a:latin typeface="Lato"/>
                <a:ea typeface="Lato"/>
                <a:cs typeface="Lato"/>
                <a:sym typeface="Lato"/>
              </a:rPr>
              <a:t>In terms of jobs count, </a:t>
            </a:r>
            <a:r>
              <a:rPr lang="en" sz="1100">
                <a:solidFill>
                  <a:schemeClr val="lt2"/>
                </a:solidFill>
                <a:latin typeface="Lato"/>
                <a:ea typeface="Lato"/>
                <a:cs typeface="Lato"/>
                <a:sym typeface="Lato"/>
              </a:rPr>
              <a:t>Data Science and Research has the most with 3014 jobs. Data Engineering placed second with 2260 jobs, nearly 1000 jobs away from the third category which is Data Analysis.</a:t>
            </a:r>
            <a:endParaRPr sz="1100">
              <a:solidFill>
                <a:schemeClr val="lt2"/>
              </a:solidFill>
              <a:latin typeface="Lato"/>
              <a:ea typeface="Lato"/>
              <a:cs typeface="Lato"/>
              <a:sym typeface="Lato"/>
            </a:endParaRPr>
          </a:p>
          <a:p>
            <a:pPr indent="0" lvl="0" marL="0" rtl="0" algn="l">
              <a:lnSpc>
                <a:spcPct val="115000"/>
              </a:lnSpc>
              <a:spcBef>
                <a:spcPts val="1200"/>
              </a:spcBef>
              <a:spcAft>
                <a:spcPts val="1200"/>
              </a:spcAft>
              <a:buNone/>
            </a:pPr>
            <a:r>
              <a:rPr lang="en" sz="1100">
                <a:solidFill>
                  <a:schemeClr val="lt2"/>
                </a:solidFill>
                <a:latin typeface="Lato"/>
                <a:ea typeface="Lato"/>
                <a:cs typeface="Lato"/>
                <a:sym typeface="Lato"/>
              </a:rPr>
              <a:t>In terms of salary, jobs in Machine Learning and AI have highest salary. </a:t>
            </a:r>
            <a:endParaRPr sz="700">
              <a:solidFill>
                <a:schemeClr val="lt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3. Proportions of each year's jobs in dataset</a:t>
            </a:r>
            <a:endParaRPr>
              <a:latin typeface="Lato"/>
              <a:ea typeface="Lato"/>
              <a:cs typeface="Lato"/>
              <a:sym typeface="Lato"/>
            </a:endParaRPr>
          </a:p>
        </p:txBody>
      </p:sp>
      <p:pic>
        <p:nvPicPr>
          <p:cNvPr id="93" name="Google Shape;93;p18"/>
          <p:cNvPicPr preferRelativeResize="0"/>
          <p:nvPr/>
        </p:nvPicPr>
        <p:blipFill>
          <a:blip r:embed="rId3">
            <a:alphaModFix/>
          </a:blip>
          <a:stretch>
            <a:fillRect/>
          </a:stretch>
        </p:blipFill>
        <p:spPr>
          <a:xfrm>
            <a:off x="311700" y="1155425"/>
            <a:ext cx="4419600" cy="1353971"/>
          </a:xfrm>
          <a:prstGeom prst="rect">
            <a:avLst/>
          </a:prstGeom>
          <a:noFill/>
          <a:ln>
            <a:noFill/>
          </a:ln>
        </p:spPr>
      </p:pic>
      <p:pic>
        <p:nvPicPr>
          <p:cNvPr id="94" name="Google Shape;94;p18"/>
          <p:cNvPicPr preferRelativeResize="0"/>
          <p:nvPr/>
        </p:nvPicPr>
        <p:blipFill>
          <a:blip r:embed="rId4">
            <a:alphaModFix/>
          </a:blip>
          <a:stretch>
            <a:fillRect/>
          </a:stretch>
        </p:blipFill>
        <p:spPr>
          <a:xfrm>
            <a:off x="311700" y="2571749"/>
            <a:ext cx="4419601" cy="2409001"/>
          </a:xfrm>
          <a:prstGeom prst="rect">
            <a:avLst/>
          </a:prstGeom>
          <a:noFill/>
          <a:ln>
            <a:noFill/>
          </a:ln>
        </p:spPr>
      </p:pic>
      <p:sp>
        <p:nvSpPr>
          <p:cNvPr id="95" name="Google Shape;95;p18"/>
          <p:cNvSpPr txBox="1"/>
          <p:nvPr/>
        </p:nvSpPr>
        <p:spPr>
          <a:xfrm>
            <a:off x="4798625" y="2571750"/>
            <a:ext cx="4255800" cy="12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Lato"/>
                <a:ea typeface="Lato"/>
                <a:cs typeface="Lato"/>
                <a:sym typeface="Lato"/>
              </a:rPr>
              <a:t>The data in this dataset is from 2020 to 2023.</a:t>
            </a:r>
            <a:endParaRPr>
              <a:solidFill>
                <a:schemeClr val="lt2"/>
              </a:solidFill>
              <a:latin typeface="Lato"/>
              <a:ea typeface="Lato"/>
              <a:cs typeface="Lato"/>
              <a:sym typeface="Lato"/>
            </a:endParaRPr>
          </a:p>
          <a:p>
            <a:pPr indent="0" lvl="0" marL="0" rtl="0" algn="l">
              <a:spcBef>
                <a:spcPts val="0"/>
              </a:spcBef>
              <a:spcAft>
                <a:spcPts val="0"/>
              </a:spcAft>
              <a:buNone/>
            </a:pPr>
            <a:r>
              <a:t/>
            </a:r>
            <a:endParaRPr>
              <a:solidFill>
                <a:schemeClr val="lt2"/>
              </a:solidFill>
              <a:latin typeface="Lato"/>
              <a:ea typeface="Lato"/>
              <a:cs typeface="Lato"/>
              <a:sym typeface="Lato"/>
            </a:endParaRPr>
          </a:p>
          <a:p>
            <a:pPr indent="0" lvl="0" marL="0" rtl="0" algn="l">
              <a:spcBef>
                <a:spcPts val="0"/>
              </a:spcBef>
              <a:spcAft>
                <a:spcPts val="0"/>
              </a:spcAft>
              <a:buNone/>
            </a:pPr>
            <a:r>
              <a:rPr lang="en">
                <a:solidFill>
                  <a:schemeClr val="lt2"/>
                </a:solidFill>
                <a:latin typeface="Lato"/>
                <a:ea typeface="Lato"/>
                <a:cs typeface="Lato"/>
                <a:sym typeface="Lato"/>
              </a:rPr>
              <a:t>However, majority of the data is from the year of 2023 (79.6%)</a:t>
            </a:r>
            <a:endParaRPr>
              <a:solidFill>
                <a:schemeClr val="lt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4. Jobs posting over the years based on Job Category</a:t>
            </a:r>
            <a:endParaRPr>
              <a:latin typeface="Lato"/>
              <a:ea typeface="Lato"/>
              <a:cs typeface="Lato"/>
              <a:sym typeface="Lato"/>
            </a:endParaRPr>
          </a:p>
        </p:txBody>
      </p:sp>
      <p:pic>
        <p:nvPicPr>
          <p:cNvPr id="101" name="Google Shape;101;p19"/>
          <p:cNvPicPr preferRelativeResize="0"/>
          <p:nvPr/>
        </p:nvPicPr>
        <p:blipFill>
          <a:blip r:embed="rId3">
            <a:alphaModFix/>
          </a:blip>
          <a:stretch>
            <a:fillRect/>
          </a:stretch>
        </p:blipFill>
        <p:spPr>
          <a:xfrm>
            <a:off x="5033299" y="1175175"/>
            <a:ext cx="3224699" cy="1902380"/>
          </a:xfrm>
          <a:prstGeom prst="rect">
            <a:avLst/>
          </a:prstGeom>
          <a:noFill/>
          <a:ln>
            <a:noFill/>
          </a:ln>
        </p:spPr>
      </p:pic>
      <p:sp>
        <p:nvSpPr>
          <p:cNvPr id="102" name="Google Shape;102;p19"/>
          <p:cNvSpPr txBox="1"/>
          <p:nvPr/>
        </p:nvSpPr>
        <p:spPr>
          <a:xfrm>
            <a:off x="4851775" y="3077550"/>
            <a:ext cx="4255800" cy="19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2"/>
                </a:solidFill>
                <a:latin typeface="Lato"/>
                <a:ea typeface="Lato"/>
                <a:cs typeface="Lato"/>
                <a:sym typeface="Lato"/>
              </a:rPr>
              <a:t>Data jobs grow with more opportunities over the years, especially in categories such as:</a:t>
            </a:r>
            <a:endParaRPr sz="1100">
              <a:solidFill>
                <a:schemeClr val="lt2"/>
              </a:solidFill>
              <a:latin typeface="Lato"/>
              <a:ea typeface="Lato"/>
              <a:cs typeface="Lato"/>
              <a:sym typeface="Lato"/>
            </a:endParaRPr>
          </a:p>
          <a:p>
            <a:pPr indent="0" lvl="0" marL="0" rtl="0" algn="l">
              <a:spcBef>
                <a:spcPts val="0"/>
              </a:spcBef>
              <a:spcAft>
                <a:spcPts val="0"/>
              </a:spcAft>
              <a:buNone/>
            </a:pPr>
            <a:r>
              <a:rPr lang="en" sz="1100">
                <a:solidFill>
                  <a:schemeClr val="lt2"/>
                </a:solidFill>
                <a:latin typeface="Lato"/>
                <a:ea typeface="Lato"/>
                <a:cs typeface="Lato"/>
                <a:sym typeface="Lato"/>
              </a:rPr>
              <a:t>Data Science and Research</a:t>
            </a:r>
            <a:endParaRPr sz="1100">
              <a:solidFill>
                <a:schemeClr val="lt2"/>
              </a:solidFill>
              <a:latin typeface="Lato"/>
              <a:ea typeface="Lato"/>
              <a:cs typeface="Lato"/>
              <a:sym typeface="Lato"/>
            </a:endParaRPr>
          </a:p>
          <a:p>
            <a:pPr indent="0" lvl="0" marL="0" rtl="0" algn="l">
              <a:spcBef>
                <a:spcPts val="0"/>
              </a:spcBef>
              <a:spcAft>
                <a:spcPts val="0"/>
              </a:spcAft>
              <a:buNone/>
            </a:pPr>
            <a:r>
              <a:rPr lang="en" sz="1100">
                <a:solidFill>
                  <a:schemeClr val="lt2"/>
                </a:solidFill>
                <a:latin typeface="Lato"/>
                <a:ea typeface="Lato"/>
                <a:cs typeface="Lato"/>
                <a:sym typeface="Lato"/>
              </a:rPr>
              <a:t>Data Engineering</a:t>
            </a:r>
            <a:endParaRPr sz="1100">
              <a:solidFill>
                <a:schemeClr val="lt2"/>
              </a:solidFill>
              <a:latin typeface="Lato"/>
              <a:ea typeface="Lato"/>
              <a:cs typeface="Lato"/>
              <a:sym typeface="Lato"/>
            </a:endParaRPr>
          </a:p>
          <a:p>
            <a:pPr indent="0" lvl="0" marL="0" rtl="0" algn="l">
              <a:spcBef>
                <a:spcPts val="0"/>
              </a:spcBef>
              <a:spcAft>
                <a:spcPts val="0"/>
              </a:spcAft>
              <a:buNone/>
            </a:pPr>
            <a:r>
              <a:rPr lang="en" sz="1100">
                <a:solidFill>
                  <a:schemeClr val="lt2"/>
                </a:solidFill>
                <a:latin typeface="Lato"/>
                <a:ea typeface="Lato"/>
                <a:cs typeface="Lato"/>
                <a:sym typeface="Lato"/>
              </a:rPr>
              <a:t>Machine Learning and AI</a:t>
            </a:r>
            <a:endParaRPr sz="1100">
              <a:solidFill>
                <a:schemeClr val="lt2"/>
              </a:solidFill>
              <a:latin typeface="Lato"/>
              <a:ea typeface="Lato"/>
              <a:cs typeface="Lato"/>
              <a:sym typeface="Lato"/>
            </a:endParaRPr>
          </a:p>
          <a:p>
            <a:pPr indent="0" lvl="0" marL="0" rtl="0" algn="l">
              <a:spcBef>
                <a:spcPts val="0"/>
              </a:spcBef>
              <a:spcAft>
                <a:spcPts val="0"/>
              </a:spcAft>
              <a:buNone/>
            </a:pPr>
            <a:r>
              <a:rPr lang="en" sz="1100">
                <a:solidFill>
                  <a:schemeClr val="lt2"/>
                </a:solidFill>
                <a:latin typeface="Lato"/>
                <a:ea typeface="Lato"/>
                <a:cs typeface="Lato"/>
                <a:sym typeface="Lato"/>
              </a:rPr>
              <a:t>Data Analysis</a:t>
            </a:r>
            <a:endParaRPr sz="1100">
              <a:solidFill>
                <a:schemeClr val="lt2"/>
              </a:solidFill>
              <a:latin typeface="Lato"/>
              <a:ea typeface="Lato"/>
              <a:cs typeface="Lato"/>
              <a:sym typeface="Lato"/>
            </a:endParaRPr>
          </a:p>
          <a:p>
            <a:pPr indent="0" lvl="0" marL="0" rtl="0" algn="l">
              <a:spcBef>
                <a:spcPts val="0"/>
              </a:spcBef>
              <a:spcAft>
                <a:spcPts val="0"/>
              </a:spcAft>
              <a:buNone/>
            </a:pPr>
            <a:r>
              <a:t/>
            </a:r>
            <a:endParaRPr sz="1100">
              <a:solidFill>
                <a:schemeClr val="lt2"/>
              </a:solidFill>
              <a:latin typeface="Lato"/>
              <a:ea typeface="Lato"/>
              <a:cs typeface="Lato"/>
              <a:sym typeface="Lato"/>
            </a:endParaRPr>
          </a:p>
          <a:p>
            <a:pPr indent="0" lvl="0" marL="0" rtl="0" algn="l">
              <a:spcBef>
                <a:spcPts val="0"/>
              </a:spcBef>
              <a:spcAft>
                <a:spcPts val="0"/>
              </a:spcAft>
              <a:buNone/>
            </a:pPr>
            <a:r>
              <a:rPr lang="en" sz="1100">
                <a:solidFill>
                  <a:schemeClr val="lt2"/>
                </a:solidFill>
                <a:latin typeface="Lato"/>
                <a:ea typeface="Lato"/>
                <a:cs typeface="Lato"/>
                <a:sym typeface="Lato"/>
              </a:rPr>
              <a:t>Based on the line chart, number of ML and AI jobs were less than DA jobs up until mid of 2022 and with the faster growth compared to DA jobs, ML and AI will continue to generate more job opportunities in upcoming years.</a:t>
            </a:r>
            <a:endParaRPr sz="1100">
              <a:solidFill>
                <a:schemeClr val="lt2"/>
              </a:solidFill>
              <a:latin typeface="Lato"/>
              <a:ea typeface="Lato"/>
              <a:cs typeface="Lato"/>
              <a:sym typeface="Lato"/>
            </a:endParaRPr>
          </a:p>
        </p:txBody>
      </p:sp>
      <p:pic>
        <p:nvPicPr>
          <p:cNvPr id="103" name="Google Shape;103;p19"/>
          <p:cNvPicPr preferRelativeResize="0"/>
          <p:nvPr/>
        </p:nvPicPr>
        <p:blipFill>
          <a:blip r:embed="rId4">
            <a:alphaModFix/>
          </a:blip>
          <a:stretch>
            <a:fillRect/>
          </a:stretch>
        </p:blipFill>
        <p:spPr>
          <a:xfrm>
            <a:off x="311700" y="1175175"/>
            <a:ext cx="4540086" cy="1396575"/>
          </a:xfrm>
          <a:prstGeom prst="rect">
            <a:avLst/>
          </a:prstGeom>
          <a:noFill/>
          <a:ln>
            <a:noFill/>
          </a:ln>
        </p:spPr>
      </p:pic>
      <p:sp>
        <p:nvSpPr>
          <p:cNvPr id="104" name="Google Shape;104;p19"/>
          <p:cNvSpPr/>
          <p:nvPr/>
        </p:nvSpPr>
        <p:spPr>
          <a:xfrm>
            <a:off x="5033300" y="1738950"/>
            <a:ext cx="3224700" cy="530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05" name="Google Shape;105;p19"/>
          <p:cNvPicPr preferRelativeResize="0"/>
          <p:nvPr/>
        </p:nvPicPr>
        <p:blipFill>
          <a:blip r:embed="rId5">
            <a:alphaModFix/>
          </a:blip>
          <a:stretch>
            <a:fillRect/>
          </a:stretch>
        </p:blipFill>
        <p:spPr>
          <a:xfrm>
            <a:off x="311700" y="2729200"/>
            <a:ext cx="4443301" cy="22549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5. Top 5 most available jobs each year</a:t>
            </a:r>
            <a:endParaRPr>
              <a:latin typeface="Lato"/>
              <a:ea typeface="Lato"/>
              <a:cs typeface="Lato"/>
              <a:sym typeface="Lato"/>
            </a:endParaRPr>
          </a:p>
        </p:txBody>
      </p:sp>
      <p:pic>
        <p:nvPicPr>
          <p:cNvPr id="111" name="Google Shape;111;p20"/>
          <p:cNvPicPr preferRelativeResize="0"/>
          <p:nvPr/>
        </p:nvPicPr>
        <p:blipFill>
          <a:blip r:embed="rId3">
            <a:alphaModFix/>
          </a:blip>
          <a:stretch>
            <a:fillRect/>
          </a:stretch>
        </p:blipFill>
        <p:spPr>
          <a:xfrm>
            <a:off x="5766350" y="1171826"/>
            <a:ext cx="2881619" cy="3754250"/>
          </a:xfrm>
          <a:prstGeom prst="rect">
            <a:avLst/>
          </a:prstGeom>
          <a:noFill/>
          <a:ln>
            <a:noFill/>
          </a:ln>
        </p:spPr>
      </p:pic>
      <p:pic>
        <p:nvPicPr>
          <p:cNvPr id="112" name="Google Shape;112;p20"/>
          <p:cNvPicPr preferRelativeResize="0"/>
          <p:nvPr/>
        </p:nvPicPr>
        <p:blipFill>
          <a:blip r:embed="rId4">
            <a:alphaModFix/>
          </a:blip>
          <a:stretch>
            <a:fillRect/>
          </a:stretch>
        </p:blipFill>
        <p:spPr>
          <a:xfrm>
            <a:off x="311700" y="1171825"/>
            <a:ext cx="5169324" cy="1518150"/>
          </a:xfrm>
          <a:prstGeom prst="rect">
            <a:avLst/>
          </a:prstGeom>
          <a:noFill/>
          <a:ln>
            <a:noFill/>
          </a:ln>
        </p:spPr>
      </p:pic>
      <p:sp>
        <p:nvSpPr>
          <p:cNvPr id="113" name="Google Shape;113;p20"/>
          <p:cNvSpPr/>
          <p:nvPr/>
        </p:nvSpPr>
        <p:spPr>
          <a:xfrm>
            <a:off x="6057775" y="1804625"/>
            <a:ext cx="2590200" cy="572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p20"/>
          <p:cNvSpPr/>
          <p:nvPr/>
        </p:nvSpPr>
        <p:spPr>
          <a:xfrm>
            <a:off x="6057775" y="2689975"/>
            <a:ext cx="2590200" cy="572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20"/>
          <p:cNvSpPr/>
          <p:nvPr/>
        </p:nvSpPr>
        <p:spPr>
          <a:xfrm>
            <a:off x="6057775" y="3444825"/>
            <a:ext cx="2590200" cy="572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20"/>
          <p:cNvSpPr/>
          <p:nvPr/>
        </p:nvSpPr>
        <p:spPr>
          <a:xfrm>
            <a:off x="6057775" y="4199675"/>
            <a:ext cx="2590200" cy="572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20"/>
          <p:cNvSpPr txBox="1"/>
          <p:nvPr/>
        </p:nvSpPr>
        <p:spPr>
          <a:xfrm>
            <a:off x="311775" y="2844075"/>
            <a:ext cx="5169300" cy="17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2"/>
                </a:solidFill>
                <a:latin typeface="Lato"/>
                <a:ea typeface="Lato"/>
                <a:cs typeface="Lato"/>
                <a:sym typeface="Lato"/>
              </a:rPr>
              <a:t>To find top 5 most available jobs each </a:t>
            </a:r>
            <a:r>
              <a:rPr lang="en" sz="1100">
                <a:solidFill>
                  <a:schemeClr val="lt2"/>
                </a:solidFill>
                <a:latin typeface="Lato"/>
                <a:ea typeface="Lato"/>
                <a:cs typeface="Lato"/>
                <a:sym typeface="Lato"/>
              </a:rPr>
              <a:t>year, </a:t>
            </a:r>
            <a:r>
              <a:rPr lang="en" sz="1100">
                <a:solidFill>
                  <a:schemeClr val="lt2"/>
                </a:solidFill>
                <a:latin typeface="Lato"/>
                <a:ea typeface="Lato"/>
                <a:cs typeface="Lato"/>
                <a:sym typeface="Lato"/>
              </a:rPr>
              <a:t>I used dense_rank() function to rank the job titles based on the number of jobs, and also partitioned them by the year. Then from the subquery, I selected those that have rank of 5 or less.</a:t>
            </a:r>
            <a:endParaRPr sz="1100">
              <a:solidFill>
                <a:schemeClr val="lt2"/>
              </a:solidFill>
              <a:latin typeface="Lato"/>
              <a:ea typeface="Lato"/>
              <a:cs typeface="Lato"/>
              <a:sym typeface="Lato"/>
            </a:endParaRPr>
          </a:p>
          <a:p>
            <a:pPr indent="0" lvl="0" marL="0" rtl="0" algn="l">
              <a:spcBef>
                <a:spcPts val="0"/>
              </a:spcBef>
              <a:spcAft>
                <a:spcPts val="0"/>
              </a:spcAft>
              <a:buNone/>
            </a:pPr>
            <a:r>
              <a:t/>
            </a:r>
            <a:endParaRPr sz="1100">
              <a:solidFill>
                <a:schemeClr val="lt2"/>
              </a:solidFill>
              <a:latin typeface="Lato"/>
              <a:ea typeface="Lato"/>
              <a:cs typeface="Lato"/>
              <a:sym typeface="Lato"/>
            </a:endParaRPr>
          </a:p>
          <a:p>
            <a:pPr indent="0" lvl="0" marL="0" rtl="0" algn="l">
              <a:spcBef>
                <a:spcPts val="0"/>
              </a:spcBef>
              <a:spcAft>
                <a:spcPts val="0"/>
              </a:spcAft>
              <a:buNone/>
            </a:pPr>
            <a:r>
              <a:rPr lang="en" sz="1100">
                <a:solidFill>
                  <a:schemeClr val="lt2"/>
                </a:solidFill>
                <a:latin typeface="Lato"/>
                <a:ea typeface="Lato"/>
                <a:cs typeface="Lato"/>
                <a:sym typeface="Lato"/>
              </a:rPr>
              <a:t>Out of the top 5 results, the first 4 every year revolve around the 4 roles: Data Scientist, Data Engineer, Data Analyst, and Machine Learning Engineer.</a:t>
            </a:r>
            <a:endParaRPr sz="1100">
              <a:solidFill>
                <a:schemeClr val="lt2"/>
              </a:solidFill>
              <a:latin typeface="Lato"/>
              <a:ea typeface="Lato"/>
              <a:cs typeface="Lato"/>
              <a:sym typeface="Lato"/>
            </a:endParaRPr>
          </a:p>
          <a:p>
            <a:pPr indent="0" lvl="0" marL="0" rtl="0" algn="l">
              <a:spcBef>
                <a:spcPts val="0"/>
              </a:spcBef>
              <a:spcAft>
                <a:spcPts val="0"/>
              </a:spcAft>
              <a:buNone/>
            </a:pPr>
            <a:r>
              <a:t/>
            </a:r>
            <a:endParaRPr sz="1100">
              <a:solidFill>
                <a:schemeClr val="lt2"/>
              </a:solidFill>
              <a:latin typeface="Lato"/>
              <a:ea typeface="Lato"/>
              <a:cs typeface="Lato"/>
              <a:sym typeface="Lato"/>
            </a:endParaRPr>
          </a:p>
          <a:p>
            <a:pPr indent="0" lvl="0" marL="0" marR="0" rtl="0" algn="l">
              <a:lnSpc>
                <a:spcPct val="100000"/>
              </a:lnSpc>
              <a:spcBef>
                <a:spcPts val="0"/>
              </a:spcBef>
              <a:spcAft>
                <a:spcPts val="0"/>
              </a:spcAft>
              <a:buNone/>
            </a:pPr>
            <a:r>
              <a:rPr lang="en" sz="1100">
                <a:solidFill>
                  <a:schemeClr val="lt2"/>
                </a:solidFill>
                <a:latin typeface="Lato"/>
                <a:ea typeface="Lato"/>
                <a:cs typeface="Lato"/>
                <a:sym typeface="Lato"/>
              </a:rPr>
              <a:t>Over the course of 4 years, out of 125 job titles in the dataset, these 4 job positions remains the most popular.</a:t>
            </a:r>
            <a:endParaRPr sz="1100">
              <a:solidFill>
                <a:schemeClr val="lt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6. Average salary of different experience level for each</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Job Category</a:t>
            </a:r>
            <a:endParaRPr>
              <a:latin typeface="Lato"/>
              <a:ea typeface="Lato"/>
              <a:cs typeface="Lato"/>
              <a:sym typeface="Lato"/>
            </a:endParaRPr>
          </a:p>
        </p:txBody>
      </p:sp>
      <p:pic>
        <p:nvPicPr>
          <p:cNvPr id="123" name="Google Shape;123;p21"/>
          <p:cNvPicPr preferRelativeResize="0"/>
          <p:nvPr/>
        </p:nvPicPr>
        <p:blipFill>
          <a:blip r:embed="rId3">
            <a:alphaModFix/>
          </a:blip>
          <a:stretch>
            <a:fillRect/>
          </a:stretch>
        </p:blipFill>
        <p:spPr>
          <a:xfrm>
            <a:off x="311700" y="1426925"/>
            <a:ext cx="6946775" cy="1265900"/>
          </a:xfrm>
          <a:prstGeom prst="rect">
            <a:avLst/>
          </a:prstGeom>
          <a:noFill/>
          <a:ln>
            <a:noFill/>
          </a:ln>
        </p:spPr>
      </p:pic>
      <p:pic>
        <p:nvPicPr>
          <p:cNvPr id="124" name="Google Shape;124;p21"/>
          <p:cNvPicPr preferRelativeResize="0"/>
          <p:nvPr/>
        </p:nvPicPr>
        <p:blipFill>
          <a:blip r:embed="rId4">
            <a:alphaModFix/>
          </a:blip>
          <a:stretch>
            <a:fillRect/>
          </a:stretch>
        </p:blipFill>
        <p:spPr>
          <a:xfrm>
            <a:off x="311700" y="2801175"/>
            <a:ext cx="3532060" cy="2145875"/>
          </a:xfrm>
          <a:prstGeom prst="rect">
            <a:avLst/>
          </a:prstGeom>
          <a:noFill/>
          <a:ln>
            <a:noFill/>
          </a:ln>
        </p:spPr>
      </p:pic>
      <p:sp>
        <p:nvSpPr>
          <p:cNvPr id="125" name="Google Shape;125;p21"/>
          <p:cNvSpPr txBox="1"/>
          <p:nvPr/>
        </p:nvSpPr>
        <p:spPr>
          <a:xfrm>
            <a:off x="4013525" y="2975300"/>
            <a:ext cx="4818900" cy="17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Lato"/>
                <a:ea typeface="Lato"/>
                <a:cs typeface="Lato"/>
                <a:sym typeface="Lato"/>
              </a:rPr>
              <a:t>Entry-level positions for jobs in Data Science and Research make the highest salary on average (USD $100,975.95), however starting Mid-level to Executive, jobs in Machine Learning and AI have higher average salary compared to all other job categories.</a:t>
            </a:r>
            <a:endParaRPr sz="1200">
              <a:solidFill>
                <a:schemeClr val="lt2"/>
              </a:solidFill>
              <a:latin typeface="Lato"/>
              <a:ea typeface="Lato"/>
              <a:cs typeface="Lato"/>
              <a:sym typeface="Lato"/>
            </a:endParaRPr>
          </a:p>
          <a:p>
            <a:pPr indent="0" lvl="0" marL="0" rtl="0" algn="l">
              <a:spcBef>
                <a:spcPts val="0"/>
              </a:spcBef>
              <a:spcAft>
                <a:spcPts val="0"/>
              </a:spcAft>
              <a:buNone/>
            </a:pPr>
            <a:r>
              <a:t/>
            </a:r>
            <a:endParaRPr>
              <a:solidFill>
                <a:schemeClr val="lt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